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9.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notesSlides/notesSlide5.xml" ContentType="application/vnd.openxmlformats-officedocument.presentationml.notesSlide+xml"/>
  <Override PartName="/ppt/diagrams/layout11.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443" r:id="rId2"/>
    <p:sldId id="485" r:id="rId3"/>
    <p:sldId id="525" r:id="rId4"/>
    <p:sldId id="489" r:id="rId5"/>
    <p:sldId id="483" r:id="rId6"/>
    <p:sldId id="472" r:id="rId7"/>
    <p:sldId id="482" r:id="rId8"/>
    <p:sldId id="473" r:id="rId9"/>
    <p:sldId id="499" r:id="rId10"/>
    <p:sldId id="500" r:id="rId11"/>
    <p:sldId id="477" r:id="rId12"/>
    <p:sldId id="478" r:id="rId13"/>
    <p:sldId id="510" r:id="rId14"/>
    <p:sldId id="501" r:id="rId15"/>
    <p:sldId id="480" r:id="rId16"/>
    <p:sldId id="509" r:id="rId17"/>
    <p:sldId id="490" r:id="rId18"/>
    <p:sldId id="502" r:id="rId19"/>
    <p:sldId id="451" r:id="rId20"/>
    <p:sldId id="516" r:id="rId21"/>
    <p:sldId id="504" r:id="rId22"/>
    <p:sldId id="498" r:id="rId23"/>
    <p:sldId id="505" r:id="rId24"/>
    <p:sldId id="452" r:id="rId25"/>
    <p:sldId id="474" r:id="rId26"/>
    <p:sldId id="506" r:id="rId27"/>
    <p:sldId id="475" r:id="rId28"/>
    <p:sldId id="507" r:id="rId29"/>
    <p:sldId id="476" r:id="rId30"/>
    <p:sldId id="508" r:id="rId31"/>
    <p:sldId id="479" r:id="rId32"/>
    <p:sldId id="511" r:id="rId33"/>
    <p:sldId id="424" r:id="rId34"/>
    <p:sldId id="425" r:id="rId35"/>
    <p:sldId id="518" r:id="rId36"/>
    <p:sldId id="435" r:id="rId37"/>
    <p:sldId id="426" r:id="rId38"/>
    <p:sldId id="427" r:id="rId39"/>
    <p:sldId id="522" r:id="rId40"/>
    <p:sldId id="428" r:id="rId41"/>
    <p:sldId id="519" r:id="rId42"/>
    <p:sldId id="429" r:id="rId43"/>
    <p:sldId id="430" r:id="rId44"/>
    <p:sldId id="431" r:id="rId45"/>
    <p:sldId id="523" r:id="rId46"/>
    <p:sldId id="432" r:id="rId47"/>
    <p:sldId id="517" r:id="rId48"/>
    <p:sldId id="491" r:id="rId49"/>
    <p:sldId id="486" r:id="rId50"/>
    <p:sldId id="495" r:id="rId51"/>
    <p:sldId id="512" r:id="rId52"/>
    <p:sldId id="514" r:id="rId53"/>
    <p:sldId id="494" r:id="rId54"/>
    <p:sldId id="524" r:id="rId55"/>
  </p:sldIdLst>
  <p:sldSz cx="9144000" cy="6858000" type="screen4x3"/>
  <p:notesSz cx="6858000" cy="9296400"/>
  <p:custDataLst>
    <p:tags r:id="rId5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gan Barr" initials="MB" lastIdx="3" clrIdx="0"/>
  <p:cmAuthor id="1" name="Morgan" initials="M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063"/>
    <a:srgbClr val="FAD260"/>
    <a:srgbClr val="EECC00"/>
    <a:srgbClr val="FB9D3F"/>
    <a:srgbClr val="EABE04"/>
    <a:srgbClr val="F5D561"/>
    <a:srgbClr val="008000"/>
    <a:srgbClr val="BDFFBD"/>
    <a:srgbClr val="006000"/>
    <a:srgbClr val="009200"/>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89689" autoAdjust="0"/>
  </p:normalViewPr>
  <p:slideViewPr>
    <p:cSldViewPr>
      <p:cViewPr varScale="1">
        <p:scale>
          <a:sx n="101" d="100"/>
          <a:sy n="101" d="100"/>
        </p:scale>
        <p:origin x="-1230" y="-96"/>
      </p:cViewPr>
      <p:guideLst>
        <p:guide orient="horz" pos="2160"/>
        <p:guide pos="2880"/>
      </p:guideLst>
    </p:cSldViewPr>
  </p:slideViewPr>
  <p:outlineViewPr>
    <p:cViewPr>
      <p:scale>
        <a:sx n="33" d="100"/>
        <a:sy n="33" d="100"/>
      </p:scale>
      <p:origin x="48" y="64512"/>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9" d="100"/>
          <a:sy n="59" d="100"/>
        </p:scale>
        <p:origin x="-2496"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_rels/data10.xml.rels><?xml version="1.0" encoding="UTF-8" standalone="yes"?>
<Relationships xmlns="http://schemas.openxmlformats.org/package/2006/relationships"><Relationship Id="rId1" Type="http://schemas.openxmlformats.org/officeDocument/2006/relationships/image" Target="../media/image12.png"/></Relationships>
</file>

<file path=ppt/diagrams/_rels/data11.xml.rels><?xml version="1.0" encoding="UTF-8" standalone="yes"?>
<Relationships xmlns="http://schemas.openxmlformats.org/package/2006/relationships"><Relationship Id="rId1" Type="http://schemas.openxmlformats.org/officeDocument/2006/relationships/image" Target="../media/image12.png"/></Relationships>
</file>

<file path=ppt/diagrams/_rels/data12.xml.rels><?xml version="1.0" encoding="UTF-8" standalone="yes"?>
<Relationships xmlns="http://schemas.openxmlformats.org/package/2006/relationships"><Relationship Id="rId1" Type="http://schemas.openxmlformats.org/officeDocument/2006/relationships/image" Target="../media/image17.png"/></Relationships>
</file>

<file path=ppt/diagrams/_rels/data4.xml.rels><?xml version="1.0" encoding="UTF-8" standalone="yes"?>
<Relationships xmlns="http://schemas.openxmlformats.org/package/2006/relationships"><Relationship Id="rId1" Type="http://schemas.openxmlformats.org/officeDocument/2006/relationships/image" Target="../media/image12.png"/></Relationships>
</file>

<file path=ppt/diagrams/_rels/data5.xml.rels><?xml version="1.0" encoding="UTF-8" standalone="yes"?>
<Relationships xmlns="http://schemas.openxmlformats.org/package/2006/relationships"><Relationship Id="rId1" Type="http://schemas.openxmlformats.org/officeDocument/2006/relationships/image" Target="../media/image12.png"/></Relationships>
</file>

<file path=ppt/diagrams/_rels/data6.xml.rels><?xml version="1.0" encoding="UTF-8" standalone="yes"?>
<Relationships xmlns="http://schemas.openxmlformats.org/package/2006/relationships"><Relationship Id="rId1" Type="http://schemas.openxmlformats.org/officeDocument/2006/relationships/image" Target="../media/image12.png"/></Relationships>
</file>

<file path=ppt/diagrams/_rels/data8.xml.rels><?xml version="1.0" encoding="UTF-8" standalone="yes"?>
<Relationships xmlns="http://schemas.openxmlformats.org/package/2006/relationships"><Relationship Id="rId1" Type="http://schemas.openxmlformats.org/officeDocument/2006/relationships/image" Target="../media/image12.png"/></Relationships>
</file>

<file path=ppt/diagrams/_rels/data9.xml.rels><?xml version="1.0" encoding="UTF-8" standalone="yes"?>
<Relationships xmlns="http://schemas.openxmlformats.org/package/2006/relationships"><Relationship Id="rId1"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B4D393-EB25-431F-BEB8-0D95AE6C9167}" type="doc">
      <dgm:prSet loTypeId="urn:microsoft.com/office/officeart/2005/8/layout/hProcess9" loCatId="process" qsTypeId="urn:microsoft.com/office/officeart/2005/8/quickstyle/3d1" qsCatId="3D" csTypeId="urn:microsoft.com/office/officeart/2005/8/colors/accent4_2" csCatId="accent4" phldr="1"/>
      <dgm:spPr/>
    </dgm:pt>
    <dgm:pt modelId="{74B8050F-3803-44CA-81B0-D59B5DBBF86E}">
      <dgm:prSet phldrT="[Text]"/>
      <dgm:spPr/>
      <dgm:t>
        <a:bodyPr/>
        <a:lstStyle/>
        <a:p>
          <a:pPr algn="ctr"/>
          <a:r>
            <a:rPr lang="en-US" dirty="0" smtClean="0"/>
            <a:t>Collect all relevant cost data to understand the full costs</a:t>
          </a:r>
          <a:r>
            <a:rPr lang="en-US" baseline="30000" dirty="0" smtClean="0"/>
            <a:t>1</a:t>
          </a:r>
          <a:endParaRPr lang="en-US" dirty="0"/>
        </a:p>
      </dgm:t>
    </dgm:pt>
    <dgm:pt modelId="{1454B238-A214-4A69-AAE4-63D341645653}" type="parTrans" cxnId="{6CDE69AA-7A30-435E-8FF4-D5B72AD8F84D}">
      <dgm:prSet/>
      <dgm:spPr/>
      <dgm:t>
        <a:bodyPr/>
        <a:lstStyle/>
        <a:p>
          <a:endParaRPr lang="en-US"/>
        </a:p>
      </dgm:t>
    </dgm:pt>
    <dgm:pt modelId="{EB86F28C-C3FF-4C72-BEA2-464559783095}" type="sibTrans" cxnId="{6CDE69AA-7A30-435E-8FF4-D5B72AD8F84D}">
      <dgm:prSet/>
      <dgm:spPr/>
      <dgm:t>
        <a:bodyPr/>
        <a:lstStyle/>
        <a:p>
          <a:endParaRPr lang="en-US"/>
        </a:p>
      </dgm:t>
    </dgm:pt>
    <dgm:pt modelId="{9DCFD6A4-2878-4FD7-9622-E26428FD4806}">
      <dgm:prSet/>
      <dgm:spPr/>
      <dgm:t>
        <a:bodyPr/>
        <a:lstStyle/>
        <a:p>
          <a:pPr marL="230188" indent="-119063" algn="l"/>
          <a:r>
            <a:rPr lang="en-US" dirty="0" smtClean="0"/>
            <a:t>Identify cost generators</a:t>
          </a:r>
        </a:p>
      </dgm:t>
    </dgm:pt>
    <dgm:pt modelId="{A684599D-A4EF-4962-A766-28578AB8BEFC}" type="parTrans" cxnId="{B880B071-E4AC-4A2B-B51A-5FD8B6EC75DD}">
      <dgm:prSet/>
      <dgm:spPr/>
      <dgm:t>
        <a:bodyPr/>
        <a:lstStyle/>
        <a:p>
          <a:endParaRPr lang="en-US"/>
        </a:p>
      </dgm:t>
    </dgm:pt>
    <dgm:pt modelId="{DDF8F279-898B-46D7-B193-DF0B80C19458}" type="sibTrans" cxnId="{B880B071-E4AC-4A2B-B51A-5FD8B6EC75DD}">
      <dgm:prSet/>
      <dgm:spPr/>
      <dgm:t>
        <a:bodyPr/>
        <a:lstStyle/>
        <a:p>
          <a:endParaRPr lang="en-US"/>
        </a:p>
      </dgm:t>
    </dgm:pt>
    <dgm:pt modelId="{C8165051-997E-4D20-80BA-70BCEB7E496E}">
      <dgm:prSet/>
      <dgm:spPr/>
      <dgm:t>
        <a:bodyPr/>
        <a:lstStyle/>
        <a:p>
          <a:pPr marL="230188" indent="-119063" algn="l"/>
          <a:r>
            <a:rPr lang="en-US" dirty="0" smtClean="0"/>
            <a:t>Detailed costs after project</a:t>
          </a:r>
        </a:p>
      </dgm:t>
    </dgm:pt>
    <dgm:pt modelId="{30ABEC3C-B6A0-4C53-A19D-96F14A7EEA29}" type="parTrans" cxnId="{D87F5570-26D1-4A00-AF3D-40DDEE2F731C}">
      <dgm:prSet/>
      <dgm:spPr/>
      <dgm:t>
        <a:bodyPr/>
        <a:lstStyle/>
        <a:p>
          <a:endParaRPr lang="en-US"/>
        </a:p>
      </dgm:t>
    </dgm:pt>
    <dgm:pt modelId="{C290A9D8-5F98-42A8-9E03-0B787E5E2549}" type="sibTrans" cxnId="{D87F5570-26D1-4A00-AF3D-40DDEE2F731C}">
      <dgm:prSet/>
      <dgm:spPr/>
      <dgm:t>
        <a:bodyPr/>
        <a:lstStyle/>
        <a:p>
          <a:endParaRPr lang="en-US"/>
        </a:p>
      </dgm:t>
    </dgm:pt>
    <dgm:pt modelId="{2C742091-BA6B-4205-B5CC-FFCB86BE2E39}">
      <dgm:prSet/>
      <dgm:spPr/>
      <dgm:t>
        <a:bodyPr/>
        <a:lstStyle/>
        <a:p>
          <a:pPr algn="ctr"/>
          <a:r>
            <a:rPr lang="en-US" dirty="0" smtClean="0"/>
            <a:t>Analyze Projects using profitability measure</a:t>
          </a:r>
        </a:p>
      </dgm:t>
    </dgm:pt>
    <dgm:pt modelId="{76AFA0CF-55EE-431B-90DC-CA7313085FAB}" type="parTrans" cxnId="{8D498E81-1051-4AC1-8460-A7329F7F13F4}">
      <dgm:prSet/>
      <dgm:spPr/>
      <dgm:t>
        <a:bodyPr/>
        <a:lstStyle/>
        <a:p>
          <a:endParaRPr lang="en-US"/>
        </a:p>
      </dgm:t>
    </dgm:pt>
    <dgm:pt modelId="{4315AD92-676D-40DC-BB3D-DFD421584012}" type="sibTrans" cxnId="{8D498E81-1051-4AC1-8460-A7329F7F13F4}">
      <dgm:prSet/>
      <dgm:spPr/>
      <dgm:t>
        <a:bodyPr/>
        <a:lstStyle/>
        <a:p>
          <a:endParaRPr lang="en-US"/>
        </a:p>
      </dgm:t>
    </dgm:pt>
    <dgm:pt modelId="{CFB32539-8C7D-43FC-AABE-05827233D32D}">
      <dgm:prSet/>
      <dgm:spPr/>
      <dgm:t>
        <a:bodyPr/>
        <a:lstStyle/>
        <a:p>
          <a:pPr algn="ctr"/>
          <a:r>
            <a:rPr lang="en-US" dirty="0" smtClean="0"/>
            <a:t>Prepare a justification package</a:t>
          </a:r>
          <a:endParaRPr lang="en-US" dirty="0"/>
        </a:p>
      </dgm:t>
    </dgm:pt>
    <dgm:pt modelId="{2B5BE4EE-438C-48F3-A9C6-FD01298F82DF}" type="parTrans" cxnId="{BC1193B0-A26D-48D7-A322-8B15CDF8F550}">
      <dgm:prSet/>
      <dgm:spPr/>
      <dgm:t>
        <a:bodyPr/>
        <a:lstStyle/>
        <a:p>
          <a:endParaRPr lang="en-US"/>
        </a:p>
      </dgm:t>
    </dgm:pt>
    <dgm:pt modelId="{A357E464-85A4-4A24-97AD-EC182477D281}" type="sibTrans" cxnId="{BC1193B0-A26D-48D7-A322-8B15CDF8F550}">
      <dgm:prSet/>
      <dgm:spPr/>
      <dgm:t>
        <a:bodyPr/>
        <a:lstStyle/>
        <a:p>
          <a:endParaRPr lang="en-US"/>
        </a:p>
      </dgm:t>
    </dgm:pt>
    <dgm:pt modelId="{91403DE5-1B95-47D6-8046-543CB07F73D3}">
      <dgm:prSet/>
      <dgm:spPr/>
      <dgm:t>
        <a:bodyPr/>
        <a:lstStyle/>
        <a:p>
          <a:pPr algn="l"/>
          <a:r>
            <a:rPr lang="en-US" dirty="0" smtClean="0"/>
            <a:t>Payback Period</a:t>
          </a:r>
        </a:p>
      </dgm:t>
    </dgm:pt>
    <dgm:pt modelId="{C749858E-47FA-49A6-AFE4-54A530A33ED6}" type="parTrans" cxnId="{A356E768-12ED-47E2-9DC7-DCE1C4136E01}">
      <dgm:prSet/>
      <dgm:spPr/>
      <dgm:t>
        <a:bodyPr/>
        <a:lstStyle/>
        <a:p>
          <a:endParaRPr lang="en-US"/>
        </a:p>
      </dgm:t>
    </dgm:pt>
    <dgm:pt modelId="{1A393510-5867-4615-AA1C-F0C8CC509FA6}" type="sibTrans" cxnId="{A356E768-12ED-47E2-9DC7-DCE1C4136E01}">
      <dgm:prSet/>
      <dgm:spPr/>
      <dgm:t>
        <a:bodyPr/>
        <a:lstStyle/>
        <a:p>
          <a:endParaRPr lang="en-US"/>
        </a:p>
      </dgm:t>
    </dgm:pt>
    <dgm:pt modelId="{C4F35487-E225-4F23-A2D9-5AD99E285D60}">
      <dgm:prSet/>
      <dgm:spPr/>
      <dgm:t>
        <a:bodyPr/>
        <a:lstStyle/>
        <a:p>
          <a:pPr algn="l"/>
          <a:r>
            <a:rPr lang="en-US" dirty="0" smtClean="0"/>
            <a:t>Net Present Value (NPV)</a:t>
          </a:r>
        </a:p>
      </dgm:t>
    </dgm:pt>
    <dgm:pt modelId="{B18ABC54-A4A0-4109-B84A-F81E90E1ECB6}" type="parTrans" cxnId="{CE1726CB-93AF-40E7-BC2F-0692C7F8913B}">
      <dgm:prSet/>
      <dgm:spPr/>
      <dgm:t>
        <a:bodyPr/>
        <a:lstStyle/>
        <a:p>
          <a:endParaRPr lang="en-US"/>
        </a:p>
      </dgm:t>
    </dgm:pt>
    <dgm:pt modelId="{30BA3201-3FCC-4BD8-B8EF-72075A1D7662}" type="sibTrans" cxnId="{CE1726CB-93AF-40E7-BC2F-0692C7F8913B}">
      <dgm:prSet/>
      <dgm:spPr/>
      <dgm:t>
        <a:bodyPr/>
        <a:lstStyle/>
        <a:p>
          <a:endParaRPr lang="en-US"/>
        </a:p>
      </dgm:t>
    </dgm:pt>
    <dgm:pt modelId="{C9514070-C918-4B22-AD26-13C0ECD14446}">
      <dgm:prSet/>
      <dgm:spPr/>
      <dgm:t>
        <a:bodyPr/>
        <a:lstStyle/>
        <a:p>
          <a:pPr algn="l"/>
          <a:r>
            <a:rPr lang="en-US" dirty="0" smtClean="0"/>
            <a:t>Internal Rate of Return (IRR)</a:t>
          </a:r>
        </a:p>
      </dgm:t>
    </dgm:pt>
    <dgm:pt modelId="{49E06E15-A653-4DDB-9CFB-46CCFCC8E3CE}" type="parTrans" cxnId="{36BAD187-F3F8-4A3A-8F77-D558130847C3}">
      <dgm:prSet/>
      <dgm:spPr/>
      <dgm:t>
        <a:bodyPr/>
        <a:lstStyle/>
        <a:p>
          <a:endParaRPr lang="en-US"/>
        </a:p>
      </dgm:t>
    </dgm:pt>
    <dgm:pt modelId="{411FE909-BB83-4E75-9570-010361C21C4D}" type="sibTrans" cxnId="{36BAD187-F3F8-4A3A-8F77-D558130847C3}">
      <dgm:prSet/>
      <dgm:spPr/>
      <dgm:t>
        <a:bodyPr/>
        <a:lstStyle/>
        <a:p>
          <a:endParaRPr lang="en-US"/>
        </a:p>
      </dgm:t>
    </dgm:pt>
    <dgm:pt modelId="{E72C028B-122B-4CF1-B4DB-10184EAA6A4C}">
      <dgm:prSet/>
      <dgm:spPr/>
      <dgm:t>
        <a:bodyPr/>
        <a:lstStyle/>
        <a:p>
          <a:pPr marL="230188" indent="-119063" algn="l"/>
          <a:r>
            <a:rPr lang="en-US" dirty="0" smtClean="0"/>
            <a:t>Detailed current costs by process</a:t>
          </a:r>
        </a:p>
      </dgm:t>
    </dgm:pt>
    <dgm:pt modelId="{B11D29B3-7683-4653-A0C4-E30649C0DE9C}" type="parTrans" cxnId="{035656E0-E084-4412-AEE9-6B9870A37C88}">
      <dgm:prSet/>
      <dgm:spPr/>
      <dgm:t>
        <a:bodyPr/>
        <a:lstStyle/>
        <a:p>
          <a:endParaRPr lang="en-US"/>
        </a:p>
      </dgm:t>
    </dgm:pt>
    <dgm:pt modelId="{2CB007C1-FA57-4CC5-B315-74B740E9DE27}" type="sibTrans" cxnId="{035656E0-E084-4412-AEE9-6B9870A37C88}">
      <dgm:prSet/>
      <dgm:spPr/>
      <dgm:t>
        <a:bodyPr/>
        <a:lstStyle/>
        <a:p>
          <a:endParaRPr lang="en-US"/>
        </a:p>
      </dgm:t>
    </dgm:pt>
    <dgm:pt modelId="{40FF6974-ED2A-42E5-B543-A822B1A6112E}">
      <dgm:prSet/>
      <dgm:spPr/>
      <dgm:t>
        <a:bodyPr/>
        <a:lstStyle/>
        <a:p>
          <a:pPr marL="230188" indent="-119063" algn="l"/>
          <a:r>
            <a:rPr lang="en-US" dirty="0" smtClean="0"/>
            <a:t>Proposed costs of implementing the project </a:t>
          </a:r>
        </a:p>
      </dgm:t>
    </dgm:pt>
    <dgm:pt modelId="{6DD2E295-48D3-4B60-A244-60DADAEB70E1}" type="parTrans" cxnId="{23575D27-8578-448B-A29C-C69AB72203F0}">
      <dgm:prSet/>
      <dgm:spPr/>
      <dgm:t>
        <a:bodyPr/>
        <a:lstStyle/>
        <a:p>
          <a:endParaRPr lang="en-US"/>
        </a:p>
      </dgm:t>
    </dgm:pt>
    <dgm:pt modelId="{678B841A-643C-4C0C-B70F-5226FE83A688}" type="sibTrans" cxnId="{23575D27-8578-448B-A29C-C69AB72203F0}">
      <dgm:prSet/>
      <dgm:spPr/>
      <dgm:t>
        <a:bodyPr/>
        <a:lstStyle/>
        <a:p>
          <a:endParaRPr lang="en-US"/>
        </a:p>
      </dgm:t>
    </dgm:pt>
    <dgm:pt modelId="{B1B76F89-603E-4E5C-99C6-E46A05CF8464}">
      <dgm:prSet/>
      <dgm:spPr/>
      <dgm:t>
        <a:bodyPr/>
        <a:lstStyle/>
        <a:p>
          <a:pPr algn="l"/>
          <a:r>
            <a:rPr lang="en-US" dirty="0" smtClean="0"/>
            <a:t>Make the case for your project</a:t>
          </a:r>
          <a:endParaRPr lang="en-US" dirty="0"/>
        </a:p>
      </dgm:t>
    </dgm:pt>
    <dgm:pt modelId="{442CE054-030A-4C68-814B-9E659F4E0895}" type="parTrans" cxnId="{7896AFB1-D5F5-46F4-8F4D-8816091FB482}">
      <dgm:prSet/>
      <dgm:spPr/>
      <dgm:t>
        <a:bodyPr/>
        <a:lstStyle/>
        <a:p>
          <a:endParaRPr lang="en-US"/>
        </a:p>
      </dgm:t>
    </dgm:pt>
    <dgm:pt modelId="{C468FB82-F3A9-4C7F-BEBD-153155EC91CA}" type="sibTrans" cxnId="{7896AFB1-D5F5-46F4-8F4D-8816091FB482}">
      <dgm:prSet/>
      <dgm:spPr/>
      <dgm:t>
        <a:bodyPr/>
        <a:lstStyle/>
        <a:p>
          <a:endParaRPr lang="en-US"/>
        </a:p>
      </dgm:t>
    </dgm:pt>
    <dgm:pt modelId="{A6CA897F-1F26-4C54-AFCF-F1041A5BC062}">
      <dgm:prSet/>
      <dgm:spPr/>
      <dgm:t>
        <a:bodyPr/>
        <a:lstStyle/>
        <a:p>
          <a:pPr algn="l"/>
          <a:r>
            <a:rPr lang="en-US" dirty="0" smtClean="0"/>
            <a:t>Provide supporting information and data</a:t>
          </a:r>
          <a:endParaRPr lang="en-US" dirty="0"/>
        </a:p>
      </dgm:t>
    </dgm:pt>
    <dgm:pt modelId="{55CF7550-080B-4009-9411-424FE3F1E501}" type="parTrans" cxnId="{AFDCA254-2C12-46E6-BEB0-1E82D9E502A2}">
      <dgm:prSet/>
      <dgm:spPr/>
      <dgm:t>
        <a:bodyPr/>
        <a:lstStyle/>
        <a:p>
          <a:endParaRPr lang="en-US"/>
        </a:p>
      </dgm:t>
    </dgm:pt>
    <dgm:pt modelId="{F6D54B3F-003A-40E8-BBE9-5DFBB2C9A336}" type="sibTrans" cxnId="{AFDCA254-2C12-46E6-BEB0-1E82D9E502A2}">
      <dgm:prSet/>
      <dgm:spPr/>
      <dgm:t>
        <a:bodyPr/>
        <a:lstStyle/>
        <a:p>
          <a:endParaRPr lang="en-US"/>
        </a:p>
      </dgm:t>
    </dgm:pt>
    <dgm:pt modelId="{6F0C6E92-F4C7-46C1-8FE0-D26E3E35C2BC}">
      <dgm:prSet/>
      <dgm:spPr/>
      <dgm:t>
        <a:bodyPr/>
        <a:lstStyle/>
        <a:p>
          <a:pPr algn="l"/>
          <a:r>
            <a:rPr lang="en-US" dirty="0" smtClean="0"/>
            <a:t>present the project to company decision makers</a:t>
          </a:r>
          <a:r>
            <a:rPr lang="en-US" baseline="30000" dirty="0" smtClean="0"/>
            <a:t>2</a:t>
          </a:r>
          <a:endParaRPr lang="en-US" dirty="0"/>
        </a:p>
      </dgm:t>
    </dgm:pt>
    <dgm:pt modelId="{3E4FC5A2-A550-4761-9963-BEFC8F1DB27E}" type="parTrans" cxnId="{ED439184-CBD8-4A6B-A921-2FC6D5EC8593}">
      <dgm:prSet/>
      <dgm:spPr/>
      <dgm:t>
        <a:bodyPr/>
        <a:lstStyle/>
        <a:p>
          <a:endParaRPr lang="en-US"/>
        </a:p>
      </dgm:t>
    </dgm:pt>
    <dgm:pt modelId="{1BC21AC8-C223-4FE7-91D6-FCAF974A74AC}" type="sibTrans" cxnId="{ED439184-CBD8-4A6B-A921-2FC6D5EC8593}">
      <dgm:prSet/>
      <dgm:spPr/>
      <dgm:t>
        <a:bodyPr/>
        <a:lstStyle/>
        <a:p>
          <a:endParaRPr lang="en-US"/>
        </a:p>
      </dgm:t>
    </dgm:pt>
    <dgm:pt modelId="{23438E77-7F19-4C1A-B7CB-5C5794828D80}">
      <dgm:prSet/>
      <dgm:spPr/>
      <dgm:t>
        <a:bodyPr/>
        <a:lstStyle/>
        <a:p>
          <a:pPr algn="l"/>
          <a:r>
            <a:rPr lang="en-US" dirty="0" smtClean="0"/>
            <a:t>Link the project to company mission and goals</a:t>
          </a:r>
          <a:endParaRPr lang="en-US" dirty="0"/>
        </a:p>
      </dgm:t>
    </dgm:pt>
    <dgm:pt modelId="{7421236E-8B71-4831-8364-6A9D67D052A1}" type="parTrans" cxnId="{F67EBE18-C1FE-4368-8E8F-39EA3C347B28}">
      <dgm:prSet/>
      <dgm:spPr/>
      <dgm:t>
        <a:bodyPr/>
        <a:lstStyle/>
        <a:p>
          <a:endParaRPr lang="en-US"/>
        </a:p>
      </dgm:t>
    </dgm:pt>
    <dgm:pt modelId="{CB5E46ED-75E4-408C-AB28-77DBC73EAD36}" type="sibTrans" cxnId="{F67EBE18-C1FE-4368-8E8F-39EA3C347B28}">
      <dgm:prSet/>
      <dgm:spPr/>
      <dgm:t>
        <a:bodyPr/>
        <a:lstStyle/>
        <a:p>
          <a:endParaRPr lang="en-US"/>
        </a:p>
      </dgm:t>
    </dgm:pt>
    <dgm:pt modelId="{A01D49FD-3181-4591-934E-BE0054F9C232}" type="pres">
      <dgm:prSet presAssocID="{50B4D393-EB25-431F-BEB8-0D95AE6C9167}" presName="CompostProcess" presStyleCnt="0">
        <dgm:presLayoutVars>
          <dgm:dir/>
          <dgm:resizeHandles val="exact"/>
        </dgm:presLayoutVars>
      </dgm:prSet>
      <dgm:spPr/>
    </dgm:pt>
    <dgm:pt modelId="{17D3EEA7-42B6-4014-B02E-0E619ABF9FF7}" type="pres">
      <dgm:prSet presAssocID="{50B4D393-EB25-431F-BEB8-0D95AE6C9167}" presName="arrow" presStyleLbl="bgShp" presStyleIdx="0" presStyleCnt="1"/>
      <dgm:spPr/>
    </dgm:pt>
    <dgm:pt modelId="{8912E3A6-08AC-4438-BA94-94CD86321449}" type="pres">
      <dgm:prSet presAssocID="{50B4D393-EB25-431F-BEB8-0D95AE6C9167}" presName="linearProcess" presStyleCnt="0"/>
      <dgm:spPr/>
    </dgm:pt>
    <dgm:pt modelId="{24AE9473-2742-4E07-A8D0-F9C6B7C7D57C}" type="pres">
      <dgm:prSet presAssocID="{74B8050F-3803-44CA-81B0-D59B5DBBF86E}" presName="textNode" presStyleLbl="node1" presStyleIdx="0" presStyleCnt="3">
        <dgm:presLayoutVars>
          <dgm:bulletEnabled val="1"/>
        </dgm:presLayoutVars>
      </dgm:prSet>
      <dgm:spPr/>
      <dgm:t>
        <a:bodyPr/>
        <a:lstStyle/>
        <a:p>
          <a:endParaRPr lang="en-US"/>
        </a:p>
      </dgm:t>
    </dgm:pt>
    <dgm:pt modelId="{6618419D-CD38-43D2-9407-0BEE52848731}" type="pres">
      <dgm:prSet presAssocID="{EB86F28C-C3FF-4C72-BEA2-464559783095}" presName="sibTrans" presStyleCnt="0"/>
      <dgm:spPr/>
    </dgm:pt>
    <dgm:pt modelId="{9A680F97-CB64-4B63-9EA8-6B65FB8E2BC4}" type="pres">
      <dgm:prSet presAssocID="{2C742091-BA6B-4205-B5CC-FFCB86BE2E39}" presName="textNode" presStyleLbl="node1" presStyleIdx="1" presStyleCnt="3">
        <dgm:presLayoutVars>
          <dgm:bulletEnabled val="1"/>
        </dgm:presLayoutVars>
      </dgm:prSet>
      <dgm:spPr/>
      <dgm:t>
        <a:bodyPr/>
        <a:lstStyle/>
        <a:p>
          <a:endParaRPr lang="en-US"/>
        </a:p>
      </dgm:t>
    </dgm:pt>
    <dgm:pt modelId="{73A786E9-FAFD-4625-9E7F-92D665A5CE55}" type="pres">
      <dgm:prSet presAssocID="{4315AD92-676D-40DC-BB3D-DFD421584012}" presName="sibTrans" presStyleCnt="0"/>
      <dgm:spPr/>
    </dgm:pt>
    <dgm:pt modelId="{CA2FCC7E-30FF-4A51-AF61-8E42D79DB5FC}" type="pres">
      <dgm:prSet presAssocID="{CFB32539-8C7D-43FC-AABE-05827233D32D}" presName="textNode" presStyleLbl="node1" presStyleIdx="2" presStyleCnt="3">
        <dgm:presLayoutVars>
          <dgm:bulletEnabled val="1"/>
        </dgm:presLayoutVars>
      </dgm:prSet>
      <dgm:spPr/>
      <dgm:t>
        <a:bodyPr/>
        <a:lstStyle/>
        <a:p>
          <a:endParaRPr lang="en-US"/>
        </a:p>
      </dgm:t>
    </dgm:pt>
  </dgm:ptLst>
  <dgm:cxnLst>
    <dgm:cxn modelId="{36BAD187-F3F8-4A3A-8F77-D558130847C3}" srcId="{2C742091-BA6B-4205-B5CC-FFCB86BE2E39}" destId="{C9514070-C918-4B22-AD26-13C0ECD14446}" srcOrd="2" destOrd="0" parTransId="{49E06E15-A653-4DDB-9CFB-46CCFCC8E3CE}" sibTransId="{411FE909-BB83-4E75-9570-010361C21C4D}"/>
    <dgm:cxn modelId="{F9B09D34-9C6D-4DB0-AF70-54F37D4B1B63}" type="presOf" srcId="{2C742091-BA6B-4205-B5CC-FFCB86BE2E39}" destId="{9A680F97-CB64-4B63-9EA8-6B65FB8E2BC4}" srcOrd="0" destOrd="0" presId="urn:microsoft.com/office/officeart/2005/8/layout/hProcess9"/>
    <dgm:cxn modelId="{693B2182-43E3-459C-BAC0-9E0DF20C265E}" type="presOf" srcId="{74B8050F-3803-44CA-81B0-D59B5DBBF86E}" destId="{24AE9473-2742-4E07-A8D0-F9C6B7C7D57C}" srcOrd="0" destOrd="0" presId="urn:microsoft.com/office/officeart/2005/8/layout/hProcess9"/>
    <dgm:cxn modelId="{BD0B9C67-C13F-4551-AFE1-F3C448D1138F}" type="presOf" srcId="{91403DE5-1B95-47D6-8046-543CB07F73D3}" destId="{9A680F97-CB64-4B63-9EA8-6B65FB8E2BC4}" srcOrd="0" destOrd="1" presId="urn:microsoft.com/office/officeart/2005/8/layout/hProcess9"/>
    <dgm:cxn modelId="{550EE0D6-4B96-4B1D-BFA6-743CE32DE15B}" type="presOf" srcId="{9DCFD6A4-2878-4FD7-9622-E26428FD4806}" destId="{24AE9473-2742-4E07-A8D0-F9C6B7C7D57C}" srcOrd="0" destOrd="1" presId="urn:microsoft.com/office/officeart/2005/8/layout/hProcess9"/>
    <dgm:cxn modelId="{796A2ED6-E1F4-4322-BA0D-80072D3B3797}" type="presOf" srcId="{40FF6974-ED2A-42E5-B543-A822B1A6112E}" destId="{24AE9473-2742-4E07-A8D0-F9C6B7C7D57C}" srcOrd="0" destOrd="4" presId="urn:microsoft.com/office/officeart/2005/8/layout/hProcess9"/>
    <dgm:cxn modelId="{A356E768-12ED-47E2-9DC7-DCE1C4136E01}" srcId="{2C742091-BA6B-4205-B5CC-FFCB86BE2E39}" destId="{91403DE5-1B95-47D6-8046-543CB07F73D3}" srcOrd="0" destOrd="0" parTransId="{C749858E-47FA-49A6-AFE4-54A530A33ED6}" sibTransId="{1A393510-5867-4615-AA1C-F0C8CC509FA6}"/>
    <dgm:cxn modelId="{F67EBE18-C1FE-4368-8E8F-39EA3C347B28}" srcId="{CFB32539-8C7D-43FC-AABE-05827233D32D}" destId="{23438E77-7F19-4C1A-B7CB-5C5794828D80}" srcOrd="2" destOrd="0" parTransId="{7421236E-8B71-4831-8364-6A9D67D052A1}" sibTransId="{CB5E46ED-75E4-408C-AB28-77DBC73EAD36}"/>
    <dgm:cxn modelId="{2BDC03AB-E121-4A2C-9CD6-C18D750418AC}" type="presOf" srcId="{B1B76F89-603E-4E5C-99C6-E46A05CF8464}" destId="{CA2FCC7E-30FF-4A51-AF61-8E42D79DB5FC}" srcOrd="0" destOrd="1" presId="urn:microsoft.com/office/officeart/2005/8/layout/hProcess9"/>
    <dgm:cxn modelId="{31B9E5AA-57D2-4817-88D8-26F2B3C864A8}" type="presOf" srcId="{C8165051-997E-4D20-80BA-70BCEB7E496E}" destId="{24AE9473-2742-4E07-A8D0-F9C6B7C7D57C}" srcOrd="0" destOrd="3" presId="urn:microsoft.com/office/officeart/2005/8/layout/hProcess9"/>
    <dgm:cxn modelId="{035656E0-E084-4412-AEE9-6B9870A37C88}" srcId="{74B8050F-3803-44CA-81B0-D59B5DBBF86E}" destId="{E72C028B-122B-4CF1-B4DB-10184EAA6A4C}" srcOrd="1" destOrd="0" parTransId="{B11D29B3-7683-4653-A0C4-E30649C0DE9C}" sibTransId="{2CB007C1-FA57-4CC5-B315-74B740E9DE27}"/>
    <dgm:cxn modelId="{6CDE69AA-7A30-435E-8FF4-D5B72AD8F84D}" srcId="{50B4D393-EB25-431F-BEB8-0D95AE6C9167}" destId="{74B8050F-3803-44CA-81B0-D59B5DBBF86E}" srcOrd="0" destOrd="0" parTransId="{1454B238-A214-4A69-AAE4-63D341645653}" sibTransId="{EB86F28C-C3FF-4C72-BEA2-464559783095}"/>
    <dgm:cxn modelId="{AFDCA254-2C12-46E6-BEB0-1E82D9E502A2}" srcId="{CFB32539-8C7D-43FC-AABE-05827233D32D}" destId="{A6CA897F-1F26-4C54-AFCF-F1041A5BC062}" srcOrd="1" destOrd="0" parTransId="{55CF7550-080B-4009-9411-424FE3F1E501}" sibTransId="{F6D54B3F-003A-40E8-BBE9-5DFBB2C9A336}"/>
    <dgm:cxn modelId="{ED439184-CBD8-4A6B-A921-2FC6D5EC8593}" srcId="{CFB32539-8C7D-43FC-AABE-05827233D32D}" destId="{6F0C6E92-F4C7-46C1-8FE0-D26E3E35C2BC}" srcOrd="3" destOrd="0" parTransId="{3E4FC5A2-A550-4761-9963-BEFC8F1DB27E}" sibTransId="{1BC21AC8-C223-4FE7-91D6-FCAF974A74AC}"/>
    <dgm:cxn modelId="{23575D27-8578-448B-A29C-C69AB72203F0}" srcId="{74B8050F-3803-44CA-81B0-D59B5DBBF86E}" destId="{40FF6974-ED2A-42E5-B543-A822B1A6112E}" srcOrd="3" destOrd="0" parTransId="{6DD2E295-48D3-4B60-A244-60DADAEB70E1}" sibTransId="{678B841A-643C-4C0C-B70F-5226FE83A688}"/>
    <dgm:cxn modelId="{CF7F610C-118A-4ACA-B0CC-5ADE1F889864}" type="presOf" srcId="{A6CA897F-1F26-4C54-AFCF-F1041A5BC062}" destId="{CA2FCC7E-30FF-4A51-AF61-8E42D79DB5FC}" srcOrd="0" destOrd="2" presId="urn:microsoft.com/office/officeart/2005/8/layout/hProcess9"/>
    <dgm:cxn modelId="{06BE8187-BDD6-45EF-8958-12601A4C52BA}" type="presOf" srcId="{50B4D393-EB25-431F-BEB8-0D95AE6C9167}" destId="{A01D49FD-3181-4591-934E-BE0054F9C232}" srcOrd="0" destOrd="0" presId="urn:microsoft.com/office/officeart/2005/8/layout/hProcess9"/>
    <dgm:cxn modelId="{D87F5570-26D1-4A00-AF3D-40DDEE2F731C}" srcId="{74B8050F-3803-44CA-81B0-D59B5DBBF86E}" destId="{C8165051-997E-4D20-80BA-70BCEB7E496E}" srcOrd="2" destOrd="0" parTransId="{30ABEC3C-B6A0-4C53-A19D-96F14A7EEA29}" sibTransId="{C290A9D8-5F98-42A8-9E03-0B787E5E2549}"/>
    <dgm:cxn modelId="{12F2A69B-E0A5-41F9-8D8E-BF5323D0BC90}" type="presOf" srcId="{23438E77-7F19-4C1A-B7CB-5C5794828D80}" destId="{CA2FCC7E-30FF-4A51-AF61-8E42D79DB5FC}" srcOrd="0" destOrd="3" presId="urn:microsoft.com/office/officeart/2005/8/layout/hProcess9"/>
    <dgm:cxn modelId="{C57EF8C9-8661-48AD-8337-F3CCE69241D7}" type="presOf" srcId="{CFB32539-8C7D-43FC-AABE-05827233D32D}" destId="{CA2FCC7E-30FF-4A51-AF61-8E42D79DB5FC}" srcOrd="0" destOrd="0" presId="urn:microsoft.com/office/officeart/2005/8/layout/hProcess9"/>
    <dgm:cxn modelId="{7896AFB1-D5F5-46F4-8F4D-8816091FB482}" srcId="{CFB32539-8C7D-43FC-AABE-05827233D32D}" destId="{B1B76F89-603E-4E5C-99C6-E46A05CF8464}" srcOrd="0" destOrd="0" parTransId="{442CE054-030A-4C68-814B-9E659F4E0895}" sibTransId="{C468FB82-F3A9-4C7F-BEBD-153155EC91CA}"/>
    <dgm:cxn modelId="{B880B071-E4AC-4A2B-B51A-5FD8B6EC75DD}" srcId="{74B8050F-3803-44CA-81B0-D59B5DBBF86E}" destId="{9DCFD6A4-2878-4FD7-9622-E26428FD4806}" srcOrd="0" destOrd="0" parTransId="{A684599D-A4EF-4962-A766-28578AB8BEFC}" sibTransId="{DDF8F279-898B-46D7-B193-DF0B80C19458}"/>
    <dgm:cxn modelId="{CE1726CB-93AF-40E7-BC2F-0692C7F8913B}" srcId="{2C742091-BA6B-4205-B5CC-FFCB86BE2E39}" destId="{C4F35487-E225-4F23-A2D9-5AD99E285D60}" srcOrd="1" destOrd="0" parTransId="{B18ABC54-A4A0-4109-B84A-F81E90E1ECB6}" sibTransId="{30BA3201-3FCC-4BD8-B8EF-72075A1D7662}"/>
    <dgm:cxn modelId="{85318714-F7C7-4CE6-A178-A85D4284BD09}" type="presOf" srcId="{E72C028B-122B-4CF1-B4DB-10184EAA6A4C}" destId="{24AE9473-2742-4E07-A8D0-F9C6B7C7D57C}" srcOrd="0" destOrd="2" presId="urn:microsoft.com/office/officeart/2005/8/layout/hProcess9"/>
    <dgm:cxn modelId="{8D498E81-1051-4AC1-8460-A7329F7F13F4}" srcId="{50B4D393-EB25-431F-BEB8-0D95AE6C9167}" destId="{2C742091-BA6B-4205-B5CC-FFCB86BE2E39}" srcOrd="1" destOrd="0" parTransId="{76AFA0CF-55EE-431B-90DC-CA7313085FAB}" sibTransId="{4315AD92-676D-40DC-BB3D-DFD421584012}"/>
    <dgm:cxn modelId="{2B2346BF-FEE7-40E0-8B08-6321DAEB82B7}" type="presOf" srcId="{6F0C6E92-F4C7-46C1-8FE0-D26E3E35C2BC}" destId="{CA2FCC7E-30FF-4A51-AF61-8E42D79DB5FC}" srcOrd="0" destOrd="4" presId="urn:microsoft.com/office/officeart/2005/8/layout/hProcess9"/>
    <dgm:cxn modelId="{629C1D04-CF22-452C-A986-C51C5BF467E9}" type="presOf" srcId="{C9514070-C918-4B22-AD26-13C0ECD14446}" destId="{9A680F97-CB64-4B63-9EA8-6B65FB8E2BC4}" srcOrd="0" destOrd="3" presId="urn:microsoft.com/office/officeart/2005/8/layout/hProcess9"/>
    <dgm:cxn modelId="{0817578E-4497-40AE-AC56-5510859DDE6E}" type="presOf" srcId="{C4F35487-E225-4F23-A2D9-5AD99E285D60}" destId="{9A680F97-CB64-4B63-9EA8-6B65FB8E2BC4}" srcOrd="0" destOrd="2" presId="urn:microsoft.com/office/officeart/2005/8/layout/hProcess9"/>
    <dgm:cxn modelId="{BC1193B0-A26D-48D7-A322-8B15CDF8F550}" srcId="{50B4D393-EB25-431F-BEB8-0D95AE6C9167}" destId="{CFB32539-8C7D-43FC-AABE-05827233D32D}" srcOrd="2" destOrd="0" parTransId="{2B5BE4EE-438C-48F3-A9C6-FD01298F82DF}" sibTransId="{A357E464-85A4-4A24-97AD-EC182477D281}"/>
    <dgm:cxn modelId="{C6E4CD3F-BA7E-48E6-BA71-9FA552E02C4F}" type="presParOf" srcId="{A01D49FD-3181-4591-934E-BE0054F9C232}" destId="{17D3EEA7-42B6-4014-B02E-0E619ABF9FF7}" srcOrd="0" destOrd="0" presId="urn:microsoft.com/office/officeart/2005/8/layout/hProcess9"/>
    <dgm:cxn modelId="{DF69B5D4-F363-4D6D-A761-11E45C782C81}" type="presParOf" srcId="{A01D49FD-3181-4591-934E-BE0054F9C232}" destId="{8912E3A6-08AC-4438-BA94-94CD86321449}" srcOrd="1" destOrd="0" presId="urn:microsoft.com/office/officeart/2005/8/layout/hProcess9"/>
    <dgm:cxn modelId="{5E7A4B0C-1B7B-4988-AA0A-B9731FA43D95}" type="presParOf" srcId="{8912E3A6-08AC-4438-BA94-94CD86321449}" destId="{24AE9473-2742-4E07-A8D0-F9C6B7C7D57C}" srcOrd="0" destOrd="0" presId="urn:microsoft.com/office/officeart/2005/8/layout/hProcess9"/>
    <dgm:cxn modelId="{F2FD89DC-E399-489D-9111-4D0A49FF5F40}" type="presParOf" srcId="{8912E3A6-08AC-4438-BA94-94CD86321449}" destId="{6618419D-CD38-43D2-9407-0BEE52848731}" srcOrd="1" destOrd="0" presId="urn:microsoft.com/office/officeart/2005/8/layout/hProcess9"/>
    <dgm:cxn modelId="{5BC6B33B-7F05-4C2D-99A0-F8D0ECCD3647}" type="presParOf" srcId="{8912E3A6-08AC-4438-BA94-94CD86321449}" destId="{9A680F97-CB64-4B63-9EA8-6B65FB8E2BC4}" srcOrd="2" destOrd="0" presId="urn:microsoft.com/office/officeart/2005/8/layout/hProcess9"/>
    <dgm:cxn modelId="{4A0B06CC-7EF8-4743-A176-6A08EA3A3246}" type="presParOf" srcId="{8912E3A6-08AC-4438-BA94-94CD86321449}" destId="{73A786E9-FAFD-4625-9E7F-92D665A5CE55}" srcOrd="3" destOrd="0" presId="urn:microsoft.com/office/officeart/2005/8/layout/hProcess9"/>
    <dgm:cxn modelId="{FB3A662A-57D1-458B-BF48-2FA94495A884}" type="presParOf" srcId="{8912E3A6-08AC-4438-BA94-94CD86321449}" destId="{CA2FCC7E-30FF-4A51-AF61-8E42D79DB5FC}"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2200" dirty="0" smtClean="0"/>
            <a:t>Example</a:t>
          </a:r>
          <a:endParaRPr lang="en-US" sz="22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tIns="274320"/>
        <a:lstStyle/>
        <a:p>
          <a:r>
            <a:rPr lang="en-US" sz="1400" dirty="0" smtClean="0"/>
            <a:t>DÜRR Systems Inc, a paint and assembly systems company, replaced its 20 year old boiler in the production area with a new energy efficient one with help from Cambridge Engineering, Inc . DÜRR reduced its natural gas usage by 23%, cut energy use, reduced carbon dioxide emissions by 300 tons per year, and improved the surrounding air quality. The project had a payback period of 3 years.</a:t>
          </a:r>
          <a:r>
            <a:rPr lang="en-US" sz="1400" baseline="30000" dirty="0" smtClean="0"/>
            <a:t>3</a:t>
          </a:r>
          <a:r>
            <a:rPr lang="en-US" sz="1400" dirty="0" smtClean="0"/>
            <a:t> </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78039" custScaleY="77092"/>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LinFactNeighborX="36967">
        <dgm:presLayoutVars>
          <dgm:chMax val="0"/>
          <dgm:bulletEnabled val="1"/>
        </dgm:presLayoutVars>
      </dgm:prSet>
      <dgm:spPr/>
      <dgm:t>
        <a:bodyPr/>
        <a:lstStyle/>
        <a:p>
          <a:endParaRPr lang="en-US"/>
        </a:p>
      </dgm:t>
    </dgm:pt>
  </dgm:ptLst>
  <dgm:cxnLst>
    <dgm:cxn modelId="{7653074D-C5AE-46B8-924F-DE29DF38B74A}" srcId="{FFC9B2A8-8099-4EE4-B21E-726F4DF27A71}" destId="{112CA22B-B042-40A5-9794-0730A5CA5011}" srcOrd="0" destOrd="0" parTransId="{DE105B56-DA8B-4AD7-8123-FF2C2A60A9B6}" sibTransId="{CCDA51FA-D6D3-44AF-8470-BB9D8CB320E8}"/>
    <dgm:cxn modelId="{22C3742D-6EC7-4181-94F9-7F3BEF56C8A2}" type="presOf" srcId="{112CA22B-B042-40A5-9794-0730A5CA5011}" destId="{04D9B468-C7DB-4896-A785-625B2A83C092}" srcOrd="0" destOrd="0" presId="urn:microsoft.com/office/officeart/2005/8/layout/hList2"/>
    <dgm:cxn modelId="{BEFE866F-F77C-4D04-9C8E-E5CC5F28FB99}" type="presOf" srcId="{FFC9B2A8-8099-4EE4-B21E-726F4DF27A71}" destId="{D325A295-D3B8-4E94-8C14-A76270783C88}" srcOrd="0" destOrd="0" presId="urn:microsoft.com/office/officeart/2005/8/layout/hList2"/>
    <dgm:cxn modelId="{6A89D1C5-8F2C-46A1-8EE8-15DECE8AF998}" type="presOf" srcId="{706CC38C-CCAA-416E-8B41-25CAA89F1897}" destId="{F48E3D62-5A5C-47D5-8CC0-6C5ECB4A1EE9}"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571F4746-690D-4F18-A8CF-75441F130161}" type="presParOf" srcId="{F48E3D62-5A5C-47D5-8CC0-6C5ECB4A1EE9}" destId="{04692C2A-C643-4A3E-AB35-433D0BFFF17F}" srcOrd="0" destOrd="0" presId="urn:microsoft.com/office/officeart/2005/8/layout/hList2"/>
    <dgm:cxn modelId="{6C16111D-66C2-4225-B3C4-0C3584E87ADC}" type="presParOf" srcId="{04692C2A-C643-4A3E-AB35-433D0BFFF17F}" destId="{CE974109-CA0F-440F-94D3-0CD624624309}" srcOrd="0" destOrd="0" presId="urn:microsoft.com/office/officeart/2005/8/layout/hList2"/>
    <dgm:cxn modelId="{5DDFCCA1-9035-4E82-AEFC-4D9D3C65BC0E}" type="presParOf" srcId="{04692C2A-C643-4A3E-AB35-433D0BFFF17F}" destId="{04D9B468-C7DB-4896-A785-625B2A83C092}" srcOrd="1" destOrd="0" presId="urn:microsoft.com/office/officeart/2005/8/layout/hList2"/>
    <dgm:cxn modelId="{70FEE773-963C-4AFD-95F4-7BB87801DA83}"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2200" dirty="0" smtClean="0"/>
            <a:t>Example</a:t>
          </a:r>
          <a:endParaRPr lang="en-US" sz="22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tIns="274320"/>
        <a:lstStyle/>
        <a:p>
          <a:r>
            <a:rPr lang="en-US" sz="1400" dirty="0" smtClean="0"/>
            <a:t>Novozymes, a bioinnovation company, received a $28.4 million dollar federal Advanced Energy Manufacturing Tax Credit. The company received the credit to construct its new enzyme manufacturing facility in Blair, </a:t>
          </a:r>
          <a:r>
            <a:rPr lang="en-US" sz="1400" b="0" i="0" dirty="0" smtClean="0"/>
            <a:t>Nebraska. The facility will produce enzymes used to make advanced </a:t>
          </a:r>
          <a:r>
            <a:rPr lang="en-US" sz="1400" b="0" i="0" dirty="0" err="1" smtClean="0"/>
            <a:t>biofuels</a:t>
          </a:r>
          <a:r>
            <a:rPr lang="en-US" sz="1400" b="0" i="0" dirty="0" smtClean="0"/>
            <a:t> and will create more than 100 green jobs for the state.</a:t>
          </a:r>
          <a:r>
            <a:rPr lang="en-US" sz="1400" b="0" i="0" baseline="30000" dirty="0" smtClean="0"/>
            <a:t>1</a:t>
          </a:r>
          <a:r>
            <a:rPr lang="en-US" sz="1400" dirty="0" smtClean="0"/>
            <a:t>  </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75303" custScaleY="74389"/>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LinFactNeighborX="38334">
        <dgm:presLayoutVars>
          <dgm:chMax val="0"/>
          <dgm:bulletEnabled val="1"/>
        </dgm:presLayoutVars>
      </dgm:prSet>
      <dgm:spPr/>
      <dgm:t>
        <a:bodyPr/>
        <a:lstStyle/>
        <a:p>
          <a:endParaRPr lang="en-US"/>
        </a:p>
      </dgm:t>
    </dgm:pt>
  </dgm:ptLst>
  <dgm:cxnLst>
    <dgm:cxn modelId="{57286C57-5B93-490F-A3B0-46317C8B83E9}" type="presOf" srcId="{FFC9B2A8-8099-4EE4-B21E-726F4DF27A71}" destId="{D325A295-D3B8-4E94-8C14-A76270783C88}" srcOrd="0" destOrd="0" presId="urn:microsoft.com/office/officeart/2005/8/layout/hList2"/>
    <dgm:cxn modelId="{740A3932-3DB9-4224-9DFE-E1BED29A0820}" type="presOf" srcId="{112CA22B-B042-40A5-9794-0730A5CA5011}" destId="{04D9B468-C7DB-4896-A785-625B2A83C092}"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679E0234-0F1C-4A6A-AD76-7DEDD4BB0FEC}" type="presOf" srcId="{706CC38C-CCAA-416E-8B41-25CAA89F1897}" destId="{F48E3D62-5A5C-47D5-8CC0-6C5ECB4A1EE9}" srcOrd="0" destOrd="0" presId="urn:microsoft.com/office/officeart/2005/8/layout/hList2"/>
    <dgm:cxn modelId="{7653074D-C5AE-46B8-924F-DE29DF38B74A}" srcId="{FFC9B2A8-8099-4EE4-B21E-726F4DF27A71}" destId="{112CA22B-B042-40A5-9794-0730A5CA5011}" srcOrd="0" destOrd="0" parTransId="{DE105B56-DA8B-4AD7-8123-FF2C2A60A9B6}" sibTransId="{CCDA51FA-D6D3-44AF-8470-BB9D8CB320E8}"/>
    <dgm:cxn modelId="{EEC99896-550F-434E-A4AD-58944F2C27A8}" type="presParOf" srcId="{F48E3D62-5A5C-47D5-8CC0-6C5ECB4A1EE9}" destId="{04692C2A-C643-4A3E-AB35-433D0BFFF17F}" srcOrd="0" destOrd="0" presId="urn:microsoft.com/office/officeart/2005/8/layout/hList2"/>
    <dgm:cxn modelId="{EE94A03B-797F-4A45-9F72-2C10F5DC4AD1}" type="presParOf" srcId="{04692C2A-C643-4A3E-AB35-433D0BFFF17F}" destId="{CE974109-CA0F-440F-94D3-0CD624624309}" srcOrd="0" destOrd="0" presId="urn:microsoft.com/office/officeart/2005/8/layout/hList2"/>
    <dgm:cxn modelId="{69AE2C86-CBB1-4935-99AF-A95F3C4AB09E}" type="presParOf" srcId="{04692C2A-C643-4A3E-AB35-433D0BFFF17F}" destId="{04D9B468-C7DB-4896-A785-625B2A83C092}" srcOrd="1" destOrd="0" presId="urn:microsoft.com/office/officeart/2005/8/layout/hList2"/>
    <dgm:cxn modelId="{BEB0E010-4E71-4F0D-A29C-512E2118BD80}"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2000" dirty="0" smtClean="0"/>
            <a:t>Search Terms</a:t>
          </a:r>
          <a:endParaRPr lang="en-US" sz="20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smtClean="0"/>
            <a:t>Financial Assistance</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27B49848-F85D-4F15-8145-C0EE307AB61E}">
      <dgm:prSet phldrT="[Text]" custT="1"/>
      <dgm:spPr/>
      <dgm:t>
        <a:bodyPr/>
        <a:lstStyle/>
        <a:p>
          <a:r>
            <a:rPr lang="en-US" sz="1400" dirty="0" smtClean="0"/>
            <a:t>How-to Guides</a:t>
          </a:r>
          <a:endParaRPr lang="en-US" sz="1400" dirty="0"/>
        </a:p>
      </dgm:t>
    </dgm:pt>
    <dgm:pt modelId="{5E730C6D-4DE4-440E-AF2E-7F42F733C47A}" type="parTrans" cxnId="{8F9E725E-183F-4B45-9EE4-ED34983DB5E4}">
      <dgm:prSet/>
      <dgm:spPr/>
      <dgm:t>
        <a:bodyPr/>
        <a:lstStyle/>
        <a:p>
          <a:endParaRPr lang="en-US"/>
        </a:p>
      </dgm:t>
    </dgm:pt>
    <dgm:pt modelId="{68772D69-BA43-4CC2-A059-89BFA9FC8967}" type="sibTrans" cxnId="{8F9E725E-183F-4B45-9EE4-ED34983DB5E4}">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95161" custScaleY="94006"/>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Ang="5400000" custScaleX="105833" custScaleY="128205" custLinFactX="200000" custLinFactNeighborX="261588" custLinFactNeighborY="-59185">
        <dgm:presLayoutVars>
          <dgm:chMax val="0"/>
          <dgm:bulletEnabled val="1"/>
        </dgm:presLayoutVars>
      </dgm:prSet>
      <dgm:spPr/>
      <dgm:t>
        <a:bodyPr/>
        <a:lstStyle/>
        <a:p>
          <a:endParaRPr lang="en-US"/>
        </a:p>
      </dgm:t>
    </dgm:pt>
  </dgm:ptLst>
  <dgm:cxnLst>
    <dgm:cxn modelId="{AD389E7F-F23B-4EA0-A606-289209A6AEFE}" type="presOf" srcId="{27B49848-F85D-4F15-8145-C0EE307AB61E}" destId="{04D9B468-C7DB-4896-A785-625B2A83C092}" srcOrd="0" destOrd="1" presId="urn:microsoft.com/office/officeart/2005/8/layout/hList2"/>
    <dgm:cxn modelId="{7653074D-C5AE-46B8-924F-DE29DF38B74A}" srcId="{FFC9B2A8-8099-4EE4-B21E-726F4DF27A71}" destId="{112CA22B-B042-40A5-9794-0730A5CA5011}" srcOrd="0" destOrd="0" parTransId="{DE105B56-DA8B-4AD7-8123-FF2C2A60A9B6}" sibTransId="{CCDA51FA-D6D3-44AF-8470-BB9D8CB320E8}"/>
    <dgm:cxn modelId="{6B369D48-133A-4EA7-8D30-A4970BEA363F}" type="presOf" srcId="{706CC38C-CCAA-416E-8B41-25CAA89F1897}" destId="{F48E3D62-5A5C-47D5-8CC0-6C5ECB4A1EE9}" srcOrd="0" destOrd="0" presId="urn:microsoft.com/office/officeart/2005/8/layout/hList2"/>
    <dgm:cxn modelId="{3636219B-857A-4623-859C-2CA686BF10C8}" type="presOf" srcId="{112CA22B-B042-40A5-9794-0730A5CA5011}" destId="{04D9B468-C7DB-4896-A785-625B2A83C092}" srcOrd="0" destOrd="0" presId="urn:microsoft.com/office/officeart/2005/8/layout/hList2"/>
    <dgm:cxn modelId="{8F9E725E-183F-4B45-9EE4-ED34983DB5E4}" srcId="{FFC9B2A8-8099-4EE4-B21E-726F4DF27A71}" destId="{27B49848-F85D-4F15-8145-C0EE307AB61E}" srcOrd="1" destOrd="0" parTransId="{5E730C6D-4DE4-440E-AF2E-7F42F733C47A}" sibTransId="{68772D69-BA43-4CC2-A059-89BFA9FC8967}"/>
    <dgm:cxn modelId="{1B1DBBC1-DE97-4075-AF7A-72DD7141C15D}" type="presOf" srcId="{FFC9B2A8-8099-4EE4-B21E-726F4DF27A71}" destId="{D325A295-D3B8-4E94-8C14-A76270783C88}"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379397C9-B250-462F-8544-13C57293C460}" type="presParOf" srcId="{F48E3D62-5A5C-47D5-8CC0-6C5ECB4A1EE9}" destId="{04692C2A-C643-4A3E-AB35-433D0BFFF17F}" srcOrd="0" destOrd="0" presId="urn:microsoft.com/office/officeart/2005/8/layout/hList2"/>
    <dgm:cxn modelId="{07434A0C-11A0-4274-88E5-F941913F30E2}" type="presParOf" srcId="{04692C2A-C643-4A3E-AB35-433D0BFFF17F}" destId="{CE974109-CA0F-440F-94D3-0CD624624309}" srcOrd="0" destOrd="0" presId="urn:microsoft.com/office/officeart/2005/8/layout/hList2"/>
    <dgm:cxn modelId="{23C35C08-4620-4983-A54C-CC12E0136E7D}" type="presParOf" srcId="{04692C2A-C643-4A3E-AB35-433D0BFFF17F}" destId="{04D9B468-C7DB-4896-A785-625B2A83C092}" srcOrd="1" destOrd="0" presId="urn:microsoft.com/office/officeart/2005/8/layout/hList2"/>
    <dgm:cxn modelId="{AFE122E8-6D67-4E41-B171-FE1B365ACB3C}"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557730-27CF-433B-8972-431311CA0532}"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E424BBD9-6523-442D-A349-ED6D251C7AE4}">
      <dgm:prSet phldrT="[Text]"/>
      <dgm:spPr/>
      <dgm:t>
        <a:bodyPr/>
        <a:lstStyle/>
        <a:p>
          <a:r>
            <a:rPr lang="en-US" dirty="0" smtClean="0"/>
            <a:t>Direct or Visible</a:t>
          </a:r>
          <a:endParaRPr lang="en-US" dirty="0"/>
        </a:p>
      </dgm:t>
    </dgm:pt>
    <dgm:pt modelId="{9C83CA39-888F-4523-975B-1030FD44F306}" type="parTrans" cxnId="{E5722ED0-9426-4151-BA73-6C77A3CFBA7F}">
      <dgm:prSet/>
      <dgm:spPr/>
      <dgm:t>
        <a:bodyPr/>
        <a:lstStyle/>
        <a:p>
          <a:endParaRPr lang="en-US"/>
        </a:p>
      </dgm:t>
    </dgm:pt>
    <dgm:pt modelId="{E7C27383-43D2-4944-82D8-8BBC9709F40B}" type="sibTrans" cxnId="{E5722ED0-9426-4151-BA73-6C77A3CFBA7F}">
      <dgm:prSet/>
      <dgm:spPr/>
      <dgm:t>
        <a:bodyPr/>
        <a:lstStyle/>
        <a:p>
          <a:endParaRPr lang="en-US"/>
        </a:p>
      </dgm:t>
    </dgm:pt>
    <dgm:pt modelId="{FF8012E0-27F5-4BD7-8C8E-A5879156332E}">
      <dgm:prSet phldrT="[Text]"/>
      <dgm:spPr/>
      <dgm:t>
        <a:bodyPr/>
        <a:lstStyle/>
        <a:p>
          <a:r>
            <a:rPr lang="en-US" dirty="0" smtClean="0"/>
            <a:t>Hidden or Indirect</a:t>
          </a:r>
          <a:endParaRPr lang="en-US" dirty="0"/>
        </a:p>
      </dgm:t>
    </dgm:pt>
    <dgm:pt modelId="{220B1669-CD39-4665-B67E-EA6F525B189A}" type="parTrans" cxnId="{58615664-2108-4F2D-B918-7D463395A94D}">
      <dgm:prSet/>
      <dgm:spPr/>
      <dgm:t>
        <a:bodyPr/>
        <a:lstStyle/>
        <a:p>
          <a:endParaRPr lang="en-US"/>
        </a:p>
      </dgm:t>
    </dgm:pt>
    <dgm:pt modelId="{AE3632C6-BB16-41DA-85EB-B0BEFDA0E784}" type="sibTrans" cxnId="{58615664-2108-4F2D-B918-7D463395A94D}">
      <dgm:prSet/>
      <dgm:spPr/>
      <dgm:t>
        <a:bodyPr/>
        <a:lstStyle/>
        <a:p>
          <a:endParaRPr lang="en-US"/>
        </a:p>
      </dgm:t>
    </dgm:pt>
    <dgm:pt modelId="{469E379D-A178-43C6-BBF4-EB872EB315B9}">
      <dgm:prSet phldrT="[Text]"/>
      <dgm:spPr/>
      <dgm:t>
        <a:bodyPr/>
        <a:lstStyle/>
        <a:p>
          <a:r>
            <a:rPr lang="en-US" dirty="0" smtClean="0"/>
            <a:t>Contingent Liability</a:t>
          </a:r>
          <a:endParaRPr lang="en-US" dirty="0"/>
        </a:p>
      </dgm:t>
    </dgm:pt>
    <dgm:pt modelId="{22728E7E-1871-41D4-BFFB-5E086DD71270}" type="parTrans" cxnId="{CF700AB1-574D-4EEC-AC84-7D27355FAD58}">
      <dgm:prSet/>
      <dgm:spPr/>
      <dgm:t>
        <a:bodyPr/>
        <a:lstStyle/>
        <a:p>
          <a:endParaRPr lang="en-US"/>
        </a:p>
      </dgm:t>
    </dgm:pt>
    <dgm:pt modelId="{68A64985-088B-4C96-9A98-8D90EF249139}" type="sibTrans" cxnId="{CF700AB1-574D-4EEC-AC84-7D27355FAD58}">
      <dgm:prSet/>
      <dgm:spPr/>
      <dgm:t>
        <a:bodyPr/>
        <a:lstStyle/>
        <a:p>
          <a:endParaRPr lang="en-US"/>
        </a:p>
      </dgm:t>
    </dgm:pt>
    <dgm:pt modelId="{6D751F57-B793-4979-BC2A-637B2A6B72ED}">
      <dgm:prSet phldrT="[Text]"/>
      <dgm:spPr/>
      <dgm:t>
        <a:bodyPr/>
        <a:lstStyle/>
        <a:p>
          <a:r>
            <a:rPr lang="en-US" dirty="0" smtClean="0"/>
            <a:t>Less Tangible</a:t>
          </a:r>
          <a:endParaRPr lang="en-US" dirty="0"/>
        </a:p>
      </dgm:t>
    </dgm:pt>
    <dgm:pt modelId="{F66D0B73-368E-4EA6-89CF-E9FBD008E153}" type="parTrans" cxnId="{136F7785-F616-4CAA-8A9D-B6EA3625CE5F}">
      <dgm:prSet/>
      <dgm:spPr/>
      <dgm:t>
        <a:bodyPr/>
        <a:lstStyle/>
        <a:p>
          <a:endParaRPr lang="en-US"/>
        </a:p>
      </dgm:t>
    </dgm:pt>
    <dgm:pt modelId="{9D504E69-76A9-4300-B854-589A2F15BF95}" type="sibTrans" cxnId="{136F7785-F616-4CAA-8A9D-B6EA3625CE5F}">
      <dgm:prSet/>
      <dgm:spPr/>
      <dgm:t>
        <a:bodyPr/>
        <a:lstStyle/>
        <a:p>
          <a:endParaRPr lang="en-US"/>
        </a:p>
      </dgm:t>
    </dgm:pt>
    <dgm:pt modelId="{E29025EE-6D65-48F1-A323-84F0A170C209}">
      <dgm:prSet phldrT="[Text]"/>
      <dgm:spPr/>
      <dgm:t>
        <a:bodyPr/>
        <a:lstStyle/>
        <a:p>
          <a:r>
            <a:rPr lang="en-US" dirty="0" smtClean="0"/>
            <a:t>Initial</a:t>
          </a:r>
          <a:r>
            <a:rPr lang="en-US" baseline="30000" dirty="0" smtClean="0"/>
            <a:t>2</a:t>
          </a:r>
          <a:endParaRPr lang="en-US" dirty="0"/>
        </a:p>
      </dgm:t>
    </dgm:pt>
    <dgm:pt modelId="{19377FC2-0951-49CB-8D4E-9F6681E15C40}" type="parTrans" cxnId="{3CEB8C25-FA32-4A1E-B151-E0E5FE78D2C1}">
      <dgm:prSet/>
      <dgm:spPr/>
      <dgm:t>
        <a:bodyPr/>
        <a:lstStyle/>
        <a:p>
          <a:endParaRPr lang="en-US"/>
        </a:p>
      </dgm:t>
    </dgm:pt>
    <dgm:pt modelId="{17C9AEB5-FFC6-4238-B7EC-B283BAEA7EDF}" type="sibTrans" cxnId="{3CEB8C25-FA32-4A1E-B151-E0E5FE78D2C1}">
      <dgm:prSet/>
      <dgm:spPr/>
      <dgm:t>
        <a:bodyPr/>
        <a:lstStyle/>
        <a:p>
          <a:endParaRPr lang="en-US"/>
        </a:p>
      </dgm:t>
    </dgm:pt>
    <dgm:pt modelId="{711D670E-B6B7-43EB-9C8F-7B69C5E7DDEC}" type="pres">
      <dgm:prSet presAssocID="{30557730-27CF-433B-8972-431311CA0532}" presName="diagram" presStyleCnt="0">
        <dgm:presLayoutVars>
          <dgm:dir/>
          <dgm:resizeHandles val="exact"/>
        </dgm:presLayoutVars>
      </dgm:prSet>
      <dgm:spPr/>
      <dgm:t>
        <a:bodyPr/>
        <a:lstStyle/>
        <a:p>
          <a:endParaRPr lang="en-US"/>
        </a:p>
      </dgm:t>
    </dgm:pt>
    <dgm:pt modelId="{68B7C2FD-C700-4274-ABF8-A5F18D94EF95}" type="pres">
      <dgm:prSet presAssocID="{E424BBD9-6523-442D-A349-ED6D251C7AE4}" presName="node" presStyleLbl="node1" presStyleIdx="0" presStyleCnt="5">
        <dgm:presLayoutVars>
          <dgm:bulletEnabled val="1"/>
        </dgm:presLayoutVars>
      </dgm:prSet>
      <dgm:spPr/>
      <dgm:t>
        <a:bodyPr/>
        <a:lstStyle/>
        <a:p>
          <a:endParaRPr lang="en-US"/>
        </a:p>
      </dgm:t>
    </dgm:pt>
    <dgm:pt modelId="{BA3BBAE7-842B-4F82-B356-F2731022C13C}" type="pres">
      <dgm:prSet presAssocID="{E7C27383-43D2-4944-82D8-8BBC9709F40B}" presName="sibTrans" presStyleCnt="0"/>
      <dgm:spPr/>
    </dgm:pt>
    <dgm:pt modelId="{3EBCEF18-2C2F-4062-8F4F-F6FE824603A3}" type="pres">
      <dgm:prSet presAssocID="{FF8012E0-27F5-4BD7-8C8E-A5879156332E}" presName="node" presStyleLbl="node1" presStyleIdx="1" presStyleCnt="5">
        <dgm:presLayoutVars>
          <dgm:bulletEnabled val="1"/>
        </dgm:presLayoutVars>
      </dgm:prSet>
      <dgm:spPr/>
      <dgm:t>
        <a:bodyPr/>
        <a:lstStyle/>
        <a:p>
          <a:endParaRPr lang="en-US"/>
        </a:p>
      </dgm:t>
    </dgm:pt>
    <dgm:pt modelId="{45DDD3C2-23AB-4166-A5E6-17C8E90C5D8E}" type="pres">
      <dgm:prSet presAssocID="{AE3632C6-BB16-41DA-85EB-B0BEFDA0E784}" presName="sibTrans" presStyleCnt="0"/>
      <dgm:spPr/>
    </dgm:pt>
    <dgm:pt modelId="{93DA0E3E-A013-4541-9D36-229165C9B2C1}" type="pres">
      <dgm:prSet presAssocID="{469E379D-A178-43C6-BBF4-EB872EB315B9}" presName="node" presStyleLbl="node1" presStyleIdx="2" presStyleCnt="5">
        <dgm:presLayoutVars>
          <dgm:bulletEnabled val="1"/>
        </dgm:presLayoutVars>
      </dgm:prSet>
      <dgm:spPr/>
      <dgm:t>
        <a:bodyPr/>
        <a:lstStyle/>
        <a:p>
          <a:endParaRPr lang="en-US"/>
        </a:p>
      </dgm:t>
    </dgm:pt>
    <dgm:pt modelId="{B55BE02A-7D51-4F9B-9209-E7A21B56288B}" type="pres">
      <dgm:prSet presAssocID="{68A64985-088B-4C96-9A98-8D90EF249139}" presName="sibTrans" presStyleCnt="0"/>
      <dgm:spPr/>
    </dgm:pt>
    <dgm:pt modelId="{E80E16A5-1706-4B10-BB66-24BA57E9823D}" type="pres">
      <dgm:prSet presAssocID="{6D751F57-B793-4979-BC2A-637B2A6B72ED}" presName="node" presStyleLbl="node1" presStyleIdx="3" presStyleCnt="5">
        <dgm:presLayoutVars>
          <dgm:bulletEnabled val="1"/>
        </dgm:presLayoutVars>
      </dgm:prSet>
      <dgm:spPr/>
      <dgm:t>
        <a:bodyPr/>
        <a:lstStyle/>
        <a:p>
          <a:endParaRPr lang="en-US"/>
        </a:p>
      </dgm:t>
    </dgm:pt>
    <dgm:pt modelId="{B7BB42D7-C819-4442-A09E-08521A5580A3}" type="pres">
      <dgm:prSet presAssocID="{9D504E69-76A9-4300-B854-589A2F15BF95}" presName="sibTrans" presStyleCnt="0"/>
      <dgm:spPr/>
    </dgm:pt>
    <dgm:pt modelId="{DC090F9E-C8F0-4019-BD26-386139576723}" type="pres">
      <dgm:prSet presAssocID="{E29025EE-6D65-48F1-A323-84F0A170C209}" presName="node" presStyleLbl="node1" presStyleIdx="4" presStyleCnt="5">
        <dgm:presLayoutVars>
          <dgm:bulletEnabled val="1"/>
        </dgm:presLayoutVars>
      </dgm:prSet>
      <dgm:spPr/>
      <dgm:t>
        <a:bodyPr/>
        <a:lstStyle/>
        <a:p>
          <a:endParaRPr lang="en-US"/>
        </a:p>
      </dgm:t>
    </dgm:pt>
  </dgm:ptLst>
  <dgm:cxnLst>
    <dgm:cxn modelId="{136F7785-F616-4CAA-8A9D-B6EA3625CE5F}" srcId="{30557730-27CF-433B-8972-431311CA0532}" destId="{6D751F57-B793-4979-BC2A-637B2A6B72ED}" srcOrd="3" destOrd="0" parTransId="{F66D0B73-368E-4EA6-89CF-E9FBD008E153}" sibTransId="{9D504E69-76A9-4300-B854-589A2F15BF95}"/>
    <dgm:cxn modelId="{728CEA89-1928-4C1D-9665-C592BB57CC5D}" type="presOf" srcId="{30557730-27CF-433B-8972-431311CA0532}" destId="{711D670E-B6B7-43EB-9C8F-7B69C5E7DDEC}" srcOrd="0" destOrd="0" presId="urn:microsoft.com/office/officeart/2005/8/layout/default"/>
    <dgm:cxn modelId="{3CEB8C25-FA32-4A1E-B151-E0E5FE78D2C1}" srcId="{30557730-27CF-433B-8972-431311CA0532}" destId="{E29025EE-6D65-48F1-A323-84F0A170C209}" srcOrd="4" destOrd="0" parTransId="{19377FC2-0951-49CB-8D4E-9F6681E15C40}" sibTransId="{17C9AEB5-FFC6-4238-B7EC-B283BAEA7EDF}"/>
    <dgm:cxn modelId="{BCCA41A3-B6CE-4940-91A7-D79556AFA653}" type="presOf" srcId="{E424BBD9-6523-442D-A349-ED6D251C7AE4}" destId="{68B7C2FD-C700-4274-ABF8-A5F18D94EF95}" srcOrd="0" destOrd="0" presId="urn:microsoft.com/office/officeart/2005/8/layout/default"/>
    <dgm:cxn modelId="{87B509E4-4481-4138-9270-AA8808D373E9}" type="presOf" srcId="{469E379D-A178-43C6-BBF4-EB872EB315B9}" destId="{93DA0E3E-A013-4541-9D36-229165C9B2C1}" srcOrd="0" destOrd="0" presId="urn:microsoft.com/office/officeart/2005/8/layout/default"/>
    <dgm:cxn modelId="{E5722ED0-9426-4151-BA73-6C77A3CFBA7F}" srcId="{30557730-27CF-433B-8972-431311CA0532}" destId="{E424BBD9-6523-442D-A349-ED6D251C7AE4}" srcOrd="0" destOrd="0" parTransId="{9C83CA39-888F-4523-975B-1030FD44F306}" sibTransId="{E7C27383-43D2-4944-82D8-8BBC9709F40B}"/>
    <dgm:cxn modelId="{AF1D507D-B8EB-4B82-A145-90A151CE2F41}" type="presOf" srcId="{FF8012E0-27F5-4BD7-8C8E-A5879156332E}" destId="{3EBCEF18-2C2F-4062-8F4F-F6FE824603A3}" srcOrd="0" destOrd="0" presId="urn:microsoft.com/office/officeart/2005/8/layout/default"/>
    <dgm:cxn modelId="{93F128AF-8718-49DB-A684-F467382043FD}" type="presOf" srcId="{6D751F57-B793-4979-BC2A-637B2A6B72ED}" destId="{E80E16A5-1706-4B10-BB66-24BA57E9823D}" srcOrd="0" destOrd="0" presId="urn:microsoft.com/office/officeart/2005/8/layout/default"/>
    <dgm:cxn modelId="{775547F2-6F3F-44E9-9E3A-7E0C8995DCE0}" type="presOf" srcId="{E29025EE-6D65-48F1-A323-84F0A170C209}" destId="{DC090F9E-C8F0-4019-BD26-386139576723}" srcOrd="0" destOrd="0" presId="urn:microsoft.com/office/officeart/2005/8/layout/default"/>
    <dgm:cxn modelId="{CF700AB1-574D-4EEC-AC84-7D27355FAD58}" srcId="{30557730-27CF-433B-8972-431311CA0532}" destId="{469E379D-A178-43C6-BBF4-EB872EB315B9}" srcOrd="2" destOrd="0" parTransId="{22728E7E-1871-41D4-BFFB-5E086DD71270}" sibTransId="{68A64985-088B-4C96-9A98-8D90EF249139}"/>
    <dgm:cxn modelId="{58615664-2108-4F2D-B918-7D463395A94D}" srcId="{30557730-27CF-433B-8972-431311CA0532}" destId="{FF8012E0-27F5-4BD7-8C8E-A5879156332E}" srcOrd="1" destOrd="0" parTransId="{220B1669-CD39-4665-B67E-EA6F525B189A}" sibTransId="{AE3632C6-BB16-41DA-85EB-B0BEFDA0E784}"/>
    <dgm:cxn modelId="{14761D4A-38DE-401F-8519-09B9EB96E08A}" type="presParOf" srcId="{711D670E-B6B7-43EB-9C8F-7B69C5E7DDEC}" destId="{68B7C2FD-C700-4274-ABF8-A5F18D94EF95}" srcOrd="0" destOrd="0" presId="urn:microsoft.com/office/officeart/2005/8/layout/default"/>
    <dgm:cxn modelId="{EFF91C4A-36B9-4351-A86D-14762DACB26B}" type="presParOf" srcId="{711D670E-B6B7-43EB-9C8F-7B69C5E7DDEC}" destId="{BA3BBAE7-842B-4F82-B356-F2731022C13C}" srcOrd="1" destOrd="0" presId="urn:microsoft.com/office/officeart/2005/8/layout/default"/>
    <dgm:cxn modelId="{A05077CF-6307-492E-A065-4757F4CFE603}" type="presParOf" srcId="{711D670E-B6B7-43EB-9C8F-7B69C5E7DDEC}" destId="{3EBCEF18-2C2F-4062-8F4F-F6FE824603A3}" srcOrd="2" destOrd="0" presId="urn:microsoft.com/office/officeart/2005/8/layout/default"/>
    <dgm:cxn modelId="{1D5E75F9-2B5D-479E-9FFC-97CE4CF5C440}" type="presParOf" srcId="{711D670E-B6B7-43EB-9C8F-7B69C5E7DDEC}" destId="{45DDD3C2-23AB-4166-A5E6-17C8E90C5D8E}" srcOrd="3" destOrd="0" presId="urn:microsoft.com/office/officeart/2005/8/layout/default"/>
    <dgm:cxn modelId="{CAEC846D-B813-4E9E-9C9E-AA82FD1D12A3}" type="presParOf" srcId="{711D670E-B6B7-43EB-9C8F-7B69C5E7DDEC}" destId="{93DA0E3E-A013-4541-9D36-229165C9B2C1}" srcOrd="4" destOrd="0" presId="urn:microsoft.com/office/officeart/2005/8/layout/default"/>
    <dgm:cxn modelId="{7EAB5237-2E47-4FD7-AC2C-034AB88C6F11}" type="presParOf" srcId="{711D670E-B6B7-43EB-9C8F-7B69C5E7DDEC}" destId="{B55BE02A-7D51-4F9B-9209-E7A21B56288B}" srcOrd="5" destOrd="0" presId="urn:microsoft.com/office/officeart/2005/8/layout/default"/>
    <dgm:cxn modelId="{C0A13D12-1A4C-4911-BDC1-AC99D19C3395}" type="presParOf" srcId="{711D670E-B6B7-43EB-9C8F-7B69C5E7DDEC}" destId="{E80E16A5-1706-4B10-BB66-24BA57E9823D}" srcOrd="6" destOrd="0" presId="urn:microsoft.com/office/officeart/2005/8/layout/default"/>
    <dgm:cxn modelId="{863D725C-47AD-4DAE-8AB9-C04BBCC434D3}" type="presParOf" srcId="{711D670E-B6B7-43EB-9C8F-7B69C5E7DDEC}" destId="{B7BB42D7-C819-4442-A09E-08521A5580A3}" srcOrd="7" destOrd="0" presId="urn:microsoft.com/office/officeart/2005/8/layout/default"/>
    <dgm:cxn modelId="{FCCCA146-9299-499B-BD6E-0B0DDB949AA1}" type="presParOf" srcId="{711D670E-B6B7-43EB-9C8F-7B69C5E7DDEC}" destId="{DC090F9E-C8F0-4019-BD26-386139576723}"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142AB5-48A2-4595-9E55-3E85F992DBB5}" type="doc">
      <dgm:prSet loTypeId="urn:microsoft.com/office/officeart/2005/8/layout/vList5" loCatId="list" qsTypeId="urn:microsoft.com/office/officeart/2005/8/quickstyle/3d1" qsCatId="3D" csTypeId="urn:microsoft.com/office/officeart/2005/8/colors/colorful3" csCatId="colorful" phldr="1"/>
      <dgm:spPr/>
      <dgm:t>
        <a:bodyPr/>
        <a:lstStyle/>
        <a:p>
          <a:endParaRPr lang="en-US"/>
        </a:p>
      </dgm:t>
    </dgm:pt>
    <dgm:pt modelId="{C73D123A-C873-4C4C-84E7-FC4FA937583B}">
      <dgm:prSet/>
      <dgm:spPr/>
      <dgm:t>
        <a:bodyPr/>
        <a:lstStyle/>
        <a:p>
          <a:r>
            <a:rPr lang="en-US" dirty="0" smtClean="0"/>
            <a:t>Public image</a:t>
          </a:r>
        </a:p>
      </dgm:t>
    </dgm:pt>
    <dgm:pt modelId="{B8500536-15A5-4E86-9867-F2E9ECB83D69}" type="parTrans" cxnId="{6910E938-BD2B-493F-9819-E38C7B4933AE}">
      <dgm:prSet/>
      <dgm:spPr/>
      <dgm:t>
        <a:bodyPr/>
        <a:lstStyle/>
        <a:p>
          <a:endParaRPr lang="en-US"/>
        </a:p>
      </dgm:t>
    </dgm:pt>
    <dgm:pt modelId="{DB5BB9D7-5D3D-41B3-9A0D-BB75B3313163}" type="sibTrans" cxnId="{6910E938-BD2B-493F-9819-E38C7B4933AE}">
      <dgm:prSet/>
      <dgm:spPr/>
      <dgm:t>
        <a:bodyPr/>
        <a:lstStyle/>
        <a:p>
          <a:endParaRPr lang="en-US"/>
        </a:p>
      </dgm:t>
    </dgm:pt>
    <dgm:pt modelId="{DD41EB07-1680-4925-B333-237276E56A5F}">
      <dgm:prSet/>
      <dgm:spPr/>
      <dgm:t>
        <a:bodyPr/>
        <a:lstStyle/>
        <a:p>
          <a:r>
            <a:rPr lang="en-US" dirty="0" smtClean="0"/>
            <a:t>Market Share</a:t>
          </a:r>
          <a:r>
            <a:rPr lang="en-US" baseline="30000" dirty="0" smtClean="0"/>
            <a:t>2</a:t>
          </a:r>
          <a:endParaRPr lang="en-US" dirty="0" smtClean="0"/>
        </a:p>
      </dgm:t>
    </dgm:pt>
    <dgm:pt modelId="{F3B59F1F-FA7E-4DFB-B08A-D65E1871A7E9}" type="parTrans" cxnId="{63833C3F-1C21-4684-ACBC-98588C72F59C}">
      <dgm:prSet/>
      <dgm:spPr/>
      <dgm:t>
        <a:bodyPr/>
        <a:lstStyle/>
        <a:p>
          <a:endParaRPr lang="en-US"/>
        </a:p>
      </dgm:t>
    </dgm:pt>
    <dgm:pt modelId="{10836CAC-B9A5-4788-B936-1F1E9F21C653}" type="sibTrans" cxnId="{63833C3F-1C21-4684-ACBC-98588C72F59C}">
      <dgm:prSet/>
      <dgm:spPr/>
      <dgm:t>
        <a:bodyPr/>
        <a:lstStyle/>
        <a:p>
          <a:endParaRPr lang="en-US"/>
        </a:p>
      </dgm:t>
    </dgm:pt>
    <dgm:pt modelId="{18331A55-C792-426D-8625-339029B4B6BC}">
      <dgm:prSet/>
      <dgm:spPr/>
      <dgm:t>
        <a:bodyPr/>
        <a:lstStyle/>
        <a:p>
          <a:r>
            <a:rPr lang="en-US" dirty="0" smtClean="0"/>
            <a:t>Quality of process or product</a:t>
          </a:r>
          <a:endParaRPr lang="en-US" dirty="0"/>
        </a:p>
      </dgm:t>
    </dgm:pt>
    <dgm:pt modelId="{79417A2E-755E-489F-A309-F9591DDC23E1}" type="parTrans" cxnId="{8EFF98F4-1D38-441D-BE9C-BDFA7F8C6908}">
      <dgm:prSet/>
      <dgm:spPr/>
      <dgm:t>
        <a:bodyPr/>
        <a:lstStyle/>
        <a:p>
          <a:endParaRPr lang="en-US"/>
        </a:p>
      </dgm:t>
    </dgm:pt>
    <dgm:pt modelId="{F3551294-15AB-4B6E-B75F-49B5A6152E94}" type="sibTrans" cxnId="{8EFF98F4-1D38-441D-BE9C-BDFA7F8C6908}">
      <dgm:prSet/>
      <dgm:spPr/>
      <dgm:t>
        <a:bodyPr/>
        <a:lstStyle/>
        <a:p>
          <a:endParaRPr lang="en-US"/>
        </a:p>
      </dgm:t>
    </dgm:pt>
    <dgm:pt modelId="{BE4EABCE-0720-46B5-99EB-702CCF9DC569}">
      <dgm:prSet/>
      <dgm:spPr/>
      <dgm:t>
        <a:bodyPr/>
        <a:lstStyle/>
        <a:p>
          <a:r>
            <a:rPr lang="en-US" dirty="0" smtClean="0"/>
            <a:t>Would a project affect the costs related to keeping your workers safe?  Would it improve the working environment?</a:t>
          </a:r>
        </a:p>
      </dgm:t>
    </dgm:pt>
    <dgm:pt modelId="{65C1872C-A495-41F9-A47C-AADF1D584D1C}" type="parTrans" cxnId="{77C8E50B-E7E9-4B80-84BA-9AAEEA14B64C}">
      <dgm:prSet/>
      <dgm:spPr/>
      <dgm:t>
        <a:bodyPr/>
        <a:lstStyle/>
        <a:p>
          <a:endParaRPr lang="en-US"/>
        </a:p>
      </dgm:t>
    </dgm:pt>
    <dgm:pt modelId="{64C10178-1368-490D-B462-823F2D902156}" type="sibTrans" cxnId="{77C8E50B-E7E9-4B80-84BA-9AAEEA14B64C}">
      <dgm:prSet/>
      <dgm:spPr/>
      <dgm:t>
        <a:bodyPr/>
        <a:lstStyle/>
        <a:p>
          <a:endParaRPr lang="en-US"/>
        </a:p>
      </dgm:t>
    </dgm:pt>
    <dgm:pt modelId="{0B3975E5-8597-477A-95D8-5ABB07082441}">
      <dgm:prSet/>
      <dgm:spPr/>
      <dgm:t>
        <a:bodyPr/>
        <a:lstStyle/>
        <a:p>
          <a:r>
            <a:rPr lang="en-US" dirty="0" smtClean="0"/>
            <a:t>Health and safety of workers</a:t>
          </a:r>
        </a:p>
      </dgm:t>
    </dgm:pt>
    <dgm:pt modelId="{8370A1F1-F978-4E97-9D7A-3DEC643C0086}" type="parTrans" cxnId="{2781066F-443E-4810-BEE4-6FFF654D3F03}">
      <dgm:prSet/>
      <dgm:spPr/>
      <dgm:t>
        <a:bodyPr/>
        <a:lstStyle/>
        <a:p>
          <a:endParaRPr lang="en-US"/>
        </a:p>
      </dgm:t>
    </dgm:pt>
    <dgm:pt modelId="{C7ECEB9A-9633-47EA-9ECA-1EFFEB84EA2A}" type="sibTrans" cxnId="{2781066F-443E-4810-BEE4-6FFF654D3F03}">
      <dgm:prSet/>
      <dgm:spPr/>
      <dgm:t>
        <a:bodyPr/>
        <a:lstStyle/>
        <a:p>
          <a:endParaRPr lang="en-US"/>
        </a:p>
      </dgm:t>
    </dgm:pt>
    <dgm:pt modelId="{EBD63405-19C4-459D-8341-0C52AB725396}">
      <dgm:prSet/>
      <dgm:spPr/>
      <dgm:t>
        <a:bodyPr/>
        <a:lstStyle/>
        <a:p>
          <a:r>
            <a:rPr lang="en-US" dirty="0" smtClean="0"/>
            <a:t>What effect would the project have on the company’s image? Would it improve community relations or customer perceptions?</a:t>
          </a:r>
        </a:p>
      </dgm:t>
    </dgm:pt>
    <dgm:pt modelId="{6E06FD9F-771E-4684-8825-79B1F0A7371B}" type="parTrans" cxnId="{74559DF1-2541-4286-92D0-56E4611B459B}">
      <dgm:prSet/>
      <dgm:spPr/>
      <dgm:t>
        <a:bodyPr/>
        <a:lstStyle/>
        <a:p>
          <a:endParaRPr lang="en-US"/>
        </a:p>
      </dgm:t>
    </dgm:pt>
    <dgm:pt modelId="{B1AAE92D-DAE0-4A12-B5A0-70B1B4B33D9C}" type="sibTrans" cxnId="{74559DF1-2541-4286-92D0-56E4611B459B}">
      <dgm:prSet/>
      <dgm:spPr/>
      <dgm:t>
        <a:bodyPr/>
        <a:lstStyle/>
        <a:p>
          <a:endParaRPr lang="en-US"/>
        </a:p>
      </dgm:t>
    </dgm:pt>
    <dgm:pt modelId="{7EFDE9C7-CB0C-45A3-A8A1-7F9E1894BB3A}">
      <dgm:prSet/>
      <dgm:spPr/>
      <dgm:t>
        <a:bodyPr/>
        <a:lstStyle/>
        <a:p>
          <a:r>
            <a:rPr lang="en-US" dirty="0" smtClean="0"/>
            <a:t>Would being a better corporate citizen attract new customers?  Would you be able to market your products as being more sustainable?</a:t>
          </a:r>
        </a:p>
      </dgm:t>
    </dgm:pt>
    <dgm:pt modelId="{2F1E106D-52E8-4AEF-961A-36FBBE2F2D22}" type="parTrans" cxnId="{8F69787B-6B87-402D-A5DB-B0C7F08CEB75}">
      <dgm:prSet/>
      <dgm:spPr/>
      <dgm:t>
        <a:bodyPr/>
        <a:lstStyle/>
        <a:p>
          <a:endParaRPr lang="en-US"/>
        </a:p>
      </dgm:t>
    </dgm:pt>
    <dgm:pt modelId="{5B05FB05-9FE5-46C5-B3CF-B72AE63165B1}" type="sibTrans" cxnId="{8F69787B-6B87-402D-A5DB-B0C7F08CEB75}">
      <dgm:prSet/>
      <dgm:spPr/>
      <dgm:t>
        <a:bodyPr/>
        <a:lstStyle/>
        <a:p>
          <a:endParaRPr lang="en-US"/>
        </a:p>
      </dgm:t>
    </dgm:pt>
    <dgm:pt modelId="{407AFFB1-2477-47B5-8BD2-FDA7EE7D251B}">
      <dgm:prSet/>
      <dgm:spPr/>
      <dgm:t>
        <a:bodyPr/>
        <a:lstStyle/>
        <a:p>
          <a:r>
            <a:rPr lang="en-US" dirty="0" smtClean="0"/>
            <a:t>What effect would undertaking a project have on the quality of the process or the product itself?  Would it lead to less rework?</a:t>
          </a:r>
          <a:endParaRPr lang="en-US" dirty="0"/>
        </a:p>
      </dgm:t>
    </dgm:pt>
    <dgm:pt modelId="{5A3F4176-E811-4388-B05C-5912947410F9}" type="parTrans" cxnId="{38FF4DD2-E138-4DA9-8AF7-9ACAA5728B4C}">
      <dgm:prSet/>
      <dgm:spPr/>
      <dgm:t>
        <a:bodyPr/>
        <a:lstStyle/>
        <a:p>
          <a:endParaRPr lang="en-US"/>
        </a:p>
      </dgm:t>
    </dgm:pt>
    <dgm:pt modelId="{1BCB857A-9DCC-4A75-9D53-160FE55E7107}" type="sibTrans" cxnId="{38FF4DD2-E138-4DA9-8AF7-9ACAA5728B4C}">
      <dgm:prSet/>
      <dgm:spPr/>
      <dgm:t>
        <a:bodyPr/>
        <a:lstStyle/>
        <a:p>
          <a:endParaRPr lang="en-US"/>
        </a:p>
      </dgm:t>
    </dgm:pt>
    <dgm:pt modelId="{4E329EF0-EEB6-4B48-9479-6784614CADE4}">
      <dgm:prSet/>
      <dgm:spPr/>
      <dgm:t>
        <a:bodyPr/>
        <a:lstStyle/>
        <a:p>
          <a:r>
            <a:rPr lang="en-US" dirty="0" smtClean="0"/>
            <a:t>Productivity</a:t>
          </a:r>
        </a:p>
      </dgm:t>
    </dgm:pt>
    <dgm:pt modelId="{282C21C6-498D-44F3-A041-14BCD4BE2588}" type="parTrans" cxnId="{0BB9C431-08FF-49D4-980B-CEA4E7DE10B6}">
      <dgm:prSet/>
      <dgm:spPr/>
      <dgm:t>
        <a:bodyPr/>
        <a:lstStyle/>
        <a:p>
          <a:endParaRPr lang="en-US"/>
        </a:p>
      </dgm:t>
    </dgm:pt>
    <dgm:pt modelId="{DF94D6CE-CAA1-4447-B568-D79202992E40}" type="sibTrans" cxnId="{0BB9C431-08FF-49D4-980B-CEA4E7DE10B6}">
      <dgm:prSet/>
      <dgm:spPr/>
      <dgm:t>
        <a:bodyPr/>
        <a:lstStyle/>
        <a:p>
          <a:endParaRPr lang="en-US"/>
        </a:p>
      </dgm:t>
    </dgm:pt>
    <dgm:pt modelId="{925BC7A7-0935-46E0-A6FC-97657578EC5A}">
      <dgm:prSet/>
      <dgm:spPr/>
      <dgm:t>
        <a:bodyPr/>
        <a:lstStyle/>
        <a:p>
          <a:r>
            <a:rPr lang="en-US" dirty="0" smtClean="0"/>
            <a:t>Would the project increase or decrease worker or machine productivity?</a:t>
          </a:r>
        </a:p>
      </dgm:t>
    </dgm:pt>
    <dgm:pt modelId="{8D907698-A6CE-458C-81F8-2A589AA2D798}" type="parTrans" cxnId="{F7EE5147-8A14-493E-920A-0DD03B9EE879}">
      <dgm:prSet/>
      <dgm:spPr/>
      <dgm:t>
        <a:bodyPr/>
        <a:lstStyle/>
        <a:p>
          <a:endParaRPr lang="en-US"/>
        </a:p>
      </dgm:t>
    </dgm:pt>
    <dgm:pt modelId="{4CD65199-6550-4236-95FD-E2E0675CD8DB}" type="sibTrans" cxnId="{F7EE5147-8A14-493E-920A-0DD03B9EE879}">
      <dgm:prSet/>
      <dgm:spPr/>
      <dgm:t>
        <a:bodyPr/>
        <a:lstStyle/>
        <a:p>
          <a:endParaRPr lang="en-US"/>
        </a:p>
      </dgm:t>
    </dgm:pt>
    <dgm:pt modelId="{44EA4DE2-7590-444D-9136-E91A837EBAF4}" type="pres">
      <dgm:prSet presAssocID="{82142AB5-48A2-4595-9E55-3E85F992DBB5}" presName="Name0" presStyleCnt="0">
        <dgm:presLayoutVars>
          <dgm:dir/>
          <dgm:animLvl val="lvl"/>
          <dgm:resizeHandles val="exact"/>
        </dgm:presLayoutVars>
      </dgm:prSet>
      <dgm:spPr/>
      <dgm:t>
        <a:bodyPr/>
        <a:lstStyle/>
        <a:p>
          <a:endParaRPr lang="en-US"/>
        </a:p>
      </dgm:t>
    </dgm:pt>
    <dgm:pt modelId="{0A532CE6-9F88-4911-A917-270998AC8CF5}" type="pres">
      <dgm:prSet presAssocID="{0B3975E5-8597-477A-95D8-5ABB07082441}" presName="linNode" presStyleCnt="0"/>
      <dgm:spPr/>
    </dgm:pt>
    <dgm:pt modelId="{DE93A460-4347-472E-816D-63D1D0C768AC}" type="pres">
      <dgm:prSet presAssocID="{0B3975E5-8597-477A-95D8-5ABB07082441}" presName="parentText" presStyleLbl="node1" presStyleIdx="0" presStyleCnt="5">
        <dgm:presLayoutVars>
          <dgm:chMax val="1"/>
          <dgm:bulletEnabled val="1"/>
        </dgm:presLayoutVars>
      </dgm:prSet>
      <dgm:spPr/>
      <dgm:t>
        <a:bodyPr/>
        <a:lstStyle/>
        <a:p>
          <a:endParaRPr lang="en-US"/>
        </a:p>
      </dgm:t>
    </dgm:pt>
    <dgm:pt modelId="{EA29B401-0F9D-41E0-B823-E3395D09E534}" type="pres">
      <dgm:prSet presAssocID="{0B3975E5-8597-477A-95D8-5ABB07082441}" presName="descendantText" presStyleLbl="alignAccFollowNode1" presStyleIdx="0" presStyleCnt="5">
        <dgm:presLayoutVars>
          <dgm:bulletEnabled val="1"/>
        </dgm:presLayoutVars>
      </dgm:prSet>
      <dgm:spPr/>
      <dgm:t>
        <a:bodyPr/>
        <a:lstStyle/>
        <a:p>
          <a:endParaRPr lang="en-US"/>
        </a:p>
      </dgm:t>
    </dgm:pt>
    <dgm:pt modelId="{222F0EC0-23D8-4987-B3BA-D3CB1FF578F3}" type="pres">
      <dgm:prSet presAssocID="{C7ECEB9A-9633-47EA-9ECA-1EFFEB84EA2A}" presName="sp" presStyleCnt="0"/>
      <dgm:spPr/>
    </dgm:pt>
    <dgm:pt modelId="{E510627B-4EEC-40E5-891B-B0D1B4C89C33}" type="pres">
      <dgm:prSet presAssocID="{4E329EF0-EEB6-4B48-9479-6784614CADE4}" presName="linNode" presStyleCnt="0"/>
      <dgm:spPr/>
    </dgm:pt>
    <dgm:pt modelId="{D65DF4E8-C21B-4539-99E0-D3E105AED45C}" type="pres">
      <dgm:prSet presAssocID="{4E329EF0-EEB6-4B48-9479-6784614CADE4}" presName="parentText" presStyleLbl="node1" presStyleIdx="1" presStyleCnt="5">
        <dgm:presLayoutVars>
          <dgm:chMax val="1"/>
          <dgm:bulletEnabled val="1"/>
        </dgm:presLayoutVars>
      </dgm:prSet>
      <dgm:spPr/>
      <dgm:t>
        <a:bodyPr/>
        <a:lstStyle/>
        <a:p>
          <a:endParaRPr lang="en-US"/>
        </a:p>
      </dgm:t>
    </dgm:pt>
    <dgm:pt modelId="{D10B2B2D-870C-4E03-BBCA-895FAB06FF4E}" type="pres">
      <dgm:prSet presAssocID="{4E329EF0-EEB6-4B48-9479-6784614CADE4}" presName="descendantText" presStyleLbl="alignAccFollowNode1" presStyleIdx="1" presStyleCnt="5">
        <dgm:presLayoutVars>
          <dgm:bulletEnabled val="1"/>
        </dgm:presLayoutVars>
      </dgm:prSet>
      <dgm:spPr/>
      <dgm:t>
        <a:bodyPr/>
        <a:lstStyle/>
        <a:p>
          <a:endParaRPr lang="en-US"/>
        </a:p>
      </dgm:t>
    </dgm:pt>
    <dgm:pt modelId="{55C7C2DB-78C1-4D1C-855A-2CD2BA69F48E}" type="pres">
      <dgm:prSet presAssocID="{DF94D6CE-CAA1-4447-B568-D79202992E40}" presName="sp" presStyleCnt="0"/>
      <dgm:spPr/>
    </dgm:pt>
    <dgm:pt modelId="{4A860C8B-C793-49A4-B6FF-56676E1E9197}" type="pres">
      <dgm:prSet presAssocID="{C73D123A-C873-4C4C-84E7-FC4FA937583B}" presName="linNode" presStyleCnt="0"/>
      <dgm:spPr/>
    </dgm:pt>
    <dgm:pt modelId="{0D4ABC37-9853-4314-B16B-22B5020F76F1}" type="pres">
      <dgm:prSet presAssocID="{C73D123A-C873-4C4C-84E7-FC4FA937583B}" presName="parentText" presStyleLbl="node1" presStyleIdx="2" presStyleCnt="5">
        <dgm:presLayoutVars>
          <dgm:chMax val="1"/>
          <dgm:bulletEnabled val="1"/>
        </dgm:presLayoutVars>
      </dgm:prSet>
      <dgm:spPr/>
      <dgm:t>
        <a:bodyPr/>
        <a:lstStyle/>
        <a:p>
          <a:endParaRPr lang="en-US"/>
        </a:p>
      </dgm:t>
    </dgm:pt>
    <dgm:pt modelId="{03BF7BB4-8E7C-462F-ABE2-A754B75A7925}" type="pres">
      <dgm:prSet presAssocID="{C73D123A-C873-4C4C-84E7-FC4FA937583B}" presName="descendantText" presStyleLbl="alignAccFollowNode1" presStyleIdx="2" presStyleCnt="5">
        <dgm:presLayoutVars>
          <dgm:bulletEnabled val="1"/>
        </dgm:presLayoutVars>
      </dgm:prSet>
      <dgm:spPr/>
      <dgm:t>
        <a:bodyPr/>
        <a:lstStyle/>
        <a:p>
          <a:endParaRPr lang="en-US"/>
        </a:p>
      </dgm:t>
    </dgm:pt>
    <dgm:pt modelId="{F3607B9B-F7A8-4718-93CB-8FDE3052CAEB}" type="pres">
      <dgm:prSet presAssocID="{DB5BB9D7-5D3D-41B3-9A0D-BB75B3313163}" presName="sp" presStyleCnt="0"/>
      <dgm:spPr/>
    </dgm:pt>
    <dgm:pt modelId="{77B46B21-3875-4006-B7DE-4E9396421626}" type="pres">
      <dgm:prSet presAssocID="{DD41EB07-1680-4925-B333-237276E56A5F}" presName="linNode" presStyleCnt="0"/>
      <dgm:spPr/>
    </dgm:pt>
    <dgm:pt modelId="{D0F51FE5-31D5-4349-9D8D-B628AA67BFDC}" type="pres">
      <dgm:prSet presAssocID="{DD41EB07-1680-4925-B333-237276E56A5F}" presName="parentText" presStyleLbl="node1" presStyleIdx="3" presStyleCnt="5">
        <dgm:presLayoutVars>
          <dgm:chMax val="1"/>
          <dgm:bulletEnabled val="1"/>
        </dgm:presLayoutVars>
      </dgm:prSet>
      <dgm:spPr/>
      <dgm:t>
        <a:bodyPr/>
        <a:lstStyle/>
        <a:p>
          <a:endParaRPr lang="en-US"/>
        </a:p>
      </dgm:t>
    </dgm:pt>
    <dgm:pt modelId="{6B0A9700-921B-47CF-8FDC-77ADAC606E2E}" type="pres">
      <dgm:prSet presAssocID="{DD41EB07-1680-4925-B333-237276E56A5F}" presName="descendantText" presStyleLbl="alignAccFollowNode1" presStyleIdx="3" presStyleCnt="5">
        <dgm:presLayoutVars>
          <dgm:bulletEnabled val="1"/>
        </dgm:presLayoutVars>
      </dgm:prSet>
      <dgm:spPr/>
      <dgm:t>
        <a:bodyPr/>
        <a:lstStyle/>
        <a:p>
          <a:endParaRPr lang="en-US"/>
        </a:p>
      </dgm:t>
    </dgm:pt>
    <dgm:pt modelId="{FEB4E823-CDA4-48F8-8E08-4EF9F6BE9A84}" type="pres">
      <dgm:prSet presAssocID="{10836CAC-B9A5-4788-B936-1F1E9F21C653}" presName="sp" presStyleCnt="0"/>
      <dgm:spPr/>
    </dgm:pt>
    <dgm:pt modelId="{E2ED7733-5A5D-4100-ADC9-89E54E5773FB}" type="pres">
      <dgm:prSet presAssocID="{18331A55-C792-426D-8625-339029B4B6BC}" presName="linNode" presStyleCnt="0"/>
      <dgm:spPr/>
    </dgm:pt>
    <dgm:pt modelId="{3A83296E-E1E2-4E71-9AF5-E881ABB753DB}" type="pres">
      <dgm:prSet presAssocID="{18331A55-C792-426D-8625-339029B4B6BC}" presName="parentText" presStyleLbl="node1" presStyleIdx="4" presStyleCnt="5">
        <dgm:presLayoutVars>
          <dgm:chMax val="1"/>
          <dgm:bulletEnabled val="1"/>
        </dgm:presLayoutVars>
      </dgm:prSet>
      <dgm:spPr/>
      <dgm:t>
        <a:bodyPr/>
        <a:lstStyle/>
        <a:p>
          <a:endParaRPr lang="en-US"/>
        </a:p>
      </dgm:t>
    </dgm:pt>
    <dgm:pt modelId="{1F632D1E-1434-499E-9A44-A7B73631F3C2}" type="pres">
      <dgm:prSet presAssocID="{18331A55-C792-426D-8625-339029B4B6BC}" presName="descendantText" presStyleLbl="alignAccFollowNode1" presStyleIdx="4" presStyleCnt="5">
        <dgm:presLayoutVars>
          <dgm:bulletEnabled val="1"/>
        </dgm:presLayoutVars>
      </dgm:prSet>
      <dgm:spPr/>
      <dgm:t>
        <a:bodyPr/>
        <a:lstStyle/>
        <a:p>
          <a:endParaRPr lang="en-US"/>
        </a:p>
      </dgm:t>
    </dgm:pt>
  </dgm:ptLst>
  <dgm:cxnLst>
    <dgm:cxn modelId="{0BB9C431-08FF-49D4-980B-CEA4E7DE10B6}" srcId="{82142AB5-48A2-4595-9E55-3E85F992DBB5}" destId="{4E329EF0-EEB6-4B48-9479-6784614CADE4}" srcOrd="1" destOrd="0" parTransId="{282C21C6-498D-44F3-A041-14BCD4BE2588}" sibTransId="{DF94D6CE-CAA1-4447-B568-D79202992E40}"/>
    <dgm:cxn modelId="{4E6B63A6-D2A1-4E2B-8A05-9EAFBA93B5DD}" type="presOf" srcId="{407AFFB1-2477-47B5-8BD2-FDA7EE7D251B}" destId="{1F632D1E-1434-499E-9A44-A7B73631F3C2}" srcOrd="0" destOrd="0" presId="urn:microsoft.com/office/officeart/2005/8/layout/vList5"/>
    <dgm:cxn modelId="{544850B6-DFF5-4380-83D5-8C16D7E606CF}" type="presOf" srcId="{EBD63405-19C4-459D-8341-0C52AB725396}" destId="{03BF7BB4-8E7C-462F-ABE2-A754B75A7925}" srcOrd="0" destOrd="0" presId="urn:microsoft.com/office/officeart/2005/8/layout/vList5"/>
    <dgm:cxn modelId="{F8FEBD3A-CAA3-4E7D-A270-C0DC593276C0}" type="presOf" srcId="{82142AB5-48A2-4595-9E55-3E85F992DBB5}" destId="{44EA4DE2-7590-444D-9136-E91A837EBAF4}" srcOrd="0" destOrd="0" presId="urn:microsoft.com/office/officeart/2005/8/layout/vList5"/>
    <dgm:cxn modelId="{63833C3F-1C21-4684-ACBC-98588C72F59C}" srcId="{82142AB5-48A2-4595-9E55-3E85F992DBB5}" destId="{DD41EB07-1680-4925-B333-237276E56A5F}" srcOrd="3" destOrd="0" parTransId="{F3B59F1F-FA7E-4DFB-B08A-D65E1871A7E9}" sibTransId="{10836CAC-B9A5-4788-B936-1F1E9F21C653}"/>
    <dgm:cxn modelId="{B7814269-81F6-4B50-BAD5-69F70801A86B}" type="presOf" srcId="{7EFDE9C7-CB0C-45A3-A8A1-7F9E1894BB3A}" destId="{6B0A9700-921B-47CF-8FDC-77ADAC606E2E}" srcOrd="0" destOrd="0" presId="urn:microsoft.com/office/officeart/2005/8/layout/vList5"/>
    <dgm:cxn modelId="{77C8E50B-E7E9-4B80-84BA-9AAEEA14B64C}" srcId="{0B3975E5-8597-477A-95D8-5ABB07082441}" destId="{BE4EABCE-0720-46B5-99EB-702CCF9DC569}" srcOrd="0" destOrd="0" parTransId="{65C1872C-A495-41F9-A47C-AADF1D584D1C}" sibTransId="{64C10178-1368-490D-B462-823F2D902156}"/>
    <dgm:cxn modelId="{74559DF1-2541-4286-92D0-56E4611B459B}" srcId="{C73D123A-C873-4C4C-84E7-FC4FA937583B}" destId="{EBD63405-19C4-459D-8341-0C52AB725396}" srcOrd="0" destOrd="0" parTransId="{6E06FD9F-771E-4684-8825-79B1F0A7371B}" sibTransId="{B1AAE92D-DAE0-4A12-B5A0-70B1B4B33D9C}"/>
    <dgm:cxn modelId="{8F69787B-6B87-402D-A5DB-B0C7F08CEB75}" srcId="{DD41EB07-1680-4925-B333-237276E56A5F}" destId="{7EFDE9C7-CB0C-45A3-A8A1-7F9E1894BB3A}" srcOrd="0" destOrd="0" parTransId="{2F1E106D-52E8-4AEF-961A-36FBBE2F2D22}" sibTransId="{5B05FB05-9FE5-46C5-B3CF-B72AE63165B1}"/>
    <dgm:cxn modelId="{D089A214-F5D6-4990-AE89-4C69B4C92760}" type="presOf" srcId="{4E329EF0-EEB6-4B48-9479-6784614CADE4}" destId="{D65DF4E8-C21B-4539-99E0-D3E105AED45C}" srcOrd="0" destOrd="0" presId="urn:microsoft.com/office/officeart/2005/8/layout/vList5"/>
    <dgm:cxn modelId="{A70024FA-42A5-4D80-8872-5877D96B70AE}" type="presOf" srcId="{925BC7A7-0935-46E0-A6FC-97657578EC5A}" destId="{D10B2B2D-870C-4E03-BBCA-895FAB06FF4E}" srcOrd="0" destOrd="0" presId="urn:microsoft.com/office/officeart/2005/8/layout/vList5"/>
    <dgm:cxn modelId="{43B0E6D5-6EE4-456A-92A7-37D4D9D7EE08}" type="presOf" srcId="{BE4EABCE-0720-46B5-99EB-702CCF9DC569}" destId="{EA29B401-0F9D-41E0-B823-E3395D09E534}" srcOrd="0" destOrd="0" presId="urn:microsoft.com/office/officeart/2005/8/layout/vList5"/>
    <dgm:cxn modelId="{2781066F-443E-4810-BEE4-6FFF654D3F03}" srcId="{82142AB5-48A2-4595-9E55-3E85F992DBB5}" destId="{0B3975E5-8597-477A-95D8-5ABB07082441}" srcOrd="0" destOrd="0" parTransId="{8370A1F1-F978-4E97-9D7A-3DEC643C0086}" sibTransId="{C7ECEB9A-9633-47EA-9ECA-1EFFEB84EA2A}"/>
    <dgm:cxn modelId="{6910E938-BD2B-493F-9819-E38C7B4933AE}" srcId="{82142AB5-48A2-4595-9E55-3E85F992DBB5}" destId="{C73D123A-C873-4C4C-84E7-FC4FA937583B}" srcOrd="2" destOrd="0" parTransId="{B8500536-15A5-4E86-9867-F2E9ECB83D69}" sibTransId="{DB5BB9D7-5D3D-41B3-9A0D-BB75B3313163}"/>
    <dgm:cxn modelId="{38FF4DD2-E138-4DA9-8AF7-9ACAA5728B4C}" srcId="{18331A55-C792-426D-8625-339029B4B6BC}" destId="{407AFFB1-2477-47B5-8BD2-FDA7EE7D251B}" srcOrd="0" destOrd="0" parTransId="{5A3F4176-E811-4388-B05C-5912947410F9}" sibTransId="{1BCB857A-9DCC-4A75-9D53-160FE55E7107}"/>
    <dgm:cxn modelId="{8EFF98F4-1D38-441D-BE9C-BDFA7F8C6908}" srcId="{82142AB5-48A2-4595-9E55-3E85F992DBB5}" destId="{18331A55-C792-426D-8625-339029B4B6BC}" srcOrd="4" destOrd="0" parTransId="{79417A2E-755E-489F-A309-F9591DDC23E1}" sibTransId="{F3551294-15AB-4B6E-B75F-49B5A6152E94}"/>
    <dgm:cxn modelId="{F7EE5147-8A14-493E-920A-0DD03B9EE879}" srcId="{4E329EF0-EEB6-4B48-9479-6784614CADE4}" destId="{925BC7A7-0935-46E0-A6FC-97657578EC5A}" srcOrd="0" destOrd="0" parTransId="{8D907698-A6CE-458C-81F8-2A589AA2D798}" sibTransId="{4CD65199-6550-4236-95FD-E2E0675CD8DB}"/>
    <dgm:cxn modelId="{8620448E-7B0D-423C-BAED-E350B4BFE954}" type="presOf" srcId="{DD41EB07-1680-4925-B333-237276E56A5F}" destId="{D0F51FE5-31D5-4349-9D8D-B628AA67BFDC}" srcOrd="0" destOrd="0" presId="urn:microsoft.com/office/officeart/2005/8/layout/vList5"/>
    <dgm:cxn modelId="{7EE1053E-EC06-4278-9A14-DE88445D8845}" type="presOf" srcId="{18331A55-C792-426D-8625-339029B4B6BC}" destId="{3A83296E-E1E2-4E71-9AF5-E881ABB753DB}" srcOrd="0" destOrd="0" presId="urn:microsoft.com/office/officeart/2005/8/layout/vList5"/>
    <dgm:cxn modelId="{179680E8-BDE7-4A17-A5C6-725D365E93B4}" type="presOf" srcId="{C73D123A-C873-4C4C-84E7-FC4FA937583B}" destId="{0D4ABC37-9853-4314-B16B-22B5020F76F1}" srcOrd="0" destOrd="0" presId="urn:microsoft.com/office/officeart/2005/8/layout/vList5"/>
    <dgm:cxn modelId="{4667B7B6-7BD9-47F0-A3CC-930CBBFAD1CB}" type="presOf" srcId="{0B3975E5-8597-477A-95D8-5ABB07082441}" destId="{DE93A460-4347-472E-816D-63D1D0C768AC}" srcOrd="0" destOrd="0" presId="urn:microsoft.com/office/officeart/2005/8/layout/vList5"/>
    <dgm:cxn modelId="{4018D460-1061-4EB8-AE1E-290DD7E6BD0A}" type="presParOf" srcId="{44EA4DE2-7590-444D-9136-E91A837EBAF4}" destId="{0A532CE6-9F88-4911-A917-270998AC8CF5}" srcOrd="0" destOrd="0" presId="urn:microsoft.com/office/officeart/2005/8/layout/vList5"/>
    <dgm:cxn modelId="{417B69B7-19B8-4273-A14E-45AF54EB1C19}" type="presParOf" srcId="{0A532CE6-9F88-4911-A917-270998AC8CF5}" destId="{DE93A460-4347-472E-816D-63D1D0C768AC}" srcOrd="0" destOrd="0" presId="urn:microsoft.com/office/officeart/2005/8/layout/vList5"/>
    <dgm:cxn modelId="{36CD71E8-3B13-40BE-91E5-1CE27DB90379}" type="presParOf" srcId="{0A532CE6-9F88-4911-A917-270998AC8CF5}" destId="{EA29B401-0F9D-41E0-B823-E3395D09E534}" srcOrd="1" destOrd="0" presId="urn:microsoft.com/office/officeart/2005/8/layout/vList5"/>
    <dgm:cxn modelId="{7E6906CC-4B04-468A-BDEE-96B2A8FB3A06}" type="presParOf" srcId="{44EA4DE2-7590-444D-9136-E91A837EBAF4}" destId="{222F0EC0-23D8-4987-B3BA-D3CB1FF578F3}" srcOrd="1" destOrd="0" presId="urn:microsoft.com/office/officeart/2005/8/layout/vList5"/>
    <dgm:cxn modelId="{2D37DE93-027A-4046-A99A-B943DE04AF30}" type="presParOf" srcId="{44EA4DE2-7590-444D-9136-E91A837EBAF4}" destId="{E510627B-4EEC-40E5-891B-B0D1B4C89C33}" srcOrd="2" destOrd="0" presId="urn:microsoft.com/office/officeart/2005/8/layout/vList5"/>
    <dgm:cxn modelId="{D235C3E3-27B9-43CC-BEB1-294E3B80ACD9}" type="presParOf" srcId="{E510627B-4EEC-40E5-891B-B0D1B4C89C33}" destId="{D65DF4E8-C21B-4539-99E0-D3E105AED45C}" srcOrd="0" destOrd="0" presId="urn:microsoft.com/office/officeart/2005/8/layout/vList5"/>
    <dgm:cxn modelId="{8DB13339-F89A-4151-9E8C-1B9ADC84E2EA}" type="presParOf" srcId="{E510627B-4EEC-40E5-891B-B0D1B4C89C33}" destId="{D10B2B2D-870C-4E03-BBCA-895FAB06FF4E}" srcOrd="1" destOrd="0" presId="urn:microsoft.com/office/officeart/2005/8/layout/vList5"/>
    <dgm:cxn modelId="{5CBDEF03-B7B9-4513-A5A7-6D23EB67920D}" type="presParOf" srcId="{44EA4DE2-7590-444D-9136-E91A837EBAF4}" destId="{55C7C2DB-78C1-4D1C-855A-2CD2BA69F48E}" srcOrd="3" destOrd="0" presId="urn:microsoft.com/office/officeart/2005/8/layout/vList5"/>
    <dgm:cxn modelId="{2581467C-425D-43A2-BC0A-36E67D2E2DE6}" type="presParOf" srcId="{44EA4DE2-7590-444D-9136-E91A837EBAF4}" destId="{4A860C8B-C793-49A4-B6FF-56676E1E9197}" srcOrd="4" destOrd="0" presId="urn:microsoft.com/office/officeart/2005/8/layout/vList5"/>
    <dgm:cxn modelId="{FF2A13A8-1D47-4E07-9EDE-7F318DE40378}" type="presParOf" srcId="{4A860C8B-C793-49A4-B6FF-56676E1E9197}" destId="{0D4ABC37-9853-4314-B16B-22B5020F76F1}" srcOrd="0" destOrd="0" presId="urn:microsoft.com/office/officeart/2005/8/layout/vList5"/>
    <dgm:cxn modelId="{21FACFA3-16E0-4D63-A677-CD7F9FA1FC6C}" type="presParOf" srcId="{4A860C8B-C793-49A4-B6FF-56676E1E9197}" destId="{03BF7BB4-8E7C-462F-ABE2-A754B75A7925}" srcOrd="1" destOrd="0" presId="urn:microsoft.com/office/officeart/2005/8/layout/vList5"/>
    <dgm:cxn modelId="{B5061C69-25A0-4043-9755-9E77AC5D8AA2}" type="presParOf" srcId="{44EA4DE2-7590-444D-9136-E91A837EBAF4}" destId="{F3607B9B-F7A8-4718-93CB-8FDE3052CAEB}" srcOrd="5" destOrd="0" presId="urn:microsoft.com/office/officeart/2005/8/layout/vList5"/>
    <dgm:cxn modelId="{1F64DF79-6D13-44A1-BABC-823B4847CEA0}" type="presParOf" srcId="{44EA4DE2-7590-444D-9136-E91A837EBAF4}" destId="{77B46B21-3875-4006-B7DE-4E9396421626}" srcOrd="6" destOrd="0" presId="urn:microsoft.com/office/officeart/2005/8/layout/vList5"/>
    <dgm:cxn modelId="{CFA94046-F290-4301-A9D1-F09DD8574266}" type="presParOf" srcId="{77B46B21-3875-4006-B7DE-4E9396421626}" destId="{D0F51FE5-31D5-4349-9D8D-B628AA67BFDC}" srcOrd="0" destOrd="0" presId="urn:microsoft.com/office/officeart/2005/8/layout/vList5"/>
    <dgm:cxn modelId="{16690DFD-F2A1-4034-8065-5A33B5E0B489}" type="presParOf" srcId="{77B46B21-3875-4006-B7DE-4E9396421626}" destId="{6B0A9700-921B-47CF-8FDC-77ADAC606E2E}" srcOrd="1" destOrd="0" presId="urn:microsoft.com/office/officeart/2005/8/layout/vList5"/>
    <dgm:cxn modelId="{6FD92641-862F-4DB9-BF75-A28D4AF124DC}" type="presParOf" srcId="{44EA4DE2-7590-444D-9136-E91A837EBAF4}" destId="{FEB4E823-CDA4-48F8-8E08-4EF9F6BE9A84}" srcOrd="7" destOrd="0" presId="urn:microsoft.com/office/officeart/2005/8/layout/vList5"/>
    <dgm:cxn modelId="{1D0B0AA8-4E68-4DBA-B70C-FE91DDB35F64}" type="presParOf" srcId="{44EA4DE2-7590-444D-9136-E91A837EBAF4}" destId="{E2ED7733-5A5D-4100-ADC9-89E54E5773FB}" srcOrd="8" destOrd="0" presId="urn:microsoft.com/office/officeart/2005/8/layout/vList5"/>
    <dgm:cxn modelId="{1C7AC83F-6B71-4180-817B-45F114E6FF43}" type="presParOf" srcId="{E2ED7733-5A5D-4100-ADC9-89E54E5773FB}" destId="{3A83296E-E1E2-4E71-9AF5-E881ABB753DB}" srcOrd="0" destOrd="0" presId="urn:microsoft.com/office/officeart/2005/8/layout/vList5"/>
    <dgm:cxn modelId="{DEDCA7E8-EC8A-472E-8B31-BF65766D18FC}" type="presParOf" srcId="{E2ED7733-5A5D-4100-ADC9-89E54E5773FB}" destId="{1F632D1E-1434-499E-9A44-A7B73631F3C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2200" dirty="0" smtClean="0"/>
            <a:t>Example</a:t>
          </a:r>
          <a:endParaRPr lang="en-US" sz="22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smtClean="0"/>
            <a:t>Larry and Margaret Brown, owners of Weston Transfers and Jack’s Septic, wanted to expand their businesses into waste collection and recycling. By applying for and receiving a 7(a) loan, they were able to do so. They now have contracts with the state and local governments.  </a:t>
          </a:r>
          <a:r>
            <a:rPr lang="en-US" sz="1400" baseline="30000" dirty="0" smtClean="0"/>
            <a:t>3</a:t>
          </a:r>
          <a:r>
            <a:rPr lang="en-US" sz="1400" baseline="0" dirty="0" smtClean="0"/>
            <a:t> </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95161" custScaleY="94006"/>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LinFactNeighborX="16123">
        <dgm:presLayoutVars>
          <dgm:chMax val="0"/>
          <dgm:bulletEnabled val="1"/>
        </dgm:presLayoutVars>
      </dgm:prSet>
      <dgm:spPr/>
      <dgm:t>
        <a:bodyPr/>
        <a:lstStyle/>
        <a:p>
          <a:endParaRPr lang="en-US"/>
        </a:p>
      </dgm:t>
    </dgm:pt>
  </dgm:ptLst>
  <dgm:cxnLst>
    <dgm:cxn modelId="{86FCB988-5595-472F-B726-9931F6C9EA37}" srcId="{706CC38C-CCAA-416E-8B41-25CAA89F1897}" destId="{FFC9B2A8-8099-4EE4-B21E-726F4DF27A71}" srcOrd="0" destOrd="0" parTransId="{77B68659-533C-420E-A4E6-F4C4077C4AAD}" sibTransId="{0A47E71B-4ABC-4DD2-8C6E-EFD18996ECC5}"/>
    <dgm:cxn modelId="{B031D512-A03E-411D-8EEA-A37419B9241B}" type="presOf" srcId="{706CC38C-CCAA-416E-8B41-25CAA89F1897}" destId="{F48E3D62-5A5C-47D5-8CC0-6C5ECB4A1EE9}" srcOrd="0" destOrd="0" presId="urn:microsoft.com/office/officeart/2005/8/layout/hList2"/>
    <dgm:cxn modelId="{7653074D-C5AE-46B8-924F-DE29DF38B74A}" srcId="{FFC9B2A8-8099-4EE4-B21E-726F4DF27A71}" destId="{112CA22B-B042-40A5-9794-0730A5CA5011}" srcOrd="0" destOrd="0" parTransId="{DE105B56-DA8B-4AD7-8123-FF2C2A60A9B6}" sibTransId="{CCDA51FA-D6D3-44AF-8470-BB9D8CB320E8}"/>
    <dgm:cxn modelId="{73AAADD8-0953-4DEB-9C85-F3A370A318AE}" type="presOf" srcId="{112CA22B-B042-40A5-9794-0730A5CA5011}" destId="{04D9B468-C7DB-4896-A785-625B2A83C092}" srcOrd="0" destOrd="0" presId="urn:microsoft.com/office/officeart/2005/8/layout/hList2"/>
    <dgm:cxn modelId="{10757FEB-50C0-4FE3-B327-A0074D055D5A}" type="presOf" srcId="{FFC9B2A8-8099-4EE4-B21E-726F4DF27A71}" destId="{D325A295-D3B8-4E94-8C14-A76270783C88}" srcOrd="0" destOrd="0" presId="urn:microsoft.com/office/officeart/2005/8/layout/hList2"/>
    <dgm:cxn modelId="{C5DDD7E0-416E-4C30-8F9F-B8BE671D68EB}" type="presParOf" srcId="{F48E3D62-5A5C-47D5-8CC0-6C5ECB4A1EE9}" destId="{04692C2A-C643-4A3E-AB35-433D0BFFF17F}" srcOrd="0" destOrd="0" presId="urn:microsoft.com/office/officeart/2005/8/layout/hList2"/>
    <dgm:cxn modelId="{574663C8-AD4A-4B3B-97B5-1B613A0728FF}" type="presParOf" srcId="{04692C2A-C643-4A3E-AB35-433D0BFFF17F}" destId="{CE974109-CA0F-440F-94D3-0CD624624309}" srcOrd="0" destOrd="0" presId="urn:microsoft.com/office/officeart/2005/8/layout/hList2"/>
    <dgm:cxn modelId="{DDFB387B-B0A5-417D-9E09-B971E76E10D1}" type="presParOf" srcId="{04692C2A-C643-4A3E-AB35-433D0BFFF17F}" destId="{04D9B468-C7DB-4896-A785-625B2A83C092}" srcOrd="1" destOrd="0" presId="urn:microsoft.com/office/officeart/2005/8/layout/hList2"/>
    <dgm:cxn modelId="{93014676-9671-45A0-A19D-84918796EC6C}"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2200" dirty="0" smtClean="0"/>
            <a:t>Example</a:t>
          </a:r>
          <a:endParaRPr lang="en-US" sz="22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tIns="182880"/>
        <a:lstStyle/>
        <a:p>
          <a:r>
            <a:rPr lang="en-US" sz="1400" dirty="0" smtClean="0"/>
            <a:t>After winning a contract with the Department of Defense, Lockheed</a:t>
          </a:r>
          <a:r>
            <a:rPr lang="en-US" sz="1400" baseline="0" dirty="0" smtClean="0"/>
            <a:t> Martin Air Dock in Ohio wanted to redevelop a </a:t>
          </a:r>
          <a:r>
            <a:rPr lang="en-US" sz="1400" baseline="0" dirty="0" err="1" smtClean="0"/>
            <a:t>brownfield</a:t>
          </a:r>
          <a:r>
            <a:rPr lang="en-US" sz="1400" baseline="0" dirty="0" smtClean="0"/>
            <a:t> site that needed environmental remediation and improve its equipment.</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B8C15666-E5C1-4AC2-B35F-879A4F955C4C}">
      <dgm:prSet phldrT="[Text]" custT="1"/>
      <dgm:spPr/>
      <dgm:t>
        <a:bodyPr tIns="182880"/>
        <a:lstStyle/>
        <a:p>
          <a:r>
            <a:rPr lang="en-US" sz="1400" baseline="0" dirty="0" smtClean="0"/>
            <a:t>The Summit County Port Authority (SCPA) structured a 20 year operating lease for the real estate and a 7 year lease for the manufacturing equipment. Lockheed Martin paid 85% of the lease, while the city of Akron paid 15%.  Lockheed also received $17 million in funds to fund the improvements, and the cleanup was funded by the EPA and the state of Ohio.</a:t>
          </a:r>
          <a:r>
            <a:rPr lang="en-US" sz="1400" baseline="30000" dirty="0" smtClean="0"/>
            <a:t>2</a:t>
          </a:r>
          <a:endParaRPr lang="en-US" sz="1400" dirty="0"/>
        </a:p>
      </dgm:t>
    </dgm:pt>
    <dgm:pt modelId="{32632488-7AC4-4768-9B62-AA33147CDD93}" type="parTrans" cxnId="{91C06284-615D-4BC7-AD12-8EFBAFF466AD}">
      <dgm:prSet/>
      <dgm:spPr/>
      <dgm:t>
        <a:bodyPr/>
        <a:lstStyle/>
        <a:p>
          <a:endParaRPr lang="en-US"/>
        </a:p>
      </dgm:t>
    </dgm:pt>
    <dgm:pt modelId="{BF97BAA3-6361-4388-BB18-173EE7AEE681}" type="sibTrans" cxnId="{91C06284-615D-4BC7-AD12-8EFBAFF466AD}">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71098" custScaleY="70235" custLinFactNeighborX="692" custLinFactNeighborY="17726"/>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custScaleY="90988">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ScaleX="54430" custLinFactNeighborX="18935" custLinFactNeighborY="-5435">
        <dgm:presLayoutVars>
          <dgm:chMax val="0"/>
          <dgm:bulletEnabled val="1"/>
        </dgm:presLayoutVars>
      </dgm:prSet>
      <dgm:spPr/>
      <dgm:t>
        <a:bodyPr/>
        <a:lstStyle/>
        <a:p>
          <a:endParaRPr lang="en-US"/>
        </a:p>
      </dgm:t>
    </dgm:pt>
  </dgm:ptLst>
  <dgm:cxnLst>
    <dgm:cxn modelId="{7653074D-C5AE-46B8-924F-DE29DF38B74A}" srcId="{FFC9B2A8-8099-4EE4-B21E-726F4DF27A71}" destId="{112CA22B-B042-40A5-9794-0730A5CA5011}" srcOrd="0" destOrd="0" parTransId="{DE105B56-DA8B-4AD7-8123-FF2C2A60A9B6}" sibTransId="{CCDA51FA-D6D3-44AF-8470-BB9D8CB320E8}"/>
    <dgm:cxn modelId="{868681D1-7BD2-4264-A62C-9EFBE3E6CB02}" type="presOf" srcId="{FFC9B2A8-8099-4EE4-B21E-726F4DF27A71}" destId="{D325A295-D3B8-4E94-8C14-A76270783C88}" srcOrd="0" destOrd="0" presId="urn:microsoft.com/office/officeart/2005/8/layout/hList2"/>
    <dgm:cxn modelId="{CD97B497-73F1-4898-BE60-7462E6FE71EC}" type="presOf" srcId="{112CA22B-B042-40A5-9794-0730A5CA5011}" destId="{04D9B468-C7DB-4896-A785-625B2A83C092}" srcOrd="0" destOrd="0" presId="urn:microsoft.com/office/officeart/2005/8/layout/hList2"/>
    <dgm:cxn modelId="{47D19AC7-EF90-44A5-AAC1-0593848024DF}" type="presOf" srcId="{B8C15666-E5C1-4AC2-B35F-879A4F955C4C}" destId="{04D9B468-C7DB-4896-A785-625B2A83C092}" srcOrd="0" destOrd="1" presId="urn:microsoft.com/office/officeart/2005/8/layout/hList2"/>
    <dgm:cxn modelId="{91C06284-615D-4BC7-AD12-8EFBAFF466AD}" srcId="{FFC9B2A8-8099-4EE4-B21E-726F4DF27A71}" destId="{B8C15666-E5C1-4AC2-B35F-879A4F955C4C}" srcOrd="1" destOrd="0" parTransId="{32632488-7AC4-4768-9B62-AA33147CDD93}" sibTransId="{BF97BAA3-6361-4388-BB18-173EE7AEE681}"/>
    <dgm:cxn modelId="{CE2C12DB-0738-4D08-92C3-F6AC85FA3CB4}" type="presOf" srcId="{706CC38C-CCAA-416E-8B41-25CAA89F1897}" destId="{F48E3D62-5A5C-47D5-8CC0-6C5ECB4A1EE9}"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96C8E686-81F9-4804-9205-0C44895B1E23}" type="presParOf" srcId="{F48E3D62-5A5C-47D5-8CC0-6C5ECB4A1EE9}" destId="{04692C2A-C643-4A3E-AB35-433D0BFFF17F}" srcOrd="0" destOrd="0" presId="urn:microsoft.com/office/officeart/2005/8/layout/hList2"/>
    <dgm:cxn modelId="{4ED1A4A5-A803-401A-B61E-32ADA43F71CD}" type="presParOf" srcId="{04692C2A-C643-4A3E-AB35-433D0BFFF17F}" destId="{CE974109-CA0F-440F-94D3-0CD624624309}" srcOrd="0" destOrd="0" presId="urn:microsoft.com/office/officeart/2005/8/layout/hList2"/>
    <dgm:cxn modelId="{E732E48E-E826-4F6F-8EE8-1719E8192E73}" type="presParOf" srcId="{04692C2A-C643-4A3E-AB35-433D0BFFF17F}" destId="{04D9B468-C7DB-4896-A785-625B2A83C092}" srcOrd="1" destOrd="0" presId="urn:microsoft.com/office/officeart/2005/8/layout/hList2"/>
    <dgm:cxn modelId="{65D54D9A-FD79-47D9-B20B-F3C9001E8678}"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2200" dirty="0" smtClean="0"/>
            <a:t>Example</a:t>
          </a:r>
          <a:endParaRPr lang="en-US" sz="22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smtClean="0"/>
            <a:t>Helios</a:t>
          </a:r>
          <a:r>
            <a:rPr lang="en-US" sz="1400" baseline="0" dirty="0" smtClean="0"/>
            <a:t> Solar Works received a commercial loan of $650,000 from the </a:t>
          </a:r>
          <a:r>
            <a:rPr lang="en-US" sz="1400" b="0" i="0" dirty="0" smtClean="0"/>
            <a:t>Milwaukee Economic Development Corporation and $1.3 million from Investor’s Bank to finance the purchase of robotic manufacturing equipment to make their solar panels.</a:t>
          </a:r>
          <a:r>
            <a:rPr lang="en-US" sz="1400" b="0" i="0" baseline="30000" dirty="0" smtClean="0"/>
            <a:t>3</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95161" custScaleY="94006"/>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dgm:presLayoutVars>
          <dgm:chMax val="0"/>
          <dgm:bulletEnabled val="1"/>
        </dgm:presLayoutVars>
      </dgm:prSet>
      <dgm:spPr/>
      <dgm:t>
        <a:bodyPr/>
        <a:lstStyle/>
        <a:p>
          <a:endParaRPr lang="en-US"/>
        </a:p>
      </dgm:t>
    </dgm:pt>
  </dgm:ptLst>
  <dgm:cxnLst>
    <dgm:cxn modelId="{7653074D-C5AE-46B8-924F-DE29DF38B74A}" srcId="{FFC9B2A8-8099-4EE4-B21E-726F4DF27A71}" destId="{112CA22B-B042-40A5-9794-0730A5CA5011}" srcOrd="0" destOrd="0" parTransId="{DE105B56-DA8B-4AD7-8123-FF2C2A60A9B6}" sibTransId="{CCDA51FA-D6D3-44AF-8470-BB9D8CB320E8}"/>
    <dgm:cxn modelId="{6787C31D-2EED-4FAF-9FC6-00E32F51B7C6}" type="presOf" srcId="{112CA22B-B042-40A5-9794-0730A5CA5011}" destId="{04D9B468-C7DB-4896-A785-625B2A83C092}" srcOrd="0" destOrd="0" presId="urn:microsoft.com/office/officeart/2005/8/layout/hList2"/>
    <dgm:cxn modelId="{31329E12-09FD-4458-B319-D577D74D3B45}" type="presOf" srcId="{706CC38C-CCAA-416E-8B41-25CAA89F1897}" destId="{F48E3D62-5A5C-47D5-8CC0-6C5ECB4A1EE9}" srcOrd="0" destOrd="0" presId="urn:microsoft.com/office/officeart/2005/8/layout/hList2"/>
    <dgm:cxn modelId="{ABFAA0AC-F3BF-4BCD-95C8-F77EBBD077CE}" type="presOf" srcId="{FFC9B2A8-8099-4EE4-B21E-726F4DF27A71}" destId="{D325A295-D3B8-4E94-8C14-A76270783C88}"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0D4F4826-FB89-4FD0-9C41-17A90160B879}" type="presParOf" srcId="{F48E3D62-5A5C-47D5-8CC0-6C5ECB4A1EE9}" destId="{04692C2A-C643-4A3E-AB35-433D0BFFF17F}" srcOrd="0" destOrd="0" presId="urn:microsoft.com/office/officeart/2005/8/layout/hList2"/>
    <dgm:cxn modelId="{EB88F678-E28D-4A66-8911-F459455053D4}" type="presParOf" srcId="{04692C2A-C643-4A3E-AB35-433D0BFFF17F}" destId="{CE974109-CA0F-440F-94D3-0CD624624309}" srcOrd="0" destOrd="0" presId="urn:microsoft.com/office/officeart/2005/8/layout/hList2"/>
    <dgm:cxn modelId="{82451AF4-E85E-4596-8D3D-0BD0577DB60D}" type="presParOf" srcId="{04692C2A-C643-4A3E-AB35-433D0BFFF17F}" destId="{04D9B468-C7DB-4896-A785-625B2A83C092}" srcOrd="1" destOrd="0" presId="urn:microsoft.com/office/officeart/2005/8/layout/hList2"/>
    <dgm:cxn modelId="{F0065250-AF3E-4AAC-9A9F-64E8DDF94A56}"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82948E-66F6-4E7A-B468-28F6012A2BA2}"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BAFF1444-B029-4A4F-BDED-E5F998A4B91B}">
      <dgm:prSet phldrT="[Text]"/>
      <dgm:spPr/>
      <dgm:t>
        <a:bodyPr/>
        <a:lstStyle/>
        <a:p>
          <a:r>
            <a:rPr lang="en-US" dirty="0" smtClean="0"/>
            <a:t>Two basic kinds of leases</a:t>
          </a:r>
          <a:r>
            <a:rPr lang="en-US" baseline="30000" dirty="0" smtClean="0"/>
            <a:t>4</a:t>
          </a:r>
          <a:endParaRPr lang="en-US" dirty="0"/>
        </a:p>
      </dgm:t>
    </dgm:pt>
    <dgm:pt modelId="{9E89D318-53FE-4507-A39C-E9773E5847AD}" type="parTrans" cxnId="{14DA2DAB-DDEA-4EBE-A98A-A055DD0F95B3}">
      <dgm:prSet/>
      <dgm:spPr/>
      <dgm:t>
        <a:bodyPr/>
        <a:lstStyle/>
        <a:p>
          <a:endParaRPr lang="en-US"/>
        </a:p>
      </dgm:t>
    </dgm:pt>
    <dgm:pt modelId="{1145E6C3-DE87-429F-9CED-6453A69449F5}" type="sibTrans" cxnId="{14DA2DAB-DDEA-4EBE-A98A-A055DD0F95B3}">
      <dgm:prSet/>
      <dgm:spPr/>
      <dgm:t>
        <a:bodyPr/>
        <a:lstStyle/>
        <a:p>
          <a:endParaRPr lang="en-US"/>
        </a:p>
      </dgm:t>
    </dgm:pt>
    <dgm:pt modelId="{2D9E630E-D198-42D7-8EB2-AEA81DC7EA34}">
      <dgm:prSet>
        <dgm:style>
          <a:lnRef idx="0">
            <a:schemeClr val="accent1"/>
          </a:lnRef>
          <a:fillRef idx="3">
            <a:schemeClr val="accent1"/>
          </a:fillRef>
          <a:effectRef idx="3">
            <a:schemeClr val="accent1"/>
          </a:effectRef>
          <a:fontRef idx="minor">
            <a:schemeClr val="lt1"/>
          </a:fontRef>
        </dgm:style>
      </dgm:prSet>
      <dgm:spPr/>
      <dgm:t>
        <a:bodyPr/>
        <a:lstStyle/>
        <a:p>
          <a:r>
            <a:rPr lang="en-US" dirty="0" smtClean="0"/>
            <a:t>Finance or Capital Lease</a:t>
          </a:r>
        </a:p>
      </dgm:t>
    </dgm:pt>
    <dgm:pt modelId="{9B4D6588-9064-41F4-8216-195CFC9A4BDD}" type="parTrans" cxnId="{F16F9836-ACE4-4A75-9AF7-2461A4CEF9D0}">
      <dgm:prSet/>
      <dgm:spPr/>
      <dgm:t>
        <a:bodyPr/>
        <a:lstStyle/>
        <a:p>
          <a:endParaRPr lang="en-US"/>
        </a:p>
      </dgm:t>
    </dgm:pt>
    <dgm:pt modelId="{386D377B-2CE4-4A4A-B330-BD84A5D7A4CD}" type="sibTrans" cxnId="{F16F9836-ACE4-4A75-9AF7-2461A4CEF9D0}">
      <dgm:prSet/>
      <dgm:spPr/>
      <dgm:t>
        <a:bodyPr/>
        <a:lstStyle/>
        <a:p>
          <a:endParaRPr lang="en-US"/>
        </a:p>
      </dgm:t>
    </dgm:pt>
    <dgm:pt modelId="{6571B7EC-9888-4180-91B8-6228A44CA350}">
      <dgm:prSet>
        <dgm:style>
          <a:lnRef idx="2">
            <a:schemeClr val="accent1"/>
          </a:lnRef>
          <a:fillRef idx="1">
            <a:schemeClr val="lt1"/>
          </a:fillRef>
          <a:effectRef idx="0">
            <a:schemeClr val="accent1"/>
          </a:effectRef>
          <a:fontRef idx="minor">
            <a:schemeClr val="dk1"/>
          </a:fontRef>
        </dgm:style>
      </dgm:prSet>
      <dgm:spPr/>
      <dgm:t>
        <a:bodyPr/>
        <a:lstStyle/>
        <a:p>
          <a:r>
            <a:rPr lang="en-US" dirty="0" smtClean="0"/>
            <a:t>In a capital lease, the company is essentially buying the equipment in installments.  </a:t>
          </a:r>
        </a:p>
      </dgm:t>
    </dgm:pt>
    <dgm:pt modelId="{AFC27079-3730-4CF0-8412-01163D4A9409}" type="parTrans" cxnId="{924C227C-D605-4E3F-BCEB-62754539025C}">
      <dgm:prSet/>
      <dgm:spPr/>
      <dgm:t>
        <a:bodyPr/>
        <a:lstStyle/>
        <a:p>
          <a:endParaRPr lang="en-US"/>
        </a:p>
      </dgm:t>
    </dgm:pt>
    <dgm:pt modelId="{1408C633-BFDB-451F-AAF6-64B9340580DD}" type="sibTrans" cxnId="{924C227C-D605-4E3F-BCEB-62754539025C}">
      <dgm:prSet/>
      <dgm:spPr/>
      <dgm:t>
        <a:bodyPr/>
        <a:lstStyle/>
        <a:p>
          <a:endParaRPr lang="en-US"/>
        </a:p>
      </dgm:t>
    </dgm:pt>
    <dgm:pt modelId="{140C00D2-03BF-4A2C-A59E-B0884E117330}">
      <dgm:prSet>
        <dgm:style>
          <a:lnRef idx="0">
            <a:schemeClr val="accent1"/>
          </a:lnRef>
          <a:fillRef idx="3">
            <a:schemeClr val="accent1"/>
          </a:fillRef>
          <a:effectRef idx="3">
            <a:schemeClr val="accent1"/>
          </a:effectRef>
          <a:fontRef idx="minor">
            <a:schemeClr val="lt1"/>
          </a:fontRef>
        </dgm:style>
      </dgm:prSet>
      <dgm:spPr/>
      <dgm:t>
        <a:bodyPr/>
        <a:lstStyle/>
        <a:p>
          <a:r>
            <a:rPr lang="en-US" dirty="0" smtClean="0"/>
            <a:t>Operating Lease</a:t>
          </a:r>
        </a:p>
      </dgm:t>
    </dgm:pt>
    <dgm:pt modelId="{42DCA8E5-67C0-4247-8212-CE8E13AEA7FF}" type="parTrans" cxnId="{2D3F8A1B-AF70-412C-8BF5-FC5556FC9B24}">
      <dgm:prSet/>
      <dgm:spPr/>
      <dgm:t>
        <a:bodyPr/>
        <a:lstStyle/>
        <a:p>
          <a:endParaRPr lang="en-US"/>
        </a:p>
      </dgm:t>
    </dgm:pt>
    <dgm:pt modelId="{6F5B78A0-B47B-4E72-A428-2D855ABF8074}" type="sibTrans" cxnId="{2D3F8A1B-AF70-412C-8BF5-FC5556FC9B24}">
      <dgm:prSet/>
      <dgm:spPr/>
      <dgm:t>
        <a:bodyPr/>
        <a:lstStyle/>
        <a:p>
          <a:endParaRPr lang="en-US"/>
        </a:p>
      </dgm:t>
    </dgm:pt>
    <dgm:pt modelId="{9FDF949E-978E-4117-8B09-59F1F7A70BF0}">
      <dgm:prSet>
        <dgm:style>
          <a:lnRef idx="2">
            <a:schemeClr val="accent1"/>
          </a:lnRef>
          <a:fillRef idx="1">
            <a:schemeClr val="lt1"/>
          </a:fillRef>
          <a:effectRef idx="0">
            <a:schemeClr val="accent1"/>
          </a:effectRef>
          <a:fontRef idx="minor">
            <a:schemeClr val="dk1"/>
          </a:fontRef>
        </dgm:style>
      </dgm:prSet>
      <dgm:spPr/>
      <dgm:t>
        <a:bodyPr/>
        <a:lstStyle/>
        <a:p>
          <a:r>
            <a:rPr lang="en-US" dirty="0" smtClean="0"/>
            <a:t>In an operating lease, the </a:t>
          </a:r>
          <a:r>
            <a:rPr lang="en-US" dirty="0" err="1" smtClean="0"/>
            <a:t>lessor</a:t>
          </a:r>
          <a:r>
            <a:rPr lang="en-US" dirty="0" smtClean="0"/>
            <a:t> owns the equipment and leases it to the lessee for a specific period of time. </a:t>
          </a:r>
        </a:p>
      </dgm:t>
    </dgm:pt>
    <dgm:pt modelId="{AB8B6D73-AD25-4EDE-8E92-DAAE132B874F}" type="parTrans" cxnId="{03E25D37-6FD2-4E20-9DAD-CD004183F55F}">
      <dgm:prSet/>
      <dgm:spPr/>
      <dgm:t>
        <a:bodyPr/>
        <a:lstStyle/>
        <a:p>
          <a:endParaRPr lang="en-US"/>
        </a:p>
      </dgm:t>
    </dgm:pt>
    <dgm:pt modelId="{0C00CE24-4CA5-4A21-AA25-4F5302DCF5A7}" type="sibTrans" cxnId="{03E25D37-6FD2-4E20-9DAD-CD004183F55F}">
      <dgm:prSet/>
      <dgm:spPr/>
      <dgm:t>
        <a:bodyPr/>
        <a:lstStyle/>
        <a:p>
          <a:endParaRPr lang="en-US"/>
        </a:p>
      </dgm:t>
    </dgm:pt>
    <dgm:pt modelId="{31A3ABCB-F21A-4522-8AA6-519042069578}">
      <dgm:prSet>
        <dgm:style>
          <a:lnRef idx="2">
            <a:schemeClr val="accent1"/>
          </a:lnRef>
          <a:fillRef idx="1">
            <a:schemeClr val="lt1"/>
          </a:fillRef>
          <a:effectRef idx="0">
            <a:schemeClr val="accent1"/>
          </a:effectRef>
          <a:fontRef idx="minor">
            <a:schemeClr val="dk1"/>
          </a:fontRef>
        </dgm:style>
      </dgm:prSet>
      <dgm:spPr/>
      <dgm:t>
        <a:bodyPr/>
        <a:lstStyle/>
        <a:p>
          <a:r>
            <a:rPr lang="en-US" dirty="0" smtClean="0"/>
            <a:t>The </a:t>
          </a:r>
          <a:r>
            <a:rPr lang="en-US" dirty="0" err="1" smtClean="0"/>
            <a:t>lessor</a:t>
          </a:r>
          <a:r>
            <a:rPr lang="en-US" dirty="0" smtClean="0"/>
            <a:t> owns the equipment until the end of the lease. </a:t>
          </a:r>
        </a:p>
      </dgm:t>
    </dgm:pt>
    <dgm:pt modelId="{984005A6-A60E-468D-8187-D598C09B828F}" type="parTrans" cxnId="{46663DF8-9236-4435-8BB7-4D940D6A7689}">
      <dgm:prSet/>
      <dgm:spPr/>
      <dgm:t>
        <a:bodyPr/>
        <a:lstStyle/>
        <a:p>
          <a:endParaRPr lang="en-US"/>
        </a:p>
      </dgm:t>
    </dgm:pt>
    <dgm:pt modelId="{AED7F376-F047-4CA1-9BCD-000A1F1269EF}" type="sibTrans" cxnId="{46663DF8-9236-4435-8BB7-4D940D6A7689}">
      <dgm:prSet/>
      <dgm:spPr/>
      <dgm:t>
        <a:bodyPr/>
        <a:lstStyle/>
        <a:p>
          <a:endParaRPr lang="en-US"/>
        </a:p>
      </dgm:t>
    </dgm:pt>
    <dgm:pt modelId="{B1A27103-CBF1-406C-A69C-CA0DBD0902FF}">
      <dgm:prSet>
        <dgm:style>
          <a:lnRef idx="2">
            <a:schemeClr val="accent1"/>
          </a:lnRef>
          <a:fillRef idx="1">
            <a:schemeClr val="lt1"/>
          </a:fillRef>
          <a:effectRef idx="0">
            <a:schemeClr val="accent1"/>
          </a:effectRef>
          <a:fontRef idx="minor">
            <a:schemeClr val="dk1"/>
          </a:fontRef>
        </dgm:style>
      </dgm:prSet>
      <dgm:spPr/>
      <dgm:t>
        <a:bodyPr/>
        <a:lstStyle/>
        <a:p>
          <a:r>
            <a:rPr lang="en-US" dirty="0" smtClean="0"/>
            <a:t>These kinds of leases are often offered by leasing companies, utilities, energy service companies and contractors that install equipment. </a:t>
          </a:r>
        </a:p>
      </dgm:t>
    </dgm:pt>
    <dgm:pt modelId="{43E0B48D-75F2-4027-8B7A-E0F32FC1A9C9}" type="parTrans" cxnId="{456DF32F-3783-4662-B5D2-B44104B91B7D}">
      <dgm:prSet/>
      <dgm:spPr/>
      <dgm:t>
        <a:bodyPr/>
        <a:lstStyle/>
        <a:p>
          <a:endParaRPr lang="en-US"/>
        </a:p>
      </dgm:t>
    </dgm:pt>
    <dgm:pt modelId="{17BA7915-5B38-4DE9-A940-7C803161CCEB}" type="sibTrans" cxnId="{456DF32F-3783-4662-B5D2-B44104B91B7D}">
      <dgm:prSet/>
      <dgm:spPr/>
      <dgm:t>
        <a:bodyPr/>
        <a:lstStyle/>
        <a:p>
          <a:endParaRPr lang="en-US"/>
        </a:p>
      </dgm:t>
    </dgm:pt>
    <dgm:pt modelId="{F3E3E52B-FDC2-4D13-942B-C91BB52607D5}">
      <dgm:prSet>
        <dgm:style>
          <a:lnRef idx="2">
            <a:schemeClr val="accent1"/>
          </a:lnRef>
          <a:fillRef idx="1">
            <a:schemeClr val="lt1"/>
          </a:fillRef>
          <a:effectRef idx="0">
            <a:schemeClr val="accent1"/>
          </a:effectRef>
          <a:fontRef idx="minor">
            <a:schemeClr val="dk1"/>
          </a:fontRef>
        </dgm:style>
      </dgm:prSet>
      <dgm:spPr/>
      <dgm:t>
        <a:bodyPr/>
        <a:lstStyle/>
        <a:p>
          <a:r>
            <a:rPr lang="en-US" dirty="0" smtClean="0"/>
            <a:t>These leases are often offered by vendor financing companies and equipment manufacturers.  </a:t>
          </a:r>
        </a:p>
      </dgm:t>
    </dgm:pt>
    <dgm:pt modelId="{3E8ADA99-881E-492C-9E57-4D5EC45BB6C2}" type="parTrans" cxnId="{2B60EC99-B92D-4564-A171-143EC3EAD08C}">
      <dgm:prSet/>
      <dgm:spPr/>
      <dgm:t>
        <a:bodyPr/>
        <a:lstStyle/>
        <a:p>
          <a:endParaRPr lang="en-US"/>
        </a:p>
      </dgm:t>
    </dgm:pt>
    <dgm:pt modelId="{ECAD3D99-CAEA-49FF-8308-7AD13FD80831}" type="sibTrans" cxnId="{2B60EC99-B92D-4564-A171-143EC3EAD08C}">
      <dgm:prSet/>
      <dgm:spPr/>
      <dgm:t>
        <a:bodyPr/>
        <a:lstStyle/>
        <a:p>
          <a:endParaRPr lang="en-US"/>
        </a:p>
      </dgm:t>
    </dgm:pt>
    <dgm:pt modelId="{250E5843-59C3-4B38-BE3B-39C54EE4FA62}">
      <dgm:prSet>
        <dgm:style>
          <a:lnRef idx="2">
            <a:schemeClr val="accent1"/>
          </a:lnRef>
          <a:fillRef idx="1">
            <a:schemeClr val="lt1"/>
          </a:fillRef>
          <a:effectRef idx="0">
            <a:schemeClr val="accent1"/>
          </a:effectRef>
          <a:fontRef idx="minor">
            <a:schemeClr val="dk1"/>
          </a:fontRef>
        </dgm:style>
      </dgm:prSet>
      <dgm:spPr/>
      <dgm:t>
        <a:bodyPr/>
        <a:lstStyle/>
        <a:p>
          <a:r>
            <a:rPr lang="en-US" dirty="0" smtClean="0"/>
            <a:t>At the end of the lease, the lessee can return the equipment, purchase it, extend the lease, etc.</a:t>
          </a:r>
        </a:p>
      </dgm:t>
    </dgm:pt>
    <dgm:pt modelId="{8AA6A075-7B09-417F-B579-2FF07F97CBE8}" type="parTrans" cxnId="{5EE66B74-3DE3-44FA-BA76-3C58F7FF9E09}">
      <dgm:prSet/>
      <dgm:spPr/>
      <dgm:t>
        <a:bodyPr/>
        <a:lstStyle/>
        <a:p>
          <a:endParaRPr lang="en-US"/>
        </a:p>
      </dgm:t>
    </dgm:pt>
    <dgm:pt modelId="{D11835E6-0A6E-4FA5-8675-01C18016F5F6}" type="sibTrans" cxnId="{5EE66B74-3DE3-44FA-BA76-3C58F7FF9E09}">
      <dgm:prSet/>
      <dgm:spPr/>
      <dgm:t>
        <a:bodyPr/>
        <a:lstStyle/>
        <a:p>
          <a:endParaRPr lang="en-US"/>
        </a:p>
      </dgm:t>
    </dgm:pt>
    <dgm:pt modelId="{C19548D7-145B-4018-8D64-1D86622B1043}" type="pres">
      <dgm:prSet presAssocID="{4B82948E-66F6-4E7A-B468-28F6012A2BA2}" presName="linear" presStyleCnt="0">
        <dgm:presLayoutVars>
          <dgm:dir/>
          <dgm:animLvl val="lvl"/>
          <dgm:resizeHandles val="exact"/>
        </dgm:presLayoutVars>
      </dgm:prSet>
      <dgm:spPr/>
      <dgm:t>
        <a:bodyPr/>
        <a:lstStyle/>
        <a:p>
          <a:endParaRPr lang="en-US"/>
        </a:p>
      </dgm:t>
    </dgm:pt>
    <dgm:pt modelId="{A355412B-5AFF-4351-9F2B-E000055D9474}" type="pres">
      <dgm:prSet presAssocID="{BAFF1444-B029-4A4F-BDED-E5F998A4B91B}" presName="parentLin" presStyleCnt="0"/>
      <dgm:spPr/>
    </dgm:pt>
    <dgm:pt modelId="{EBE3A5A6-214A-4E33-8F55-73C02DEE917B}" type="pres">
      <dgm:prSet presAssocID="{BAFF1444-B029-4A4F-BDED-E5F998A4B91B}" presName="parentLeftMargin" presStyleLbl="node1" presStyleIdx="0" presStyleCnt="3"/>
      <dgm:spPr/>
      <dgm:t>
        <a:bodyPr/>
        <a:lstStyle/>
        <a:p>
          <a:endParaRPr lang="en-US"/>
        </a:p>
      </dgm:t>
    </dgm:pt>
    <dgm:pt modelId="{DDD6ED9B-DB48-4A9F-A38C-9B7C68CDCE01}" type="pres">
      <dgm:prSet presAssocID="{BAFF1444-B029-4A4F-BDED-E5F998A4B91B}" presName="parentText" presStyleLbl="node1" presStyleIdx="0" presStyleCnt="3" custLinFactNeighborX="-100000" custLinFactNeighborY="-13124">
        <dgm:presLayoutVars>
          <dgm:chMax val="0"/>
          <dgm:bulletEnabled val="1"/>
        </dgm:presLayoutVars>
      </dgm:prSet>
      <dgm:spPr/>
      <dgm:t>
        <a:bodyPr/>
        <a:lstStyle/>
        <a:p>
          <a:endParaRPr lang="en-US"/>
        </a:p>
      </dgm:t>
    </dgm:pt>
    <dgm:pt modelId="{6C2592F8-D4B9-48F4-964B-1E999A809EE7}" type="pres">
      <dgm:prSet presAssocID="{BAFF1444-B029-4A4F-BDED-E5F998A4B91B}" presName="negativeSpace" presStyleCnt="0"/>
      <dgm:spPr/>
    </dgm:pt>
    <dgm:pt modelId="{ED89CA46-AA38-4B38-A837-782451F7BAED}" type="pres">
      <dgm:prSet presAssocID="{BAFF1444-B029-4A4F-BDED-E5F998A4B91B}" presName="childText" presStyleLbl="conFgAcc1" presStyleIdx="0" presStyleCnt="3" custFlipVert="0" custScaleX="39623" custScaleY="31508" custLinFactNeighborX="9434">
        <dgm:presLayoutVars>
          <dgm:bulletEnabled val="1"/>
        </dgm:presLayoutVars>
      </dgm:prSet>
      <dgm:spPr/>
    </dgm:pt>
    <dgm:pt modelId="{DD96DD68-5E79-433B-9326-BB5BBBD19E33}" type="pres">
      <dgm:prSet presAssocID="{1145E6C3-DE87-429F-9CED-6453A69449F5}" presName="spaceBetweenRectangles" presStyleCnt="0"/>
      <dgm:spPr/>
    </dgm:pt>
    <dgm:pt modelId="{4105B5D6-7FB3-4E29-9A2E-04A61AC22233}" type="pres">
      <dgm:prSet presAssocID="{2D9E630E-D198-42D7-8EB2-AEA81DC7EA34}" presName="parentLin" presStyleCnt="0"/>
      <dgm:spPr/>
    </dgm:pt>
    <dgm:pt modelId="{43E72D42-B812-4060-BD8A-CB03A64F4A75}" type="pres">
      <dgm:prSet presAssocID="{2D9E630E-D198-42D7-8EB2-AEA81DC7EA34}" presName="parentLeftMargin" presStyleLbl="node1" presStyleIdx="0" presStyleCnt="3"/>
      <dgm:spPr/>
      <dgm:t>
        <a:bodyPr/>
        <a:lstStyle/>
        <a:p>
          <a:endParaRPr lang="en-US"/>
        </a:p>
      </dgm:t>
    </dgm:pt>
    <dgm:pt modelId="{ED0BB44A-063A-4E0D-AEA7-DFBBC89CC4FF}" type="pres">
      <dgm:prSet presAssocID="{2D9E630E-D198-42D7-8EB2-AEA81DC7EA34}" presName="parentText" presStyleLbl="node1" presStyleIdx="1" presStyleCnt="3">
        <dgm:presLayoutVars>
          <dgm:chMax val="0"/>
          <dgm:bulletEnabled val="1"/>
        </dgm:presLayoutVars>
      </dgm:prSet>
      <dgm:spPr/>
      <dgm:t>
        <a:bodyPr/>
        <a:lstStyle/>
        <a:p>
          <a:endParaRPr lang="en-US"/>
        </a:p>
      </dgm:t>
    </dgm:pt>
    <dgm:pt modelId="{86517C74-4DD8-423B-9647-4759373D9403}" type="pres">
      <dgm:prSet presAssocID="{2D9E630E-D198-42D7-8EB2-AEA81DC7EA34}" presName="negativeSpace" presStyleCnt="0"/>
      <dgm:spPr/>
    </dgm:pt>
    <dgm:pt modelId="{6F922826-2807-42E4-B2CD-730E7EB6E899}" type="pres">
      <dgm:prSet presAssocID="{2D9E630E-D198-42D7-8EB2-AEA81DC7EA34}" presName="childText" presStyleLbl="conFgAcc1" presStyleIdx="1" presStyleCnt="3">
        <dgm:presLayoutVars>
          <dgm:bulletEnabled val="1"/>
        </dgm:presLayoutVars>
      </dgm:prSet>
      <dgm:spPr/>
      <dgm:t>
        <a:bodyPr/>
        <a:lstStyle/>
        <a:p>
          <a:endParaRPr lang="en-US"/>
        </a:p>
      </dgm:t>
    </dgm:pt>
    <dgm:pt modelId="{3156071B-D7DB-458E-83DA-9E9438EDF8FF}" type="pres">
      <dgm:prSet presAssocID="{386D377B-2CE4-4A4A-B330-BD84A5D7A4CD}" presName="spaceBetweenRectangles" presStyleCnt="0"/>
      <dgm:spPr/>
    </dgm:pt>
    <dgm:pt modelId="{FE86B5DF-916F-4D8F-A1BD-D99205A34008}" type="pres">
      <dgm:prSet presAssocID="{140C00D2-03BF-4A2C-A59E-B0884E117330}" presName="parentLin" presStyleCnt="0"/>
      <dgm:spPr/>
    </dgm:pt>
    <dgm:pt modelId="{F37F5D53-ECED-4C1D-89C6-9FEA4B96D399}" type="pres">
      <dgm:prSet presAssocID="{140C00D2-03BF-4A2C-A59E-B0884E117330}" presName="parentLeftMargin" presStyleLbl="node1" presStyleIdx="1" presStyleCnt="3"/>
      <dgm:spPr/>
      <dgm:t>
        <a:bodyPr/>
        <a:lstStyle/>
        <a:p>
          <a:endParaRPr lang="en-US"/>
        </a:p>
      </dgm:t>
    </dgm:pt>
    <dgm:pt modelId="{0614B299-49A3-470E-9BAD-095980CBCF5D}" type="pres">
      <dgm:prSet presAssocID="{140C00D2-03BF-4A2C-A59E-B0884E117330}" presName="parentText" presStyleLbl="node1" presStyleIdx="2" presStyleCnt="3">
        <dgm:presLayoutVars>
          <dgm:chMax val="0"/>
          <dgm:bulletEnabled val="1"/>
        </dgm:presLayoutVars>
      </dgm:prSet>
      <dgm:spPr/>
      <dgm:t>
        <a:bodyPr/>
        <a:lstStyle/>
        <a:p>
          <a:endParaRPr lang="en-US"/>
        </a:p>
      </dgm:t>
    </dgm:pt>
    <dgm:pt modelId="{F6F7538E-004A-40C9-8C6F-C7E48698D1E4}" type="pres">
      <dgm:prSet presAssocID="{140C00D2-03BF-4A2C-A59E-B0884E117330}" presName="negativeSpace" presStyleCnt="0"/>
      <dgm:spPr/>
    </dgm:pt>
    <dgm:pt modelId="{D265AF40-FACF-40D3-A787-07FC694A52B1}" type="pres">
      <dgm:prSet presAssocID="{140C00D2-03BF-4A2C-A59E-B0884E117330}" presName="childText" presStyleLbl="conFgAcc1" presStyleIdx="2" presStyleCnt="3">
        <dgm:presLayoutVars>
          <dgm:bulletEnabled val="1"/>
        </dgm:presLayoutVars>
      </dgm:prSet>
      <dgm:spPr/>
      <dgm:t>
        <a:bodyPr/>
        <a:lstStyle/>
        <a:p>
          <a:endParaRPr lang="en-US"/>
        </a:p>
      </dgm:t>
    </dgm:pt>
  </dgm:ptLst>
  <dgm:cxnLst>
    <dgm:cxn modelId="{46663DF8-9236-4435-8BB7-4D940D6A7689}" srcId="{2D9E630E-D198-42D7-8EB2-AEA81DC7EA34}" destId="{31A3ABCB-F21A-4522-8AA6-519042069578}" srcOrd="1" destOrd="0" parTransId="{984005A6-A60E-468D-8187-D598C09B828F}" sibTransId="{AED7F376-F047-4CA1-9BCD-000A1F1269EF}"/>
    <dgm:cxn modelId="{EC309B56-F0C3-45C8-8D64-15F7BF1CECA6}" type="presOf" srcId="{4B82948E-66F6-4E7A-B468-28F6012A2BA2}" destId="{C19548D7-145B-4018-8D64-1D86622B1043}" srcOrd="0" destOrd="0" presId="urn:microsoft.com/office/officeart/2005/8/layout/list1"/>
    <dgm:cxn modelId="{E2BF2035-354B-4682-B64A-925040970657}" type="presOf" srcId="{2D9E630E-D198-42D7-8EB2-AEA81DC7EA34}" destId="{43E72D42-B812-4060-BD8A-CB03A64F4A75}" srcOrd="0" destOrd="0" presId="urn:microsoft.com/office/officeart/2005/8/layout/list1"/>
    <dgm:cxn modelId="{F16F9836-ACE4-4A75-9AF7-2461A4CEF9D0}" srcId="{4B82948E-66F6-4E7A-B468-28F6012A2BA2}" destId="{2D9E630E-D198-42D7-8EB2-AEA81DC7EA34}" srcOrd="1" destOrd="0" parTransId="{9B4D6588-9064-41F4-8216-195CFC9A4BDD}" sibTransId="{386D377B-2CE4-4A4A-B330-BD84A5D7A4CD}"/>
    <dgm:cxn modelId="{456DF32F-3783-4662-B5D2-B44104B91B7D}" srcId="{2D9E630E-D198-42D7-8EB2-AEA81DC7EA34}" destId="{B1A27103-CBF1-406C-A69C-CA0DBD0902FF}" srcOrd="2" destOrd="0" parTransId="{43E0B48D-75F2-4027-8B7A-E0F32FC1A9C9}" sibTransId="{17BA7915-5B38-4DE9-A940-7C803161CCEB}"/>
    <dgm:cxn modelId="{2B60EC99-B92D-4564-A171-143EC3EAD08C}" srcId="{140C00D2-03BF-4A2C-A59E-B0884E117330}" destId="{F3E3E52B-FDC2-4D13-942B-C91BB52607D5}" srcOrd="2" destOrd="0" parTransId="{3E8ADA99-881E-492C-9E57-4D5EC45BB6C2}" sibTransId="{ECAD3D99-CAEA-49FF-8308-7AD13FD80831}"/>
    <dgm:cxn modelId="{E741E1E9-7073-4408-94C6-7E6AA1D0D67D}" type="presOf" srcId="{F3E3E52B-FDC2-4D13-942B-C91BB52607D5}" destId="{D265AF40-FACF-40D3-A787-07FC694A52B1}" srcOrd="0" destOrd="2" presId="urn:microsoft.com/office/officeart/2005/8/layout/list1"/>
    <dgm:cxn modelId="{99C11828-7614-42B3-AB2A-04F92123CED0}" type="presOf" srcId="{B1A27103-CBF1-406C-A69C-CA0DBD0902FF}" destId="{6F922826-2807-42E4-B2CD-730E7EB6E899}" srcOrd="0" destOrd="2" presId="urn:microsoft.com/office/officeart/2005/8/layout/list1"/>
    <dgm:cxn modelId="{1D882C15-6D91-42FF-9A34-3B498C86F704}" type="presOf" srcId="{250E5843-59C3-4B38-BE3B-39C54EE4FA62}" destId="{D265AF40-FACF-40D3-A787-07FC694A52B1}" srcOrd="0" destOrd="1" presId="urn:microsoft.com/office/officeart/2005/8/layout/list1"/>
    <dgm:cxn modelId="{18E37D74-1ABF-4430-A089-44C47C0118A6}" type="presOf" srcId="{2D9E630E-D198-42D7-8EB2-AEA81DC7EA34}" destId="{ED0BB44A-063A-4E0D-AEA7-DFBBC89CC4FF}" srcOrd="1" destOrd="0" presId="urn:microsoft.com/office/officeart/2005/8/layout/list1"/>
    <dgm:cxn modelId="{A2DCFF89-B686-4DBB-82CF-3E47972DB1E9}" type="presOf" srcId="{31A3ABCB-F21A-4522-8AA6-519042069578}" destId="{6F922826-2807-42E4-B2CD-730E7EB6E899}" srcOrd="0" destOrd="1" presId="urn:microsoft.com/office/officeart/2005/8/layout/list1"/>
    <dgm:cxn modelId="{03E25D37-6FD2-4E20-9DAD-CD004183F55F}" srcId="{140C00D2-03BF-4A2C-A59E-B0884E117330}" destId="{9FDF949E-978E-4117-8B09-59F1F7A70BF0}" srcOrd="0" destOrd="0" parTransId="{AB8B6D73-AD25-4EDE-8E92-DAAE132B874F}" sibTransId="{0C00CE24-4CA5-4A21-AA25-4F5302DCF5A7}"/>
    <dgm:cxn modelId="{2D3F8A1B-AF70-412C-8BF5-FC5556FC9B24}" srcId="{4B82948E-66F6-4E7A-B468-28F6012A2BA2}" destId="{140C00D2-03BF-4A2C-A59E-B0884E117330}" srcOrd="2" destOrd="0" parTransId="{42DCA8E5-67C0-4247-8212-CE8E13AEA7FF}" sibTransId="{6F5B78A0-B47B-4E72-A428-2D855ABF8074}"/>
    <dgm:cxn modelId="{49DE0BA0-9A66-497B-B188-62B76505A9DA}" type="presOf" srcId="{BAFF1444-B029-4A4F-BDED-E5F998A4B91B}" destId="{DDD6ED9B-DB48-4A9F-A38C-9B7C68CDCE01}" srcOrd="1" destOrd="0" presId="urn:microsoft.com/office/officeart/2005/8/layout/list1"/>
    <dgm:cxn modelId="{5EE66B74-3DE3-44FA-BA76-3C58F7FF9E09}" srcId="{140C00D2-03BF-4A2C-A59E-B0884E117330}" destId="{250E5843-59C3-4B38-BE3B-39C54EE4FA62}" srcOrd="1" destOrd="0" parTransId="{8AA6A075-7B09-417F-B579-2FF07F97CBE8}" sibTransId="{D11835E6-0A6E-4FA5-8675-01C18016F5F6}"/>
    <dgm:cxn modelId="{14DA2DAB-DDEA-4EBE-A98A-A055DD0F95B3}" srcId="{4B82948E-66F6-4E7A-B468-28F6012A2BA2}" destId="{BAFF1444-B029-4A4F-BDED-E5F998A4B91B}" srcOrd="0" destOrd="0" parTransId="{9E89D318-53FE-4507-A39C-E9773E5847AD}" sibTransId="{1145E6C3-DE87-429F-9CED-6453A69449F5}"/>
    <dgm:cxn modelId="{924C227C-D605-4E3F-BCEB-62754539025C}" srcId="{2D9E630E-D198-42D7-8EB2-AEA81DC7EA34}" destId="{6571B7EC-9888-4180-91B8-6228A44CA350}" srcOrd="0" destOrd="0" parTransId="{AFC27079-3730-4CF0-8412-01163D4A9409}" sibTransId="{1408C633-BFDB-451F-AAF6-64B9340580DD}"/>
    <dgm:cxn modelId="{DC9EC93B-D394-4B5A-9FC4-8BF5D2525F7B}" type="presOf" srcId="{BAFF1444-B029-4A4F-BDED-E5F998A4B91B}" destId="{EBE3A5A6-214A-4E33-8F55-73C02DEE917B}" srcOrd="0" destOrd="0" presId="urn:microsoft.com/office/officeart/2005/8/layout/list1"/>
    <dgm:cxn modelId="{1D33EAA1-1753-4855-AABB-9C52814643DD}" type="presOf" srcId="{6571B7EC-9888-4180-91B8-6228A44CA350}" destId="{6F922826-2807-42E4-B2CD-730E7EB6E899}" srcOrd="0" destOrd="0" presId="urn:microsoft.com/office/officeart/2005/8/layout/list1"/>
    <dgm:cxn modelId="{0BA7DDAC-497D-4018-91B6-5B19B9F01426}" type="presOf" srcId="{140C00D2-03BF-4A2C-A59E-B0884E117330}" destId="{F37F5D53-ECED-4C1D-89C6-9FEA4B96D399}" srcOrd="0" destOrd="0" presId="urn:microsoft.com/office/officeart/2005/8/layout/list1"/>
    <dgm:cxn modelId="{B97B4F62-5C44-45A6-B0E7-8DD4139CFFDC}" type="presOf" srcId="{9FDF949E-978E-4117-8B09-59F1F7A70BF0}" destId="{D265AF40-FACF-40D3-A787-07FC694A52B1}" srcOrd="0" destOrd="0" presId="urn:microsoft.com/office/officeart/2005/8/layout/list1"/>
    <dgm:cxn modelId="{EE79A078-8CDC-4451-A053-2CAD43B0DA16}" type="presOf" srcId="{140C00D2-03BF-4A2C-A59E-B0884E117330}" destId="{0614B299-49A3-470E-9BAD-095980CBCF5D}" srcOrd="1" destOrd="0" presId="urn:microsoft.com/office/officeart/2005/8/layout/list1"/>
    <dgm:cxn modelId="{C23E08A6-FD17-4ED3-B6E8-DAE692305B39}" type="presParOf" srcId="{C19548D7-145B-4018-8D64-1D86622B1043}" destId="{A355412B-5AFF-4351-9F2B-E000055D9474}" srcOrd="0" destOrd="0" presId="urn:microsoft.com/office/officeart/2005/8/layout/list1"/>
    <dgm:cxn modelId="{8A5EF51F-94D4-4D52-BBF0-2AE44CE34473}" type="presParOf" srcId="{A355412B-5AFF-4351-9F2B-E000055D9474}" destId="{EBE3A5A6-214A-4E33-8F55-73C02DEE917B}" srcOrd="0" destOrd="0" presId="urn:microsoft.com/office/officeart/2005/8/layout/list1"/>
    <dgm:cxn modelId="{C5589C7D-6987-43C4-9740-4F00A31370B9}" type="presParOf" srcId="{A355412B-5AFF-4351-9F2B-E000055D9474}" destId="{DDD6ED9B-DB48-4A9F-A38C-9B7C68CDCE01}" srcOrd="1" destOrd="0" presId="urn:microsoft.com/office/officeart/2005/8/layout/list1"/>
    <dgm:cxn modelId="{7BC99A2F-FBC3-4BD5-B140-671A06E714EC}" type="presParOf" srcId="{C19548D7-145B-4018-8D64-1D86622B1043}" destId="{6C2592F8-D4B9-48F4-964B-1E999A809EE7}" srcOrd="1" destOrd="0" presId="urn:microsoft.com/office/officeart/2005/8/layout/list1"/>
    <dgm:cxn modelId="{1ED6D131-A1AF-4014-AC36-1B28B3CFA3AA}" type="presParOf" srcId="{C19548D7-145B-4018-8D64-1D86622B1043}" destId="{ED89CA46-AA38-4B38-A837-782451F7BAED}" srcOrd="2" destOrd="0" presId="urn:microsoft.com/office/officeart/2005/8/layout/list1"/>
    <dgm:cxn modelId="{05519E8E-9395-437B-A1BA-DA32C7BEC66B}" type="presParOf" srcId="{C19548D7-145B-4018-8D64-1D86622B1043}" destId="{DD96DD68-5E79-433B-9326-BB5BBBD19E33}" srcOrd="3" destOrd="0" presId="urn:microsoft.com/office/officeart/2005/8/layout/list1"/>
    <dgm:cxn modelId="{8CFC510A-2328-464E-8CD8-BE3D48D9F944}" type="presParOf" srcId="{C19548D7-145B-4018-8D64-1D86622B1043}" destId="{4105B5D6-7FB3-4E29-9A2E-04A61AC22233}" srcOrd="4" destOrd="0" presId="urn:microsoft.com/office/officeart/2005/8/layout/list1"/>
    <dgm:cxn modelId="{3AA39F29-4DDC-487A-8085-66A284C848A9}" type="presParOf" srcId="{4105B5D6-7FB3-4E29-9A2E-04A61AC22233}" destId="{43E72D42-B812-4060-BD8A-CB03A64F4A75}" srcOrd="0" destOrd="0" presId="urn:microsoft.com/office/officeart/2005/8/layout/list1"/>
    <dgm:cxn modelId="{15CFAD9A-89B3-4C98-BCA5-B0784664554F}" type="presParOf" srcId="{4105B5D6-7FB3-4E29-9A2E-04A61AC22233}" destId="{ED0BB44A-063A-4E0D-AEA7-DFBBC89CC4FF}" srcOrd="1" destOrd="0" presId="urn:microsoft.com/office/officeart/2005/8/layout/list1"/>
    <dgm:cxn modelId="{75D83529-4FA7-425F-9337-ECD4ADC307A7}" type="presParOf" srcId="{C19548D7-145B-4018-8D64-1D86622B1043}" destId="{86517C74-4DD8-423B-9647-4759373D9403}" srcOrd="5" destOrd="0" presId="urn:microsoft.com/office/officeart/2005/8/layout/list1"/>
    <dgm:cxn modelId="{71CAFEF9-D7B8-44F0-9B74-5BBA1D32EC27}" type="presParOf" srcId="{C19548D7-145B-4018-8D64-1D86622B1043}" destId="{6F922826-2807-42E4-B2CD-730E7EB6E899}" srcOrd="6" destOrd="0" presId="urn:microsoft.com/office/officeart/2005/8/layout/list1"/>
    <dgm:cxn modelId="{ECDEEB84-7F49-47FC-B5C8-D7279B532726}" type="presParOf" srcId="{C19548D7-145B-4018-8D64-1D86622B1043}" destId="{3156071B-D7DB-458E-83DA-9E9438EDF8FF}" srcOrd="7" destOrd="0" presId="urn:microsoft.com/office/officeart/2005/8/layout/list1"/>
    <dgm:cxn modelId="{96740332-6BC9-4060-A4A0-FDC167E09831}" type="presParOf" srcId="{C19548D7-145B-4018-8D64-1D86622B1043}" destId="{FE86B5DF-916F-4D8F-A1BD-D99205A34008}" srcOrd="8" destOrd="0" presId="urn:microsoft.com/office/officeart/2005/8/layout/list1"/>
    <dgm:cxn modelId="{28DFEB4E-9056-4B86-B4E2-224A0675229B}" type="presParOf" srcId="{FE86B5DF-916F-4D8F-A1BD-D99205A34008}" destId="{F37F5D53-ECED-4C1D-89C6-9FEA4B96D399}" srcOrd="0" destOrd="0" presId="urn:microsoft.com/office/officeart/2005/8/layout/list1"/>
    <dgm:cxn modelId="{EDF51F24-6020-4C87-850A-A7C569EFA4D5}" type="presParOf" srcId="{FE86B5DF-916F-4D8F-A1BD-D99205A34008}" destId="{0614B299-49A3-470E-9BAD-095980CBCF5D}" srcOrd="1" destOrd="0" presId="urn:microsoft.com/office/officeart/2005/8/layout/list1"/>
    <dgm:cxn modelId="{5D93629C-277F-42B4-8DF4-444AC0CEC2C5}" type="presParOf" srcId="{C19548D7-145B-4018-8D64-1D86622B1043}" destId="{F6F7538E-004A-40C9-8C6F-C7E48698D1E4}" srcOrd="9" destOrd="0" presId="urn:microsoft.com/office/officeart/2005/8/layout/list1"/>
    <dgm:cxn modelId="{0D90B232-2D98-4978-8463-3CC8F8F2D3B1}" type="presParOf" srcId="{C19548D7-145B-4018-8D64-1D86622B1043}" destId="{D265AF40-FACF-40D3-A787-07FC694A52B1}"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2200" dirty="0" smtClean="0"/>
            <a:t>Example</a:t>
          </a:r>
          <a:endParaRPr lang="en-US" sz="22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smtClean="0"/>
            <a:t>Through</a:t>
          </a:r>
          <a:r>
            <a:rPr lang="en-US" sz="1400" baseline="0" dirty="0" smtClean="0"/>
            <a:t> ComEd’s ‘SmartIdeas’ incentive program, Armacell LLC was able to retrofit their manufacturing plant in Holland, IL with energy saving improvements to their water cooling system. After a $100,000 incentive, the project cost $148,523. With the incentive, the company’s payback period reduced from 2.4 years to 1.7 years and saved the company 1,596,269 kWh a year. </a:t>
          </a:r>
          <a:r>
            <a:rPr lang="en-US" sz="1400" baseline="30000" dirty="0" smtClean="0"/>
            <a:t>2</a:t>
          </a:r>
          <a:r>
            <a:rPr lang="en-US" sz="1400" strike="noStrike" baseline="0" dirty="0" smtClean="0"/>
            <a:t>  </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74585" custScaleY="73680" custLinFactNeighborX="4243" custLinFactNeighborY="11395"/>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LinFactNeighborX="34912">
        <dgm:presLayoutVars>
          <dgm:chMax val="0"/>
          <dgm:bulletEnabled val="1"/>
        </dgm:presLayoutVars>
      </dgm:prSet>
      <dgm:spPr/>
      <dgm:t>
        <a:bodyPr/>
        <a:lstStyle/>
        <a:p>
          <a:endParaRPr lang="en-US"/>
        </a:p>
      </dgm:t>
    </dgm:pt>
  </dgm:ptLst>
  <dgm:cxnLst>
    <dgm:cxn modelId="{86FCB988-5595-472F-B726-9931F6C9EA37}" srcId="{706CC38C-CCAA-416E-8B41-25CAA89F1897}" destId="{FFC9B2A8-8099-4EE4-B21E-726F4DF27A71}" srcOrd="0" destOrd="0" parTransId="{77B68659-533C-420E-A4E6-F4C4077C4AAD}" sibTransId="{0A47E71B-4ABC-4DD2-8C6E-EFD18996ECC5}"/>
    <dgm:cxn modelId="{E4DC2687-1F17-4BEC-83F8-07C840A967AC}" type="presOf" srcId="{706CC38C-CCAA-416E-8B41-25CAA89F1897}" destId="{F48E3D62-5A5C-47D5-8CC0-6C5ECB4A1EE9}" srcOrd="0" destOrd="0" presId="urn:microsoft.com/office/officeart/2005/8/layout/hList2"/>
    <dgm:cxn modelId="{0707DA8B-493B-4D96-9FE9-CB3CFD494DBC}" type="presOf" srcId="{112CA22B-B042-40A5-9794-0730A5CA5011}" destId="{04D9B468-C7DB-4896-A785-625B2A83C092}" srcOrd="0" destOrd="0" presId="urn:microsoft.com/office/officeart/2005/8/layout/hList2"/>
    <dgm:cxn modelId="{7653074D-C5AE-46B8-924F-DE29DF38B74A}" srcId="{FFC9B2A8-8099-4EE4-B21E-726F4DF27A71}" destId="{112CA22B-B042-40A5-9794-0730A5CA5011}" srcOrd="0" destOrd="0" parTransId="{DE105B56-DA8B-4AD7-8123-FF2C2A60A9B6}" sibTransId="{CCDA51FA-D6D3-44AF-8470-BB9D8CB320E8}"/>
    <dgm:cxn modelId="{19374C40-97CA-4B43-8CFA-03C78C0ED51B}" type="presOf" srcId="{FFC9B2A8-8099-4EE4-B21E-726F4DF27A71}" destId="{D325A295-D3B8-4E94-8C14-A76270783C88}" srcOrd="0" destOrd="0" presId="urn:microsoft.com/office/officeart/2005/8/layout/hList2"/>
    <dgm:cxn modelId="{0A6A8453-AD1C-45A0-848E-97AA64A0A13F}" type="presParOf" srcId="{F48E3D62-5A5C-47D5-8CC0-6C5ECB4A1EE9}" destId="{04692C2A-C643-4A3E-AB35-433D0BFFF17F}" srcOrd="0" destOrd="0" presId="urn:microsoft.com/office/officeart/2005/8/layout/hList2"/>
    <dgm:cxn modelId="{3CDCA8BF-7A30-49FE-AE0C-50DD039C063C}" type="presParOf" srcId="{04692C2A-C643-4A3E-AB35-433D0BFFF17F}" destId="{CE974109-CA0F-440F-94D3-0CD624624309}" srcOrd="0" destOrd="0" presId="urn:microsoft.com/office/officeart/2005/8/layout/hList2"/>
    <dgm:cxn modelId="{3F9C6777-7AA5-4CAA-AB20-5455AEEE2FE7}" type="presParOf" srcId="{04692C2A-C643-4A3E-AB35-433D0BFFF17F}" destId="{04D9B468-C7DB-4896-A785-625B2A83C092}" srcOrd="1" destOrd="0" presId="urn:microsoft.com/office/officeart/2005/8/layout/hList2"/>
    <dgm:cxn modelId="{9F27A6B9-EB20-460B-B7F0-F972F0142AC9}"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2200" dirty="0" smtClean="0"/>
            <a:t>Example</a:t>
          </a:r>
          <a:endParaRPr lang="en-US" sz="22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b="0" i="0" dirty="0" smtClean="0"/>
            <a:t>OPXBIO, a biotechnology manufacturer that aims to create </a:t>
          </a:r>
          <a:r>
            <a:rPr lang="en-US" sz="1400" b="0" i="0" dirty="0" err="1" smtClean="0"/>
            <a:t>biobased</a:t>
          </a:r>
          <a:r>
            <a:rPr lang="en-US" sz="1400" b="0" i="0" dirty="0" smtClean="0"/>
            <a:t> chemicals, raised $36.5 million to fund development of </a:t>
          </a:r>
          <a:r>
            <a:rPr lang="en-US" sz="1400" b="0" i="0" dirty="0" err="1" smtClean="0"/>
            <a:t>biobased</a:t>
          </a:r>
          <a:r>
            <a:rPr lang="en-US" sz="1400" b="0" i="0" dirty="0" smtClean="0"/>
            <a:t> acrylic acid (</a:t>
          </a:r>
          <a:r>
            <a:rPr lang="en-US" sz="1400" b="0" i="0" dirty="0" err="1" smtClean="0"/>
            <a:t>BioAcrylic</a:t>
          </a:r>
          <a:r>
            <a:rPr lang="en-US" sz="1400" b="0" i="0" dirty="0" smtClean="0"/>
            <a:t>). The majority of this funding  came from venture capital groups, including Mohr Davidow Ventures, Braemar Energy Ventures, Altira Group, and X/Seed Capital. </a:t>
          </a:r>
          <a:r>
            <a:rPr lang="en-US" sz="1400" baseline="30000" dirty="0" smtClean="0"/>
            <a:t>3</a:t>
          </a:r>
          <a:r>
            <a:rPr lang="en-US" sz="1400" dirty="0" smtClean="0"/>
            <a:t> </a:t>
          </a:r>
          <a:endParaRPr lang="en-US" sz="1400" b="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75788" custScaleY="74868" custLinFactNeighborX="8778" custLinFactNeighborY="14076"/>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custScaleY="107522">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LinFactNeighborX="36967">
        <dgm:presLayoutVars>
          <dgm:chMax val="0"/>
          <dgm:bulletEnabled val="1"/>
        </dgm:presLayoutVars>
      </dgm:prSet>
      <dgm:spPr/>
      <dgm:t>
        <a:bodyPr/>
        <a:lstStyle/>
        <a:p>
          <a:endParaRPr lang="en-US"/>
        </a:p>
      </dgm:t>
    </dgm:pt>
  </dgm:ptLst>
  <dgm:cxnLst>
    <dgm:cxn modelId="{AB362607-6E10-4557-ACD7-A9F3005AA6B2}" type="presOf" srcId="{706CC38C-CCAA-416E-8B41-25CAA89F1897}" destId="{F48E3D62-5A5C-47D5-8CC0-6C5ECB4A1EE9}" srcOrd="0" destOrd="0" presId="urn:microsoft.com/office/officeart/2005/8/layout/hList2"/>
    <dgm:cxn modelId="{7653074D-C5AE-46B8-924F-DE29DF38B74A}" srcId="{FFC9B2A8-8099-4EE4-B21E-726F4DF27A71}" destId="{112CA22B-B042-40A5-9794-0730A5CA5011}" srcOrd="0" destOrd="0" parTransId="{DE105B56-DA8B-4AD7-8123-FF2C2A60A9B6}" sibTransId="{CCDA51FA-D6D3-44AF-8470-BB9D8CB320E8}"/>
    <dgm:cxn modelId="{10D52C52-9C74-48A3-BA35-8BAE39216FD0}" type="presOf" srcId="{112CA22B-B042-40A5-9794-0730A5CA5011}" destId="{04D9B468-C7DB-4896-A785-625B2A83C092}" srcOrd="0" destOrd="0" presId="urn:microsoft.com/office/officeart/2005/8/layout/hList2"/>
    <dgm:cxn modelId="{00624C0C-31E1-4B0B-B73A-2D830D9B12DE}" type="presOf" srcId="{FFC9B2A8-8099-4EE4-B21E-726F4DF27A71}" destId="{D325A295-D3B8-4E94-8C14-A76270783C88}"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D6FB70E3-37E3-4113-A3AE-DF05A66FCCAC}" type="presParOf" srcId="{F48E3D62-5A5C-47D5-8CC0-6C5ECB4A1EE9}" destId="{04692C2A-C643-4A3E-AB35-433D0BFFF17F}" srcOrd="0" destOrd="0" presId="urn:microsoft.com/office/officeart/2005/8/layout/hList2"/>
    <dgm:cxn modelId="{8C1AE3DA-95F4-4D1B-B472-70A26D191535}" type="presParOf" srcId="{04692C2A-C643-4A3E-AB35-433D0BFFF17F}" destId="{CE974109-CA0F-440F-94D3-0CD624624309}" srcOrd="0" destOrd="0" presId="urn:microsoft.com/office/officeart/2005/8/layout/hList2"/>
    <dgm:cxn modelId="{061C45AB-453B-4A64-B33F-9C26F68DDB40}" type="presParOf" srcId="{04692C2A-C643-4A3E-AB35-433D0BFFF17F}" destId="{04D9B468-C7DB-4896-A785-625B2A83C092}" srcOrd="1" destOrd="0" presId="urn:microsoft.com/office/officeart/2005/8/layout/hList2"/>
    <dgm:cxn modelId="{82CBDDDD-5F60-48C9-968A-E197BBE6E65A}"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D3EEA7-42B6-4014-B02E-0E619ABF9FF7}">
      <dsp:nvSpPr>
        <dsp:cNvPr id="0" name=""/>
        <dsp:cNvSpPr/>
      </dsp:nvSpPr>
      <dsp:spPr>
        <a:xfrm>
          <a:off x="651509" y="0"/>
          <a:ext cx="7383780" cy="5029199"/>
        </a:xfrm>
        <a:prstGeom prst="rightArrow">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24AE9473-2742-4E07-A8D0-F9C6B7C7D57C}">
      <dsp:nvSpPr>
        <dsp:cNvPr id="0" name=""/>
        <dsp:cNvSpPr/>
      </dsp:nvSpPr>
      <dsp:spPr>
        <a:xfrm>
          <a:off x="9331" y="1508759"/>
          <a:ext cx="2796063" cy="20116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t" anchorCtr="0">
          <a:noAutofit/>
        </a:bodyPr>
        <a:lstStyle/>
        <a:p>
          <a:pPr lvl="0" algn="ctr" defTabSz="666750">
            <a:lnSpc>
              <a:spcPct val="90000"/>
            </a:lnSpc>
            <a:spcBef>
              <a:spcPct val="0"/>
            </a:spcBef>
            <a:spcAft>
              <a:spcPct val="35000"/>
            </a:spcAft>
          </a:pPr>
          <a:r>
            <a:rPr lang="en-US" sz="1500" kern="1200" dirty="0" smtClean="0"/>
            <a:t>Collect all relevant cost data to understand the full costs</a:t>
          </a:r>
          <a:r>
            <a:rPr lang="en-US" sz="1500" kern="1200" baseline="30000" dirty="0" smtClean="0"/>
            <a:t>1</a:t>
          </a:r>
          <a:endParaRPr lang="en-US" sz="1500" kern="1200" dirty="0"/>
        </a:p>
        <a:p>
          <a:pPr marL="230188" lvl="1" indent="-119063" algn="l" defTabSz="533400">
            <a:lnSpc>
              <a:spcPct val="90000"/>
            </a:lnSpc>
            <a:spcBef>
              <a:spcPct val="0"/>
            </a:spcBef>
            <a:spcAft>
              <a:spcPct val="15000"/>
            </a:spcAft>
            <a:buChar char="••"/>
          </a:pPr>
          <a:r>
            <a:rPr lang="en-US" sz="1200" kern="1200" dirty="0" smtClean="0"/>
            <a:t>Identify cost generators</a:t>
          </a:r>
        </a:p>
        <a:p>
          <a:pPr marL="230188" lvl="1" indent="-119063" algn="l" defTabSz="533400">
            <a:lnSpc>
              <a:spcPct val="90000"/>
            </a:lnSpc>
            <a:spcBef>
              <a:spcPct val="0"/>
            </a:spcBef>
            <a:spcAft>
              <a:spcPct val="15000"/>
            </a:spcAft>
            <a:buChar char="••"/>
          </a:pPr>
          <a:r>
            <a:rPr lang="en-US" sz="1200" kern="1200" dirty="0" smtClean="0"/>
            <a:t>Detailed current costs by process</a:t>
          </a:r>
        </a:p>
        <a:p>
          <a:pPr marL="230188" lvl="1" indent="-119063" algn="l" defTabSz="533400">
            <a:lnSpc>
              <a:spcPct val="90000"/>
            </a:lnSpc>
            <a:spcBef>
              <a:spcPct val="0"/>
            </a:spcBef>
            <a:spcAft>
              <a:spcPct val="15000"/>
            </a:spcAft>
            <a:buChar char="••"/>
          </a:pPr>
          <a:r>
            <a:rPr lang="en-US" sz="1200" kern="1200" dirty="0" smtClean="0"/>
            <a:t>Detailed costs after project</a:t>
          </a:r>
        </a:p>
        <a:p>
          <a:pPr marL="230188" lvl="1" indent="-119063" algn="l" defTabSz="533400">
            <a:lnSpc>
              <a:spcPct val="90000"/>
            </a:lnSpc>
            <a:spcBef>
              <a:spcPct val="0"/>
            </a:spcBef>
            <a:spcAft>
              <a:spcPct val="15000"/>
            </a:spcAft>
            <a:buChar char="••"/>
          </a:pPr>
          <a:r>
            <a:rPr lang="en-US" sz="1200" kern="1200" dirty="0" smtClean="0"/>
            <a:t>Proposed costs of implementing the project </a:t>
          </a:r>
        </a:p>
      </dsp:txBody>
      <dsp:txXfrm>
        <a:off x="9331" y="1508759"/>
        <a:ext cx="2796063" cy="2011680"/>
      </dsp:txXfrm>
    </dsp:sp>
    <dsp:sp modelId="{9A680F97-CB64-4B63-9EA8-6B65FB8E2BC4}">
      <dsp:nvSpPr>
        <dsp:cNvPr id="0" name=""/>
        <dsp:cNvSpPr/>
      </dsp:nvSpPr>
      <dsp:spPr>
        <a:xfrm>
          <a:off x="2945368" y="1508759"/>
          <a:ext cx="2796063" cy="20116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t" anchorCtr="0">
          <a:noAutofit/>
        </a:bodyPr>
        <a:lstStyle/>
        <a:p>
          <a:pPr lvl="0" algn="ctr" defTabSz="666750">
            <a:lnSpc>
              <a:spcPct val="90000"/>
            </a:lnSpc>
            <a:spcBef>
              <a:spcPct val="0"/>
            </a:spcBef>
            <a:spcAft>
              <a:spcPct val="35000"/>
            </a:spcAft>
          </a:pPr>
          <a:r>
            <a:rPr lang="en-US" sz="1500" kern="1200" dirty="0" smtClean="0"/>
            <a:t>Analyze Projects using profitability measure</a:t>
          </a:r>
        </a:p>
        <a:p>
          <a:pPr marL="114300" lvl="1" indent="-114300" algn="l" defTabSz="533400">
            <a:lnSpc>
              <a:spcPct val="90000"/>
            </a:lnSpc>
            <a:spcBef>
              <a:spcPct val="0"/>
            </a:spcBef>
            <a:spcAft>
              <a:spcPct val="15000"/>
            </a:spcAft>
            <a:buChar char="••"/>
          </a:pPr>
          <a:r>
            <a:rPr lang="en-US" sz="1200" kern="1200" dirty="0" smtClean="0"/>
            <a:t>Payback Period</a:t>
          </a:r>
        </a:p>
        <a:p>
          <a:pPr marL="114300" lvl="1" indent="-114300" algn="l" defTabSz="533400">
            <a:lnSpc>
              <a:spcPct val="90000"/>
            </a:lnSpc>
            <a:spcBef>
              <a:spcPct val="0"/>
            </a:spcBef>
            <a:spcAft>
              <a:spcPct val="15000"/>
            </a:spcAft>
            <a:buChar char="••"/>
          </a:pPr>
          <a:r>
            <a:rPr lang="en-US" sz="1200" kern="1200" dirty="0" smtClean="0"/>
            <a:t>Net Present Value (NPV)</a:t>
          </a:r>
        </a:p>
        <a:p>
          <a:pPr marL="114300" lvl="1" indent="-114300" algn="l" defTabSz="533400">
            <a:lnSpc>
              <a:spcPct val="90000"/>
            </a:lnSpc>
            <a:spcBef>
              <a:spcPct val="0"/>
            </a:spcBef>
            <a:spcAft>
              <a:spcPct val="15000"/>
            </a:spcAft>
            <a:buChar char="••"/>
          </a:pPr>
          <a:r>
            <a:rPr lang="en-US" sz="1200" kern="1200" dirty="0" smtClean="0"/>
            <a:t>Internal Rate of Return (IRR)</a:t>
          </a:r>
        </a:p>
      </dsp:txBody>
      <dsp:txXfrm>
        <a:off x="2945368" y="1508759"/>
        <a:ext cx="2796063" cy="2011680"/>
      </dsp:txXfrm>
    </dsp:sp>
    <dsp:sp modelId="{CA2FCC7E-30FF-4A51-AF61-8E42D79DB5FC}">
      <dsp:nvSpPr>
        <dsp:cNvPr id="0" name=""/>
        <dsp:cNvSpPr/>
      </dsp:nvSpPr>
      <dsp:spPr>
        <a:xfrm>
          <a:off x="5881404" y="1508759"/>
          <a:ext cx="2796063" cy="20116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t" anchorCtr="0">
          <a:noAutofit/>
        </a:bodyPr>
        <a:lstStyle/>
        <a:p>
          <a:pPr lvl="0" algn="ctr" defTabSz="666750">
            <a:lnSpc>
              <a:spcPct val="90000"/>
            </a:lnSpc>
            <a:spcBef>
              <a:spcPct val="0"/>
            </a:spcBef>
            <a:spcAft>
              <a:spcPct val="35000"/>
            </a:spcAft>
          </a:pPr>
          <a:r>
            <a:rPr lang="en-US" sz="1500" kern="1200" dirty="0" smtClean="0"/>
            <a:t>Prepare a justification package</a:t>
          </a:r>
          <a:endParaRPr lang="en-US" sz="1500" kern="1200" dirty="0"/>
        </a:p>
        <a:p>
          <a:pPr marL="114300" lvl="1" indent="-114300" algn="l" defTabSz="533400">
            <a:lnSpc>
              <a:spcPct val="90000"/>
            </a:lnSpc>
            <a:spcBef>
              <a:spcPct val="0"/>
            </a:spcBef>
            <a:spcAft>
              <a:spcPct val="15000"/>
            </a:spcAft>
            <a:buChar char="••"/>
          </a:pPr>
          <a:r>
            <a:rPr lang="en-US" sz="1200" kern="1200" dirty="0" smtClean="0"/>
            <a:t>Make the case for your project</a:t>
          </a:r>
          <a:endParaRPr lang="en-US" sz="1200" kern="1200" dirty="0"/>
        </a:p>
        <a:p>
          <a:pPr marL="114300" lvl="1" indent="-114300" algn="l" defTabSz="533400">
            <a:lnSpc>
              <a:spcPct val="90000"/>
            </a:lnSpc>
            <a:spcBef>
              <a:spcPct val="0"/>
            </a:spcBef>
            <a:spcAft>
              <a:spcPct val="15000"/>
            </a:spcAft>
            <a:buChar char="••"/>
          </a:pPr>
          <a:r>
            <a:rPr lang="en-US" sz="1200" kern="1200" dirty="0" smtClean="0"/>
            <a:t>Provide supporting information and data</a:t>
          </a:r>
          <a:endParaRPr lang="en-US" sz="1200" kern="1200" dirty="0"/>
        </a:p>
        <a:p>
          <a:pPr marL="114300" lvl="1" indent="-114300" algn="l" defTabSz="533400">
            <a:lnSpc>
              <a:spcPct val="90000"/>
            </a:lnSpc>
            <a:spcBef>
              <a:spcPct val="0"/>
            </a:spcBef>
            <a:spcAft>
              <a:spcPct val="15000"/>
            </a:spcAft>
            <a:buChar char="••"/>
          </a:pPr>
          <a:r>
            <a:rPr lang="en-US" sz="1200" kern="1200" dirty="0" smtClean="0"/>
            <a:t>Link the project to company mission and goals</a:t>
          </a:r>
          <a:endParaRPr lang="en-US" sz="1200" kern="1200" dirty="0"/>
        </a:p>
        <a:p>
          <a:pPr marL="114300" lvl="1" indent="-114300" algn="l" defTabSz="533400">
            <a:lnSpc>
              <a:spcPct val="90000"/>
            </a:lnSpc>
            <a:spcBef>
              <a:spcPct val="0"/>
            </a:spcBef>
            <a:spcAft>
              <a:spcPct val="15000"/>
            </a:spcAft>
            <a:buChar char="••"/>
          </a:pPr>
          <a:r>
            <a:rPr lang="en-US" sz="1200" kern="1200" dirty="0" smtClean="0"/>
            <a:t>present the project to company decision makers</a:t>
          </a:r>
          <a:r>
            <a:rPr lang="en-US" sz="1200" kern="1200" baseline="30000" dirty="0" smtClean="0"/>
            <a:t>2</a:t>
          </a:r>
          <a:endParaRPr lang="en-US" sz="1200" kern="1200" dirty="0"/>
        </a:p>
      </dsp:txBody>
      <dsp:txXfrm>
        <a:off x="5881404" y="1508759"/>
        <a:ext cx="2796063" cy="201168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8" y="0"/>
            <a:ext cx="2972421" cy="465138"/>
          </a:xfrm>
          <a:prstGeom prst="rect">
            <a:avLst/>
          </a:prstGeom>
        </p:spPr>
        <p:txBody>
          <a:bodyPr vert="horz" lIns="91440" tIns="45720" rIns="91440" bIns="45720" rtlCol="0"/>
          <a:lstStyle>
            <a:lvl1pPr algn="r">
              <a:defRPr sz="1200"/>
            </a:lvl1pPr>
          </a:lstStyle>
          <a:p>
            <a:fld id="{522D6312-72EA-4098-8AC2-D7F8A87288BB}" type="datetimeFigureOut">
              <a:rPr lang="en-US" smtClean="0"/>
              <a:pPr/>
              <a:t>12/6/2011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16428"/>
            <a:ext cx="5485158"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8" y="8829675"/>
            <a:ext cx="2972421" cy="465138"/>
          </a:xfrm>
          <a:prstGeom prst="rect">
            <a:avLst/>
          </a:prstGeom>
        </p:spPr>
        <p:txBody>
          <a:bodyPr vert="horz" lIns="91440" tIns="45720" rIns="91440" bIns="45720" rtlCol="0" anchor="b"/>
          <a:lstStyle>
            <a:lvl1pPr algn="r">
              <a:defRPr sz="1200"/>
            </a:lvl1pPr>
          </a:lstStyle>
          <a:p>
            <a:fld id="{5DFEAE72-3504-403B-B834-8AE1ACF7B2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24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54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38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40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42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43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46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51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C2EF77-95D0-4B85-AF09-B01EBF07491B}"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18E22E-FA1F-486B-92AC-275A8EC4AE6B}"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E1D2B-6652-4DEA-9DB5-A21B3E7C655B}"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lvl1pPr>
              <a:defRPr sz="3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D8DE559-5873-4CDF-9F80-BF45B084756A}" type="datetime1">
              <a:rPr lang="en-US" smtClean="0"/>
              <a:pPr/>
              <a:t>12/6/2011</a:t>
            </a:fld>
            <a:endParaRPr lang="en-US"/>
          </a:p>
        </p:txBody>
      </p:sp>
      <p:sp>
        <p:nvSpPr>
          <p:cNvPr id="5" name="Footer Placeholder 4"/>
          <p:cNvSpPr>
            <a:spLocks noGrp="1"/>
          </p:cNvSpPr>
          <p:nvPr>
            <p:ph type="ftr" sz="quarter" idx="11"/>
          </p:nvPr>
        </p:nvSpPr>
        <p:spPr/>
        <p:txBody>
          <a:bodyPr/>
          <a:lstStyle/>
          <a:p>
            <a:r>
              <a:rPr lang="en-US" dirty="0" smtClean="0"/>
              <a:t>Sustainable Manufacturing 101</a:t>
            </a:r>
            <a:endParaRPr lang="en-US" dirty="0"/>
          </a:p>
        </p:txBody>
      </p:sp>
      <p:sp>
        <p:nvSpPr>
          <p:cNvPr id="6" name="Slide Number Placeholder 5"/>
          <p:cNvSpPr>
            <a:spLocks noGrp="1"/>
          </p:cNvSpPr>
          <p:nvPr>
            <p:ph type="sldNum" sz="quarter" idx="12"/>
          </p:nvPr>
        </p:nvSpPr>
        <p:spPr>
          <a:xfrm>
            <a:off x="0" y="0"/>
            <a:ext cx="381000" cy="365125"/>
          </a:xfrm>
        </p:spPr>
        <p:txBody>
          <a:bodyPr/>
          <a:lstStyle/>
          <a:p>
            <a:fld id="{197B56AA-1A1D-44A6-9AFD-24AEBEFDBFF0}" type="slidenum">
              <a:rPr lang="en-US" smtClean="0"/>
              <a:pPr/>
              <a:t>‹#›</a:t>
            </a:fld>
            <a:endParaRPr lang="en-US" dirty="0"/>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300C95-F277-4AA1-9078-A6D4CE550878}"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E21D07-D4CB-4F44-A980-7AC10ED2D2D5}"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5BD628-CF4C-42A1-A8D2-25B3CF99FA76}" type="datetime1">
              <a:rPr lang="en-US" smtClean="0"/>
              <a:pPr/>
              <a:t>12/6/2011</a:t>
            </a:fld>
            <a:endParaRPr lang="en-US"/>
          </a:p>
        </p:txBody>
      </p:sp>
      <p:sp>
        <p:nvSpPr>
          <p:cNvPr id="8" name="Footer Placeholder 7"/>
          <p:cNvSpPr>
            <a:spLocks noGrp="1"/>
          </p:cNvSpPr>
          <p:nvPr>
            <p:ph type="ftr" sz="quarter" idx="11"/>
          </p:nvPr>
        </p:nvSpPr>
        <p:spPr/>
        <p:txBody>
          <a:bodyPr/>
          <a:lstStyle/>
          <a:p>
            <a:r>
              <a:rPr lang="en-US" smtClean="0"/>
              <a:t>Sustainable Manufacturing 101</a:t>
            </a:r>
            <a:endParaRPr lang="en-US"/>
          </a:p>
        </p:txBody>
      </p:sp>
      <p:sp>
        <p:nvSpPr>
          <p:cNvPr id="9" name="Slide Number Placeholder 8"/>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888DB0-1EBE-44AE-87AA-8E1EB6620077}" type="datetime1">
              <a:rPr lang="en-US" smtClean="0"/>
              <a:pPr/>
              <a:t>12/6/2011</a:t>
            </a:fld>
            <a:endParaRPr lang="en-US"/>
          </a:p>
        </p:txBody>
      </p:sp>
      <p:sp>
        <p:nvSpPr>
          <p:cNvPr id="4" name="Footer Placeholder 3"/>
          <p:cNvSpPr>
            <a:spLocks noGrp="1"/>
          </p:cNvSpPr>
          <p:nvPr>
            <p:ph type="ftr" sz="quarter" idx="11"/>
          </p:nvPr>
        </p:nvSpPr>
        <p:spPr/>
        <p:txBody>
          <a:bodyPr/>
          <a:lstStyle/>
          <a:p>
            <a:r>
              <a:rPr lang="en-US" smtClean="0"/>
              <a:t>Sustainable Manufacturing 101</a:t>
            </a:r>
            <a:endParaRPr lang="en-US"/>
          </a:p>
        </p:txBody>
      </p:sp>
      <p:sp>
        <p:nvSpPr>
          <p:cNvPr id="5" name="Slide Number Placeholder 4"/>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A9D3F-393E-498A-A65E-9FC7CE11DD81}" type="datetime1">
              <a:rPr lang="en-US" smtClean="0"/>
              <a:pPr/>
              <a:t>12/6/2011</a:t>
            </a:fld>
            <a:endParaRPr lang="en-US"/>
          </a:p>
        </p:txBody>
      </p:sp>
      <p:sp>
        <p:nvSpPr>
          <p:cNvPr id="3" name="Footer Placeholder 2"/>
          <p:cNvSpPr>
            <a:spLocks noGrp="1"/>
          </p:cNvSpPr>
          <p:nvPr>
            <p:ph type="ftr" sz="quarter" idx="11"/>
          </p:nvPr>
        </p:nvSpPr>
        <p:spPr/>
        <p:txBody>
          <a:bodyPr/>
          <a:lstStyle/>
          <a:p>
            <a:r>
              <a:rPr lang="en-US" smtClean="0"/>
              <a:t>Sustainable Manufacturing 101</a:t>
            </a:r>
            <a:endParaRPr lang="en-US"/>
          </a:p>
        </p:txBody>
      </p:sp>
      <p:sp>
        <p:nvSpPr>
          <p:cNvPr id="4" name="Slide Number Placeholder 3"/>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236FA-1396-4C4B-AB12-9F1C80FB1EE2}"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46A79-5A4A-49DF-B2EC-0FAECC86222C}"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D1364-AD5C-4B32-879D-87BEFDC3B02D}" type="datetime1">
              <a:rPr lang="en-US" smtClean="0"/>
              <a:pPr/>
              <a:t>12/6/2011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Sustainable Manufacturing 101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B56AA-1A1D-44A6-9AFD-24AEBEFDBF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stainability@trade.gov"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15.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Layout" Target="../diagrams/layout3.xml"/><Relationship Id="rId7" Type="http://schemas.openxmlformats.org/officeDocument/2006/relationships/slide" Target="slide16.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hyperlink" Target="http://www.financingcp.org/docs/ChecklistsForAction.pdf"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18.xml.rels><?xml version="1.0" encoding="UTF-8" standalone="yes"?>
<Relationships xmlns="http://schemas.openxmlformats.org/package/2006/relationships"><Relationship Id="rId3" Type="http://schemas.openxmlformats.org/officeDocument/2006/relationships/hyperlink" Target="http://www.greensuppliers.gov/pubs/VSM.pdf" TargetMode="External"/><Relationship Id="rId2" Type="http://schemas.openxmlformats.org/officeDocument/2006/relationships/hyperlink" Target="http://epa.gov/lean/environment/toolkits/environment/ch3.htm"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1.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newmoa.org/publications/competitive.pdf" TargetMode="External"/><Relationship Id="rId7" Type="http://schemas.openxmlformats.org/officeDocument/2006/relationships/slide" Target="slide1.xml"/><Relationship Id="rId2" Type="http://schemas.openxmlformats.org/officeDocument/2006/relationships/hyperlink" Target="http://www.energystar.gov/index.cfm?c=business.EPA_BUM_CH3_InvestAnalysis" TargetMode="Externa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image" Target="../media/image8.wmf"/><Relationship Id="rId4" Type="http://schemas.openxmlformats.org/officeDocument/2006/relationships/hyperlink" Target="http://www.gemi.org/resources/COS_107.pdf" TargetMode="Externa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2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 Target="slide25.xml"/><Relationship Id="rId7"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27.xml"/><Relationship Id="rId4" Type="http://schemas.openxmlformats.org/officeDocument/2006/relationships/slide" Target="slide29.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10.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11.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33.xml.rels><?xml version="1.0" encoding="UTF-8" standalone="yes"?>
<Relationships xmlns="http://schemas.openxmlformats.org/package/2006/relationships"><Relationship Id="rId8" Type="http://schemas.openxmlformats.org/officeDocument/2006/relationships/slide" Target="slide42.xml"/><Relationship Id="rId3" Type="http://schemas.openxmlformats.org/officeDocument/2006/relationships/slide" Target="slide34.xml"/><Relationship Id="rId7" Type="http://schemas.openxmlformats.org/officeDocument/2006/relationships/slide" Target="slide43.xml"/><Relationship Id="rId12"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46.xml"/><Relationship Id="rId11" Type="http://schemas.openxmlformats.org/officeDocument/2006/relationships/slide" Target="slide1.xml"/><Relationship Id="rId5" Type="http://schemas.openxmlformats.org/officeDocument/2006/relationships/slide" Target="slide40.xml"/><Relationship Id="rId10" Type="http://schemas.openxmlformats.org/officeDocument/2006/relationships/slide" Target="slide47.xml"/><Relationship Id="rId4" Type="http://schemas.openxmlformats.org/officeDocument/2006/relationships/slide" Target="slide37.xml"/><Relationship Id="rId9" Type="http://schemas.openxmlformats.org/officeDocument/2006/relationships/slide" Target="slide44.xml"/></Relationships>
</file>

<file path=ppt/slides/_rels/slide3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hyperlink" Target="http://www.sba.gov/financialassistance/prospectivelenders/7a/ep/FA_PL_7ALOAN_SBAEXPRESS.html" TargetMode="External"/><Relationship Id="rId7" Type="http://schemas.openxmlformats.org/officeDocument/2006/relationships/diagramColors" Target="../diagrams/colors4.xml"/><Relationship Id="rId2" Type="http://schemas.openxmlformats.org/officeDocument/2006/relationships/hyperlink" Target="http://www.sba.gov/financialassistance/borrowers/guaranteed/7alp/index.html" TargetMode="External"/><Relationship Id="rId1" Type="http://schemas.openxmlformats.org/officeDocument/2006/relationships/slideLayout" Target="../slideLayouts/slideLayout2.xml"/><Relationship Id="rId6" Type="http://schemas.openxmlformats.org/officeDocument/2006/relationships/diagramQuickStyle" Target="../diagrams/quickStyle4.xml"/><Relationship Id="rId11" Type="http://schemas.openxmlformats.org/officeDocument/2006/relationships/image" Target="../media/image1.png"/><Relationship Id="rId5" Type="http://schemas.openxmlformats.org/officeDocument/2006/relationships/diagramLayout" Target="../diagrams/layout4.xml"/><Relationship Id="rId10" Type="http://schemas.openxmlformats.org/officeDocument/2006/relationships/slide" Target="slide1.xml"/><Relationship Id="rId4" Type="http://schemas.openxmlformats.org/officeDocument/2006/relationships/diagramData" Target="../diagrams/data4.xml"/><Relationship Id="rId9" Type="http://schemas.openxmlformats.org/officeDocument/2006/relationships/slide" Target="slide35.xml"/></Relationships>
</file>

<file path=ppt/slides/_rels/slide3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earch.business.gov/startLoans.html" TargetMode="External"/><Relationship Id="rId7" Type="http://schemas.openxmlformats.org/officeDocument/2006/relationships/slide" Target="slide1.xml"/><Relationship Id="rId2" Type="http://schemas.openxmlformats.org/officeDocument/2006/relationships/hyperlink" Target="http://www.cdfa.net/cdfa/cdfaweb.nsf/pages/rlffactsheet.html" TargetMode="External"/><Relationship Id="rId1" Type="http://schemas.openxmlformats.org/officeDocument/2006/relationships/slideLayout" Target="../slideLayouts/slideLayout2.xml"/><Relationship Id="rId6" Type="http://schemas.openxmlformats.org/officeDocument/2006/relationships/slide" Target="slide36.xml"/><Relationship Id="rId5" Type="http://schemas.openxmlformats.org/officeDocument/2006/relationships/image" Target="../media/image13.wmf"/><Relationship Id="rId4" Type="http://schemas.openxmlformats.org/officeDocument/2006/relationships/hyperlink" Target="http://www1.eere.energy.gov/industry/states/state_activities/incentive_search.aspx" TargetMode="External"/></Relationships>
</file>

<file path=ppt/slides/_rels/slide36.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Layout" Target="../diagrams/layout5.xml"/><Relationship Id="rId7" Type="http://schemas.openxmlformats.org/officeDocument/2006/relationships/slide" Target="slide33.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1.png"/></Relationships>
</file>

<file path=ppt/slides/_rels/slide37.xml.rels><?xml version="1.0" encoding="UTF-8" standalone="yes"?>
<Relationships xmlns="http://schemas.openxmlformats.org/package/2006/relationships"><Relationship Id="rId8" Type="http://schemas.openxmlformats.org/officeDocument/2006/relationships/slide" Target="slide38.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image" Target="../media/image1.png"/><Relationship Id="rId4" Type="http://schemas.openxmlformats.org/officeDocument/2006/relationships/diagramLayout" Target="../diagrams/layout6.xml"/><Relationship Id="rId9" Type="http://schemas.openxmlformats.org/officeDocument/2006/relationships/slide" Target="slide1.xml"/></Relationships>
</file>

<file path=ppt/slides/_rels/slide38.xml.rels><?xml version="1.0" encoding="UTF-8" standalone="yes"?>
<Relationships xmlns="http://schemas.openxmlformats.org/package/2006/relationships"><Relationship Id="rId3" Type="http://schemas.openxmlformats.org/officeDocument/2006/relationships/hyperlink" Target="http://nepis.epa.gov/Exe/ZyPURL.cgi?Dockey=60001CB7.txt&amp;sa=U&amp;ei=BNbCTqKqHYjl0QGZn7TzDg&amp;ved=0CBwQFjAC&amp;usg=AFQjCNHisS1mItMjocu_-TWaPPWXQR5iJ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1.xml"/><Relationship Id="rId4" Type="http://schemas.openxmlformats.org/officeDocument/2006/relationships/slide" Target="slide39.xml"/></Relationships>
</file>

<file path=ppt/slides/_rels/slide39.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14.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40.xml.rels><?xml version="1.0" encoding="UTF-8" standalone="yes"?>
<Relationships xmlns="http://schemas.openxmlformats.org/package/2006/relationships"><Relationship Id="rId8" Type="http://schemas.openxmlformats.org/officeDocument/2006/relationships/slide" Target="slide41.xml"/><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image" Target="../media/image1.png"/><Relationship Id="rId4" Type="http://schemas.openxmlformats.org/officeDocument/2006/relationships/diagramLayout" Target="../diagrams/layout7.xml"/><Relationship Id="rId9" Type="http://schemas.openxmlformats.org/officeDocument/2006/relationships/slide" Target="slide1.xml"/></Relationships>
</file>

<file path=ppt/slides/_rels/slide4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15.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42.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image" Target="../media/image1.png"/><Relationship Id="rId4" Type="http://schemas.openxmlformats.org/officeDocument/2006/relationships/diagramLayout" Target="../diagrams/layout8.xml"/><Relationship Id="rId9" Type="http://schemas.openxmlformats.org/officeDocument/2006/relationships/slide" Target="slide1.xml"/></Relationships>
</file>

<file path=ppt/slides/_rels/slide43.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10" Type="http://schemas.openxmlformats.org/officeDocument/2006/relationships/image" Target="../media/image1.png"/><Relationship Id="rId4" Type="http://schemas.openxmlformats.org/officeDocument/2006/relationships/diagramLayout" Target="../diagrams/layout9.xml"/><Relationship Id="rId9" Type="http://schemas.openxmlformats.org/officeDocument/2006/relationships/slide" Target="slide1.xml"/></Relationships>
</file>

<file path=ppt/slides/_rels/slide44.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Layout" Target="../diagrams/layout10.xml"/><Relationship Id="rId7" Type="http://schemas.openxmlformats.org/officeDocument/2006/relationships/slide" Target="slide45.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 Id="rId9"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6.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hyperlink" Target="http://www.dsireusa.org/" TargetMode="External"/><Relationship Id="rId7" Type="http://schemas.openxmlformats.org/officeDocument/2006/relationships/diagramColors" Target="../diagrams/colors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1.xml"/><Relationship Id="rId11" Type="http://schemas.openxmlformats.org/officeDocument/2006/relationships/image" Target="../media/image1.png"/><Relationship Id="rId5" Type="http://schemas.openxmlformats.org/officeDocument/2006/relationships/diagramLayout" Target="../diagrams/layout11.xml"/><Relationship Id="rId10" Type="http://schemas.openxmlformats.org/officeDocument/2006/relationships/slide" Target="slide1.xml"/><Relationship Id="rId4" Type="http://schemas.openxmlformats.org/officeDocument/2006/relationships/diagramData" Target="../diagrams/data11.xml"/><Relationship Id="rId9" Type="http://schemas.openxmlformats.org/officeDocument/2006/relationships/slide" Target="slide33.xml"/></Relationships>
</file>

<file path=ppt/slides/_rels/slide4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nergystar.gov/index.cfm?c=business.EPA_BUM_CH4_Financing" TargetMode="External"/><Relationship Id="rId7" Type="http://schemas.openxmlformats.org/officeDocument/2006/relationships/slide" Target="slide1.xml"/><Relationship Id="rId2" Type="http://schemas.openxmlformats.org/officeDocument/2006/relationships/hyperlink" Target="http://www.imec.org/imec.nsf/58214d41fb19994986256dd6005c50f7/7dcfd724c0ce64858625771a0070409e/$FILE/MEP%20Growth%20Financing%20Guide%204th_edition.pdf" TargetMode="External"/><Relationship Id="rId1" Type="http://schemas.openxmlformats.org/officeDocument/2006/relationships/slideLayout" Target="../slideLayouts/slideLayout2.xml"/><Relationship Id="rId6" Type="http://schemas.openxmlformats.org/officeDocument/2006/relationships/slide" Target="slide48.xml"/><Relationship Id="rId5" Type="http://schemas.openxmlformats.org/officeDocument/2006/relationships/image" Target="../media/image8.wmf"/><Relationship Id="rId4" Type="http://schemas.openxmlformats.org/officeDocument/2006/relationships/hyperlink" Target="http://cepm.louisville.edu/Pubs_WPapers/practiceguides/PG21.pdf" TargetMode="External"/></Relationships>
</file>

<file path=ppt/slides/_rels/slide48.xml.rels><?xml version="1.0" encoding="UTF-8" standalone="yes"?>
<Relationships xmlns="http://schemas.openxmlformats.org/package/2006/relationships"><Relationship Id="rId8" Type="http://schemas.openxmlformats.org/officeDocument/2006/relationships/diagramData" Target="../diagrams/data12.xml"/><Relationship Id="rId13" Type="http://schemas.openxmlformats.org/officeDocument/2006/relationships/slide" Target="slide49.xml"/><Relationship Id="rId3" Type="http://schemas.openxmlformats.org/officeDocument/2006/relationships/hyperlink" Target="http://www.energystar.gov/index.cfm?c=comm_real_estate.building_upgrade_value_calculator" TargetMode="External"/><Relationship Id="rId7" Type="http://schemas.openxmlformats.org/officeDocument/2006/relationships/image" Target="../media/image16.png"/><Relationship Id="rId12" Type="http://schemas.microsoft.com/office/2007/relationships/diagramDrawing" Target="../diagrams/drawing12.xml"/><Relationship Id="rId2" Type="http://schemas.openxmlformats.org/officeDocument/2006/relationships/hyperlink" Target="http://www.financingcp.org/docs/ChecklistsForAction.pdf" TargetMode="External"/><Relationship Id="rId1" Type="http://schemas.openxmlformats.org/officeDocument/2006/relationships/slideLayout" Target="../slideLayouts/slideLayout2.xml"/><Relationship Id="rId6" Type="http://schemas.openxmlformats.org/officeDocument/2006/relationships/hyperlink" Target="http://www1.eere.energy.gov/industry/states/state_activities/incentive_search.aspx" TargetMode="External"/><Relationship Id="rId11" Type="http://schemas.openxmlformats.org/officeDocument/2006/relationships/diagramColors" Target="../diagrams/colors12.xml"/><Relationship Id="rId5" Type="http://schemas.openxmlformats.org/officeDocument/2006/relationships/hyperlink" Target="http://www.energystar.gov/ia/business/financial_value_calculator.xls" TargetMode="External"/><Relationship Id="rId15" Type="http://schemas.openxmlformats.org/officeDocument/2006/relationships/image" Target="../media/image1.png"/><Relationship Id="rId10" Type="http://schemas.openxmlformats.org/officeDocument/2006/relationships/diagramQuickStyle" Target="../diagrams/quickStyle12.xml"/><Relationship Id="rId4" Type="http://schemas.openxmlformats.org/officeDocument/2006/relationships/hyperlink" Target="http://www.energystar.gov/ia/business/cfo_calculator.xls" TargetMode="External"/><Relationship Id="rId9" Type="http://schemas.openxmlformats.org/officeDocument/2006/relationships/diagramLayout" Target="../diagrams/layout12.xml"/><Relationship Id="rId14" Type="http://schemas.openxmlformats.org/officeDocument/2006/relationships/slide" Target="slide1.xml"/></Relationships>
</file>

<file path=ppt/slides/_rels/slide49.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image" Target="../media/image18.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image" Target="../media/image19.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51.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1.xml"/><Relationship Id="rId4" Type="http://schemas.openxmlformats.org/officeDocument/2006/relationships/slide" Target="slide52.xml"/></Relationships>
</file>

<file path=ppt/slides/_rels/slide52.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image" Target="../media/image21.e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53.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image" Target="../media/image22.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5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w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png"/><Relationship Id="rId4" Type="http://schemas.openxmlformats.org/officeDocument/2006/relationships/diagramLayout" Target="../diagrams/layout1.xml"/><Relationship Id="rId9" Type="http://schemas.openxmlformats.org/officeDocument/2006/relationships/slide" Target="slide1.xml"/></Relationships>
</file>

<file path=ppt/slides/_rels/slide9.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Layout" Target="../diagrams/layout2.xml"/><Relationship Id="rId7" Type="http://schemas.openxmlformats.org/officeDocument/2006/relationships/slide" Target="slide10.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14600"/>
            <a:ext cx="9144000" cy="1371600"/>
          </a:xfrm>
          <a:prstGeom prst="rect">
            <a:avLst/>
          </a:prstGeom>
          <a:effectLst>
            <a:outerShdw blurRad="40000" dist="23000" dir="5400000" rotWithShape="0">
              <a:srgbClr val="000000">
                <a:alpha val="35000"/>
              </a:srgbClr>
            </a:outerShdw>
            <a:reflection blurRad="6350" stA="50000" endA="300" endPos="90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3600" dirty="0" smtClean="0">
                <a:solidFill>
                  <a:schemeClr val="bg1"/>
                </a:solidFill>
              </a:rPr>
              <a:t>Deciding on, Financing, and Implementing  Projects</a:t>
            </a:r>
            <a:endParaRPr lang="en-US" sz="3600" dirty="0"/>
          </a:p>
        </p:txBody>
      </p:sp>
      <p:sp>
        <p:nvSpPr>
          <p:cNvPr id="2" name="Title 1"/>
          <p:cNvSpPr>
            <a:spLocks noGrp="1"/>
          </p:cNvSpPr>
          <p:nvPr>
            <p:ph type="title"/>
          </p:nvPr>
        </p:nvSpPr>
        <p:spPr>
          <a:xfrm>
            <a:off x="304800" y="228600"/>
            <a:ext cx="1676400" cy="381000"/>
          </a:xfrm>
        </p:spPr>
        <p:txBody>
          <a:bodyPr>
            <a:normAutofit fontScale="90000"/>
          </a:bodyPr>
          <a:lstStyle/>
          <a:p>
            <a:r>
              <a:rPr lang="en-US" sz="1000" dirty="0" smtClean="0">
                <a:solidFill>
                  <a:schemeClr val="bg1"/>
                </a:solidFill>
              </a:rPr>
              <a:t>Deciding on and Financing Projects</a:t>
            </a:r>
            <a:endParaRPr lang="en-US" sz="1000" dirty="0">
              <a:solidFill>
                <a:schemeClr val="bg1"/>
              </a:solidFill>
            </a:endParaRPr>
          </a:p>
        </p:txBody>
      </p:sp>
      <p:sp>
        <p:nvSpPr>
          <p:cNvPr id="5" name="Right Arrow 4">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 name="TextBox 4"/>
          <p:cNvSpPr txBox="1"/>
          <p:nvPr/>
        </p:nvSpPr>
        <p:spPr>
          <a:xfrm>
            <a:off x="152400" y="5486400"/>
            <a:ext cx="4191000" cy="11695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t>Developed by the U.S. Department of Commerce,</a:t>
            </a:r>
          </a:p>
          <a:p>
            <a:r>
              <a:rPr lang="en-US" sz="1400" dirty="0" smtClean="0"/>
              <a:t>International Trade Administration,</a:t>
            </a:r>
          </a:p>
          <a:p>
            <a:r>
              <a:rPr lang="en-US" sz="1400" dirty="0" smtClean="0"/>
              <a:t>Manufacturing and Services </a:t>
            </a:r>
          </a:p>
          <a:p>
            <a:r>
              <a:rPr lang="en-US" sz="1400" dirty="0" smtClean="0"/>
              <a:t>December 6, 2011</a:t>
            </a:r>
          </a:p>
          <a:p>
            <a:r>
              <a:rPr lang="en-US" sz="1400" dirty="0" smtClean="0">
                <a:hlinkClick r:id="rId3"/>
              </a:rPr>
              <a:t>sustainability@trade.gov</a:t>
            </a:r>
            <a:r>
              <a:rPr lang="en-US" sz="1400" dirty="0" smtClean="0"/>
              <a:t> </a:t>
            </a:r>
            <a:endParaRPr lang="en-US" sz="1400"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or Visible Costs</a:t>
            </a:r>
            <a:endParaRPr lang="en-US" dirty="0"/>
          </a:p>
        </p:txBody>
      </p:sp>
      <p:sp>
        <p:nvSpPr>
          <p:cNvPr id="3" name="Content Placeholder 2"/>
          <p:cNvSpPr>
            <a:spLocks noGrp="1"/>
          </p:cNvSpPr>
          <p:nvPr>
            <p:ph idx="1"/>
          </p:nvPr>
        </p:nvSpPr>
        <p:spPr>
          <a:xfrm>
            <a:off x="457200" y="990600"/>
            <a:ext cx="4267200" cy="5135563"/>
          </a:xfrm>
        </p:spPr>
        <p:txBody>
          <a:bodyPr>
            <a:normAutofit/>
          </a:bodyPr>
          <a:lstStyle/>
          <a:p>
            <a:pPr>
              <a:spcAft>
                <a:spcPts val="1200"/>
              </a:spcAft>
            </a:pPr>
            <a:r>
              <a:rPr lang="en-US" sz="2400" dirty="0" smtClean="0"/>
              <a:t>Direct or visible costs are costs that are specifically linked to a project, product or process.</a:t>
            </a:r>
            <a:r>
              <a:rPr lang="en-US" sz="2400" baseline="30000" dirty="0" smtClean="0"/>
              <a:t>1</a:t>
            </a:r>
            <a:r>
              <a:rPr lang="en-US" sz="2400" dirty="0" smtClean="0"/>
              <a:t> </a:t>
            </a:r>
          </a:p>
          <a:p>
            <a:pPr>
              <a:spcAft>
                <a:spcPts val="1200"/>
              </a:spcAft>
            </a:pPr>
            <a:r>
              <a:rPr lang="en-US" sz="2400" dirty="0" smtClean="0"/>
              <a:t>They are some of the easiest costs to identify and measure.</a:t>
            </a:r>
          </a:p>
        </p:txBody>
      </p:sp>
      <p:sp>
        <p:nvSpPr>
          <p:cNvPr id="4" name="TextBox 3"/>
          <p:cNvSpPr txBox="1"/>
          <p:nvPr/>
        </p:nvSpPr>
        <p:spPr>
          <a:xfrm>
            <a:off x="304800" y="6248400"/>
            <a:ext cx="7543800" cy="553998"/>
          </a:xfrm>
          <a:prstGeom prst="rect">
            <a:avLst/>
          </a:prstGeom>
          <a:noFill/>
        </p:spPr>
        <p:txBody>
          <a:bodyPr wrap="square" rtlCol="0">
            <a:spAutoFit/>
          </a:bodyPr>
          <a:lstStyle/>
          <a:p>
            <a:pPr marL="228600" indent="-228600"/>
            <a:r>
              <a:rPr lang="en-US" sz="1000" baseline="30000" dirty="0" smtClean="0"/>
              <a:t>1</a:t>
            </a:r>
            <a:r>
              <a:rPr lang="en-US" sz="1000" dirty="0" smtClean="0"/>
              <a:t>  GEMI “Finding Cost-Effective Pollution Prevention Initiatives: Incorporating Environmental Costs Into Business Decision Making”</a:t>
            </a:r>
          </a:p>
          <a:p>
            <a:pPr marL="228600" indent="-228600"/>
            <a:r>
              <a:rPr lang="en-US" sz="1000" baseline="30000" dirty="0" smtClean="0"/>
              <a:t>2</a:t>
            </a:r>
            <a:r>
              <a:rPr lang="en-US" sz="1000" dirty="0" smtClean="0"/>
              <a:t>  Ohio EPA “Financial Analysis of Pollution Prevention Projects”</a:t>
            </a:r>
            <a:endParaRPr lang="en-US" sz="1000" dirty="0"/>
          </a:p>
        </p:txBody>
      </p:sp>
      <p:sp>
        <p:nvSpPr>
          <p:cNvPr id="5" name="Rounded Rectangle 4"/>
          <p:cNvSpPr/>
          <p:nvPr/>
        </p:nvSpPr>
        <p:spPr>
          <a:xfrm>
            <a:off x="5029200" y="914400"/>
            <a:ext cx="3276600" cy="4191000"/>
          </a:xfrm>
          <a:prstGeom prst="roundRect">
            <a:avLst/>
          </a:prstGeom>
          <a:effectLst>
            <a:outerShdw blurRad="40000" dist="23000" dir="5400000" rotWithShape="0">
              <a:srgbClr val="000000">
                <a:alpha val="35000"/>
              </a:srgbClr>
            </a:outerShdw>
            <a:reflection blurRad="6350" stA="52000" endA="300" endPos="35000" dir="5400000" sy="-100000" algn="bl" rotWithShape="0"/>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Examples of Direct or Visible Costs:</a:t>
            </a:r>
            <a:r>
              <a:rPr lang="en-US" baseline="30000" dirty="0" smtClean="0"/>
              <a:t>2</a:t>
            </a:r>
          </a:p>
          <a:p>
            <a:pPr marL="230188" indent="-230188">
              <a:spcBef>
                <a:spcPts val="600"/>
              </a:spcBef>
              <a:spcAft>
                <a:spcPts val="600"/>
              </a:spcAft>
              <a:buFont typeface="Arial" pitchFamily="34" charset="0"/>
              <a:buChar char="•"/>
            </a:pPr>
            <a:r>
              <a:rPr lang="en-US" dirty="0" smtClean="0"/>
              <a:t>Labor of workers involved in production process</a:t>
            </a:r>
          </a:p>
          <a:p>
            <a:pPr marL="230188" indent="-230188">
              <a:spcBef>
                <a:spcPts val="600"/>
              </a:spcBef>
              <a:spcAft>
                <a:spcPts val="600"/>
              </a:spcAft>
              <a:buFont typeface="Arial" pitchFamily="34" charset="0"/>
              <a:buChar char="•"/>
            </a:pPr>
            <a:r>
              <a:rPr lang="en-US" dirty="0" smtClean="0"/>
              <a:t>Materials that go into the product</a:t>
            </a:r>
          </a:p>
          <a:p>
            <a:pPr marL="230188" indent="-230188">
              <a:spcBef>
                <a:spcPts val="600"/>
              </a:spcBef>
              <a:spcAft>
                <a:spcPts val="600"/>
              </a:spcAft>
              <a:buFont typeface="Arial" pitchFamily="34" charset="0"/>
              <a:buChar char="•"/>
            </a:pPr>
            <a:r>
              <a:rPr lang="en-US" dirty="0" smtClean="0"/>
              <a:t>Wasted materials</a:t>
            </a:r>
          </a:p>
          <a:p>
            <a:pPr marL="230188" indent="-230188">
              <a:spcBef>
                <a:spcPts val="600"/>
              </a:spcBef>
              <a:spcAft>
                <a:spcPts val="600"/>
              </a:spcAft>
              <a:buFont typeface="Arial" pitchFamily="34" charset="0"/>
              <a:buChar char="•"/>
            </a:pPr>
            <a:r>
              <a:rPr lang="en-US" dirty="0" smtClean="0"/>
              <a:t>Other materials  or inputs that enter the process</a:t>
            </a:r>
          </a:p>
          <a:p>
            <a:pPr marL="230188" indent="-230188"/>
            <a:endParaRPr lang="en-US" dirty="0"/>
          </a:p>
        </p:txBody>
      </p:sp>
      <p:sp>
        <p:nvSpPr>
          <p:cNvPr id="6" name="Right Arrow 5">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10</a:t>
            </a:fld>
            <a:endParaRPr lang="en-US"/>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Costs</a:t>
            </a:r>
            <a:endParaRPr lang="en-US" dirty="0"/>
          </a:p>
        </p:txBody>
      </p:sp>
      <p:sp>
        <p:nvSpPr>
          <p:cNvPr id="4" name="Rounded Rectangle 3"/>
          <p:cNvSpPr/>
          <p:nvPr/>
        </p:nvSpPr>
        <p:spPr>
          <a:xfrm>
            <a:off x="381000" y="1219200"/>
            <a:ext cx="5943600" cy="5029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n-US" sz="2400" b="1" dirty="0" smtClean="0"/>
              <a:t>Types of Costs</a:t>
            </a:r>
            <a:r>
              <a:rPr lang="en-US" sz="2400" baseline="30000" dirty="0" smtClean="0"/>
              <a:t>1</a:t>
            </a:r>
            <a:endParaRPr lang="en-US" sz="2400" dirty="0"/>
          </a:p>
        </p:txBody>
      </p:sp>
      <p:graphicFrame>
        <p:nvGraphicFramePr>
          <p:cNvPr id="7" name="Table 6"/>
          <p:cNvGraphicFramePr>
            <a:graphicFrameLocks noGrp="1"/>
          </p:cNvGraphicFramePr>
          <p:nvPr/>
        </p:nvGraphicFramePr>
        <p:xfrm>
          <a:off x="762000" y="1791819"/>
          <a:ext cx="5105400" cy="4151781"/>
        </p:xfrm>
        <a:graphic>
          <a:graphicData uri="http://schemas.openxmlformats.org/drawingml/2006/table">
            <a:tbl>
              <a:tblPr/>
              <a:tblGrid>
                <a:gridCol w="2057400"/>
                <a:gridCol w="3048000"/>
              </a:tblGrid>
              <a:tr h="397728">
                <a:tc>
                  <a:txBody>
                    <a:bodyPr/>
                    <a:lstStyle/>
                    <a:p>
                      <a:pPr algn="l" fontAlgn="b"/>
                      <a:r>
                        <a:rPr lang="en-US" sz="1600" b="1" i="0" u="none" strike="noStrike" dirty="0">
                          <a:solidFill>
                            <a:srgbClr val="000000"/>
                          </a:solidFill>
                          <a:latin typeface="Rockwell"/>
                        </a:rPr>
                        <a:t>Cost Pool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Rockwell"/>
                        </a:rPr>
                        <a:t>Description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516151">
                <a:tc>
                  <a:txBody>
                    <a:bodyPr/>
                    <a:lstStyle/>
                    <a:p>
                      <a:pPr algn="l" fontAlgn="b"/>
                      <a:r>
                        <a:rPr lang="en-US" sz="1600" b="1" i="0" u="none" strike="noStrike" dirty="0">
                          <a:solidFill>
                            <a:srgbClr val="000000"/>
                          </a:solidFill>
                          <a:latin typeface="Rockwell"/>
                        </a:rPr>
                        <a:t>Direct Labor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11125" indent="0" algn="l" fontAlgn="b"/>
                      <a:r>
                        <a:rPr lang="en-US" sz="1600" b="0" i="1" u="none" strike="noStrike" dirty="0">
                          <a:solidFill>
                            <a:srgbClr val="000000"/>
                          </a:solidFill>
                          <a:latin typeface="Rockwell"/>
                        </a:rPr>
                        <a:t>Workers involved directly in the production process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6151">
                <a:tc>
                  <a:txBody>
                    <a:bodyPr/>
                    <a:lstStyle/>
                    <a:p>
                      <a:pPr algn="l" fontAlgn="b"/>
                      <a:r>
                        <a:rPr lang="en-US" sz="1600" b="1" i="0" u="none" strike="noStrike" dirty="0">
                          <a:solidFill>
                            <a:srgbClr val="000000"/>
                          </a:solidFill>
                          <a:latin typeface="Rockwell"/>
                        </a:rPr>
                        <a:t>Direct Materials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11125" indent="0" algn="l" fontAlgn="b"/>
                      <a:r>
                        <a:rPr lang="en-US" sz="1600" b="0" i="1" u="none" strike="noStrike" dirty="0">
                          <a:solidFill>
                            <a:srgbClr val="000000"/>
                          </a:solidFill>
                          <a:latin typeface="Rockwell"/>
                        </a:rPr>
                        <a:t>Materials that are part of the product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7728">
                <a:tc>
                  <a:txBody>
                    <a:bodyPr/>
                    <a:lstStyle/>
                    <a:p>
                      <a:pPr algn="l" fontAlgn="b"/>
                      <a:r>
                        <a:rPr lang="en-US" sz="2400" b="1" i="0" u="none" strike="noStrike" dirty="0">
                          <a:solidFill>
                            <a:schemeClr val="accent5"/>
                          </a:solidFill>
                          <a:latin typeface="Rockwell"/>
                        </a:rPr>
                        <a:t>Overhead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1" u="none" strike="noStrike">
                          <a:solidFill>
                            <a:srgbClr val="000000"/>
                          </a:solidFill>
                          <a:latin typeface="Rockwel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6151">
                <a:tc>
                  <a:txBody>
                    <a:bodyPr/>
                    <a:lstStyle/>
                    <a:p>
                      <a:pPr lvl="1" algn="l" fontAlgn="b"/>
                      <a:r>
                        <a:rPr lang="en-US" sz="1600" b="0" i="0" u="none" strike="noStrike" dirty="0">
                          <a:solidFill>
                            <a:srgbClr val="000000"/>
                          </a:solidFill>
                          <a:latin typeface="Rockwell"/>
                        </a:rPr>
                        <a:t>Indirect Labor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11125" indent="0" algn="l" fontAlgn="b"/>
                      <a:r>
                        <a:rPr lang="en-US" sz="1600" b="0" i="1" u="none" strike="noStrike" dirty="0">
                          <a:solidFill>
                            <a:srgbClr val="000000"/>
                          </a:solidFill>
                          <a:latin typeface="Rockwell"/>
                        </a:rPr>
                        <a:t>Any other work that's not production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6151">
                <a:tc>
                  <a:txBody>
                    <a:bodyPr/>
                    <a:lstStyle/>
                    <a:p>
                      <a:pPr lvl="1" algn="l" fontAlgn="b"/>
                      <a:r>
                        <a:rPr lang="en-US" sz="1600" b="0" i="0" u="none" strike="noStrike" dirty="0">
                          <a:solidFill>
                            <a:srgbClr val="000000"/>
                          </a:solidFill>
                          <a:latin typeface="Rockwell"/>
                        </a:rPr>
                        <a:t>Indirect Materials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11125" indent="0" algn="l" fontAlgn="b"/>
                      <a:r>
                        <a:rPr lang="en-US" sz="1600" b="0" i="1" u="none" strike="noStrike" dirty="0">
                          <a:solidFill>
                            <a:srgbClr val="000000"/>
                          </a:solidFill>
                          <a:latin typeface="Rockwell"/>
                        </a:rPr>
                        <a:t>Materials not in the finished product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6151">
                <a:tc>
                  <a:txBody>
                    <a:bodyPr/>
                    <a:lstStyle/>
                    <a:p>
                      <a:pPr lvl="1" algn="l" fontAlgn="b"/>
                      <a:r>
                        <a:rPr lang="en-US" sz="1600" b="0" i="0" u="none" strike="noStrike" dirty="0">
                          <a:solidFill>
                            <a:srgbClr val="000000"/>
                          </a:solidFill>
                          <a:latin typeface="Rockwell"/>
                        </a:rPr>
                        <a:t>Facility Costs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11125" indent="0" algn="l" fontAlgn="b"/>
                      <a:r>
                        <a:rPr lang="en-US" sz="1600" b="0" i="1" u="none" strike="noStrike" dirty="0">
                          <a:solidFill>
                            <a:srgbClr val="000000"/>
                          </a:solidFill>
                          <a:latin typeface="Rockwell"/>
                        </a:rPr>
                        <a:t>For the building, such as rent, heating, lighting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5570">
                <a:tc>
                  <a:txBody>
                    <a:bodyPr/>
                    <a:lstStyle/>
                    <a:p>
                      <a:pPr lvl="1" algn="l" fontAlgn="b"/>
                      <a:r>
                        <a:rPr lang="en-US" sz="1600" b="0" i="0" u="none" strike="noStrike" dirty="0">
                          <a:solidFill>
                            <a:srgbClr val="000000"/>
                          </a:solidFill>
                          <a:latin typeface="Rockwell"/>
                        </a:rPr>
                        <a:t>Corporate Expenses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11125" indent="0" algn="l" fontAlgn="b"/>
                      <a:r>
                        <a:rPr lang="en-US" sz="1600" b="0" i="1" u="none" strike="noStrike" dirty="0">
                          <a:solidFill>
                            <a:srgbClr val="000000"/>
                          </a:solidFill>
                          <a:latin typeface="Rockwell"/>
                        </a:rPr>
                        <a:t>Administration costs, including things like marketing and sales expenses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04800" y="6477000"/>
            <a:ext cx="8610600" cy="369332"/>
          </a:xfrm>
          <a:prstGeom prst="rect">
            <a:avLst/>
          </a:prstGeom>
          <a:noFill/>
        </p:spPr>
        <p:txBody>
          <a:bodyPr wrap="square" rtlCol="0">
            <a:spAutoFit/>
          </a:bodyPr>
          <a:lstStyle/>
          <a:p>
            <a:r>
              <a:rPr lang="en-US" sz="900" baseline="30000" dirty="0" smtClean="0"/>
              <a:t>1</a:t>
            </a:r>
            <a:r>
              <a:rPr lang="en-US" sz="900" dirty="0" smtClean="0"/>
              <a:t>  NEWMOA “Improving Your Competitive Position: Strategic and Financial Assessment of Pollution Prevention Investments</a:t>
            </a:r>
          </a:p>
          <a:p>
            <a:endParaRPr lang="en-US" sz="900" dirty="0"/>
          </a:p>
        </p:txBody>
      </p:sp>
      <p:sp>
        <p:nvSpPr>
          <p:cNvPr id="10" name="Left Arrow 9"/>
          <p:cNvSpPr/>
          <p:nvPr/>
        </p:nvSpPr>
        <p:spPr>
          <a:xfrm rot="20310833">
            <a:off x="4671750" y="2810610"/>
            <a:ext cx="2133600" cy="533400"/>
          </a:xfrm>
          <a:prstGeom prst="lef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1" name="Right Arrow 10">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2" name="Picture 11"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9" name="TextBox 8"/>
          <p:cNvSpPr txBox="1"/>
          <p:nvPr/>
        </p:nvSpPr>
        <p:spPr>
          <a:xfrm>
            <a:off x="6629400" y="1524001"/>
            <a:ext cx="2209800" cy="3970318"/>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dirty="0" smtClean="0"/>
              <a:t>Costs included in </a:t>
            </a:r>
            <a:r>
              <a:rPr lang="en-US" b="1" dirty="0" smtClean="0"/>
              <a:t>Overhead</a:t>
            </a:r>
            <a:r>
              <a:rPr lang="en-US" dirty="0" smtClean="0"/>
              <a:t> aren’t allocated to specific processes or products or are allocated using a generic proxy, so they are </a:t>
            </a:r>
            <a:r>
              <a:rPr lang="en-US" b="1" dirty="0" smtClean="0"/>
              <a:t>“hidden”</a:t>
            </a:r>
            <a:r>
              <a:rPr lang="en-US" dirty="0" smtClean="0"/>
              <a:t>.</a:t>
            </a:r>
            <a:r>
              <a:rPr lang="en-US" b="1" dirty="0" smtClean="0"/>
              <a:t>  </a:t>
            </a:r>
            <a:r>
              <a:rPr lang="en-US" dirty="0" smtClean="0"/>
              <a:t>It can, therefore, be difficult to determine the true costs of a specific process or product.</a:t>
            </a:r>
            <a:endParaRPr lang="en-US" dirty="0"/>
          </a:p>
        </p:txBody>
      </p:sp>
      <p:sp>
        <p:nvSpPr>
          <p:cNvPr id="13" name="Slide Number Placeholder 12"/>
          <p:cNvSpPr>
            <a:spLocks noGrp="1"/>
          </p:cNvSpPr>
          <p:nvPr>
            <p:ph type="sldNum" sz="quarter" idx="12"/>
          </p:nvPr>
        </p:nvSpPr>
        <p:spPr/>
        <p:txBody>
          <a:bodyPr/>
          <a:lstStyle/>
          <a:p>
            <a:fld id="{197B56AA-1A1D-44A6-9AFD-24AEBEFDBFF0}" type="slidenum">
              <a:rPr lang="en-US" smtClean="0"/>
              <a:pPr/>
              <a:t>11</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Environmental Costs</a:t>
            </a:r>
            <a:endParaRPr lang="en-US" dirty="0"/>
          </a:p>
        </p:txBody>
      </p:sp>
      <p:sp>
        <p:nvSpPr>
          <p:cNvPr id="3" name="Content Placeholder 2"/>
          <p:cNvSpPr>
            <a:spLocks noGrp="1"/>
          </p:cNvSpPr>
          <p:nvPr>
            <p:ph idx="1"/>
          </p:nvPr>
        </p:nvSpPr>
        <p:spPr>
          <a:xfrm>
            <a:off x="457200" y="1143000"/>
            <a:ext cx="4191000" cy="4602163"/>
          </a:xfrm>
        </p:spPr>
        <p:txBody>
          <a:bodyPr>
            <a:normAutofit/>
          </a:bodyPr>
          <a:lstStyle/>
          <a:p>
            <a:pPr>
              <a:spcAft>
                <a:spcPts val="1200"/>
              </a:spcAft>
            </a:pPr>
            <a:r>
              <a:rPr lang="en-US" sz="1600" dirty="0" smtClean="0"/>
              <a:t>Many times, environmental costs should be allocated to a specific process, but aren’t because they are “hidden” in the overhead.  In such cases, you could </a:t>
            </a:r>
            <a:r>
              <a:rPr lang="en-US" sz="1600" dirty="0" smtClean="0">
                <a:solidFill>
                  <a:schemeClr val="accent5"/>
                </a:solidFill>
              </a:rPr>
              <a:t>underestimate the costs or benefits </a:t>
            </a:r>
            <a:r>
              <a:rPr lang="en-US" sz="1600" dirty="0" smtClean="0"/>
              <a:t>of changing that process.</a:t>
            </a:r>
          </a:p>
          <a:p>
            <a:pPr>
              <a:spcAft>
                <a:spcPts val="1200"/>
              </a:spcAft>
            </a:pPr>
            <a:r>
              <a:rPr lang="en-US" sz="1600" dirty="0" smtClean="0"/>
              <a:t>Traditionally, company decision making processes have not taken into account all environmental costs or savings.  This can lead to the </a:t>
            </a:r>
            <a:r>
              <a:rPr lang="en-US" sz="1600" dirty="0" smtClean="0">
                <a:solidFill>
                  <a:schemeClr val="accent5"/>
                </a:solidFill>
              </a:rPr>
              <a:t>rejection of sustainability projects that have merit</a:t>
            </a:r>
            <a:r>
              <a:rPr lang="en-US" sz="1600" dirty="0" smtClean="0"/>
              <a:t>.</a:t>
            </a:r>
            <a:r>
              <a:rPr lang="en-US" sz="1600" baseline="30000" dirty="0" smtClean="0"/>
              <a:t>1</a:t>
            </a:r>
            <a:endParaRPr lang="en-US" sz="1600" dirty="0"/>
          </a:p>
        </p:txBody>
      </p:sp>
      <p:sp>
        <p:nvSpPr>
          <p:cNvPr id="4" name="Rounded Rectangle 3"/>
          <p:cNvSpPr/>
          <p:nvPr/>
        </p:nvSpPr>
        <p:spPr>
          <a:xfrm>
            <a:off x="4572000" y="2590800"/>
            <a:ext cx="4419600" cy="2362200"/>
          </a:xfrm>
          <a:prstGeom prst="roundRect">
            <a:avLst/>
          </a:prstGeom>
        </p:spPr>
        <p:style>
          <a:lnRef idx="1">
            <a:schemeClr val="accent4"/>
          </a:lnRef>
          <a:fillRef idx="2">
            <a:schemeClr val="accent4"/>
          </a:fillRef>
          <a:effectRef idx="1">
            <a:schemeClr val="accent4"/>
          </a:effectRef>
          <a:fontRef idx="minor">
            <a:schemeClr val="dk1"/>
          </a:fontRef>
        </p:style>
        <p:txBody>
          <a:bodyPr numCol="2" rtlCol="0" anchor="b"/>
          <a:lstStyle/>
          <a:p>
            <a:pPr marL="230188" indent="-230188">
              <a:spcAft>
                <a:spcPts val="600"/>
              </a:spcAft>
              <a:buFont typeface="Arial" pitchFamily="34" charset="0"/>
              <a:buChar char="•"/>
            </a:pPr>
            <a:r>
              <a:rPr lang="en-US" sz="1400" dirty="0" smtClean="0"/>
              <a:t>Monitoring and Reporting</a:t>
            </a:r>
          </a:p>
          <a:p>
            <a:pPr marL="230188" indent="-230188">
              <a:spcAft>
                <a:spcPts val="600"/>
              </a:spcAft>
              <a:buFont typeface="Arial" pitchFamily="34" charset="0"/>
              <a:buChar char="•"/>
            </a:pPr>
            <a:r>
              <a:rPr lang="en-US" sz="1400" dirty="0" smtClean="0"/>
              <a:t>Waste Management and Disposal</a:t>
            </a:r>
          </a:p>
          <a:p>
            <a:pPr marL="230188" indent="-230188">
              <a:spcAft>
                <a:spcPts val="600"/>
              </a:spcAft>
              <a:buFont typeface="Arial" pitchFamily="34" charset="0"/>
              <a:buChar char="•"/>
            </a:pPr>
            <a:r>
              <a:rPr lang="en-US" sz="1400" dirty="0" smtClean="0"/>
              <a:t>Capital Depreciation</a:t>
            </a:r>
          </a:p>
          <a:p>
            <a:pPr marL="230188" indent="-230188">
              <a:spcAft>
                <a:spcPts val="600"/>
              </a:spcAft>
              <a:buFont typeface="Arial" pitchFamily="34" charset="0"/>
              <a:buChar char="•"/>
            </a:pPr>
            <a:r>
              <a:rPr lang="en-US" sz="1400" dirty="0" smtClean="0"/>
              <a:t>Employee Training</a:t>
            </a:r>
          </a:p>
          <a:p>
            <a:pPr marL="230188" indent="-230188">
              <a:spcAft>
                <a:spcPts val="600"/>
              </a:spcAft>
              <a:buFont typeface="Arial" pitchFamily="34" charset="0"/>
              <a:buChar char="•"/>
            </a:pPr>
            <a:r>
              <a:rPr lang="en-US" sz="1400" dirty="0" smtClean="0"/>
              <a:t>Utilities (electricity and water)</a:t>
            </a:r>
          </a:p>
          <a:p>
            <a:pPr marL="230188" indent="-230188">
              <a:spcAft>
                <a:spcPts val="600"/>
              </a:spcAft>
              <a:buFont typeface="Arial" pitchFamily="34" charset="0"/>
              <a:buChar char="•"/>
            </a:pPr>
            <a:r>
              <a:rPr lang="en-US" sz="1400" dirty="0" smtClean="0"/>
              <a:t>Permits and Fees</a:t>
            </a:r>
          </a:p>
          <a:p>
            <a:pPr marL="230188" indent="-230188">
              <a:spcAft>
                <a:spcPts val="600"/>
              </a:spcAft>
              <a:buFont typeface="Arial" pitchFamily="34" charset="0"/>
              <a:buChar char="•"/>
            </a:pPr>
            <a:r>
              <a:rPr lang="en-US" sz="1400" dirty="0" smtClean="0"/>
              <a:t>Equipment</a:t>
            </a:r>
          </a:p>
          <a:p>
            <a:pPr marL="230188" indent="-230188">
              <a:spcAft>
                <a:spcPts val="600"/>
              </a:spcAft>
              <a:buFont typeface="Arial" pitchFamily="34" charset="0"/>
              <a:buChar char="•"/>
            </a:pPr>
            <a:r>
              <a:rPr lang="en-US" sz="1400" dirty="0" smtClean="0"/>
              <a:t>Fines and Penalties</a:t>
            </a:r>
          </a:p>
          <a:p>
            <a:pPr marL="230188" indent="-230188">
              <a:spcAft>
                <a:spcPts val="600"/>
              </a:spcAft>
              <a:buFont typeface="Arial" pitchFamily="34" charset="0"/>
              <a:buChar char="•"/>
            </a:pPr>
            <a:r>
              <a:rPr lang="en-US" sz="1400" dirty="0" smtClean="0"/>
              <a:t>Equipment Cleaning</a:t>
            </a:r>
          </a:p>
          <a:p>
            <a:pPr marL="230188" indent="-230188">
              <a:spcAft>
                <a:spcPts val="600"/>
              </a:spcAft>
              <a:buFont typeface="Arial" pitchFamily="34" charset="0"/>
              <a:buChar char="•"/>
            </a:pPr>
            <a:r>
              <a:rPr lang="en-US" sz="1400" dirty="0" smtClean="0"/>
              <a:t>Legal support</a:t>
            </a:r>
            <a:r>
              <a:rPr lang="en-US" sz="1400" baseline="30000" dirty="0" smtClean="0"/>
              <a:t>1</a:t>
            </a:r>
          </a:p>
          <a:p>
            <a:pPr marL="230188" indent="-230188">
              <a:spcAft>
                <a:spcPts val="600"/>
              </a:spcAft>
              <a:buFont typeface="Arial" pitchFamily="34" charset="0"/>
              <a:buChar char="•"/>
            </a:pPr>
            <a:r>
              <a:rPr lang="en-US" sz="1400" dirty="0" smtClean="0"/>
              <a:t>Sampling and Testing</a:t>
            </a:r>
            <a:r>
              <a:rPr lang="en-US" sz="1400" baseline="30000" dirty="0" smtClean="0"/>
              <a:t>1</a:t>
            </a:r>
            <a:endParaRPr lang="en-US" sz="1400" dirty="0" smtClean="0"/>
          </a:p>
        </p:txBody>
      </p:sp>
      <p:sp>
        <p:nvSpPr>
          <p:cNvPr id="6" name="TextBox 5"/>
          <p:cNvSpPr txBox="1"/>
          <p:nvPr/>
        </p:nvSpPr>
        <p:spPr>
          <a:xfrm>
            <a:off x="304800" y="6096000"/>
            <a:ext cx="7543800" cy="553998"/>
          </a:xfrm>
          <a:prstGeom prst="rect">
            <a:avLst/>
          </a:prstGeom>
          <a:noFill/>
        </p:spPr>
        <p:txBody>
          <a:bodyPr wrap="square" rtlCol="0">
            <a:spAutoFit/>
          </a:bodyPr>
          <a:lstStyle/>
          <a:p>
            <a:r>
              <a:rPr lang="en-US" sz="1000" baseline="30000" dirty="0" smtClean="0"/>
              <a:t>1</a:t>
            </a:r>
            <a:r>
              <a:rPr lang="en-US" sz="1000" dirty="0" smtClean="0"/>
              <a:t>  GEMI “Finding Cost-Effective Pollution Prevention Initiatives: Incorporating Environmental Costs Into Business Decision Making”</a:t>
            </a:r>
          </a:p>
          <a:p>
            <a:r>
              <a:rPr lang="en-US" sz="1000" baseline="30000" dirty="0" smtClean="0"/>
              <a:t>2  </a:t>
            </a:r>
            <a:r>
              <a:rPr lang="en-US" sz="1000" dirty="0" smtClean="0"/>
              <a:t>NEWMOA “Improving Your Competitive Position: Strategic and Financial Assessment of Pollution Prevention Investments</a:t>
            </a:r>
          </a:p>
        </p:txBody>
      </p:sp>
      <p:pic>
        <p:nvPicPr>
          <p:cNvPr id="2057" name="Picture 9" descr="C:\Documents and Settings\Morgan Barr\Local Settings\Temporary Internet Files\Content.IE5\K7XORYP2\MC900431538[1].png"/>
          <p:cNvPicPr>
            <a:picLocks noChangeAspect="1" noChangeArrowheads="1"/>
          </p:cNvPicPr>
          <p:nvPr/>
        </p:nvPicPr>
        <p:blipFill>
          <a:blip r:embed="rId2" cstate="print"/>
          <a:srcRect/>
          <a:stretch>
            <a:fillRect/>
          </a:stretch>
        </p:blipFill>
        <p:spPr bwMode="auto">
          <a:xfrm>
            <a:off x="7638168" y="609600"/>
            <a:ext cx="1315843" cy="1219200"/>
          </a:xfrm>
          <a:prstGeom prst="rect">
            <a:avLst/>
          </a:prstGeom>
          <a:noFill/>
        </p:spPr>
      </p:pic>
      <p:sp>
        <p:nvSpPr>
          <p:cNvPr id="9" name="Rounded Rectangle 8"/>
          <p:cNvSpPr/>
          <p:nvPr/>
        </p:nvSpPr>
        <p:spPr>
          <a:xfrm>
            <a:off x="4876800" y="1981200"/>
            <a:ext cx="3886200" cy="6858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smtClean="0"/>
              <a:t>Environmental Costs Typically Included in Overhead</a:t>
            </a:r>
            <a:r>
              <a:rPr lang="en-US" sz="1600" baseline="30000" dirty="0" smtClean="0"/>
              <a:t>2</a:t>
            </a:r>
            <a:endParaRPr lang="en-US" sz="1600" dirty="0" smtClean="0"/>
          </a:p>
        </p:txBody>
      </p:sp>
      <p:sp>
        <p:nvSpPr>
          <p:cNvPr id="10" name="Right Arrow 9"/>
          <p:cNvSpPr/>
          <p:nvPr/>
        </p:nvSpPr>
        <p:spPr>
          <a:xfrm rot="19448933">
            <a:off x="3236587" y="4775912"/>
            <a:ext cx="1600200" cy="38100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1" name="Rectangle 10"/>
          <p:cNvSpPr/>
          <p:nvPr/>
        </p:nvSpPr>
        <p:spPr>
          <a:xfrm>
            <a:off x="685800" y="5257800"/>
            <a:ext cx="5943600" cy="685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Utilities can be a major cost, but it can be hard to allocate your utilities costs to your different processes accurately.  The next lesson will give you more advice on how to do this for specific utilities.</a:t>
            </a:r>
            <a:endParaRPr lang="en-US" sz="1400" dirty="0"/>
          </a:p>
        </p:txBody>
      </p:sp>
      <p:sp>
        <p:nvSpPr>
          <p:cNvPr id="12" name="Right Arrow 11">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3" name="Picture 12"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14" name="Slide Number Placeholder 13"/>
          <p:cNvSpPr>
            <a:spLocks noGrp="1"/>
          </p:cNvSpPr>
          <p:nvPr>
            <p:ph type="sldNum" sz="quarter" idx="12"/>
          </p:nvPr>
        </p:nvSpPr>
        <p:spPr/>
        <p:txBody>
          <a:bodyPr/>
          <a:lstStyle/>
          <a:p>
            <a:fld id="{197B56AA-1A1D-44A6-9AFD-24AEBEFDBFF0}" type="slidenum">
              <a:rPr lang="en-US" smtClean="0"/>
              <a:pPr/>
              <a:t>12</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p:cNvCxnSpPr>
            <a:endCxn id="24" idx="1"/>
          </p:cNvCxnSpPr>
          <p:nvPr/>
        </p:nvCxnSpPr>
        <p:spPr>
          <a:xfrm>
            <a:off x="5638800" y="2971800"/>
            <a:ext cx="2209800" cy="533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4" name="Rectangle 23"/>
          <p:cNvSpPr/>
          <p:nvPr/>
        </p:nvSpPr>
        <p:spPr>
          <a:xfrm>
            <a:off x="7848600" y="3352800"/>
            <a:ext cx="990600" cy="304800"/>
          </a:xfrm>
          <a:prstGeom prst="rect">
            <a:avLst/>
          </a:prstGeom>
          <a:ln/>
        </p:spPr>
        <p:style>
          <a:lnRef idx="1">
            <a:schemeClr val="accent2"/>
          </a:lnRef>
          <a:fillRef idx="3">
            <a:schemeClr val="accent2"/>
          </a:fillRef>
          <a:effectRef idx="2">
            <a:schemeClr val="accent2"/>
          </a:effectRef>
          <a:fontRef idx="minor">
            <a:schemeClr val="lt1"/>
          </a:fontRef>
        </p:style>
        <p:txBody>
          <a:bodyPr rtlCol="0" anchor="b"/>
          <a:lstStyle/>
          <a:p>
            <a:pPr algn="ctr"/>
            <a:r>
              <a:rPr lang="en-US" sz="1000" dirty="0" smtClean="0">
                <a:solidFill>
                  <a:schemeClr val="bg1"/>
                </a:solidFill>
              </a:rPr>
              <a:t>$10,000</a:t>
            </a:r>
            <a:endParaRPr lang="en-US" sz="1000" dirty="0">
              <a:solidFill>
                <a:schemeClr val="bg1"/>
              </a:solidFill>
            </a:endParaRPr>
          </a:p>
        </p:txBody>
      </p:sp>
      <p:sp>
        <p:nvSpPr>
          <p:cNvPr id="20" name="Rectangle 19"/>
          <p:cNvSpPr/>
          <p:nvPr/>
        </p:nvSpPr>
        <p:spPr>
          <a:xfrm>
            <a:off x="7848600" y="3048000"/>
            <a:ext cx="990600" cy="304800"/>
          </a:xfrm>
          <a:prstGeom prst="rect">
            <a:avLst/>
          </a:prstGeom>
          <a:ln/>
        </p:spPr>
        <p:style>
          <a:lnRef idx="1">
            <a:schemeClr val="accent5"/>
          </a:lnRef>
          <a:fillRef idx="3">
            <a:schemeClr val="accent5"/>
          </a:fillRef>
          <a:effectRef idx="2">
            <a:schemeClr val="accent5"/>
          </a:effectRef>
          <a:fontRef idx="minor">
            <a:schemeClr val="lt1"/>
          </a:fontRef>
        </p:style>
        <p:txBody>
          <a:bodyPr rtlCol="0" anchor="b"/>
          <a:lstStyle/>
          <a:p>
            <a:pPr algn="ctr"/>
            <a:r>
              <a:rPr lang="en-US" sz="1000" dirty="0" smtClean="0">
                <a:solidFill>
                  <a:schemeClr val="bg1"/>
                </a:solidFill>
              </a:rPr>
              <a:t>$4,500</a:t>
            </a:r>
            <a:endParaRPr lang="en-US" sz="1000" dirty="0">
              <a:solidFill>
                <a:schemeClr val="bg1"/>
              </a:solidFill>
            </a:endParaRPr>
          </a:p>
        </p:txBody>
      </p:sp>
      <p:sp>
        <p:nvSpPr>
          <p:cNvPr id="21" name="Rectangle 20"/>
          <p:cNvSpPr/>
          <p:nvPr/>
        </p:nvSpPr>
        <p:spPr>
          <a:xfrm>
            <a:off x="6477000" y="2286000"/>
            <a:ext cx="990600" cy="381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b"/>
          <a:lstStyle/>
          <a:p>
            <a:pPr algn="ctr"/>
            <a:r>
              <a:rPr lang="en-US" sz="1000" dirty="0" smtClean="0">
                <a:solidFill>
                  <a:schemeClr val="bg1"/>
                </a:solidFill>
              </a:rPr>
              <a:t>$5,500</a:t>
            </a:r>
            <a:endParaRPr lang="en-US" sz="1000" dirty="0">
              <a:solidFill>
                <a:schemeClr val="bg1"/>
              </a:solidFill>
            </a:endParaRPr>
          </a:p>
        </p:txBody>
      </p:sp>
      <p:sp>
        <p:nvSpPr>
          <p:cNvPr id="2" name="Title 1"/>
          <p:cNvSpPr>
            <a:spLocks noGrp="1"/>
          </p:cNvSpPr>
          <p:nvPr>
            <p:ph type="title"/>
          </p:nvPr>
        </p:nvSpPr>
        <p:spPr/>
        <p:txBody>
          <a:bodyPr/>
          <a:lstStyle/>
          <a:p>
            <a:r>
              <a:rPr lang="en-US" dirty="0" smtClean="0"/>
              <a:t>“Hidden” Costs Example</a:t>
            </a:r>
            <a:r>
              <a:rPr lang="en-US" baseline="30000" dirty="0" smtClean="0"/>
              <a:t>1</a:t>
            </a:r>
            <a:endParaRPr lang="en-US" dirty="0"/>
          </a:p>
        </p:txBody>
      </p:sp>
      <p:sp>
        <p:nvSpPr>
          <p:cNvPr id="3" name="Content Placeholder 2"/>
          <p:cNvSpPr>
            <a:spLocks noGrp="1"/>
          </p:cNvSpPr>
          <p:nvPr>
            <p:ph idx="1"/>
          </p:nvPr>
        </p:nvSpPr>
        <p:spPr>
          <a:xfrm>
            <a:off x="304800" y="990600"/>
            <a:ext cx="3505200" cy="5410200"/>
          </a:xfrm>
        </p:spPr>
        <p:txBody>
          <a:bodyPr>
            <a:normAutofit/>
          </a:bodyPr>
          <a:lstStyle/>
          <a:p>
            <a:pPr>
              <a:spcAft>
                <a:spcPts val="1200"/>
              </a:spcAft>
            </a:pPr>
            <a:r>
              <a:rPr lang="en-US" sz="1600" dirty="0" smtClean="0"/>
              <a:t>Imagine a facility with two processes, welding and surface coating.</a:t>
            </a:r>
          </a:p>
          <a:p>
            <a:pPr>
              <a:spcAft>
                <a:spcPts val="1200"/>
              </a:spcAft>
            </a:pPr>
            <a:r>
              <a:rPr lang="en-US" sz="1600" dirty="0" smtClean="0"/>
              <a:t>Only the surface coating process uses hazardous materials and produces hazardous waste.</a:t>
            </a:r>
          </a:p>
          <a:p>
            <a:pPr>
              <a:spcAft>
                <a:spcPts val="1200"/>
              </a:spcAft>
            </a:pPr>
            <a:r>
              <a:rPr lang="en-US" sz="1600" dirty="0" smtClean="0"/>
              <a:t>Overhead costs for resulting from the hazardous materials could be allocated to both processes using a proxy (such as labor hours), resulting in the costs shown in the </a:t>
            </a:r>
            <a:r>
              <a:rPr lang="en-US" sz="1600" b="1" dirty="0" smtClean="0">
                <a:solidFill>
                  <a:schemeClr val="accent5"/>
                </a:solidFill>
              </a:rPr>
              <a:t>red</a:t>
            </a:r>
            <a:r>
              <a:rPr lang="en-US" sz="1600" dirty="0" smtClean="0"/>
              <a:t> boxes.</a:t>
            </a:r>
          </a:p>
          <a:p>
            <a:pPr>
              <a:spcAft>
                <a:spcPts val="1200"/>
              </a:spcAft>
            </a:pPr>
            <a:r>
              <a:rPr lang="en-US" sz="1600" dirty="0" smtClean="0"/>
              <a:t>In reality, the surface coating process is really responsible for the costs, resulting in the cost allocation in the </a:t>
            </a:r>
            <a:r>
              <a:rPr lang="en-US" sz="1600" b="1" dirty="0" smtClean="0">
                <a:solidFill>
                  <a:schemeClr val="tx2"/>
                </a:solidFill>
              </a:rPr>
              <a:t>blue</a:t>
            </a:r>
            <a:r>
              <a:rPr lang="en-US" sz="1600" dirty="0" smtClean="0"/>
              <a:t> box.</a:t>
            </a:r>
          </a:p>
        </p:txBody>
      </p:sp>
      <p:sp>
        <p:nvSpPr>
          <p:cNvPr id="4" name="Rectangle 3"/>
          <p:cNvSpPr/>
          <p:nvPr/>
        </p:nvSpPr>
        <p:spPr>
          <a:xfrm>
            <a:off x="7848600" y="2286000"/>
            <a:ext cx="990600" cy="762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solidFill>
                  <a:schemeClr val="accent5"/>
                </a:solidFill>
              </a:rPr>
              <a:t>Hazardous Waste</a:t>
            </a:r>
          </a:p>
          <a:p>
            <a:pPr algn="ctr"/>
            <a:r>
              <a:rPr lang="en-US" sz="1000" dirty="0" smtClean="0"/>
              <a:t>Solid Waste</a:t>
            </a:r>
            <a:endParaRPr lang="en-US" sz="1000" dirty="0"/>
          </a:p>
        </p:txBody>
      </p:sp>
      <p:sp>
        <p:nvSpPr>
          <p:cNvPr id="5" name="Rectangle 4"/>
          <p:cNvSpPr/>
          <p:nvPr/>
        </p:nvSpPr>
        <p:spPr>
          <a:xfrm>
            <a:off x="7848600" y="19050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Coatings</a:t>
            </a:r>
          </a:p>
          <a:p>
            <a:pPr algn="ctr"/>
            <a:r>
              <a:rPr lang="en-US" sz="1000" dirty="0" smtClean="0">
                <a:solidFill>
                  <a:schemeClr val="accent5"/>
                </a:solidFill>
              </a:rPr>
              <a:t>Solvents</a:t>
            </a:r>
          </a:p>
          <a:p>
            <a:pPr algn="ctr"/>
            <a:r>
              <a:rPr lang="en-US" sz="1000" dirty="0" smtClean="0"/>
              <a:t>Energy</a:t>
            </a:r>
            <a:endParaRPr lang="en-US" sz="1000" dirty="0"/>
          </a:p>
        </p:txBody>
      </p:sp>
      <p:sp>
        <p:nvSpPr>
          <p:cNvPr id="6" name="Rectangle 5"/>
          <p:cNvSpPr/>
          <p:nvPr/>
        </p:nvSpPr>
        <p:spPr>
          <a:xfrm>
            <a:off x="6477000" y="1828800"/>
            <a:ext cx="9906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Air Emissions</a:t>
            </a:r>
            <a:endParaRPr lang="en-US" sz="1000" dirty="0"/>
          </a:p>
        </p:txBody>
      </p:sp>
      <p:sp>
        <p:nvSpPr>
          <p:cNvPr id="7" name="Rectangle 6"/>
          <p:cNvSpPr/>
          <p:nvPr/>
        </p:nvSpPr>
        <p:spPr>
          <a:xfrm>
            <a:off x="6477000" y="1371600"/>
            <a:ext cx="990600" cy="6858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Welding Materials</a:t>
            </a:r>
          </a:p>
          <a:p>
            <a:pPr algn="ctr"/>
            <a:r>
              <a:rPr lang="en-US" sz="1000" dirty="0" smtClean="0"/>
              <a:t>Energy</a:t>
            </a:r>
            <a:endParaRPr lang="en-US" sz="1000" dirty="0"/>
          </a:p>
        </p:txBody>
      </p:sp>
      <p:sp>
        <p:nvSpPr>
          <p:cNvPr id="9" name="Rectangle 8"/>
          <p:cNvSpPr/>
          <p:nvPr/>
        </p:nvSpPr>
        <p:spPr>
          <a:xfrm>
            <a:off x="6477000" y="9144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Welding</a:t>
            </a:r>
            <a:endParaRPr lang="en-US" sz="1400" dirty="0"/>
          </a:p>
        </p:txBody>
      </p:sp>
      <p:sp>
        <p:nvSpPr>
          <p:cNvPr id="10" name="Rectangle 9"/>
          <p:cNvSpPr/>
          <p:nvPr/>
        </p:nvSpPr>
        <p:spPr>
          <a:xfrm>
            <a:off x="7848600" y="14478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Surface Coating</a:t>
            </a:r>
            <a:endParaRPr lang="en-US" sz="1300" dirty="0"/>
          </a:p>
        </p:txBody>
      </p:sp>
      <p:sp>
        <p:nvSpPr>
          <p:cNvPr id="12" name="TextBox 11"/>
          <p:cNvSpPr txBox="1"/>
          <p:nvPr/>
        </p:nvSpPr>
        <p:spPr>
          <a:xfrm>
            <a:off x="304800" y="6459379"/>
            <a:ext cx="7467600" cy="246221"/>
          </a:xfrm>
          <a:prstGeom prst="rect">
            <a:avLst/>
          </a:prstGeom>
          <a:noFill/>
        </p:spPr>
        <p:txBody>
          <a:bodyPr wrap="square" rtlCol="0">
            <a:spAutoFit/>
          </a:bodyPr>
          <a:lstStyle/>
          <a:p>
            <a:pPr marL="228600" indent="-228600"/>
            <a:r>
              <a:rPr lang="en-US" sz="1000" baseline="30000" dirty="0" smtClean="0"/>
              <a:t>1  </a:t>
            </a:r>
            <a:r>
              <a:rPr lang="en-US" sz="1000" dirty="0" smtClean="0"/>
              <a:t>NEWMOA “Improving Your Competitive Position: Strategic and Financial Assessment of Pollution Prevention Investments</a:t>
            </a:r>
          </a:p>
        </p:txBody>
      </p:sp>
      <p:sp>
        <p:nvSpPr>
          <p:cNvPr id="13" name="Rectangle 12"/>
          <p:cNvSpPr/>
          <p:nvPr/>
        </p:nvSpPr>
        <p:spPr>
          <a:xfrm>
            <a:off x="3962400" y="1143000"/>
            <a:ext cx="1905000" cy="19050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b="1" dirty="0" smtClean="0"/>
              <a:t>Overhead Costs: </a:t>
            </a:r>
            <a:r>
              <a:rPr lang="en-US" sz="1400" b="1" u="sng" dirty="0" smtClean="0"/>
              <a:t>$10,000</a:t>
            </a:r>
          </a:p>
          <a:p>
            <a:pPr marL="234950" indent="-234950">
              <a:buFont typeface="Arial" pitchFamily="34" charset="0"/>
              <a:buChar char="•"/>
            </a:pPr>
            <a:r>
              <a:rPr lang="en-US" sz="1200" dirty="0" smtClean="0"/>
              <a:t>Hazardous Material Training</a:t>
            </a:r>
          </a:p>
          <a:p>
            <a:pPr marL="234950" indent="-234950">
              <a:buFont typeface="Arial" pitchFamily="34" charset="0"/>
              <a:buChar char="•"/>
            </a:pPr>
            <a:r>
              <a:rPr lang="en-US" sz="1200" dirty="0" smtClean="0"/>
              <a:t>Labeling and Manifesting</a:t>
            </a:r>
          </a:p>
          <a:p>
            <a:pPr marL="234950" indent="-234950">
              <a:buFont typeface="Arial" pitchFamily="34" charset="0"/>
              <a:buChar char="•"/>
            </a:pPr>
            <a:r>
              <a:rPr lang="en-US" sz="1200" dirty="0" smtClean="0"/>
              <a:t>Waste Disposal</a:t>
            </a:r>
          </a:p>
          <a:p>
            <a:pPr marL="234950" indent="-234950">
              <a:buFont typeface="Arial" pitchFamily="34" charset="0"/>
              <a:buChar char="•"/>
            </a:pPr>
            <a:r>
              <a:rPr lang="en-US" sz="1200" dirty="0" smtClean="0"/>
              <a:t>Permits and Fees</a:t>
            </a:r>
          </a:p>
          <a:p>
            <a:pPr marL="234950" indent="-234950">
              <a:buFont typeface="Arial" pitchFamily="34" charset="0"/>
              <a:buChar char="•"/>
            </a:pPr>
            <a:r>
              <a:rPr lang="en-US" sz="1200" dirty="0" smtClean="0"/>
              <a:t>Protective Gear</a:t>
            </a:r>
          </a:p>
          <a:p>
            <a:pPr algn="ctr"/>
            <a:endParaRPr lang="en-US" sz="1200" dirty="0"/>
          </a:p>
        </p:txBody>
      </p:sp>
      <p:cxnSp>
        <p:nvCxnSpPr>
          <p:cNvPr id="15" name="Straight Arrow Connector 14"/>
          <p:cNvCxnSpPr>
            <a:endCxn id="20" idx="1"/>
          </p:cNvCxnSpPr>
          <p:nvPr/>
        </p:nvCxnSpPr>
        <p:spPr>
          <a:xfrm>
            <a:off x="5867400" y="2667000"/>
            <a:ext cx="1981200" cy="5334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7" name="Straight Arrow Connector 16"/>
          <p:cNvCxnSpPr>
            <a:stCxn id="13" idx="3"/>
            <a:endCxn id="21" idx="1"/>
          </p:cNvCxnSpPr>
          <p:nvPr/>
        </p:nvCxnSpPr>
        <p:spPr>
          <a:xfrm>
            <a:off x="5867400" y="2095500"/>
            <a:ext cx="609600" cy="3810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36" name="Rounded Rectangle 35"/>
          <p:cNvSpPr/>
          <p:nvPr/>
        </p:nvSpPr>
        <p:spPr>
          <a:xfrm>
            <a:off x="4495800" y="3581400"/>
            <a:ext cx="2819400" cy="2438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spcAft>
                <a:spcPts val="1200"/>
              </a:spcAft>
            </a:pPr>
            <a:r>
              <a:rPr lang="en-US" b="1" dirty="0" smtClean="0"/>
              <a:t>Result</a:t>
            </a:r>
            <a:r>
              <a:rPr lang="en-US" sz="1400" dirty="0" smtClean="0"/>
              <a:t>: If you were considering a project to remove all hazardous materials from surface coating, using this overhead allocation </a:t>
            </a:r>
            <a:r>
              <a:rPr lang="en-US" sz="1400" b="1" dirty="0" smtClean="0"/>
              <a:t>would underestimate the true benefits</a:t>
            </a:r>
            <a:r>
              <a:rPr lang="en-US" sz="1400" dirty="0" smtClean="0"/>
              <a:t> of the project. </a:t>
            </a:r>
            <a:endParaRPr lang="en-US" sz="1400" dirty="0"/>
          </a:p>
        </p:txBody>
      </p:sp>
      <p:sp>
        <p:nvSpPr>
          <p:cNvPr id="48" name="Right Arrow 47">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49" name="Picture 48"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cxnSp>
        <p:nvCxnSpPr>
          <p:cNvPr id="22" name="Straight Connector 21"/>
          <p:cNvCxnSpPr/>
          <p:nvPr/>
        </p:nvCxnSpPr>
        <p:spPr>
          <a:xfrm flipV="1">
            <a:off x="6591300" y="2514600"/>
            <a:ext cx="762000" cy="76200"/>
          </a:xfrm>
          <a:prstGeom prst="line">
            <a:avLst/>
          </a:prstGeom>
          <a:ln w="12700"/>
        </p:spPr>
        <p:style>
          <a:lnRef idx="3">
            <a:schemeClr val="accent2"/>
          </a:lnRef>
          <a:fillRef idx="0">
            <a:schemeClr val="accent2"/>
          </a:fillRef>
          <a:effectRef idx="2">
            <a:schemeClr val="accent2"/>
          </a:effectRef>
          <a:fontRef idx="minor">
            <a:schemeClr val="tx1"/>
          </a:fontRef>
        </p:style>
      </p:cxnSp>
      <p:cxnSp>
        <p:nvCxnSpPr>
          <p:cNvPr id="25" name="Straight Connector 24"/>
          <p:cNvCxnSpPr/>
          <p:nvPr/>
        </p:nvCxnSpPr>
        <p:spPr>
          <a:xfrm flipV="1">
            <a:off x="8001000" y="3200400"/>
            <a:ext cx="762000" cy="76200"/>
          </a:xfrm>
          <a:prstGeom prst="line">
            <a:avLst/>
          </a:prstGeom>
          <a:ln w="12700"/>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a:stCxn id="33" idx="0"/>
            <a:endCxn id="24" idx="2"/>
          </p:cNvCxnSpPr>
          <p:nvPr/>
        </p:nvCxnSpPr>
        <p:spPr>
          <a:xfrm flipV="1">
            <a:off x="8343900" y="3657600"/>
            <a:ext cx="0" cy="533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3" name="TextBox 32"/>
          <p:cNvSpPr txBox="1"/>
          <p:nvPr/>
        </p:nvSpPr>
        <p:spPr>
          <a:xfrm>
            <a:off x="7772400" y="4191000"/>
            <a:ext cx="1143000" cy="738664"/>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400" dirty="0" smtClean="0"/>
              <a:t>More accurate allocation </a:t>
            </a:r>
            <a:endParaRPr lang="en-US" sz="1400" dirty="0"/>
          </a:p>
        </p:txBody>
      </p:sp>
      <p:sp>
        <p:nvSpPr>
          <p:cNvPr id="37" name="Slide Number Placeholder 36"/>
          <p:cNvSpPr>
            <a:spLocks noGrp="1"/>
          </p:cNvSpPr>
          <p:nvPr>
            <p:ph type="sldNum" sz="quarter" idx="12"/>
          </p:nvPr>
        </p:nvSpPr>
        <p:spPr/>
        <p:txBody>
          <a:bodyPr/>
          <a:lstStyle/>
          <a:p>
            <a:fld id="{197B56AA-1A1D-44A6-9AFD-24AEBEFDBFF0}" type="slidenum">
              <a:rPr lang="en-US" smtClean="0"/>
              <a:pPr/>
              <a:t>13</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500"/>
                                        <p:tgtEl>
                                          <p:spTgt spid="1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nodeType="afterEffect">
                                  <p:stCondLst>
                                    <p:cond delay="300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500"/>
                                        <p:tgtEl>
                                          <p:spTgt spid="22"/>
                                        </p:tgtEl>
                                      </p:cBhvr>
                                    </p:animEffect>
                                  </p:childTnLst>
                                </p:cTn>
                              </p:par>
                              <p:par>
                                <p:cTn id="24" presetID="22" presetClass="entr" presetSubtype="8" fill="hold" nodeType="withEffect">
                                  <p:stCondLst>
                                    <p:cond delay="3000"/>
                                  </p:stCondLst>
                                  <p:childTnLst>
                                    <p:set>
                                      <p:cBhvr>
                                        <p:cTn id="25" dur="1" fill="hold">
                                          <p:stCondLst>
                                            <p:cond delay="0"/>
                                          </p:stCondLst>
                                        </p:cTn>
                                        <p:tgtEl>
                                          <p:spTgt spid="25"/>
                                        </p:tgtEl>
                                        <p:attrNameLst>
                                          <p:attrName>style.visibility</p:attrName>
                                        </p:attrNameLst>
                                      </p:cBhvr>
                                      <p:to>
                                        <p:strVal val="visible"/>
                                      </p:to>
                                    </p:set>
                                    <p:animEffect transition="in" filter="wipe(left)">
                                      <p:cBhvr>
                                        <p:cTn id="26" dur="500"/>
                                        <p:tgtEl>
                                          <p:spTgt spid="25"/>
                                        </p:tgtEl>
                                      </p:cBhvr>
                                    </p:animEffect>
                                  </p:childTnLst>
                                </p:cTn>
                              </p:par>
                            </p:childTnLst>
                          </p:cTn>
                        </p:par>
                        <p:par>
                          <p:cTn id="27" fill="hold">
                            <p:stCondLst>
                              <p:cond delay="5500"/>
                            </p:stCondLst>
                            <p:childTnLst>
                              <p:par>
                                <p:cTn id="28" presetID="22" presetClass="entr" presetSubtype="8"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left)">
                                      <p:cBhvr>
                                        <p:cTn id="30" dur="500"/>
                                        <p:tgtEl>
                                          <p:spTgt spid="26"/>
                                        </p:tgtEl>
                                      </p:cBhvr>
                                    </p:animEffect>
                                  </p:childTnLst>
                                </p:cTn>
                              </p:par>
                            </p:childTnLst>
                          </p:cTn>
                        </p:par>
                        <p:par>
                          <p:cTn id="31" fill="hold">
                            <p:stCondLst>
                              <p:cond delay="6000"/>
                            </p:stCondLst>
                            <p:childTnLst>
                              <p:par>
                                <p:cTn id="32" presetID="12" presetClass="entr" presetSubtype="1" fill="hold" grpId="1"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slide(fromTop)">
                                      <p:cBhvr>
                                        <p:cTn id="34" dur="500"/>
                                        <p:tgtEl>
                                          <p:spTgt spid="24"/>
                                        </p:tgtEl>
                                      </p:cBhvr>
                                    </p:animEffect>
                                  </p:childTnLst>
                                </p:cTn>
                              </p:par>
                            </p:childTnLst>
                          </p:cTn>
                        </p:par>
                        <p:par>
                          <p:cTn id="35" fill="hold">
                            <p:stCondLst>
                              <p:cond delay="6500"/>
                            </p:stCondLst>
                            <p:childTnLst>
                              <p:par>
                                <p:cTn id="36" presetID="10" presetClass="entr" presetSubtype="0" fill="hold" grpId="0" nodeType="afterEffect">
                                  <p:stCondLst>
                                    <p:cond delay="2000"/>
                                  </p:stCondLst>
                                  <p:childTnLst>
                                    <p:set>
                                      <p:cBhvr>
                                        <p:cTn id="37" dur="1" fill="hold">
                                          <p:stCondLst>
                                            <p:cond delay="0"/>
                                          </p:stCondLst>
                                        </p:cTn>
                                        <p:tgtEl>
                                          <p:spTgt spid="36"/>
                                        </p:tgtEl>
                                        <p:attrNameLst>
                                          <p:attrName>style.visibility</p:attrName>
                                        </p:attrNameLst>
                                      </p:cBhvr>
                                      <p:to>
                                        <p:strVal val="visible"/>
                                      </p:to>
                                    </p:set>
                                    <p:animEffect transition="in" filter="fade">
                                      <p:cBhvr>
                                        <p:cTn id="38" dur="1000"/>
                                        <p:tgtEl>
                                          <p:spTgt spid="36"/>
                                        </p:tgtEl>
                                      </p:cBhvr>
                                    </p:animEffect>
                                  </p:childTnLst>
                                </p:cTn>
                              </p:par>
                            </p:childTnLst>
                          </p:cTn>
                        </p:par>
                        <p:par>
                          <p:cTn id="39" fill="hold">
                            <p:stCondLst>
                              <p:cond delay="9500"/>
                            </p:stCondLst>
                            <p:childTnLst>
                              <p:par>
                                <p:cTn id="40" presetID="22" presetClass="entr" presetSubtype="4" fill="hold" grpId="0" nodeType="after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down)">
                                      <p:cBhvr>
                                        <p:cTn id="42" dur="500"/>
                                        <p:tgtEl>
                                          <p:spTgt spid="33"/>
                                        </p:tgtEl>
                                      </p:cBhvr>
                                    </p:animEffect>
                                  </p:childTnLst>
                                </p:cTn>
                              </p:par>
                            </p:childTnLst>
                          </p:cTn>
                        </p:par>
                        <p:par>
                          <p:cTn id="43" fill="hold">
                            <p:stCondLst>
                              <p:cond delay="10000"/>
                            </p:stCondLst>
                            <p:childTnLst>
                              <p:par>
                                <p:cTn id="44" presetID="22" presetClass="entr" presetSubtype="4"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down)">
                                      <p:cBhvr>
                                        <p:cTn id="4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1" animBg="1"/>
      <p:bldP spid="20" grpId="0" animBg="1"/>
      <p:bldP spid="21" grpId="0" animBg="1"/>
      <p:bldP spid="36" grpId="0" animBg="1"/>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Contingent Liability Costs</a:t>
            </a:r>
            <a:endParaRPr lang="en-US" dirty="0"/>
          </a:p>
        </p:txBody>
      </p:sp>
      <p:sp>
        <p:nvSpPr>
          <p:cNvPr id="3" name="Content Placeholder 2"/>
          <p:cNvSpPr>
            <a:spLocks noGrp="1"/>
          </p:cNvSpPr>
          <p:nvPr>
            <p:ph idx="1"/>
          </p:nvPr>
        </p:nvSpPr>
        <p:spPr>
          <a:xfrm>
            <a:off x="457200" y="990600"/>
            <a:ext cx="4953000" cy="5135563"/>
          </a:xfrm>
        </p:spPr>
        <p:txBody>
          <a:bodyPr>
            <a:normAutofit fontScale="77500" lnSpcReduction="20000"/>
          </a:bodyPr>
          <a:lstStyle/>
          <a:p>
            <a:pPr>
              <a:spcAft>
                <a:spcPts val="1200"/>
              </a:spcAft>
            </a:pPr>
            <a:r>
              <a:rPr lang="en-US" sz="2600" dirty="0" smtClean="0"/>
              <a:t>These are costs that could come from potential company liabilities such as:</a:t>
            </a:r>
          </a:p>
          <a:p>
            <a:pPr marL="971550" lvl="1" indent="-287338">
              <a:spcAft>
                <a:spcPts val="1200"/>
              </a:spcAft>
              <a:buAutoNum type="arabicPeriod"/>
            </a:pPr>
            <a:r>
              <a:rPr lang="en-US" sz="2000" dirty="0" smtClean="0"/>
              <a:t>Costs of accidental pollutant releases</a:t>
            </a:r>
          </a:p>
          <a:p>
            <a:pPr marL="971550" lvl="1" indent="-287338">
              <a:spcAft>
                <a:spcPts val="1200"/>
              </a:spcAft>
              <a:buAutoNum type="arabicPeriod"/>
            </a:pPr>
            <a:r>
              <a:rPr lang="en-US" sz="2000" dirty="0" smtClean="0"/>
              <a:t>Costs for legal damages or settlements</a:t>
            </a:r>
            <a:r>
              <a:rPr lang="en-US" sz="2000" baseline="30000" dirty="0" smtClean="0"/>
              <a:t>1</a:t>
            </a:r>
          </a:p>
          <a:p>
            <a:pPr marL="571500" indent="-514350">
              <a:spcAft>
                <a:spcPts val="1200"/>
              </a:spcAft>
            </a:pPr>
            <a:r>
              <a:rPr lang="en-US" sz="2600" dirty="0" smtClean="0"/>
              <a:t>These costs can be </a:t>
            </a:r>
            <a:r>
              <a:rPr lang="en-US" sz="2600" dirty="0" smtClean="0">
                <a:solidFill>
                  <a:schemeClr val="accent5"/>
                </a:solidFill>
              </a:rPr>
              <a:t>difficult to estimate</a:t>
            </a:r>
            <a:r>
              <a:rPr lang="en-US" sz="2600" dirty="0" smtClean="0"/>
              <a:t> because it is impossible to know when and how often liability costs will be incurred and the costs themselves are difficult to estimate. </a:t>
            </a:r>
          </a:p>
          <a:p>
            <a:pPr marL="571500" indent="-514350">
              <a:spcAft>
                <a:spcPts val="1200"/>
              </a:spcAft>
            </a:pPr>
            <a:r>
              <a:rPr lang="en-US" sz="2600" dirty="0" smtClean="0"/>
              <a:t>One way to help estimate the costs is to </a:t>
            </a:r>
            <a:r>
              <a:rPr lang="en-US" sz="2600" dirty="0" smtClean="0">
                <a:solidFill>
                  <a:schemeClr val="accent5"/>
                </a:solidFill>
              </a:rPr>
              <a:t>review your company’s past experience or the experience of other companies in your industry </a:t>
            </a:r>
            <a:r>
              <a:rPr lang="en-US" sz="2600" dirty="0" smtClean="0"/>
              <a:t>and use that to forecast liabilities.</a:t>
            </a:r>
            <a:r>
              <a:rPr lang="en-US" sz="2600" baseline="30000" dirty="0" smtClean="0"/>
              <a:t>1</a:t>
            </a:r>
            <a:endParaRPr lang="en-US" sz="2600" dirty="0" smtClean="0"/>
          </a:p>
          <a:p>
            <a:pPr marL="571500" indent="-514350"/>
            <a:endParaRPr lang="en-US" baseline="30000" dirty="0" smtClean="0"/>
          </a:p>
        </p:txBody>
      </p:sp>
      <p:sp>
        <p:nvSpPr>
          <p:cNvPr id="4" name="TextBox 3"/>
          <p:cNvSpPr txBox="1"/>
          <p:nvPr/>
        </p:nvSpPr>
        <p:spPr>
          <a:xfrm>
            <a:off x="304800" y="6246168"/>
            <a:ext cx="8686800" cy="400110"/>
          </a:xfrm>
          <a:prstGeom prst="rect">
            <a:avLst/>
          </a:prstGeom>
          <a:noFill/>
        </p:spPr>
        <p:txBody>
          <a:bodyPr wrap="square" rtlCol="0">
            <a:spAutoFit/>
          </a:bodyPr>
          <a:lstStyle/>
          <a:p>
            <a:pPr marL="228600" indent="-228600"/>
            <a:r>
              <a:rPr lang="en-US" sz="1000" baseline="30000" dirty="0" smtClean="0"/>
              <a:t>1  </a:t>
            </a:r>
            <a:r>
              <a:rPr lang="en-US" sz="1000" dirty="0" smtClean="0"/>
              <a:t>GEMI “Finding Cost-Effective Pollution Prevention Initiatives: Incorporating Environmental Costs Into Business Decision Making”</a:t>
            </a:r>
          </a:p>
          <a:p>
            <a:pPr marL="228600" indent="-228600"/>
            <a:r>
              <a:rPr lang="en-US" sz="1000" baseline="30000" dirty="0" smtClean="0"/>
              <a:t>2</a:t>
            </a:r>
            <a:r>
              <a:rPr lang="en-US" sz="1000" dirty="0" smtClean="0"/>
              <a:t>  Ohio EPA “Financial Analysis of Pollution Prevention Projects”</a:t>
            </a:r>
          </a:p>
        </p:txBody>
      </p:sp>
      <p:sp>
        <p:nvSpPr>
          <p:cNvPr id="5" name="Rounded Rectangle 4"/>
          <p:cNvSpPr/>
          <p:nvPr/>
        </p:nvSpPr>
        <p:spPr>
          <a:xfrm>
            <a:off x="5638800" y="1981200"/>
            <a:ext cx="3124200" cy="3810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Types of Liability Costs:</a:t>
            </a:r>
            <a:r>
              <a:rPr lang="en-US" baseline="30000" dirty="0" smtClean="0"/>
              <a:t>2</a:t>
            </a:r>
            <a:endParaRPr lang="en-US" dirty="0" smtClean="0"/>
          </a:p>
          <a:p>
            <a:pPr marL="228600" indent="-228600">
              <a:spcBef>
                <a:spcPts val="600"/>
              </a:spcBef>
              <a:spcAft>
                <a:spcPts val="600"/>
              </a:spcAft>
              <a:buFont typeface="Arial" pitchFamily="34" charset="0"/>
              <a:buChar char="•"/>
            </a:pPr>
            <a:r>
              <a:rPr lang="en-US" sz="1600" dirty="0" smtClean="0"/>
              <a:t>Disposal</a:t>
            </a:r>
          </a:p>
          <a:p>
            <a:pPr marL="228600" indent="-228600">
              <a:spcBef>
                <a:spcPts val="600"/>
              </a:spcBef>
              <a:spcAft>
                <a:spcPts val="600"/>
              </a:spcAft>
              <a:buFont typeface="Arial" pitchFamily="34" charset="0"/>
              <a:buChar char="•"/>
            </a:pPr>
            <a:r>
              <a:rPr lang="en-US" sz="1600" dirty="0" smtClean="0"/>
              <a:t>Transportation</a:t>
            </a:r>
          </a:p>
          <a:p>
            <a:pPr marL="228600" indent="-228600">
              <a:spcBef>
                <a:spcPts val="600"/>
              </a:spcBef>
              <a:spcAft>
                <a:spcPts val="600"/>
              </a:spcAft>
              <a:buFont typeface="Arial" pitchFamily="34" charset="0"/>
              <a:buChar char="•"/>
            </a:pPr>
            <a:r>
              <a:rPr lang="en-US" sz="1600" dirty="0" smtClean="0"/>
              <a:t>Remediation</a:t>
            </a:r>
          </a:p>
          <a:p>
            <a:pPr marL="228600" indent="-228600">
              <a:spcBef>
                <a:spcPts val="600"/>
              </a:spcBef>
              <a:spcAft>
                <a:spcPts val="600"/>
              </a:spcAft>
              <a:buFont typeface="Arial" pitchFamily="34" charset="0"/>
              <a:buChar char="•"/>
            </a:pPr>
            <a:r>
              <a:rPr lang="en-US" sz="1600" dirty="0" smtClean="0"/>
              <a:t>Property damage</a:t>
            </a:r>
          </a:p>
          <a:p>
            <a:pPr marL="228600" indent="-228600">
              <a:spcBef>
                <a:spcPts val="600"/>
              </a:spcBef>
              <a:spcAft>
                <a:spcPts val="600"/>
              </a:spcAft>
              <a:buFont typeface="Arial" pitchFamily="34" charset="0"/>
              <a:buChar char="•"/>
            </a:pPr>
            <a:r>
              <a:rPr lang="en-US" sz="1600" dirty="0" smtClean="0"/>
              <a:t>Civil actions</a:t>
            </a:r>
          </a:p>
          <a:p>
            <a:pPr marL="228600" indent="-228600">
              <a:spcBef>
                <a:spcPts val="600"/>
              </a:spcBef>
              <a:spcAft>
                <a:spcPts val="600"/>
              </a:spcAft>
              <a:buFont typeface="Arial" pitchFamily="34" charset="0"/>
              <a:buChar char="•"/>
            </a:pPr>
            <a:r>
              <a:rPr lang="en-US" sz="1600" dirty="0" smtClean="0"/>
              <a:t>Fines and penalties</a:t>
            </a:r>
          </a:p>
          <a:p>
            <a:pPr marL="228600" indent="-228600">
              <a:spcBef>
                <a:spcPts val="600"/>
              </a:spcBef>
              <a:spcAft>
                <a:spcPts val="600"/>
              </a:spcAft>
              <a:buFont typeface="Arial" pitchFamily="34" charset="0"/>
              <a:buChar char="•"/>
            </a:pPr>
            <a:r>
              <a:rPr lang="en-US" sz="1600" dirty="0" smtClean="0"/>
              <a:t>Criminal liability</a:t>
            </a:r>
          </a:p>
          <a:p>
            <a:pPr marL="228600" indent="-228600">
              <a:spcBef>
                <a:spcPts val="600"/>
              </a:spcBef>
              <a:spcAft>
                <a:spcPts val="600"/>
              </a:spcAft>
              <a:buFont typeface="Arial" pitchFamily="34" charset="0"/>
              <a:buChar char="•"/>
            </a:pPr>
            <a:r>
              <a:rPr lang="en-US" sz="1600" dirty="0" smtClean="0"/>
              <a:t>Tort suits</a:t>
            </a:r>
          </a:p>
        </p:txBody>
      </p:sp>
      <p:pic>
        <p:nvPicPr>
          <p:cNvPr id="3074" name="Picture 2" descr="C:\Documents and Settings\Morgan Barr\Local Settings\Temporary Internet Files\Content.IE5\12QOWMC3\MC900018432[1].wmf"/>
          <p:cNvPicPr>
            <a:picLocks noChangeAspect="1" noChangeArrowheads="1"/>
          </p:cNvPicPr>
          <p:nvPr/>
        </p:nvPicPr>
        <p:blipFill>
          <a:blip r:embed="rId2" cstate="print"/>
          <a:srcRect/>
          <a:stretch>
            <a:fillRect/>
          </a:stretch>
        </p:blipFill>
        <p:spPr bwMode="auto">
          <a:xfrm>
            <a:off x="7086600" y="838200"/>
            <a:ext cx="1656184" cy="914400"/>
          </a:xfrm>
          <a:prstGeom prst="rect">
            <a:avLst/>
          </a:prstGeom>
          <a:noFill/>
        </p:spPr>
      </p:pic>
      <p:sp>
        <p:nvSpPr>
          <p:cNvPr id="7" name="Right Arrow 6">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14</a:t>
            </a:fld>
            <a:endParaRPr lang="en-US"/>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Tangible Costs</a:t>
            </a:r>
            <a:endParaRPr lang="en-US" dirty="0"/>
          </a:p>
        </p:txBody>
      </p:sp>
      <p:sp>
        <p:nvSpPr>
          <p:cNvPr id="3" name="Content Placeholder 2"/>
          <p:cNvSpPr>
            <a:spLocks noGrp="1"/>
          </p:cNvSpPr>
          <p:nvPr>
            <p:ph idx="1"/>
          </p:nvPr>
        </p:nvSpPr>
        <p:spPr>
          <a:xfrm>
            <a:off x="457200" y="914399"/>
            <a:ext cx="8229600" cy="609601"/>
          </a:xfrm>
        </p:spPr>
        <p:txBody>
          <a:bodyPr>
            <a:normAutofit fontScale="40000" lnSpcReduction="20000"/>
          </a:bodyPr>
          <a:lstStyle/>
          <a:p>
            <a:pPr marL="3175" indent="4763">
              <a:buNone/>
            </a:pPr>
            <a:r>
              <a:rPr lang="en-US" dirty="0" smtClean="0"/>
              <a:t>There are a number of costs and benefits related to sustainability that are more difficult to quantify.  However, these issues may be important when making decisions about a project.</a:t>
            </a:r>
            <a:r>
              <a:rPr lang="en-US" baseline="30000" dirty="0" smtClean="0"/>
              <a:t>1 </a:t>
            </a:r>
            <a:r>
              <a:rPr lang="en-US" dirty="0" smtClean="0"/>
              <a:t>It is important to try to include qualitative or less tangible issues in your analysis.</a:t>
            </a:r>
            <a:endParaRPr lang="en-US" baseline="30000" dirty="0" smtClean="0"/>
          </a:p>
        </p:txBody>
      </p:sp>
      <p:sp>
        <p:nvSpPr>
          <p:cNvPr id="5" name="TextBox 4"/>
          <p:cNvSpPr txBox="1"/>
          <p:nvPr/>
        </p:nvSpPr>
        <p:spPr>
          <a:xfrm>
            <a:off x="304800" y="6459379"/>
            <a:ext cx="8686800" cy="400110"/>
          </a:xfrm>
          <a:prstGeom prst="rect">
            <a:avLst/>
          </a:prstGeom>
          <a:noFill/>
        </p:spPr>
        <p:txBody>
          <a:bodyPr wrap="square" rtlCol="0">
            <a:spAutoFit/>
          </a:bodyPr>
          <a:lstStyle/>
          <a:p>
            <a:pPr marL="228600" indent="-228600"/>
            <a:r>
              <a:rPr lang="en-US" sz="1000" baseline="30000" dirty="0" smtClean="0"/>
              <a:t>1  </a:t>
            </a:r>
            <a:r>
              <a:rPr lang="en-US" sz="1000" dirty="0" smtClean="0"/>
              <a:t>NEWMOA “Improving Your Competitive Position: Strategic and Financial Assessment of Pollution Prevention Investments</a:t>
            </a:r>
          </a:p>
          <a:p>
            <a:pPr marL="228600" indent="-228600"/>
            <a:r>
              <a:rPr lang="en-US" sz="1000" baseline="30000" dirty="0" smtClean="0"/>
              <a:t>2</a:t>
            </a:r>
            <a:r>
              <a:rPr lang="en-US" sz="1000" dirty="0" smtClean="0"/>
              <a:t>  Ohio EPA “Financial Analysis of Pollution Prevention Projects”</a:t>
            </a:r>
          </a:p>
        </p:txBody>
      </p:sp>
      <p:graphicFrame>
        <p:nvGraphicFramePr>
          <p:cNvPr id="6" name="Diagram 5"/>
          <p:cNvGraphicFramePr/>
          <p:nvPr/>
        </p:nvGraphicFramePr>
        <p:xfrm>
          <a:off x="381000" y="16764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ight Arrow 6">
            <a:hlinkClick r:id="rId7"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15</a:t>
            </a:fld>
            <a:endParaRPr lang="en-US"/>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Costs</a:t>
            </a:r>
            <a:endParaRPr lang="en-US" dirty="0"/>
          </a:p>
        </p:txBody>
      </p:sp>
      <p:sp>
        <p:nvSpPr>
          <p:cNvPr id="3" name="Content Placeholder 2"/>
          <p:cNvSpPr>
            <a:spLocks noGrp="1"/>
          </p:cNvSpPr>
          <p:nvPr>
            <p:ph idx="1"/>
          </p:nvPr>
        </p:nvSpPr>
        <p:spPr>
          <a:xfrm>
            <a:off x="457200" y="1524000"/>
            <a:ext cx="4876800" cy="4602163"/>
          </a:xfrm>
        </p:spPr>
        <p:txBody>
          <a:bodyPr>
            <a:normAutofit/>
          </a:bodyPr>
          <a:lstStyle/>
          <a:p>
            <a:pPr>
              <a:spcAft>
                <a:spcPts val="1200"/>
              </a:spcAft>
            </a:pPr>
            <a:r>
              <a:rPr lang="en-US" sz="2000" dirty="0" smtClean="0"/>
              <a:t>Initial costs are the </a:t>
            </a:r>
            <a:r>
              <a:rPr lang="en-US" sz="2000" dirty="0" smtClean="0">
                <a:solidFill>
                  <a:schemeClr val="accent5"/>
                </a:solidFill>
              </a:rPr>
              <a:t>costs when you start a project</a:t>
            </a:r>
            <a:r>
              <a:rPr lang="en-US" sz="2000" dirty="0" smtClean="0"/>
              <a:t>.</a:t>
            </a:r>
          </a:p>
          <a:p>
            <a:pPr>
              <a:spcAft>
                <a:spcPts val="1200"/>
              </a:spcAft>
            </a:pPr>
            <a:r>
              <a:rPr lang="en-US" sz="2000" dirty="0" smtClean="0"/>
              <a:t>You may need to buy new equipment or different materials, train employees on new processes, or make other changes to the process.  </a:t>
            </a:r>
          </a:p>
          <a:p>
            <a:pPr>
              <a:spcAft>
                <a:spcPts val="1200"/>
              </a:spcAft>
            </a:pPr>
            <a:r>
              <a:rPr lang="en-US" sz="2000" dirty="0" smtClean="0"/>
              <a:t>To analyze the project, you will </a:t>
            </a:r>
            <a:r>
              <a:rPr lang="en-US" sz="2000" dirty="0" smtClean="0">
                <a:solidFill>
                  <a:schemeClr val="accent5"/>
                </a:solidFill>
              </a:rPr>
              <a:t>compare the initial costs to the savings from the project</a:t>
            </a:r>
            <a:r>
              <a:rPr lang="en-US" sz="2000" dirty="0" smtClean="0"/>
              <a:t>. </a:t>
            </a:r>
            <a:endParaRPr lang="en-US" sz="2000" dirty="0"/>
          </a:p>
        </p:txBody>
      </p:sp>
      <p:sp>
        <p:nvSpPr>
          <p:cNvPr id="4" name="TextBox 3"/>
          <p:cNvSpPr txBox="1"/>
          <p:nvPr/>
        </p:nvSpPr>
        <p:spPr>
          <a:xfrm>
            <a:off x="381000" y="6400800"/>
            <a:ext cx="7467600" cy="246221"/>
          </a:xfrm>
          <a:prstGeom prst="rect">
            <a:avLst/>
          </a:prstGeom>
          <a:noFill/>
        </p:spPr>
        <p:txBody>
          <a:bodyPr wrap="square" rtlCol="0">
            <a:spAutoFit/>
          </a:bodyPr>
          <a:lstStyle/>
          <a:p>
            <a:r>
              <a:rPr lang="en-US" sz="1000" baseline="30000" dirty="0" smtClean="0"/>
              <a:t>1</a:t>
            </a:r>
            <a:r>
              <a:rPr lang="en-US" sz="1000" dirty="0" smtClean="0"/>
              <a:t>  NEWMOA “Improving Your Competitive Position: Strategic and Financial Assessment of Pollution Prevention Investments</a:t>
            </a:r>
          </a:p>
        </p:txBody>
      </p:sp>
      <p:sp>
        <p:nvSpPr>
          <p:cNvPr id="5" name="Rounded Rectangle 4"/>
          <p:cNvSpPr/>
          <p:nvPr/>
        </p:nvSpPr>
        <p:spPr>
          <a:xfrm>
            <a:off x="5562600" y="1600200"/>
            <a:ext cx="3276600" cy="44196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spcAft>
                <a:spcPts val="1200"/>
              </a:spcAft>
            </a:pPr>
            <a:r>
              <a:rPr lang="en-US" sz="2400" dirty="0" smtClean="0"/>
              <a:t>Typical Initial Costs:</a:t>
            </a:r>
            <a:r>
              <a:rPr lang="en-US" sz="2400" baseline="30000" dirty="0" smtClean="0"/>
              <a:t>1</a:t>
            </a:r>
            <a:endParaRPr lang="en-US" sz="2400" dirty="0" smtClean="0"/>
          </a:p>
          <a:p>
            <a:pPr marL="347663" indent="-347663">
              <a:spcAft>
                <a:spcPts val="1200"/>
              </a:spcAft>
              <a:buFont typeface="Arial" pitchFamily="34" charset="0"/>
              <a:buChar char="•"/>
            </a:pPr>
            <a:r>
              <a:rPr lang="en-US" dirty="0" smtClean="0"/>
              <a:t>Purchasing Equipment</a:t>
            </a:r>
          </a:p>
          <a:p>
            <a:pPr marL="347663" indent="-347663">
              <a:spcAft>
                <a:spcPts val="1200"/>
              </a:spcAft>
              <a:buFont typeface="Arial" pitchFamily="34" charset="0"/>
              <a:buChar char="•"/>
            </a:pPr>
            <a:r>
              <a:rPr lang="en-US" dirty="0" smtClean="0"/>
              <a:t>Delivery</a:t>
            </a:r>
          </a:p>
          <a:p>
            <a:pPr marL="347663" indent="-347663">
              <a:spcAft>
                <a:spcPts val="1200"/>
              </a:spcAft>
              <a:buFont typeface="Arial" pitchFamily="34" charset="0"/>
              <a:buChar char="•"/>
            </a:pPr>
            <a:r>
              <a:rPr lang="en-US" dirty="0" smtClean="0"/>
              <a:t>Installation</a:t>
            </a:r>
          </a:p>
          <a:p>
            <a:pPr marL="347663" indent="-347663">
              <a:spcAft>
                <a:spcPts val="1200"/>
              </a:spcAft>
              <a:buFont typeface="Arial" pitchFamily="34" charset="0"/>
              <a:buChar char="•"/>
            </a:pPr>
            <a:r>
              <a:rPr lang="en-US" dirty="0" smtClean="0"/>
              <a:t>Training</a:t>
            </a:r>
          </a:p>
          <a:p>
            <a:pPr marL="347663" indent="-347663">
              <a:spcAft>
                <a:spcPts val="1200"/>
              </a:spcAft>
              <a:buFont typeface="Arial" pitchFamily="34" charset="0"/>
              <a:buChar char="•"/>
            </a:pPr>
            <a:r>
              <a:rPr lang="en-US" dirty="0" smtClean="0"/>
              <a:t>Engineering and contractors</a:t>
            </a:r>
          </a:p>
          <a:p>
            <a:pPr marL="347663" indent="-347663">
              <a:spcAft>
                <a:spcPts val="1200"/>
              </a:spcAft>
              <a:buFont typeface="Arial" pitchFamily="34" charset="0"/>
              <a:buChar char="•"/>
            </a:pPr>
            <a:r>
              <a:rPr lang="en-US" dirty="0" smtClean="0"/>
              <a:t>Utility connections</a:t>
            </a:r>
          </a:p>
          <a:p>
            <a:pPr marL="347663" indent="-347663">
              <a:spcAft>
                <a:spcPts val="1200"/>
              </a:spcAft>
              <a:buFont typeface="Arial" pitchFamily="34" charset="0"/>
              <a:buChar char="•"/>
            </a:pPr>
            <a:r>
              <a:rPr lang="en-US" dirty="0" smtClean="0"/>
              <a:t>Materials</a:t>
            </a:r>
            <a:endParaRPr lang="en-US" dirty="0"/>
          </a:p>
        </p:txBody>
      </p:sp>
      <p:sp>
        <p:nvSpPr>
          <p:cNvPr id="6" name="Right Arrow 5">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16</a:t>
            </a:fld>
            <a:endParaRPr lang="en-US"/>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Cost Data</a:t>
            </a:r>
            <a:endParaRPr lang="en-US" dirty="0"/>
          </a:p>
        </p:txBody>
      </p:sp>
      <p:sp>
        <p:nvSpPr>
          <p:cNvPr id="3" name="Content Placeholder 2"/>
          <p:cNvSpPr>
            <a:spLocks noGrp="1"/>
          </p:cNvSpPr>
          <p:nvPr>
            <p:ph idx="1"/>
          </p:nvPr>
        </p:nvSpPr>
        <p:spPr>
          <a:xfrm>
            <a:off x="457200" y="1066800"/>
            <a:ext cx="3733800" cy="5059363"/>
          </a:xfrm>
        </p:spPr>
        <p:txBody>
          <a:bodyPr>
            <a:normAutofit lnSpcReduction="10000"/>
          </a:bodyPr>
          <a:lstStyle/>
          <a:p>
            <a:pPr>
              <a:spcAft>
                <a:spcPts val="1200"/>
              </a:spcAft>
            </a:pPr>
            <a:r>
              <a:rPr lang="en-US" sz="1600" dirty="0" smtClean="0"/>
              <a:t>Finding adequate cost data can be a difficult process.  A good practice is to </a:t>
            </a:r>
            <a:r>
              <a:rPr lang="en-US" sz="1600" dirty="0" smtClean="0">
                <a:solidFill>
                  <a:schemeClr val="accent5"/>
                </a:solidFill>
              </a:rPr>
              <a:t>start with the easiest costs to find </a:t>
            </a:r>
            <a:r>
              <a:rPr lang="en-US" sz="1600" dirty="0" smtClean="0"/>
              <a:t>and move up from there.</a:t>
            </a:r>
            <a:r>
              <a:rPr lang="en-US" sz="1600" baseline="30000" dirty="0" smtClean="0"/>
              <a:t>2</a:t>
            </a:r>
            <a:endParaRPr lang="en-US" sz="1600" dirty="0" smtClean="0"/>
          </a:p>
          <a:p>
            <a:pPr>
              <a:spcAft>
                <a:spcPts val="1200"/>
              </a:spcAft>
            </a:pPr>
            <a:r>
              <a:rPr lang="en-US" sz="1600" dirty="0" smtClean="0"/>
              <a:t>There are a number of </a:t>
            </a:r>
            <a:r>
              <a:rPr lang="en-US" sz="1600" dirty="0" smtClean="0">
                <a:solidFill>
                  <a:schemeClr val="accent5"/>
                </a:solidFill>
              </a:rPr>
              <a:t>departments in your company </a:t>
            </a:r>
            <a:r>
              <a:rPr lang="en-US" sz="1600" dirty="0" smtClean="0"/>
              <a:t>where you can get relevant data to help make financial decisions.</a:t>
            </a:r>
          </a:p>
          <a:p>
            <a:pPr>
              <a:spcAft>
                <a:spcPts val="1200"/>
              </a:spcAft>
            </a:pPr>
            <a:r>
              <a:rPr lang="en-US" sz="1600" dirty="0" smtClean="0"/>
              <a:t>Another good way of learning about costs is to </a:t>
            </a:r>
            <a:r>
              <a:rPr lang="en-US" sz="1600" dirty="0" smtClean="0">
                <a:solidFill>
                  <a:schemeClr val="accent5"/>
                </a:solidFill>
              </a:rPr>
              <a:t>conduct interviews with employees </a:t>
            </a:r>
            <a:r>
              <a:rPr lang="en-US" sz="1600" dirty="0" smtClean="0"/>
              <a:t>on both the production and environmental teams.  They may have a better understanding of where costs lie.</a:t>
            </a:r>
            <a:r>
              <a:rPr lang="en-US" sz="1600" baseline="30000" dirty="0" smtClean="0"/>
              <a:t>3</a:t>
            </a:r>
            <a:endParaRPr lang="en-US" sz="1600" dirty="0" smtClean="0"/>
          </a:p>
          <a:p>
            <a:pPr>
              <a:spcAft>
                <a:spcPts val="1200"/>
              </a:spcAft>
            </a:pPr>
            <a:r>
              <a:rPr lang="en-US" sz="1600" dirty="0" smtClean="0"/>
              <a:t>The UN also has a </a:t>
            </a:r>
            <a:r>
              <a:rPr lang="en-US" sz="1600" dirty="0" smtClean="0">
                <a:hlinkClick r:id="rId2"/>
              </a:rPr>
              <a:t>checklist of data sources</a:t>
            </a:r>
            <a:r>
              <a:rPr lang="en-US" sz="1600" dirty="0" smtClean="0"/>
              <a:t>.</a:t>
            </a:r>
            <a:endParaRPr lang="en-US" sz="1600" dirty="0"/>
          </a:p>
        </p:txBody>
      </p:sp>
      <p:sp>
        <p:nvSpPr>
          <p:cNvPr id="4" name="TextBox 3"/>
          <p:cNvSpPr txBox="1"/>
          <p:nvPr/>
        </p:nvSpPr>
        <p:spPr>
          <a:xfrm>
            <a:off x="228600" y="6096000"/>
            <a:ext cx="8763000" cy="707886"/>
          </a:xfrm>
          <a:prstGeom prst="rect">
            <a:avLst/>
          </a:prstGeom>
          <a:noFill/>
        </p:spPr>
        <p:txBody>
          <a:bodyPr wrap="square" rtlCol="0">
            <a:spAutoFit/>
          </a:bodyPr>
          <a:lstStyle/>
          <a:p>
            <a:pPr marL="228600" indent="-228600"/>
            <a:r>
              <a:rPr lang="en-US" sz="1000" baseline="30000" dirty="0" smtClean="0"/>
              <a:t>1  </a:t>
            </a:r>
            <a:r>
              <a:rPr lang="en-US" sz="1000" dirty="0" smtClean="0"/>
              <a:t>“Profiting from Cleaner Production: Checklists for Action.” United Nations Environment Program Division of Technology, Industry and Economics.</a:t>
            </a:r>
          </a:p>
          <a:p>
            <a:pPr marL="228600" indent="-228600"/>
            <a:r>
              <a:rPr lang="en-US" sz="1000" baseline="30000" dirty="0" smtClean="0"/>
              <a:t>2  </a:t>
            </a:r>
            <a:r>
              <a:rPr lang="en-US" sz="1000" dirty="0" smtClean="0"/>
              <a:t>Washington Department of Ecology “Cost Analysis for Pollution Prevention.” </a:t>
            </a:r>
          </a:p>
          <a:p>
            <a:pPr marL="228600" indent="-228600"/>
            <a:r>
              <a:rPr lang="en-US" sz="1000" baseline="30000" dirty="0" smtClean="0"/>
              <a:t>3  </a:t>
            </a:r>
            <a:r>
              <a:rPr lang="en-US" sz="1000" dirty="0" smtClean="0"/>
              <a:t>Ohio EPA “Financial Analysis of Pollution Prevention Projects”</a:t>
            </a:r>
            <a:endParaRPr lang="en-US" sz="1000" dirty="0"/>
          </a:p>
        </p:txBody>
      </p:sp>
      <p:sp>
        <p:nvSpPr>
          <p:cNvPr id="6" name="Rounded Rectangle 5"/>
          <p:cNvSpPr/>
          <p:nvPr/>
        </p:nvSpPr>
        <p:spPr>
          <a:xfrm>
            <a:off x="4495800" y="1066800"/>
            <a:ext cx="4114800" cy="47244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smtClean="0"/>
              <a:t>Sources Include:</a:t>
            </a:r>
            <a:r>
              <a:rPr lang="en-US" b="1" baseline="30000" dirty="0" smtClean="0"/>
              <a:t>1 </a:t>
            </a:r>
            <a:endParaRPr lang="en-US" b="1" dirty="0" smtClean="0"/>
          </a:p>
          <a:p>
            <a:pPr>
              <a:spcBef>
                <a:spcPts val="600"/>
              </a:spcBef>
              <a:spcAft>
                <a:spcPts val="600"/>
              </a:spcAft>
              <a:buFont typeface="Arial" pitchFamily="34" charset="0"/>
              <a:buChar char="•"/>
            </a:pPr>
            <a:r>
              <a:rPr lang="en-US" sz="1600" dirty="0" smtClean="0"/>
              <a:t>Material, energy and water bills</a:t>
            </a:r>
          </a:p>
          <a:p>
            <a:pPr>
              <a:spcBef>
                <a:spcPts val="600"/>
              </a:spcBef>
              <a:spcAft>
                <a:spcPts val="600"/>
              </a:spcAft>
              <a:buFont typeface="Arial" pitchFamily="34" charset="0"/>
              <a:buChar char="•"/>
            </a:pPr>
            <a:r>
              <a:rPr lang="en-US" sz="1600" dirty="0" smtClean="0"/>
              <a:t>Inventory data</a:t>
            </a:r>
          </a:p>
          <a:p>
            <a:pPr>
              <a:spcBef>
                <a:spcPts val="600"/>
              </a:spcBef>
              <a:spcAft>
                <a:spcPts val="600"/>
              </a:spcAft>
              <a:buFont typeface="Arial" pitchFamily="34" charset="0"/>
              <a:buChar char="•"/>
            </a:pPr>
            <a:r>
              <a:rPr lang="en-US" sz="1600" dirty="0" smtClean="0"/>
              <a:t>Sales invoices and shipping records</a:t>
            </a:r>
          </a:p>
          <a:p>
            <a:pPr>
              <a:spcBef>
                <a:spcPts val="600"/>
              </a:spcBef>
              <a:spcAft>
                <a:spcPts val="600"/>
              </a:spcAft>
              <a:buFont typeface="Arial" pitchFamily="34" charset="0"/>
              <a:buChar char="•"/>
            </a:pPr>
            <a:r>
              <a:rPr lang="en-US" sz="1600" dirty="0" smtClean="0"/>
              <a:t>Environmental legal cost information</a:t>
            </a:r>
          </a:p>
          <a:p>
            <a:pPr>
              <a:spcBef>
                <a:spcPts val="600"/>
              </a:spcBef>
              <a:spcAft>
                <a:spcPts val="600"/>
              </a:spcAft>
              <a:buFont typeface="Arial" pitchFamily="34" charset="0"/>
              <a:buChar char="•"/>
            </a:pPr>
            <a:r>
              <a:rPr lang="en-US" sz="1600" dirty="0" smtClean="0"/>
              <a:t>Overhead accounting data</a:t>
            </a:r>
          </a:p>
          <a:p>
            <a:pPr>
              <a:spcBef>
                <a:spcPts val="600"/>
              </a:spcBef>
              <a:spcAft>
                <a:spcPts val="600"/>
              </a:spcAft>
              <a:buFont typeface="Arial" pitchFamily="34" charset="0"/>
              <a:buChar char="•"/>
            </a:pPr>
            <a:r>
              <a:rPr lang="en-US" sz="1600" dirty="0" smtClean="0"/>
              <a:t>Equipment operating manuals</a:t>
            </a:r>
          </a:p>
          <a:p>
            <a:pPr>
              <a:spcBef>
                <a:spcPts val="600"/>
              </a:spcBef>
              <a:spcAft>
                <a:spcPts val="600"/>
              </a:spcAft>
              <a:buFont typeface="Arial" pitchFamily="34" charset="0"/>
              <a:buChar char="•"/>
            </a:pPr>
            <a:r>
              <a:rPr lang="en-US" sz="1600" dirty="0" smtClean="0"/>
              <a:t>Production schedules</a:t>
            </a:r>
          </a:p>
          <a:p>
            <a:pPr>
              <a:spcBef>
                <a:spcPts val="600"/>
              </a:spcBef>
              <a:spcAft>
                <a:spcPts val="600"/>
              </a:spcAft>
              <a:buFont typeface="Arial" pitchFamily="34" charset="0"/>
              <a:buChar char="•"/>
            </a:pPr>
            <a:r>
              <a:rPr lang="en-US" sz="1600" dirty="0" smtClean="0"/>
              <a:t>Environmental emissions </a:t>
            </a:r>
          </a:p>
          <a:p>
            <a:pPr>
              <a:spcBef>
                <a:spcPts val="600"/>
              </a:spcBef>
              <a:spcAft>
                <a:spcPts val="600"/>
              </a:spcAft>
              <a:buFont typeface="Arial" pitchFamily="34" charset="0"/>
              <a:buChar char="•"/>
            </a:pPr>
            <a:r>
              <a:rPr lang="en-US" sz="1600" dirty="0" smtClean="0"/>
              <a:t>Waste shipping and disposal data</a:t>
            </a:r>
            <a:endParaRPr lang="en-US" sz="1600" dirty="0"/>
          </a:p>
        </p:txBody>
      </p:sp>
      <p:sp>
        <p:nvSpPr>
          <p:cNvPr id="7" name="Right Arrow 6">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17</a:t>
            </a:fld>
            <a:endParaRPr lang="en-US"/>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Your Processes</a:t>
            </a:r>
            <a:endParaRPr lang="en-US" dirty="0"/>
          </a:p>
        </p:txBody>
      </p:sp>
      <p:sp>
        <p:nvSpPr>
          <p:cNvPr id="3" name="Content Placeholder 2"/>
          <p:cNvSpPr>
            <a:spLocks noGrp="1"/>
          </p:cNvSpPr>
          <p:nvPr>
            <p:ph idx="1"/>
          </p:nvPr>
        </p:nvSpPr>
        <p:spPr>
          <a:xfrm>
            <a:off x="457200" y="914400"/>
            <a:ext cx="8229600" cy="1524001"/>
          </a:xfrm>
        </p:spPr>
        <p:txBody>
          <a:bodyPr>
            <a:normAutofit/>
          </a:bodyPr>
          <a:lstStyle/>
          <a:p>
            <a:pPr>
              <a:spcAft>
                <a:spcPts val="600"/>
              </a:spcAft>
            </a:pPr>
            <a:r>
              <a:rPr lang="en-US" sz="1400" dirty="0" smtClean="0"/>
              <a:t>A good way to make sure you aren’t missing any costs is to make a </a:t>
            </a:r>
            <a:r>
              <a:rPr lang="en-US" sz="1400" b="1" dirty="0" smtClean="0">
                <a:solidFill>
                  <a:schemeClr val="accent5"/>
                </a:solidFill>
              </a:rPr>
              <a:t>process flow diagram or a value stream map </a:t>
            </a:r>
            <a:r>
              <a:rPr lang="en-US" sz="1400" dirty="0" smtClean="0"/>
              <a:t>and locate all the potential environmental impacts and costs.</a:t>
            </a:r>
            <a:r>
              <a:rPr lang="en-US" sz="1400" baseline="30000" dirty="0" smtClean="0"/>
              <a:t>1  </a:t>
            </a:r>
            <a:r>
              <a:rPr lang="en-US" sz="1400" dirty="0" smtClean="0"/>
              <a:t>These were also discussed in the lesson “Getting Started and Understanding your Impact.</a:t>
            </a:r>
          </a:p>
          <a:p>
            <a:pPr>
              <a:spcAft>
                <a:spcPts val="600"/>
              </a:spcAft>
            </a:pPr>
            <a:r>
              <a:rPr lang="en-US" sz="1400" dirty="0" smtClean="0"/>
              <a:t>For more information on how to integrate environmental data into value stream maps please see the </a:t>
            </a:r>
            <a:r>
              <a:rPr lang="en-US" sz="1400" dirty="0" smtClean="0">
                <a:hlinkClick r:id="rId2"/>
              </a:rPr>
              <a:t>Lean and Environment Toolkit </a:t>
            </a:r>
            <a:r>
              <a:rPr lang="en-US" sz="1400" dirty="0" smtClean="0"/>
              <a:t>or </a:t>
            </a:r>
            <a:r>
              <a:rPr lang="en-US" sz="1400" dirty="0" smtClean="0">
                <a:hlinkClick r:id="rId3"/>
              </a:rPr>
              <a:t>this useful guide</a:t>
            </a:r>
            <a:r>
              <a:rPr lang="en-US" sz="1400" dirty="0" smtClean="0"/>
              <a:t> from the Green Suppliers Network.</a:t>
            </a:r>
            <a:endParaRPr lang="en-US" sz="1400" dirty="0"/>
          </a:p>
        </p:txBody>
      </p:sp>
      <p:sp>
        <p:nvSpPr>
          <p:cNvPr id="4" name="TextBox 3"/>
          <p:cNvSpPr txBox="1"/>
          <p:nvPr/>
        </p:nvSpPr>
        <p:spPr>
          <a:xfrm>
            <a:off x="0" y="6304002"/>
            <a:ext cx="7848600" cy="553998"/>
          </a:xfrm>
          <a:prstGeom prst="rect">
            <a:avLst/>
          </a:prstGeom>
          <a:noFill/>
        </p:spPr>
        <p:txBody>
          <a:bodyPr wrap="square" rtlCol="0">
            <a:spAutoFit/>
          </a:bodyPr>
          <a:lstStyle/>
          <a:p>
            <a:pPr marL="228600" indent="-228600"/>
            <a:r>
              <a:rPr lang="en-US" sz="1000" baseline="30000" dirty="0" smtClean="0"/>
              <a:t>1  </a:t>
            </a:r>
            <a:r>
              <a:rPr lang="en-US" sz="1000" dirty="0" smtClean="0"/>
              <a:t>Ohio EPA “Financial Analysis of Pollution Prevention Projects”</a:t>
            </a:r>
          </a:p>
          <a:p>
            <a:pPr marL="228600" indent="-228600"/>
            <a:r>
              <a:rPr lang="en-US" sz="1000" baseline="30000" dirty="0" smtClean="0"/>
              <a:t>2 </a:t>
            </a:r>
            <a:r>
              <a:rPr lang="en-US" sz="1000" dirty="0" smtClean="0"/>
              <a:t> Adapted from “Lean and Clean Value Stream Mapping,” Green Suppliers Network, and “The Lean and Environment Toolkit,” EPA.  </a:t>
            </a:r>
            <a:endParaRPr lang="en-US" sz="1000" dirty="0"/>
          </a:p>
        </p:txBody>
      </p:sp>
      <p:grpSp>
        <p:nvGrpSpPr>
          <p:cNvPr id="71" name="Group 70"/>
          <p:cNvGrpSpPr/>
          <p:nvPr/>
        </p:nvGrpSpPr>
        <p:grpSpPr>
          <a:xfrm>
            <a:off x="457200" y="2514600"/>
            <a:ext cx="8001000" cy="3429000"/>
            <a:chOff x="457200" y="2514600"/>
            <a:chExt cx="8001000" cy="3429000"/>
          </a:xfrm>
        </p:grpSpPr>
        <p:sp>
          <p:nvSpPr>
            <p:cNvPr id="6" name="Rectangle 5"/>
            <p:cNvSpPr/>
            <p:nvPr/>
          </p:nvSpPr>
          <p:spPr>
            <a:xfrm>
              <a:off x="7391400" y="5105400"/>
              <a:ext cx="990600" cy="8382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Solid Waste</a:t>
              </a:r>
            </a:p>
            <a:p>
              <a:pPr algn="ctr"/>
              <a:r>
                <a:rPr lang="en-US" sz="1000" dirty="0" smtClean="0"/>
                <a:t>Damaged Goods</a:t>
              </a:r>
            </a:p>
            <a:p>
              <a:pPr algn="ctr"/>
              <a:r>
                <a:rPr lang="en-US" sz="1000" dirty="0" smtClean="0"/>
                <a:t>Air Emissions</a:t>
              </a:r>
              <a:endParaRPr lang="en-US" sz="1000" dirty="0"/>
            </a:p>
          </p:txBody>
        </p:sp>
        <p:sp>
          <p:nvSpPr>
            <p:cNvPr id="7" name="Rectangle 6"/>
            <p:cNvSpPr/>
            <p:nvPr/>
          </p:nvSpPr>
          <p:spPr>
            <a:xfrm>
              <a:off x="7391400" y="46482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Packaging Materials</a:t>
              </a:r>
            </a:p>
            <a:p>
              <a:pPr algn="ctr"/>
              <a:r>
                <a:rPr lang="en-US" sz="1000" dirty="0" smtClean="0"/>
                <a:t>Fuel</a:t>
              </a:r>
              <a:endParaRPr lang="en-US" sz="1000" dirty="0"/>
            </a:p>
          </p:txBody>
        </p:sp>
        <p:sp>
          <p:nvSpPr>
            <p:cNvPr id="8" name="Rectangle 7"/>
            <p:cNvSpPr/>
            <p:nvPr/>
          </p:nvSpPr>
          <p:spPr>
            <a:xfrm>
              <a:off x="5638800" y="5105400"/>
              <a:ext cx="990600" cy="762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Hazardous Waste</a:t>
              </a:r>
            </a:p>
            <a:p>
              <a:pPr algn="ctr"/>
              <a:r>
                <a:rPr lang="en-US" sz="1000" dirty="0" smtClean="0"/>
                <a:t>Solid Waste</a:t>
              </a:r>
              <a:endParaRPr lang="en-US" sz="1000" dirty="0"/>
            </a:p>
          </p:txBody>
        </p:sp>
        <p:sp>
          <p:nvSpPr>
            <p:cNvPr id="9" name="Rectangle 8"/>
            <p:cNvSpPr/>
            <p:nvPr/>
          </p:nvSpPr>
          <p:spPr>
            <a:xfrm>
              <a:off x="5638800" y="46482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Coatings</a:t>
              </a:r>
            </a:p>
            <a:p>
              <a:pPr algn="ctr"/>
              <a:r>
                <a:rPr lang="en-US" sz="1000" dirty="0" smtClean="0"/>
                <a:t>Solvents</a:t>
              </a:r>
            </a:p>
            <a:p>
              <a:pPr algn="ctr"/>
              <a:r>
                <a:rPr lang="en-US" sz="1000" dirty="0" smtClean="0"/>
                <a:t>Energy</a:t>
              </a:r>
              <a:endParaRPr lang="en-US" sz="1000" dirty="0"/>
            </a:p>
          </p:txBody>
        </p:sp>
        <p:sp>
          <p:nvSpPr>
            <p:cNvPr id="10" name="Rectangle 9"/>
            <p:cNvSpPr/>
            <p:nvPr/>
          </p:nvSpPr>
          <p:spPr>
            <a:xfrm>
              <a:off x="3886200" y="5105400"/>
              <a:ext cx="9906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Air Emissions</a:t>
              </a:r>
              <a:endParaRPr lang="en-US" sz="1000" dirty="0"/>
            </a:p>
          </p:txBody>
        </p:sp>
        <p:sp>
          <p:nvSpPr>
            <p:cNvPr id="11" name="Rectangle 10"/>
            <p:cNvSpPr/>
            <p:nvPr/>
          </p:nvSpPr>
          <p:spPr>
            <a:xfrm>
              <a:off x="3886200" y="4648200"/>
              <a:ext cx="990600" cy="6858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Welding Materials</a:t>
              </a:r>
            </a:p>
            <a:p>
              <a:pPr algn="ctr"/>
              <a:r>
                <a:rPr lang="en-US" sz="1000" dirty="0" smtClean="0"/>
                <a:t>Energy</a:t>
              </a:r>
              <a:endParaRPr lang="en-US" sz="1000" dirty="0"/>
            </a:p>
          </p:txBody>
        </p:sp>
        <p:sp>
          <p:nvSpPr>
            <p:cNvPr id="12" name="Rectangle 11"/>
            <p:cNvSpPr/>
            <p:nvPr/>
          </p:nvSpPr>
          <p:spPr>
            <a:xfrm>
              <a:off x="1981200" y="52578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Solid Waste</a:t>
              </a:r>
            </a:p>
            <a:p>
              <a:pPr algn="ctr"/>
              <a:r>
                <a:rPr lang="en-US" sz="1000" dirty="0" smtClean="0"/>
                <a:t>Wastewater</a:t>
              </a:r>
              <a:endParaRPr lang="en-US" sz="1000" dirty="0"/>
            </a:p>
          </p:txBody>
        </p:sp>
        <p:sp>
          <p:nvSpPr>
            <p:cNvPr id="13" name="Rectangle 12"/>
            <p:cNvSpPr/>
            <p:nvPr/>
          </p:nvSpPr>
          <p:spPr>
            <a:xfrm>
              <a:off x="1981200" y="4648200"/>
              <a:ext cx="990600" cy="762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Materials Fluids</a:t>
              </a:r>
            </a:p>
            <a:p>
              <a:pPr algn="ctr"/>
              <a:r>
                <a:rPr lang="en-US" sz="1000" dirty="0" smtClean="0"/>
                <a:t>Water</a:t>
              </a:r>
            </a:p>
            <a:p>
              <a:pPr algn="ctr"/>
              <a:r>
                <a:rPr lang="en-US" sz="1000" dirty="0" smtClean="0"/>
                <a:t>Energy</a:t>
              </a:r>
            </a:p>
          </p:txBody>
        </p:sp>
        <p:cxnSp>
          <p:nvCxnSpPr>
            <p:cNvPr id="14" name="Straight Arrow Connector 13"/>
            <p:cNvCxnSpPr>
              <a:stCxn id="22" idx="3"/>
              <a:endCxn id="23" idx="1"/>
            </p:cNvCxnSpPr>
            <p:nvPr/>
          </p:nvCxnSpPr>
          <p:spPr>
            <a:xfrm>
              <a:off x="6629400" y="4457700"/>
              <a:ext cx="762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a:stCxn id="21" idx="3"/>
              <a:endCxn id="22" idx="1"/>
            </p:cNvCxnSpPr>
            <p:nvPr/>
          </p:nvCxnSpPr>
          <p:spPr>
            <a:xfrm>
              <a:off x="4876800" y="4457700"/>
              <a:ext cx="762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a:stCxn id="20" idx="3"/>
              <a:endCxn id="21" idx="1"/>
            </p:cNvCxnSpPr>
            <p:nvPr/>
          </p:nvCxnSpPr>
          <p:spPr>
            <a:xfrm>
              <a:off x="2971800" y="4457700"/>
              <a:ext cx="9144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nvGrpSpPr>
            <p:cNvPr id="17" name="Group 16"/>
            <p:cNvGrpSpPr/>
            <p:nvPr/>
          </p:nvGrpSpPr>
          <p:grpSpPr>
            <a:xfrm>
              <a:off x="457200" y="2743200"/>
              <a:ext cx="792480" cy="609600"/>
              <a:chOff x="1066800" y="2743200"/>
              <a:chExt cx="792480" cy="609600"/>
            </a:xfrm>
          </p:grpSpPr>
          <p:sp>
            <p:nvSpPr>
              <p:cNvPr id="66" name="Rectangle 15"/>
              <p:cNvSpPr/>
              <p:nvPr/>
            </p:nvSpPr>
            <p:spPr>
              <a:xfrm>
                <a:off x="1066800" y="2987040"/>
                <a:ext cx="792480" cy="36576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Supplier 1</a:t>
                </a:r>
                <a:endParaRPr lang="en-US" sz="1000" dirty="0"/>
              </a:p>
            </p:txBody>
          </p:sp>
          <p:sp>
            <p:nvSpPr>
              <p:cNvPr id="67" name="Right Triangle 16"/>
              <p:cNvSpPr/>
              <p:nvPr/>
            </p:nvSpPr>
            <p:spPr>
              <a:xfrm flipH="1">
                <a:off x="1066800" y="274320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Triangle 17"/>
              <p:cNvSpPr/>
              <p:nvPr/>
            </p:nvSpPr>
            <p:spPr>
              <a:xfrm flipH="1">
                <a:off x="1310640" y="274320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Triangle 18"/>
              <p:cNvSpPr/>
              <p:nvPr/>
            </p:nvSpPr>
            <p:spPr>
              <a:xfrm flipH="1">
                <a:off x="1554480" y="274320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9"/>
            <p:cNvGrpSpPr/>
            <p:nvPr/>
          </p:nvGrpSpPr>
          <p:grpSpPr>
            <a:xfrm>
              <a:off x="1489710" y="2743200"/>
              <a:ext cx="792480" cy="609600"/>
              <a:chOff x="762000" y="3566160"/>
              <a:chExt cx="792480" cy="609600"/>
            </a:xfrm>
          </p:grpSpPr>
          <p:sp>
            <p:nvSpPr>
              <p:cNvPr id="62" name="Rectangle 61"/>
              <p:cNvSpPr/>
              <p:nvPr/>
            </p:nvSpPr>
            <p:spPr>
              <a:xfrm>
                <a:off x="762000" y="3810000"/>
                <a:ext cx="792480" cy="36576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Supplier 2</a:t>
                </a:r>
                <a:endParaRPr lang="en-US" sz="1000" dirty="0"/>
              </a:p>
            </p:txBody>
          </p:sp>
          <p:sp>
            <p:nvSpPr>
              <p:cNvPr id="63" name="Right Triangle 62"/>
              <p:cNvSpPr/>
              <p:nvPr/>
            </p:nvSpPr>
            <p:spPr>
              <a:xfrm flipH="1">
                <a:off x="76200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p:cNvSpPr/>
              <p:nvPr/>
            </p:nvSpPr>
            <p:spPr>
              <a:xfrm flipH="1">
                <a:off x="100584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23"/>
              <p:cNvSpPr/>
              <p:nvPr/>
            </p:nvSpPr>
            <p:spPr>
              <a:xfrm flipH="1">
                <a:off x="124968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Isosceles Triangle 18"/>
            <p:cNvSpPr/>
            <p:nvPr/>
          </p:nvSpPr>
          <p:spPr>
            <a:xfrm>
              <a:off x="1066800" y="41910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sp>
          <p:nvSpPr>
            <p:cNvPr id="20" name="Rectangle 19"/>
            <p:cNvSpPr/>
            <p:nvPr/>
          </p:nvSpPr>
          <p:spPr>
            <a:xfrm>
              <a:off x="1981200" y="41910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Milling</a:t>
              </a:r>
              <a:endParaRPr lang="en-US" sz="1400" dirty="0"/>
            </a:p>
          </p:txBody>
        </p:sp>
        <p:sp>
          <p:nvSpPr>
            <p:cNvPr id="21" name="Rectangle 20"/>
            <p:cNvSpPr/>
            <p:nvPr/>
          </p:nvSpPr>
          <p:spPr>
            <a:xfrm>
              <a:off x="3886200" y="41910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Welding</a:t>
              </a:r>
              <a:endParaRPr lang="en-US" sz="1400" dirty="0"/>
            </a:p>
          </p:txBody>
        </p:sp>
        <p:sp>
          <p:nvSpPr>
            <p:cNvPr id="22" name="Rectangle 21"/>
            <p:cNvSpPr/>
            <p:nvPr/>
          </p:nvSpPr>
          <p:spPr>
            <a:xfrm>
              <a:off x="5638800" y="41910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Surface Coating</a:t>
              </a:r>
              <a:endParaRPr lang="en-US" sz="1300" dirty="0"/>
            </a:p>
          </p:txBody>
        </p:sp>
        <p:sp>
          <p:nvSpPr>
            <p:cNvPr id="23" name="Rectangle 22"/>
            <p:cNvSpPr/>
            <p:nvPr/>
          </p:nvSpPr>
          <p:spPr>
            <a:xfrm>
              <a:off x="7391400" y="41910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Packaging /Shipping</a:t>
              </a:r>
              <a:endParaRPr lang="en-US" sz="1200" dirty="0"/>
            </a:p>
          </p:txBody>
        </p:sp>
        <p:sp>
          <p:nvSpPr>
            <p:cNvPr id="24" name="Isosceles Triangle 23"/>
            <p:cNvSpPr/>
            <p:nvPr/>
          </p:nvSpPr>
          <p:spPr>
            <a:xfrm>
              <a:off x="6705600" y="41910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sp>
          <p:nvSpPr>
            <p:cNvPr id="25" name="Isosceles Triangle 24"/>
            <p:cNvSpPr/>
            <p:nvPr/>
          </p:nvSpPr>
          <p:spPr>
            <a:xfrm>
              <a:off x="4953000" y="41910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sp>
          <p:nvSpPr>
            <p:cNvPr id="26" name="Isosceles Triangle 25"/>
            <p:cNvSpPr/>
            <p:nvPr/>
          </p:nvSpPr>
          <p:spPr>
            <a:xfrm>
              <a:off x="3124200" y="41910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grpSp>
          <p:nvGrpSpPr>
            <p:cNvPr id="27" name="Group 32"/>
            <p:cNvGrpSpPr/>
            <p:nvPr/>
          </p:nvGrpSpPr>
          <p:grpSpPr>
            <a:xfrm>
              <a:off x="7665720" y="2514600"/>
              <a:ext cx="792480" cy="609600"/>
              <a:chOff x="762000" y="3566160"/>
              <a:chExt cx="792480" cy="609600"/>
            </a:xfrm>
          </p:grpSpPr>
          <p:sp>
            <p:nvSpPr>
              <p:cNvPr id="58" name="Rectangle 33"/>
              <p:cNvSpPr/>
              <p:nvPr/>
            </p:nvSpPr>
            <p:spPr>
              <a:xfrm>
                <a:off x="762000" y="3810000"/>
                <a:ext cx="792480" cy="36576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Customer</a:t>
                </a:r>
                <a:endParaRPr lang="en-US" sz="1000" dirty="0"/>
              </a:p>
            </p:txBody>
          </p:sp>
          <p:sp>
            <p:nvSpPr>
              <p:cNvPr id="59" name="Right Triangle 34"/>
              <p:cNvSpPr/>
              <p:nvPr/>
            </p:nvSpPr>
            <p:spPr>
              <a:xfrm flipH="1">
                <a:off x="76200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Triangle 35"/>
              <p:cNvSpPr/>
              <p:nvPr/>
            </p:nvSpPr>
            <p:spPr>
              <a:xfrm flipH="1">
                <a:off x="100584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ight Triangle 36"/>
              <p:cNvSpPr/>
              <p:nvPr/>
            </p:nvSpPr>
            <p:spPr>
              <a:xfrm flipH="1">
                <a:off x="124968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37"/>
            <p:cNvGrpSpPr/>
            <p:nvPr/>
          </p:nvGrpSpPr>
          <p:grpSpPr>
            <a:xfrm>
              <a:off x="7848600" y="3124200"/>
              <a:ext cx="243840" cy="1066800"/>
              <a:chOff x="7467600" y="3124200"/>
              <a:chExt cx="243840" cy="1066800"/>
            </a:xfrm>
          </p:grpSpPr>
          <p:cxnSp>
            <p:nvCxnSpPr>
              <p:cNvPr id="55" name="Straight Arrow Connector 54"/>
              <p:cNvCxnSpPr/>
              <p:nvPr/>
            </p:nvCxnSpPr>
            <p:spPr>
              <a:xfrm rot="16200000" flipV="1">
                <a:off x="7513320" y="3307080"/>
                <a:ext cx="381000" cy="152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56" name="Straight Connector 55"/>
              <p:cNvCxnSpPr/>
              <p:nvPr/>
            </p:nvCxnSpPr>
            <p:spPr>
              <a:xfrm rot="10800000">
                <a:off x="7467600" y="3352800"/>
                <a:ext cx="228600" cy="152400"/>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57" name="Straight Connector 56"/>
              <p:cNvCxnSpPr/>
              <p:nvPr/>
            </p:nvCxnSpPr>
            <p:spPr>
              <a:xfrm rot="5400000" flipH="1" flipV="1">
                <a:off x="7048500" y="3771900"/>
                <a:ext cx="838200" cy="0"/>
              </a:xfrm>
              <a:prstGeom prst="line">
                <a:avLst/>
              </a:prstGeom>
              <a:ln w="38100"/>
            </p:spPr>
            <p:style>
              <a:lnRef idx="2">
                <a:schemeClr val="accent6"/>
              </a:lnRef>
              <a:fillRef idx="0">
                <a:schemeClr val="accent6"/>
              </a:fillRef>
              <a:effectRef idx="1">
                <a:schemeClr val="accent6"/>
              </a:effectRef>
              <a:fontRef idx="minor">
                <a:schemeClr val="tx1"/>
              </a:fontRef>
            </p:style>
          </p:cxnSp>
        </p:grpSp>
        <p:grpSp>
          <p:nvGrpSpPr>
            <p:cNvPr id="29" name="Group 41"/>
            <p:cNvGrpSpPr/>
            <p:nvPr/>
          </p:nvGrpSpPr>
          <p:grpSpPr>
            <a:xfrm>
              <a:off x="7543800" y="3581400"/>
              <a:ext cx="762000" cy="482600"/>
              <a:chOff x="3289300" y="2755900"/>
              <a:chExt cx="1587500" cy="1003300"/>
            </a:xfrm>
            <a:effectLst>
              <a:outerShdw blurRad="50800" dist="38100" dir="2700000" algn="tl" rotWithShape="0">
                <a:prstClr val="black">
                  <a:alpha val="40000"/>
                </a:prstClr>
              </a:outerShdw>
            </a:effectLst>
          </p:grpSpPr>
          <p:sp>
            <p:nvSpPr>
              <p:cNvPr id="50" name="Rectangle 49"/>
              <p:cNvSpPr/>
              <p:nvPr/>
            </p:nvSpPr>
            <p:spPr>
              <a:xfrm>
                <a:off x="4724400" y="3124200"/>
                <a:ext cx="152400" cy="4572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1" name="Rectangle 50"/>
              <p:cNvSpPr/>
              <p:nvPr/>
            </p:nvSpPr>
            <p:spPr>
              <a:xfrm>
                <a:off x="3289300" y="2755900"/>
                <a:ext cx="1155700" cy="8255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2" name="Rectangle 51"/>
              <p:cNvSpPr/>
              <p:nvPr/>
            </p:nvSpPr>
            <p:spPr>
              <a:xfrm>
                <a:off x="4432300" y="2971800"/>
                <a:ext cx="2921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3" name="Oval 52"/>
              <p:cNvSpPr/>
              <p:nvPr/>
            </p:nvSpPr>
            <p:spPr>
              <a:xfrm>
                <a:off x="4470400" y="34290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4" name="Oval 53"/>
              <p:cNvSpPr/>
              <p:nvPr/>
            </p:nvSpPr>
            <p:spPr>
              <a:xfrm>
                <a:off x="3441700" y="34036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grpSp>
          <p:nvGrpSpPr>
            <p:cNvPr id="30" name="Group 47"/>
            <p:cNvGrpSpPr/>
            <p:nvPr/>
          </p:nvGrpSpPr>
          <p:grpSpPr>
            <a:xfrm rot="11586897">
              <a:off x="1654335" y="3340777"/>
              <a:ext cx="228600" cy="1066800"/>
              <a:chOff x="7467600" y="3124200"/>
              <a:chExt cx="228600" cy="1066800"/>
            </a:xfrm>
          </p:grpSpPr>
          <p:cxnSp>
            <p:nvCxnSpPr>
              <p:cNvPr id="47" name="Straight Arrow Connector 46"/>
              <p:cNvCxnSpPr/>
              <p:nvPr/>
            </p:nvCxnSpPr>
            <p:spPr>
              <a:xfrm rot="16200000" flipV="1">
                <a:off x="7498080" y="3307080"/>
                <a:ext cx="381000" cy="152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8" name="Straight Connector 47"/>
              <p:cNvCxnSpPr/>
              <p:nvPr/>
            </p:nvCxnSpPr>
            <p:spPr>
              <a:xfrm rot="10800000">
                <a:off x="7467600" y="3352800"/>
                <a:ext cx="228600" cy="152400"/>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49" name="Straight Connector 48"/>
              <p:cNvCxnSpPr/>
              <p:nvPr/>
            </p:nvCxnSpPr>
            <p:spPr>
              <a:xfrm rot="5400000" flipH="1" flipV="1">
                <a:off x="7048500" y="3771900"/>
                <a:ext cx="838200" cy="0"/>
              </a:xfrm>
              <a:prstGeom prst="line">
                <a:avLst/>
              </a:prstGeom>
              <a:ln w="38100"/>
            </p:spPr>
            <p:style>
              <a:lnRef idx="2">
                <a:schemeClr val="accent6"/>
              </a:lnRef>
              <a:fillRef idx="0">
                <a:schemeClr val="accent6"/>
              </a:fillRef>
              <a:effectRef idx="1">
                <a:schemeClr val="accent6"/>
              </a:effectRef>
              <a:fontRef idx="minor">
                <a:schemeClr val="tx1"/>
              </a:fontRef>
            </p:style>
          </p:cxnSp>
        </p:grpSp>
        <p:grpSp>
          <p:nvGrpSpPr>
            <p:cNvPr id="31" name="Group 51"/>
            <p:cNvGrpSpPr/>
            <p:nvPr/>
          </p:nvGrpSpPr>
          <p:grpSpPr>
            <a:xfrm>
              <a:off x="1524000" y="3581400"/>
              <a:ext cx="762000" cy="482600"/>
              <a:chOff x="3289300" y="2755900"/>
              <a:chExt cx="1587500" cy="1003300"/>
            </a:xfrm>
            <a:effectLst>
              <a:outerShdw blurRad="50800" dist="38100" dir="2700000" algn="tl" rotWithShape="0">
                <a:prstClr val="black">
                  <a:alpha val="40000"/>
                </a:prstClr>
              </a:outerShdw>
            </a:effectLst>
          </p:grpSpPr>
          <p:sp>
            <p:nvSpPr>
              <p:cNvPr id="42" name="Rectangle 41"/>
              <p:cNvSpPr/>
              <p:nvPr/>
            </p:nvSpPr>
            <p:spPr>
              <a:xfrm>
                <a:off x="4724400" y="3124200"/>
                <a:ext cx="152400" cy="4572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3" name="Rectangle 42"/>
              <p:cNvSpPr/>
              <p:nvPr/>
            </p:nvSpPr>
            <p:spPr>
              <a:xfrm>
                <a:off x="3289300" y="2755900"/>
                <a:ext cx="1155700" cy="8255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4" name="Rectangle 43"/>
              <p:cNvSpPr/>
              <p:nvPr/>
            </p:nvSpPr>
            <p:spPr>
              <a:xfrm>
                <a:off x="4432300" y="2971800"/>
                <a:ext cx="2921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5" name="Oval 44"/>
              <p:cNvSpPr/>
              <p:nvPr/>
            </p:nvSpPr>
            <p:spPr>
              <a:xfrm>
                <a:off x="4470400" y="34290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6" name="Oval 45"/>
              <p:cNvSpPr/>
              <p:nvPr/>
            </p:nvSpPr>
            <p:spPr>
              <a:xfrm>
                <a:off x="3441700" y="34036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grpSp>
          <p:nvGrpSpPr>
            <p:cNvPr id="32" name="Group 57"/>
            <p:cNvGrpSpPr/>
            <p:nvPr/>
          </p:nvGrpSpPr>
          <p:grpSpPr>
            <a:xfrm rot="8806116">
              <a:off x="864331" y="3360487"/>
              <a:ext cx="228600" cy="1085207"/>
              <a:chOff x="7467600" y="3124200"/>
              <a:chExt cx="228600" cy="1066800"/>
            </a:xfrm>
          </p:grpSpPr>
          <p:cxnSp>
            <p:nvCxnSpPr>
              <p:cNvPr id="39" name="Straight Arrow Connector 38"/>
              <p:cNvCxnSpPr/>
              <p:nvPr/>
            </p:nvCxnSpPr>
            <p:spPr>
              <a:xfrm rot="16200000" flipV="1">
                <a:off x="7498080" y="3307080"/>
                <a:ext cx="381000" cy="152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0" name="Straight Connector 39"/>
              <p:cNvCxnSpPr/>
              <p:nvPr/>
            </p:nvCxnSpPr>
            <p:spPr>
              <a:xfrm rot="10800000">
                <a:off x="7467600" y="3352800"/>
                <a:ext cx="228600" cy="152400"/>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41" name="Straight Connector 40"/>
              <p:cNvCxnSpPr/>
              <p:nvPr/>
            </p:nvCxnSpPr>
            <p:spPr>
              <a:xfrm rot="5400000" flipH="1" flipV="1">
                <a:off x="7048500" y="3771900"/>
                <a:ext cx="838200" cy="0"/>
              </a:xfrm>
              <a:prstGeom prst="line">
                <a:avLst/>
              </a:prstGeom>
              <a:ln w="38100"/>
            </p:spPr>
            <p:style>
              <a:lnRef idx="2">
                <a:schemeClr val="accent6"/>
              </a:lnRef>
              <a:fillRef idx="0">
                <a:schemeClr val="accent6"/>
              </a:fillRef>
              <a:effectRef idx="1">
                <a:schemeClr val="accent6"/>
              </a:effectRef>
              <a:fontRef idx="minor">
                <a:schemeClr val="tx1"/>
              </a:fontRef>
            </p:style>
          </p:cxnSp>
        </p:grpSp>
        <p:grpSp>
          <p:nvGrpSpPr>
            <p:cNvPr id="33" name="Group 61"/>
            <p:cNvGrpSpPr/>
            <p:nvPr/>
          </p:nvGrpSpPr>
          <p:grpSpPr>
            <a:xfrm>
              <a:off x="609600" y="3581400"/>
              <a:ext cx="762000" cy="482600"/>
              <a:chOff x="3289300" y="2755900"/>
              <a:chExt cx="1587500" cy="1003300"/>
            </a:xfrm>
            <a:effectLst>
              <a:outerShdw blurRad="50800" dist="38100" dir="2700000" algn="tl" rotWithShape="0">
                <a:prstClr val="black">
                  <a:alpha val="40000"/>
                </a:prstClr>
              </a:outerShdw>
            </a:effectLst>
          </p:grpSpPr>
          <p:sp>
            <p:nvSpPr>
              <p:cNvPr id="34" name="Rectangle 33"/>
              <p:cNvSpPr/>
              <p:nvPr/>
            </p:nvSpPr>
            <p:spPr>
              <a:xfrm>
                <a:off x="4724400" y="3124200"/>
                <a:ext cx="152400" cy="4572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5" name="Rectangle 34"/>
              <p:cNvSpPr/>
              <p:nvPr/>
            </p:nvSpPr>
            <p:spPr>
              <a:xfrm>
                <a:off x="3289300" y="2755900"/>
                <a:ext cx="1155700" cy="8255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6" name="Rectangle 35"/>
              <p:cNvSpPr/>
              <p:nvPr/>
            </p:nvSpPr>
            <p:spPr>
              <a:xfrm>
                <a:off x="4432300" y="2971800"/>
                <a:ext cx="2921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7" name="Oval 36"/>
              <p:cNvSpPr/>
              <p:nvPr/>
            </p:nvSpPr>
            <p:spPr>
              <a:xfrm>
                <a:off x="4470400" y="34290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8" name="Oval 37"/>
              <p:cNvSpPr/>
              <p:nvPr/>
            </p:nvSpPr>
            <p:spPr>
              <a:xfrm>
                <a:off x="3441700" y="34036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grpSp>
      <p:sp>
        <p:nvSpPr>
          <p:cNvPr id="70" name="Rounded Rectangle 69"/>
          <p:cNvSpPr/>
          <p:nvPr/>
        </p:nvSpPr>
        <p:spPr>
          <a:xfrm>
            <a:off x="3048000" y="2514600"/>
            <a:ext cx="3581400" cy="1447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Let’s take another look at the value stream map discussed in the lesson “Getting Started and Understanding your Impact” and see how it can help us understand all costs when analyzing a project.</a:t>
            </a:r>
            <a:r>
              <a:rPr lang="en-US" sz="1400" baseline="30000" dirty="0" smtClean="0"/>
              <a:t>2</a:t>
            </a:r>
            <a:endParaRPr lang="en-US" sz="1400" dirty="0"/>
          </a:p>
        </p:txBody>
      </p:sp>
      <p:sp>
        <p:nvSpPr>
          <p:cNvPr id="72" name="Right Arrow 71">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3" name="Picture 72"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74" name="Slide Number Placeholder 73"/>
          <p:cNvSpPr>
            <a:spLocks noGrp="1"/>
          </p:cNvSpPr>
          <p:nvPr>
            <p:ph type="sldNum" sz="quarter" idx="12"/>
          </p:nvPr>
        </p:nvSpPr>
        <p:spPr/>
        <p:txBody>
          <a:bodyPr/>
          <a:lstStyle/>
          <a:p>
            <a:fld id="{197B56AA-1A1D-44A6-9AFD-24AEBEFDBFF0}" type="slidenum">
              <a:rPr lang="en-US" smtClean="0"/>
              <a:pPr/>
              <a:t>18</a:t>
            </a:fld>
            <a:endParaRPr lang="en-US"/>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Costs and Benefits</a:t>
            </a:r>
            <a:endParaRPr lang="en-US" dirty="0"/>
          </a:p>
        </p:txBody>
      </p:sp>
      <p:sp>
        <p:nvSpPr>
          <p:cNvPr id="3" name="Content Placeholder 2"/>
          <p:cNvSpPr>
            <a:spLocks noGrp="1"/>
          </p:cNvSpPr>
          <p:nvPr>
            <p:ph idx="1"/>
          </p:nvPr>
        </p:nvSpPr>
        <p:spPr>
          <a:xfrm>
            <a:off x="228600" y="4191000"/>
            <a:ext cx="4648200" cy="1981200"/>
          </a:xfrm>
        </p:spPr>
        <p:txBody>
          <a:bodyPr>
            <a:normAutofit fontScale="55000" lnSpcReduction="20000"/>
          </a:bodyPr>
          <a:lstStyle/>
          <a:p>
            <a:pPr>
              <a:spcAft>
                <a:spcPts val="600"/>
              </a:spcAft>
            </a:pPr>
            <a:r>
              <a:rPr lang="en-US" dirty="0" smtClean="0"/>
              <a:t>Let’s say you’re considering a </a:t>
            </a:r>
            <a:r>
              <a:rPr lang="en-US" b="1" dirty="0" smtClean="0"/>
              <a:t>change to the surface coating process</a:t>
            </a:r>
            <a:r>
              <a:rPr lang="en-US" dirty="0" smtClean="0"/>
              <a:t>. </a:t>
            </a:r>
          </a:p>
          <a:p>
            <a:pPr>
              <a:spcAft>
                <a:spcPts val="600"/>
              </a:spcAft>
            </a:pPr>
            <a:r>
              <a:rPr lang="en-US" dirty="0" smtClean="0"/>
              <a:t>By switching to a different coating, you could eliminate the solvent use.  This would eliminate hazardous materials in the process and lower materials costs, but would require some new equipment.  </a:t>
            </a:r>
            <a:endParaRPr lang="en-US" dirty="0"/>
          </a:p>
        </p:txBody>
      </p:sp>
      <p:sp>
        <p:nvSpPr>
          <p:cNvPr id="5" name="Rectangle 4"/>
          <p:cNvSpPr/>
          <p:nvPr/>
        </p:nvSpPr>
        <p:spPr>
          <a:xfrm>
            <a:off x="7391400" y="3200400"/>
            <a:ext cx="990600" cy="8382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Solid Waste</a:t>
            </a:r>
          </a:p>
          <a:p>
            <a:pPr algn="ctr"/>
            <a:r>
              <a:rPr lang="en-US" sz="1000" dirty="0" smtClean="0"/>
              <a:t>Damaged Goods</a:t>
            </a:r>
          </a:p>
          <a:p>
            <a:pPr algn="ctr"/>
            <a:r>
              <a:rPr lang="en-US" sz="1000" dirty="0" smtClean="0"/>
              <a:t>Air Emissions</a:t>
            </a:r>
            <a:endParaRPr lang="en-US" sz="1000" dirty="0"/>
          </a:p>
        </p:txBody>
      </p:sp>
      <p:sp>
        <p:nvSpPr>
          <p:cNvPr id="6" name="Rectangle 5"/>
          <p:cNvSpPr/>
          <p:nvPr/>
        </p:nvSpPr>
        <p:spPr>
          <a:xfrm>
            <a:off x="7391400" y="27432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Packaging Materials</a:t>
            </a:r>
          </a:p>
          <a:p>
            <a:pPr algn="ctr"/>
            <a:r>
              <a:rPr lang="en-US" sz="1000" dirty="0" smtClean="0"/>
              <a:t>Fuel</a:t>
            </a:r>
            <a:endParaRPr lang="en-US" sz="1000" dirty="0"/>
          </a:p>
        </p:txBody>
      </p:sp>
      <p:sp>
        <p:nvSpPr>
          <p:cNvPr id="7" name="Rectangle 6"/>
          <p:cNvSpPr/>
          <p:nvPr/>
        </p:nvSpPr>
        <p:spPr>
          <a:xfrm>
            <a:off x="5638800" y="3200400"/>
            <a:ext cx="990600" cy="762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Hazardous Waste</a:t>
            </a:r>
          </a:p>
          <a:p>
            <a:pPr algn="ctr"/>
            <a:r>
              <a:rPr lang="en-US" sz="1000" dirty="0" smtClean="0"/>
              <a:t>Solid Waste</a:t>
            </a:r>
            <a:endParaRPr lang="en-US" sz="1000" dirty="0"/>
          </a:p>
        </p:txBody>
      </p:sp>
      <p:sp>
        <p:nvSpPr>
          <p:cNvPr id="8" name="Rectangle 7"/>
          <p:cNvSpPr/>
          <p:nvPr/>
        </p:nvSpPr>
        <p:spPr>
          <a:xfrm>
            <a:off x="5638800" y="27432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Coatings</a:t>
            </a:r>
          </a:p>
          <a:p>
            <a:pPr algn="ctr"/>
            <a:r>
              <a:rPr lang="en-US" sz="1000" dirty="0" smtClean="0"/>
              <a:t>Solvents</a:t>
            </a:r>
          </a:p>
          <a:p>
            <a:pPr algn="ctr"/>
            <a:r>
              <a:rPr lang="en-US" sz="1000" dirty="0" smtClean="0"/>
              <a:t>Energy</a:t>
            </a:r>
            <a:endParaRPr lang="en-US" sz="1000" dirty="0"/>
          </a:p>
        </p:txBody>
      </p:sp>
      <p:sp>
        <p:nvSpPr>
          <p:cNvPr id="9" name="Rectangle 8"/>
          <p:cNvSpPr/>
          <p:nvPr/>
        </p:nvSpPr>
        <p:spPr>
          <a:xfrm>
            <a:off x="3886200" y="3200400"/>
            <a:ext cx="9906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Air Emissions</a:t>
            </a:r>
            <a:endParaRPr lang="en-US" sz="1000" dirty="0"/>
          </a:p>
        </p:txBody>
      </p:sp>
      <p:sp>
        <p:nvSpPr>
          <p:cNvPr id="10" name="Rectangle 9"/>
          <p:cNvSpPr/>
          <p:nvPr/>
        </p:nvSpPr>
        <p:spPr>
          <a:xfrm>
            <a:off x="3886200" y="2743200"/>
            <a:ext cx="990600" cy="6858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Welding Materials</a:t>
            </a:r>
          </a:p>
          <a:p>
            <a:pPr algn="ctr"/>
            <a:r>
              <a:rPr lang="en-US" sz="1000" dirty="0" smtClean="0"/>
              <a:t>Energy</a:t>
            </a:r>
            <a:endParaRPr lang="en-US" sz="1000" dirty="0"/>
          </a:p>
        </p:txBody>
      </p:sp>
      <p:sp>
        <p:nvSpPr>
          <p:cNvPr id="11" name="Rectangle 10"/>
          <p:cNvSpPr/>
          <p:nvPr/>
        </p:nvSpPr>
        <p:spPr>
          <a:xfrm>
            <a:off x="1981200" y="33528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Solid Waste</a:t>
            </a:r>
          </a:p>
          <a:p>
            <a:pPr algn="ctr"/>
            <a:r>
              <a:rPr lang="en-US" sz="1000" dirty="0" smtClean="0"/>
              <a:t>Wastewater</a:t>
            </a:r>
            <a:endParaRPr lang="en-US" sz="1000" dirty="0"/>
          </a:p>
        </p:txBody>
      </p:sp>
      <p:sp>
        <p:nvSpPr>
          <p:cNvPr id="12" name="Rectangle 11"/>
          <p:cNvSpPr/>
          <p:nvPr/>
        </p:nvSpPr>
        <p:spPr>
          <a:xfrm>
            <a:off x="1981200" y="2743200"/>
            <a:ext cx="990600" cy="762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Materials Fluids</a:t>
            </a:r>
          </a:p>
          <a:p>
            <a:pPr algn="ctr"/>
            <a:r>
              <a:rPr lang="en-US" sz="1000" dirty="0" smtClean="0"/>
              <a:t>Water</a:t>
            </a:r>
          </a:p>
          <a:p>
            <a:pPr algn="ctr"/>
            <a:r>
              <a:rPr lang="en-US" sz="1000" dirty="0" smtClean="0"/>
              <a:t>Energy</a:t>
            </a:r>
          </a:p>
        </p:txBody>
      </p:sp>
      <p:cxnSp>
        <p:nvCxnSpPr>
          <p:cNvPr id="13" name="Straight Arrow Connector 12"/>
          <p:cNvCxnSpPr>
            <a:stCxn id="21" idx="3"/>
            <a:endCxn id="22" idx="1"/>
          </p:cNvCxnSpPr>
          <p:nvPr/>
        </p:nvCxnSpPr>
        <p:spPr>
          <a:xfrm>
            <a:off x="6629400" y="2552700"/>
            <a:ext cx="762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4" name="Straight Arrow Connector 13"/>
          <p:cNvCxnSpPr>
            <a:stCxn id="20" idx="3"/>
            <a:endCxn id="21" idx="1"/>
          </p:cNvCxnSpPr>
          <p:nvPr/>
        </p:nvCxnSpPr>
        <p:spPr>
          <a:xfrm>
            <a:off x="4876800" y="2552700"/>
            <a:ext cx="762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a:stCxn id="19" idx="3"/>
            <a:endCxn id="20" idx="1"/>
          </p:cNvCxnSpPr>
          <p:nvPr/>
        </p:nvCxnSpPr>
        <p:spPr>
          <a:xfrm>
            <a:off x="2971800" y="2552700"/>
            <a:ext cx="9144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nvGrpSpPr>
          <p:cNvPr id="16" name="Group 15"/>
          <p:cNvGrpSpPr/>
          <p:nvPr/>
        </p:nvGrpSpPr>
        <p:grpSpPr>
          <a:xfrm>
            <a:off x="457200" y="838200"/>
            <a:ext cx="792480" cy="609600"/>
            <a:chOff x="1066800" y="2743200"/>
            <a:chExt cx="792480" cy="609600"/>
          </a:xfrm>
        </p:grpSpPr>
        <p:sp>
          <p:nvSpPr>
            <p:cNvPr id="65" name="Rectangle 15"/>
            <p:cNvSpPr/>
            <p:nvPr/>
          </p:nvSpPr>
          <p:spPr>
            <a:xfrm>
              <a:off x="1066800" y="2987040"/>
              <a:ext cx="792480" cy="36576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Supplier 1</a:t>
              </a:r>
              <a:endParaRPr lang="en-US" sz="1000" dirty="0"/>
            </a:p>
          </p:txBody>
        </p:sp>
        <p:sp>
          <p:nvSpPr>
            <p:cNvPr id="66" name="Right Triangle 16"/>
            <p:cNvSpPr/>
            <p:nvPr/>
          </p:nvSpPr>
          <p:spPr>
            <a:xfrm flipH="1">
              <a:off x="1066800" y="274320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Triangle 17"/>
            <p:cNvSpPr/>
            <p:nvPr/>
          </p:nvSpPr>
          <p:spPr>
            <a:xfrm flipH="1">
              <a:off x="1310640" y="274320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Triangle 18"/>
            <p:cNvSpPr/>
            <p:nvPr/>
          </p:nvSpPr>
          <p:spPr>
            <a:xfrm flipH="1">
              <a:off x="1554480" y="274320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9"/>
          <p:cNvGrpSpPr/>
          <p:nvPr/>
        </p:nvGrpSpPr>
        <p:grpSpPr>
          <a:xfrm>
            <a:off x="1489710" y="838200"/>
            <a:ext cx="792480" cy="609600"/>
            <a:chOff x="762000" y="3566160"/>
            <a:chExt cx="792480" cy="609600"/>
          </a:xfrm>
        </p:grpSpPr>
        <p:sp>
          <p:nvSpPr>
            <p:cNvPr id="61" name="Rectangle 60"/>
            <p:cNvSpPr/>
            <p:nvPr/>
          </p:nvSpPr>
          <p:spPr>
            <a:xfrm>
              <a:off x="762000" y="3810000"/>
              <a:ext cx="792480" cy="36576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Supplier 2</a:t>
              </a:r>
              <a:endParaRPr lang="en-US" sz="1000" dirty="0"/>
            </a:p>
          </p:txBody>
        </p:sp>
        <p:sp>
          <p:nvSpPr>
            <p:cNvPr id="62" name="Right Triangle 61"/>
            <p:cNvSpPr/>
            <p:nvPr/>
          </p:nvSpPr>
          <p:spPr>
            <a:xfrm flipH="1">
              <a:off x="76200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Triangle 62"/>
            <p:cNvSpPr/>
            <p:nvPr/>
          </p:nvSpPr>
          <p:spPr>
            <a:xfrm flipH="1">
              <a:off x="100584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23"/>
            <p:cNvSpPr/>
            <p:nvPr/>
          </p:nvSpPr>
          <p:spPr>
            <a:xfrm flipH="1">
              <a:off x="124968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Isosceles Triangle 17"/>
          <p:cNvSpPr/>
          <p:nvPr/>
        </p:nvSpPr>
        <p:spPr>
          <a:xfrm>
            <a:off x="1066800" y="22860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sp>
        <p:nvSpPr>
          <p:cNvPr id="19" name="Rectangle 18"/>
          <p:cNvSpPr/>
          <p:nvPr/>
        </p:nvSpPr>
        <p:spPr>
          <a:xfrm>
            <a:off x="1981200" y="22860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Milling</a:t>
            </a:r>
            <a:endParaRPr lang="en-US" sz="1400" dirty="0"/>
          </a:p>
        </p:txBody>
      </p:sp>
      <p:sp>
        <p:nvSpPr>
          <p:cNvPr id="20" name="Rectangle 19"/>
          <p:cNvSpPr/>
          <p:nvPr/>
        </p:nvSpPr>
        <p:spPr>
          <a:xfrm>
            <a:off x="3886200" y="22860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Welding</a:t>
            </a:r>
            <a:endParaRPr lang="en-US" sz="1400" dirty="0"/>
          </a:p>
        </p:txBody>
      </p:sp>
      <p:sp>
        <p:nvSpPr>
          <p:cNvPr id="21" name="Rectangle 20"/>
          <p:cNvSpPr/>
          <p:nvPr/>
        </p:nvSpPr>
        <p:spPr>
          <a:xfrm>
            <a:off x="5638800" y="22860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Surface Coating</a:t>
            </a:r>
            <a:endParaRPr lang="en-US" sz="1300" dirty="0"/>
          </a:p>
        </p:txBody>
      </p:sp>
      <p:sp>
        <p:nvSpPr>
          <p:cNvPr id="22" name="Rectangle 21"/>
          <p:cNvSpPr/>
          <p:nvPr/>
        </p:nvSpPr>
        <p:spPr>
          <a:xfrm>
            <a:off x="7391400" y="22860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Packaging /Shipping</a:t>
            </a:r>
            <a:endParaRPr lang="en-US" sz="1200" dirty="0"/>
          </a:p>
        </p:txBody>
      </p:sp>
      <p:sp>
        <p:nvSpPr>
          <p:cNvPr id="23" name="Isosceles Triangle 22"/>
          <p:cNvSpPr/>
          <p:nvPr/>
        </p:nvSpPr>
        <p:spPr>
          <a:xfrm>
            <a:off x="6705600" y="22860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sp>
        <p:nvSpPr>
          <p:cNvPr id="24" name="Isosceles Triangle 23"/>
          <p:cNvSpPr/>
          <p:nvPr/>
        </p:nvSpPr>
        <p:spPr>
          <a:xfrm>
            <a:off x="4953000" y="22860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sp>
        <p:nvSpPr>
          <p:cNvPr id="25" name="Isosceles Triangle 24"/>
          <p:cNvSpPr/>
          <p:nvPr/>
        </p:nvSpPr>
        <p:spPr>
          <a:xfrm>
            <a:off x="3124200" y="22860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grpSp>
        <p:nvGrpSpPr>
          <p:cNvPr id="26" name="Group 32"/>
          <p:cNvGrpSpPr/>
          <p:nvPr/>
        </p:nvGrpSpPr>
        <p:grpSpPr>
          <a:xfrm>
            <a:off x="7665720" y="609600"/>
            <a:ext cx="792480" cy="609600"/>
            <a:chOff x="762000" y="3566160"/>
            <a:chExt cx="792480" cy="609600"/>
          </a:xfrm>
        </p:grpSpPr>
        <p:sp>
          <p:nvSpPr>
            <p:cNvPr id="57" name="Rectangle 33"/>
            <p:cNvSpPr/>
            <p:nvPr/>
          </p:nvSpPr>
          <p:spPr>
            <a:xfrm>
              <a:off x="762000" y="3810000"/>
              <a:ext cx="792480" cy="36576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Customer</a:t>
              </a:r>
              <a:endParaRPr lang="en-US" sz="1000" dirty="0"/>
            </a:p>
          </p:txBody>
        </p:sp>
        <p:sp>
          <p:nvSpPr>
            <p:cNvPr id="58" name="Right Triangle 34"/>
            <p:cNvSpPr/>
            <p:nvPr/>
          </p:nvSpPr>
          <p:spPr>
            <a:xfrm flipH="1">
              <a:off x="76200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ight Triangle 35"/>
            <p:cNvSpPr/>
            <p:nvPr/>
          </p:nvSpPr>
          <p:spPr>
            <a:xfrm flipH="1">
              <a:off x="100584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Triangle 36"/>
            <p:cNvSpPr/>
            <p:nvPr/>
          </p:nvSpPr>
          <p:spPr>
            <a:xfrm flipH="1">
              <a:off x="124968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37"/>
          <p:cNvGrpSpPr/>
          <p:nvPr/>
        </p:nvGrpSpPr>
        <p:grpSpPr>
          <a:xfrm>
            <a:off x="7848600" y="1219200"/>
            <a:ext cx="243840" cy="1066800"/>
            <a:chOff x="7467600" y="3124200"/>
            <a:chExt cx="243840" cy="1066800"/>
          </a:xfrm>
        </p:grpSpPr>
        <p:cxnSp>
          <p:nvCxnSpPr>
            <p:cNvPr id="54" name="Straight Arrow Connector 53"/>
            <p:cNvCxnSpPr/>
            <p:nvPr/>
          </p:nvCxnSpPr>
          <p:spPr>
            <a:xfrm rot="16200000" flipV="1">
              <a:off x="7513320" y="3307080"/>
              <a:ext cx="381000" cy="152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55" name="Straight Connector 54"/>
            <p:cNvCxnSpPr/>
            <p:nvPr/>
          </p:nvCxnSpPr>
          <p:spPr>
            <a:xfrm rot="10800000">
              <a:off x="7467600" y="3352800"/>
              <a:ext cx="228600" cy="152400"/>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56" name="Straight Connector 55"/>
            <p:cNvCxnSpPr/>
            <p:nvPr/>
          </p:nvCxnSpPr>
          <p:spPr>
            <a:xfrm rot="5400000" flipH="1" flipV="1">
              <a:off x="7048500" y="3771900"/>
              <a:ext cx="838200" cy="0"/>
            </a:xfrm>
            <a:prstGeom prst="line">
              <a:avLst/>
            </a:prstGeom>
            <a:ln w="38100"/>
          </p:spPr>
          <p:style>
            <a:lnRef idx="2">
              <a:schemeClr val="accent6"/>
            </a:lnRef>
            <a:fillRef idx="0">
              <a:schemeClr val="accent6"/>
            </a:fillRef>
            <a:effectRef idx="1">
              <a:schemeClr val="accent6"/>
            </a:effectRef>
            <a:fontRef idx="minor">
              <a:schemeClr val="tx1"/>
            </a:fontRef>
          </p:style>
        </p:cxnSp>
      </p:grpSp>
      <p:grpSp>
        <p:nvGrpSpPr>
          <p:cNvPr id="28" name="Group 41"/>
          <p:cNvGrpSpPr/>
          <p:nvPr/>
        </p:nvGrpSpPr>
        <p:grpSpPr>
          <a:xfrm>
            <a:off x="7543800" y="1676400"/>
            <a:ext cx="762000" cy="482600"/>
            <a:chOff x="3289300" y="2755900"/>
            <a:chExt cx="1587500" cy="1003300"/>
          </a:xfrm>
          <a:effectLst>
            <a:outerShdw blurRad="50800" dist="38100" dir="2700000" algn="tl" rotWithShape="0">
              <a:prstClr val="black">
                <a:alpha val="40000"/>
              </a:prstClr>
            </a:outerShdw>
          </a:effectLst>
        </p:grpSpPr>
        <p:sp>
          <p:nvSpPr>
            <p:cNvPr id="49" name="Rectangle 48"/>
            <p:cNvSpPr/>
            <p:nvPr/>
          </p:nvSpPr>
          <p:spPr>
            <a:xfrm>
              <a:off x="4724400" y="3124200"/>
              <a:ext cx="152400" cy="4572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0" name="Rectangle 49"/>
            <p:cNvSpPr/>
            <p:nvPr/>
          </p:nvSpPr>
          <p:spPr>
            <a:xfrm>
              <a:off x="3289300" y="2755900"/>
              <a:ext cx="1155700" cy="8255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1" name="Rectangle 50"/>
            <p:cNvSpPr/>
            <p:nvPr/>
          </p:nvSpPr>
          <p:spPr>
            <a:xfrm>
              <a:off x="4432300" y="2971800"/>
              <a:ext cx="2921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2" name="Oval 51"/>
            <p:cNvSpPr/>
            <p:nvPr/>
          </p:nvSpPr>
          <p:spPr>
            <a:xfrm>
              <a:off x="4470400" y="34290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3" name="Oval 52"/>
            <p:cNvSpPr/>
            <p:nvPr/>
          </p:nvSpPr>
          <p:spPr>
            <a:xfrm>
              <a:off x="3441700" y="34036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grpSp>
        <p:nvGrpSpPr>
          <p:cNvPr id="29" name="Group 47"/>
          <p:cNvGrpSpPr/>
          <p:nvPr/>
        </p:nvGrpSpPr>
        <p:grpSpPr>
          <a:xfrm rot="11586897">
            <a:off x="1654335" y="1435777"/>
            <a:ext cx="228600" cy="1066800"/>
            <a:chOff x="7467600" y="3124200"/>
            <a:chExt cx="228600" cy="1066800"/>
          </a:xfrm>
        </p:grpSpPr>
        <p:cxnSp>
          <p:nvCxnSpPr>
            <p:cNvPr id="46" name="Straight Arrow Connector 45"/>
            <p:cNvCxnSpPr/>
            <p:nvPr/>
          </p:nvCxnSpPr>
          <p:spPr>
            <a:xfrm rot="16200000" flipV="1">
              <a:off x="7498080" y="3307080"/>
              <a:ext cx="381000" cy="152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7" name="Straight Connector 46"/>
            <p:cNvCxnSpPr/>
            <p:nvPr/>
          </p:nvCxnSpPr>
          <p:spPr>
            <a:xfrm rot="10800000">
              <a:off x="7467600" y="3352800"/>
              <a:ext cx="228600" cy="152400"/>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48" name="Straight Connector 47"/>
            <p:cNvCxnSpPr/>
            <p:nvPr/>
          </p:nvCxnSpPr>
          <p:spPr>
            <a:xfrm rot="5400000" flipH="1" flipV="1">
              <a:off x="7048500" y="3771900"/>
              <a:ext cx="838200" cy="0"/>
            </a:xfrm>
            <a:prstGeom prst="line">
              <a:avLst/>
            </a:prstGeom>
            <a:ln w="38100"/>
          </p:spPr>
          <p:style>
            <a:lnRef idx="2">
              <a:schemeClr val="accent6"/>
            </a:lnRef>
            <a:fillRef idx="0">
              <a:schemeClr val="accent6"/>
            </a:fillRef>
            <a:effectRef idx="1">
              <a:schemeClr val="accent6"/>
            </a:effectRef>
            <a:fontRef idx="minor">
              <a:schemeClr val="tx1"/>
            </a:fontRef>
          </p:style>
        </p:cxnSp>
      </p:grpSp>
      <p:grpSp>
        <p:nvGrpSpPr>
          <p:cNvPr id="30" name="Group 51"/>
          <p:cNvGrpSpPr/>
          <p:nvPr/>
        </p:nvGrpSpPr>
        <p:grpSpPr>
          <a:xfrm>
            <a:off x="1524000" y="1676400"/>
            <a:ext cx="762000" cy="482600"/>
            <a:chOff x="3289300" y="2755900"/>
            <a:chExt cx="1587500" cy="1003300"/>
          </a:xfrm>
          <a:effectLst>
            <a:outerShdw blurRad="50800" dist="38100" dir="2700000" algn="tl" rotWithShape="0">
              <a:prstClr val="black">
                <a:alpha val="40000"/>
              </a:prstClr>
            </a:outerShdw>
          </a:effectLst>
        </p:grpSpPr>
        <p:sp>
          <p:nvSpPr>
            <p:cNvPr id="41" name="Rectangle 40"/>
            <p:cNvSpPr/>
            <p:nvPr/>
          </p:nvSpPr>
          <p:spPr>
            <a:xfrm>
              <a:off x="4724400" y="3124200"/>
              <a:ext cx="152400" cy="4572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2" name="Rectangle 41"/>
            <p:cNvSpPr/>
            <p:nvPr/>
          </p:nvSpPr>
          <p:spPr>
            <a:xfrm>
              <a:off x="3289300" y="2755900"/>
              <a:ext cx="1155700" cy="8255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3" name="Rectangle 42"/>
            <p:cNvSpPr/>
            <p:nvPr/>
          </p:nvSpPr>
          <p:spPr>
            <a:xfrm>
              <a:off x="4432300" y="2971800"/>
              <a:ext cx="2921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4" name="Oval 43"/>
            <p:cNvSpPr/>
            <p:nvPr/>
          </p:nvSpPr>
          <p:spPr>
            <a:xfrm>
              <a:off x="4470400" y="34290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5" name="Oval 44"/>
            <p:cNvSpPr/>
            <p:nvPr/>
          </p:nvSpPr>
          <p:spPr>
            <a:xfrm>
              <a:off x="3441700" y="34036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grpSp>
        <p:nvGrpSpPr>
          <p:cNvPr id="31" name="Group 57"/>
          <p:cNvGrpSpPr/>
          <p:nvPr/>
        </p:nvGrpSpPr>
        <p:grpSpPr>
          <a:xfrm rot="8806116">
            <a:off x="864331" y="1455487"/>
            <a:ext cx="228600" cy="1085207"/>
            <a:chOff x="7467600" y="3124200"/>
            <a:chExt cx="228600" cy="1066800"/>
          </a:xfrm>
        </p:grpSpPr>
        <p:cxnSp>
          <p:nvCxnSpPr>
            <p:cNvPr id="38" name="Straight Arrow Connector 37"/>
            <p:cNvCxnSpPr/>
            <p:nvPr/>
          </p:nvCxnSpPr>
          <p:spPr>
            <a:xfrm rot="16200000" flipV="1">
              <a:off x="7498080" y="3307080"/>
              <a:ext cx="381000" cy="152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9" name="Straight Connector 38"/>
            <p:cNvCxnSpPr/>
            <p:nvPr/>
          </p:nvCxnSpPr>
          <p:spPr>
            <a:xfrm rot="10800000">
              <a:off x="7467600" y="3352800"/>
              <a:ext cx="228600" cy="152400"/>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40" name="Straight Connector 39"/>
            <p:cNvCxnSpPr/>
            <p:nvPr/>
          </p:nvCxnSpPr>
          <p:spPr>
            <a:xfrm rot="5400000" flipH="1" flipV="1">
              <a:off x="7048500" y="3771900"/>
              <a:ext cx="838200" cy="0"/>
            </a:xfrm>
            <a:prstGeom prst="line">
              <a:avLst/>
            </a:prstGeom>
            <a:ln w="38100"/>
          </p:spPr>
          <p:style>
            <a:lnRef idx="2">
              <a:schemeClr val="accent6"/>
            </a:lnRef>
            <a:fillRef idx="0">
              <a:schemeClr val="accent6"/>
            </a:fillRef>
            <a:effectRef idx="1">
              <a:schemeClr val="accent6"/>
            </a:effectRef>
            <a:fontRef idx="minor">
              <a:schemeClr val="tx1"/>
            </a:fontRef>
          </p:style>
        </p:cxnSp>
      </p:grpSp>
      <p:grpSp>
        <p:nvGrpSpPr>
          <p:cNvPr id="32" name="Group 61"/>
          <p:cNvGrpSpPr/>
          <p:nvPr/>
        </p:nvGrpSpPr>
        <p:grpSpPr>
          <a:xfrm>
            <a:off x="609600" y="1676400"/>
            <a:ext cx="762000" cy="482600"/>
            <a:chOff x="3289300" y="2755900"/>
            <a:chExt cx="1587500" cy="1003300"/>
          </a:xfrm>
          <a:effectLst>
            <a:outerShdw blurRad="50800" dist="38100" dir="2700000" algn="tl" rotWithShape="0">
              <a:prstClr val="black">
                <a:alpha val="40000"/>
              </a:prstClr>
            </a:outerShdw>
          </a:effectLst>
        </p:grpSpPr>
        <p:sp>
          <p:nvSpPr>
            <p:cNvPr id="33" name="Rectangle 32"/>
            <p:cNvSpPr/>
            <p:nvPr/>
          </p:nvSpPr>
          <p:spPr>
            <a:xfrm>
              <a:off x="4724400" y="3124200"/>
              <a:ext cx="152400" cy="4572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4" name="Rectangle 33"/>
            <p:cNvSpPr/>
            <p:nvPr/>
          </p:nvSpPr>
          <p:spPr>
            <a:xfrm>
              <a:off x="3289300" y="2755900"/>
              <a:ext cx="1155700" cy="8255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5" name="Rectangle 34"/>
            <p:cNvSpPr/>
            <p:nvPr/>
          </p:nvSpPr>
          <p:spPr>
            <a:xfrm>
              <a:off x="4432300" y="2971800"/>
              <a:ext cx="2921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6" name="Oval 35"/>
            <p:cNvSpPr/>
            <p:nvPr/>
          </p:nvSpPr>
          <p:spPr>
            <a:xfrm>
              <a:off x="4470400" y="34290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7" name="Oval 36"/>
            <p:cNvSpPr/>
            <p:nvPr/>
          </p:nvSpPr>
          <p:spPr>
            <a:xfrm>
              <a:off x="3441700" y="34036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sp>
        <p:nvSpPr>
          <p:cNvPr id="69" name="Right Arrow 68"/>
          <p:cNvSpPr/>
          <p:nvPr/>
        </p:nvSpPr>
        <p:spPr>
          <a:xfrm rot="20186385">
            <a:off x="4662207" y="4012365"/>
            <a:ext cx="1076110" cy="30480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0" name="Rounded Rectangle 69"/>
          <p:cNvSpPr/>
          <p:nvPr/>
        </p:nvSpPr>
        <p:spPr>
          <a:xfrm>
            <a:off x="6248400" y="4495800"/>
            <a:ext cx="2590800" cy="1447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Next, let’s take a closer look at the hypothetical costs of the surface coating process and how they would change with this project.</a:t>
            </a:r>
            <a:endParaRPr lang="en-US" sz="1400" dirty="0"/>
          </a:p>
        </p:txBody>
      </p:sp>
      <p:sp>
        <p:nvSpPr>
          <p:cNvPr id="71" name="TextBox 70"/>
          <p:cNvSpPr txBox="1"/>
          <p:nvPr/>
        </p:nvSpPr>
        <p:spPr>
          <a:xfrm>
            <a:off x="152400" y="6324600"/>
            <a:ext cx="7848600" cy="553998"/>
          </a:xfrm>
          <a:prstGeom prst="rect">
            <a:avLst/>
          </a:prstGeom>
          <a:noFill/>
        </p:spPr>
        <p:txBody>
          <a:bodyPr wrap="square" rtlCol="0">
            <a:spAutoFit/>
          </a:bodyPr>
          <a:lstStyle/>
          <a:p>
            <a:pPr marL="228600" indent="-228600"/>
            <a:r>
              <a:rPr lang="en-US" sz="1000" baseline="30000" dirty="0" smtClean="0"/>
              <a:t>1  </a:t>
            </a:r>
            <a:r>
              <a:rPr lang="en-US" sz="1000" dirty="0" smtClean="0"/>
              <a:t>Adapted from: NEWMOA “Improving Your Competitive Position: Strategic and Financial Assessment of Pollution Prevention Investments, “Lean and Clean Value Stream Mapping,” Green Suppliers Network, and “The Lean and Environment Toolkit,” EPA. </a:t>
            </a:r>
          </a:p>
        </p:txBody>
      </p:sp>
      <p:sp>
        <p:nvSpPr>
          <p:cNvPr id="72" name="Right Arrow 71">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3" name="Picture 72"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74" name="Slide Number Placeholder 73"/>
          <p:cNvSpPr>
            <a:spLocks noGrp="1"/>
          </p:cNvSpPr>
          <p:nvPr>
            <p:ph type="sldNum" sz="quarter" idx="12"/>
          </p:nvPr>
        </p:nvSpPr>
        <p:spPr/>
        <p:txBody>
          <a:bodyPr/>
          <a:lstStyle/>
          <a:p>
            <a:fld id="{197B56AA-1A1D-44A6-9AFD-24AEBEFDBFF0}" type="slidenum">
              <a:rPr lang="en-US" smtClean="0"/>
              <a:pPr/>
              <a:t>19</a:t>
            </a:fld>
            <a:endParaRPr lang="en-US"/>
          </a:p>
        </p:txBody>
      </p:sp>
      <p:sp>
        <p:nvSpPr>
          <p:cNvPr id="75" name="TextBox 74"/>
          <p:cNvSpPr txBox="1"/>
          <p:nvPr/>
        </p:nvSpPr>
        <p:spPr>
          <a:xfrm>
            <a:off x="2971800" y="990600"/>
            <a:ext cx="3657600" cy="1077218"/>
          </a:xfrm>
          <a:prstGeom prst="rect">
            <a:avLst/>
          </a:prstGeom>
          <a:noFill/>
        </p:spPr>
        <p:txBody>
          <a:bodyPr wrap="square" rtlCol="0">
            <a:spAutoFit/>
          </a:bodyPr>
          <a:lstStyle/>
          <a:p>
            <a:r>
              <a:rPr lang="en-US" sz="1600" dirty="0" smtClean="0"/>
              <a:t>For each process, you need to identify your cost generators and understand all of the costs both before and after the project.</a:t>
            </a: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Realizing Opportunities</a:t>
            </a:r>
            <a:endParaRPr lang="en-US" dirty="0"/>
          </a:p>
        </p:txBody>
      </p:sp>
      <p:sp>
        <p:nvSpPr>
          <p:cNvPr id="3" name="Content Placeholder 2"/>
          <p:cNvSpPr>
            <a:spLocks noGrp="1"/>
          </p:cNvSpPr>
          <p:nvPr>
            <p:ph idx="1"/>
          </p:nvPr>
        </p:nvSpPr>
        <p:spPr>
          <a:xfrm>
            <a:off x="457200" y="990601"/>
            <a:ext cx="6553200" cy="1905000"/>
          </a:xfrm>
        </p:spPr>
        <p:txBody>
          <a:bodyPr>
            <a:normAutofit fontScale="47500" lnSpcReduction="20000"/>
          </a:bodyPr>
          <a:lstStyle/>
          <a:p>
            <a:pPr>
              <a:spcAft>
                <a:spcPts val="1800"/>
              </a:spcAft>
            </a:pPr>
            <a:r>
              <a:rPr lang="en-US" dirty="0" smtClean="0"/>
              <a:t>At this point, you’ve probably identified a number of projects that you think could lower your environmental impact while having a positive financial impact.  </a:t>
            </a:r>
          </a:p>
          <a:p>
            <a:pPr>
              <a:spcAft>
                <a:spcPts val="1800"/>
              </a:spcAft>
            </a:pPr>
            <a:r>
              <a:rPr lang="en-US" dirty="0" smtClean="0"/>
              <a:t>But if you don’t follow through and implement the projects, you won’t get any benefits.</a:t>
            </a:r>
          </a:p>
          <a:p>
            <a:pPr>
              <a:spcAft>
                <a:spcPts val="1800"/>
              </a:spcAft>
            </a:pPr>
            <a:r>
              <a:rPr lang="en-US" dirty="0" smtClean="0"/>
              <a:t>You may be wondering: </a:t>
            </a:r>
          </a:p>
        </p:txBody>
      </p:sp>
      <p:sp>
        <p:nvSpPr>
          <p:cNvPr id="5" name="Right Arrow 4">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7" name="Slide Number Placeholder 6"/>
          <p:cNvSpPr>
            <a:spLocks noGrp="1"/>
          </p:cNvSpPr>
          <p:nvPr>
            <p:ph type="sldNum" sz="quarter" idx="12"/>
          </p:nvPr>
        </p:nvSpPr>
        <p:spPr/>
        <p:txBody>
          <a:bodyPr/>
          <a:lstStyle/>
          <a:p>
            <a:fld id="{197B56AA-1A1D-44A6-9AFD-24AEBEFDBFF0}" type="slidenum">
              <a:rPr lang="en-US" smtClean="0"/>
              <a:pPr/>
              <a:t>2</a:t>
            </a:fld>
            <a:endParaRPr lang="en-US"/>
          </a:p>
        </p:txBody>
      </p:sp>
      <p:pic>
        <p:nvPicPr>
          <p:cNvPr id="1026" name="Picture 2" descr="C:\Documents and Settings\Morgan Barr\Local Settings\Temporary Internet Files\Content.IE5\MUUTRIHF\MC900196532[1].wmf"/>
          <p:cNvPicPr>
            <a:picLocks noChangeAspect="1" noChangeArrowheads="1"/>
          </p:cNvPicPr>
          <p:nvPr/>
        </p:nvPicPr>
        <p:blipFill>
          <a:blip r:embed="rId5" cstate="print"/>
          <a:srcRect/>
          <a:stretch>
            <a:fillRect/>
          </a:stretch>
        </p:blipFill>
        <p:spPr bwMode="auto">
          <a:xfrm>
            <a:off x="3657600" y="3352800"/>
            <a:ext cx="1812341" cy="1814170"/>
          </a:xfrm>
          <a:prstGeom prst="rect">
            <a:avLst/>
          </a:prstGeom>
          <a:noFill/>
        </p:spPr>
      </p:pic>
      <p:sp>
        <p:nvSpPr>
          <p:cNvPr id="9" name="Cloud Callout 8"/>
          <p:cNvSpPr/>
          <p:nvPr/>
        </p:nvSpPr>
        <p:spPr>
          <a:xfrm flipH="1">
            <a:off x="914400" y="2895600"/>
            <a:ext cx="2362200" cy="1371600"/>
          </a:xfrm>
          <a:prstGeom prst="cloudCallout">
            <a:avLst>
              <a:gd name="adj1" fmla="val -64246"/>
              <a:gd name="adj2" fmla="val 2511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How do you choose which projects to start with?</a:t>
            </a:r>
            <a:endParaRPr lang="en-US" sz="1400" dirty="0"/>
          </a:p>
        </p:txBody>
      </p:sp>
      <p:sp>
        <p:nvSpPr>
          <p:cNvPr id="10" name="Cloud Callout 9"/>
          <p:cNvSpPr/>
          <p:nvPr/>
        </p:nvSpPr>
        <p:spPr>
          <a:xfrm>
            <a:off x="5867400" y="2667000"/>
            <a:ext cx="3124200" cy="1600200"/>
          </a:xfrm>
          <a:prstGeom prst="cloudCallout">
            <a:avLst>
              <a:gd name="adj1" fmla="val -71984"/>
              <a:gd name="adj2" fmla="val 2725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How do you convince management that they are more worthy than other available projects?</a:t>
            </a:r>
            <a:endParaRPr lang="en-US" sz="1400" dirty="0"/>
          </a:p>
        </p:txBody>
      </p:sp>
      <p:sp>
        <p:nvSpPr>
          <p:cNvPr id="11" name="Cloud Callout 10"/>
          <p:cNvSpPr/>
          <p:nvPr/>
        </p:nvSpPr>
        <p:spPr>
          <a:xfrm flipH="1">
            <a:off x="1219200" y="4572000"/>
            <a:ext cx="2362200" cy="1371600"/>
          </a:xfrm>
          <a:prstGeom prst="cloudCallout">
            <a:avLst>
              <a:gd name="adj1" fmla="val -54840"/>
              <a:gd name="adj2" fmla="val -5089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How do you finance them?</a:t>
            </a:r>
            <a:endParaRPr lang="en-US" sz="1400" dirty="0"/>
          </a:p>
        </p:txBody>
      </p:sp>
      <p:sp>
        <p:nvSpPr>
          <p:cNvPr id="12" name="Cloud Callout 11"/>
          <p:cNvSpPr/>
          <p:nvPr/>
        </p:nvSpPr>
        <p:spPr>
          <a:xfrm>
            <a:off x="5791200" y="4419600"/>
            <a:ext cx="2667000" cy="1371600"/>
          </a:xfrm>
          <a:prstGeom prst="cloudCallout">
            <a:avLst>
              <a:gd name="adj1" fmla="val -71140"/>
              <a:gd name="adj2" fmla="val -5027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How do you ensure that they are implemented successfully?</a:t>
            </a:r>
            <a:endParaRPr lang="en-US" sz="14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par>
                          <p:cTn id="8" fill="hold">
                            <p:stCondLst>
                              <p:cond delay="2500"/>
                            </p:stCondLst>
                            <p:childTnLst>
                              <p:par>
                                <p:cTn id="9" presetID="22" presetClass="entr" presetSubtype="8" fill="hold" grpId="0" nodeType="afterEffect">
                                  <p:stCondLst>
                                    <p:cond delay="300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6000"/>
                            </p:stCondLst>
                            <p:childTnLst>
                              <p:par>
                                <p:cTn id="13" presetID="22" presetClass="entr" presetSubtype="2" fill="hold" grpId="0" nodeType="afterEffect">
                                  <p:stCondLst>
                                    <p:cond delay="300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par>
                          <p:cTn id="16" fill="hold">
                            <p:stCondLst>
                              <p:cond delay="9500"/>
                            </p:stCondLst>
                            <p:childTnLst>
                              <p:par>
                                <p:cTn id="17" presetID="22" presetClass="entr" presetSubtype="8" fill="hold" grpId="0" nodeType="afterEffect">
                                  <p:stCondLst>
                                    <p:cond delay="300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Costs Example</a:t>
            </a:r>
            <a:endParaRPr lang="en-US" dirty="0"/>
          </a:p>
        </p:txBody>
      </p:sp>
      <p:sp>
        <p:nvSpPr>
          <p:cNvPr id="3" name="Content Placeholder 2"/>
          <p:cNvSpPr>
            <a:spLocks noGrp="1"/>
          </p:cNvSpPr>
          <p:nvPr>
            <p:ph idx="1"/>
          </p:nvPr>
        </p:nvSpPr>
        <p:spPr>
          <a:xfrm>
            <a:off x="457200" y="990600"/>
            <a:ext cx="2590800" cy="5029200"/>
          </a:xfrm>
        </p:spPr>
        <p:txBody>
          <a:bodyPr>
            <a:normAutofit fontScale="70000" lnSpcReduction="20000"/>
          </a:bodyPr>
          <a:lstStyle/>
          <a:p>
            <a:pPr>
              <a:spcAft>
                <a:spcPts val="1200"/>
              </a:spcAft>
            </a:pPr>
            <a:r>
              <a:rPr lang="en-US" dirty="0" smtClean="0"/>
              <a:t>Here we see some of the </a:t>
            </a:r>
            <a:r>
              <a:rPr lang="en-US" dirty="0" smtClean="0">
                <a:solidFill>
                  <a:schemeClr val="accent5"/>
                </a:solidFill>
              </a:rPr>
              <a:t>potential types of costs to be included when analyzing </a:t>
            </a:r>
            <a:r>
              <a:rPr lang="en-US" dirty="0" smtClean="0"/>
              <a:t>the change to the surface coating process.</a:t>
            </a:r>
          </a:p>
          <a:p>
            <a:pPr>
              <a:spcAft>
                <a:spcPts val="1200"/>
              </a:spcAft>
            </a:pPr>
            <a:r>
              <a:rPr lang="en-US" dirty="0" smtClean="0"/>
              <a:t>On the next slide, we will see how some of these costs would be quantified.</a:t>
            </a:r>
          </a:p>
          <a:p>
            <a:pPr>
              <a:spcAft>
                <a:spcPts val="1200"/>
              </a:spcAft>
            </a:pPr>
            <a:endParaRPr lang="en-US" dirty="0"/>
          </a:p>
        </p:txBody>
      </p:sp>
      <p:grpSp>
        <p:nvGrpSpPr>
          <p:cNvPr id="8" name="Group 7"/>
          <p:cNvGrpSpPr/>
          <p:nvPr/>
        </p:nvGrpSpPr>
        <p:grpSpPr>
          <a:xfrm>
            <a:off x="5638800" y="2819400"/>
            <a:ext cx="990600" cy="1676400"/>
            <a:chOff x="3886200" y="1981200"/>
            <a:chExt cx="990600" cy="1676400"/>
          </a:xfrm>
        </p:grpSpPr>
        <p:sp>
          <p:nvSpPr>
            <p:cNvPr id="4" name="Rectangle 3"/>
            <p:cNvSpPr/>
            <p:nvPr/>
          </p:nvSpPr>
          <p:spPr>
            <a:xfrm>
              <a:off x="3886200" y="2895600"/>
              <a:ext cx="990600" cy="762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Hazardous Waste</a:t>
              </a:r>
            </a:p>
            <a:p>
              <a:pPr algn="ctr"/>
              <a:r>
                <a:rPr lang="en-US" sz="1000" dirty="0" smtClean="0"/>
                <a:t>Solid Waste</a:t>
              </a:r>
              <a:endParaRPr lang="en-US" sz="1000" dirty="0"/>
            </a:p>
          </p:txBody>
        </p:sp>
        <p:sp>
          <p:nvSpPr>
            <p:cNvPr id="5" name="Rectangle 4"/>
            <p:cNvSpPr/>
            <p:nvPr/>
          </p:nvSpPr>
          <p:spPr>
            <a:xfrm>
              <a:off x="3886200" y="24384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Coatings</a:t>
              </a:r>
            </a:p>
            <a:p>
              <a:pPr algn="ctr"/>
              <a:r>
                <a:rPr lang="en-US" sz="1000" dirty="0" smtClean="0"/>
                <a:t>Solvents</a:t>
              </a:r>
            </a:p>
            <a:p>
              <a:pPr algn="ctr"/>
              <a:r>
                <a:rPr lang="en-US" sz="1000" dirty="0" smtClean="0"/>
                <a:t>Energy</a:t>
              </a:r>
              <a:endParaRPr lang="en-US" sz="1000" dirty="0"/>
            </a:p>
          </p:txBody>
        </p:sp>
        <p:sp>
          <p:nvSpPr>
            <p:cNvPr id="6" name="Rectangle 5"/>
            <p:cNvSpPr/>
            <p:nvPr/>
          </p:nvSpPr>
          <p:spPr>
            <a:xfrm>
              <a:off x="3886200" y="19812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Surface Coating</a:t>
              </a:r>
              <a:endParaRPr lang="en-US" sz="1300" dirty="0"/>
            </a:p>
          </p:txBody>
        </p:sp>
      </p:grpSp>
      <p:sp>
        <p:nvSpPr>
          <p:cNvPr id="9" name="Rectangle 8"/>
          <p:cNvSpPr/>
          <p:nvPr/>
        </p:nvSpPr>
        <p:spPr>
          <a:xfrm>
            <a:off x="3276600" y="1752600"/>
            <a:ext cx="1371600" cy="1676400"/>
          </a:xfrm>
          <a:prstGeom prst="rect">
            <a:avLst/>
          </a:prstGeom>
        </p:spPr>
        <p:style>
          <a:lnRef idx="1">
            <a:schemeClr val="accent2"/>
          </a:lnRef>
          <a:fillRef idx="3">
            <a:schemeClr val="accent2"/>
          </a:fillRef>
          <a:effectRef idx="2">
            <a:schemeClr val="accent2"/>
          </a:effectRef>
          <a:fontRef idx="minor">
            <a:schemeClr val="lt1"/>
          </a:fontRef>
        </p:style>
        <p:txBody>
          <a:bodyPr rtlCol="0" anchor="t"/>
          <a:lstStyle/>
          <a:p>
            <a:pPr algn="ctr"/>
            <a:r>
              <a:rPr lang="en-US" sz="1400" b="1" dirty="0" smtClean="0"/>
              <a:t>Direct or Visible Costs</a:t>
            </a:r>
          </a:p>
          <a:p>
            <a:pPr marL="112713" indent="-112713">
              <a:buFont typeface="Arial" pitchFamily="34" charset="0"/>
              <a:buChar char="•"/>
            </a:pPr>
            <a:r>
              <a:rPr lang="en-US" sz="1200" dirty="0" smtClean="0"/>
              <a:t>Materials like coatings and solvents</a:t>
            </a:r>
          </a:p>
          <a:p>
            <a:pPr marL="112713" indent="-112713">
              <a:buFont typeface="Arial" pitchFamily="34" charset="0"/>
              <a:buChar char="•"/>
            </a:pPr>
            <a:r>
              <a:rPr lang="en-US" sz="1200" dirty="0" smtClean="0"/>
              <a:t>Labor</a:t>
            </a:r>
          </a:p>
          <a:p>
            <a:pPr marL="112713" indent="-112713">
              <a:buFont typeface="Arial" pitchFamily="34" charset="0"/>
              <a:buChar char="•"/>
            </a:pPr>
            <a:r>
              <a:rPr lang="en-US" sz="1200" dirty="0" smtClean="0"/>
              <a:t>Wasted materials </a:t>
            </a:r>
            <a:endParaRPr lang="en-US" sz="1200" dirty="0"/>
          </a:p>
        </p:txBody>
      </p:sp>
      <p:sp>
        <p:nvSpPr>
          <p:cNvPr id="10" name="Rectangle 9"/>
          <p:cNvSpPr/>
          <p:nvPr/>
        </p:nvSpPr>
        <p:spPr>
          <a:xfrm>
            <a:off x="5029200" y="1143000"/>
            <a:ext cx="1524000" cy="1066800"/>
          </a:xfrm>
          <a:prstGeom prst="rect">
            <a:avLst/>
          </a:prstGeom>
        </p:spPr>
        <p:style>
          <a:lnRef idx="1">
            <a:schemeClr val="accent6"/>
          </a:lnRef>
          <a:fillRef idx="3">
            <a:schemeClr val="accent6"/>
          </a:fillRef>
          <a:effectRef idx="2">
            <a:schemeClr val="accent6"/>
          </a:effectRef>
          <a:fontRef idx="minor">
            <a:schemeClr val="lt1"/>
          </a:fontRef>
        </p:style>
        <p:txBody>
          <a:bodyPr rtlCol="0" anchor="t"/>
          <a:lstStyle/>
          <a:p>
            <a:pPr algn="ctr"/>
            <a:r>
              <a:rPr lang="en-US" sz="1400" b="1" dirty="0" smtClean="0"/>
              <a:t>Initial Costs</a:t>
            </a:r>
          </a:p>
          <a:p>
            <a:pPr marL="112713" indent="-112713">
              <a:buFont typeface="Arial" pitchFamily="34" charset="0"/>
              <a:buChar char="•"/>
            </a:pPr>
            <a:r>
              <a:rPr lang="en-US" sz="1200" dirty="0" smtClean="0"/>
              <a:t>Purchase of new equipment</a:t>
            </a:r>
          </a:p>
          <a:p>
            <a:pPr marL="112713" indent="-112713">
              <a:buFont typeface="Arial" pitchFamily="34" charset="0"/>
              <a:buChar char="•"/>
            </a:pPr>
            <a:r>
              <a:rPr lang="en-US" sz="1200" dirty="0" smtClean="0"/>
              <a:t>Installation</a:t>
            </a:r>
          </a:p>
          <a:p>
            <a:pPr marL="112713" indent="-112713">
              <a:buFont typeface="Arial" pitchFamily="34" charset="0"/>
              <a:buChar char="•"/>
            </a:pPr>
            <a:r>
              <a:rPr lang="en-US" sz="1200" dirty="0" smtClean="0"/>
              <a:t>Training</a:t>
            </a:r>
          </a:p>
          <a:p>
            <a:pPr>
              <a:buFont typeface="Arial" pitchFamily="34" charset="0"/>
              <a:buChar char="•"/>
            </a:pPr>
            <a:endParaRPr lang="en-US" sz="1200" dirty="0"/>
          </a:p>
        </p:txBody>
      </p:sp>
      <p:sp>
        <p:nvSpPr>
          <p:cNvPr id="11" name="Rectangle 10"/>
          <p:cNvSpPr/>
          <p:nvPr/>
        </p:nvSpPr>
        <p:spPr>
          <a:xfrm>
            <a:off x="3429000" y="4114800"/>
            <a:ext cx="1600200" cy="2362200"/>
          </a:xfrm>
          <a:prstGeom prst="rect">
            <a:avLst/>
          </a:prstGeom>
        </p:spPr>
        <p:style>
          <a:lnRef idx="1">
            <a:schemeClr val="accent5"/>
          </a:lnRef>
          <a:fillRef idx="3">
            <a:schemeClr val="accent5"/>
          </a:fillRef>
          <a:effectRef idx="2">
            <a:schemeClr val="accent5"/>
          </a:effectRef>
          <a:fontRef idx="minor">
            <a:schemeClr val="lt1"/>
          </a:fontRef>
        </p:style>
        <p:txBody>
          <a:bodyPr rtlCol="0" anchor="t"/>
          <a:lstStyle/>
          <a:p>
            <a:pPr algn="ctr"/>
            <a:r>
              <a:rPr lang="en-US" sz="1400" b="1" dirty="0" smtClean="0"/>
              <a:t>Less Tangible Costs</a:t>
            </a:r>
          </a:p>
          <a:p>
            <a:pPr marL="112713" indent="-112713">
              <a:buFont typeface="Arial" pitchFamily="34" charset="0"/>
              <a:buChar char="•"/>
            </a:pPr>
            <a:r>
              <a:rPr lang="en-US" sz="1200" dirty="0" smtClean="0"/>
              <a:t>Employee health and safety from hazardous materials</a:t>
            </a:r>
          </a:p>
          <a:p>
            <a:pPr marL="112713" indent="-112713">
              <a:buFont typeface="Arial" pitchFamily="34" charset="0"/>
              <a:buChar char="•"/>
            </a:pPr>
            <a:r>
              <a:rPr lang="en-US" sz="1200" dirty="0" smtClean="0"/>
              <a:t>Company reputation</a:t>
            </a:r>
          </a:p>
          <a:p>
            <a:pPr marL="112713" indent="-112713">
              <a:buFont typeface="Arial" pitchFamily="34" charset="0"/>
              <a:buChar char="•"/>
            </a:pPr>
            <a:r>
              <a:rPr lang="en-US" sz="1200" dirty="0" smtClean="0"/>
              <a:t>Productivity increase from new process</a:t>
            </a:r>
            <a:endParaRPr lang="en-US" sz="1200" dirty="0"/>
          </a:p>
        </p:txBody>
      </p:sp>
      <p:sp>
        <p:nvSpPr>
          <p:cNvPr id="12" name="Rectangle 11"/>
          <p:cNvSpPr/>
          <p:nvPr/>
        </p:nvSpPr>
        <p:spPr>
          <a:xfrm>
            <a:off x="7086600" y="3886200"/>
            <a:ext cx="1752600" cy="990600"/>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pPr algn="ctr"/>
            <a:r>
              <a:rPr lang="en-US" sz="1400" b="1" dirty="0" smtClean="0"/>
              <a:t>Contingent Liability</a:t>
            </a:r>
          </a:p>
          <a:p>
            <a:pPr marL="112713" indent="-112713">
              <a:buFont typeface="Arial" pitchFamily="34" charset="0"/>
              <a:buChar char="•"/>
            </a:pPr>
            <a:r>
              <a:rPr lang="en-US" sz="1200" dirty="0" smtClean="0"/>
              <a:t>Risk of hazmat spill</a:t>
            </a:r>
          </a:p>
          <a:p>
            <a:pPr marL="112713" indent="-112713">
              <a:buFont typeface="Arial" pitchFamily="34" charset="0"/>
              <a:buChar char="•"/>
            </a:pPr>
            <a:r>
              <a:rPr lang="en-US" sz="1200" dirty="0" smtClean="0"/>
              <a:t>Exposure to workers</a:t>
            </a:r>
            <a:endParaRPr lang="en-US" sz="1200" dirty="0"/>
          </a:p>
        </p:txBody>
      </p:sp>
      <p:sp>
        <p:nvSpPr>
          <p:cNvPr id="13" name="Rectangle 12"/>
          <p:cNvSpPr/>
          <p:nvPr/>
        </p:nvSpPr>
        <p:spPr>
          <a:xfrm>
            <a:off x="7162800" y="1600200"/>
            <a:ext cx="1752600" cy="1828800"/>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pPr algn="ctr"/>
            <a:r>
              <a:rPr lang="en-US" sz="1400" b="1" dirty="0" smtClean="0"/>
              <a:t>Hidden Costs</a:t>
            </a:r>
          </a:p>
          <a:p>
            <a:pPr marL="112713" indent="-112713">
              <a:buFont typeface="Arial" pitchFamily="34" charset="0"/>
              <a:buChar char="•"/>
            </a:pPr>
            <a:r>
              <a:rPr lang="en-US" sz="1200" dirty="0" smtClean="0"/>
              <a:t>Cost of energy in process</a:t>
            </a:r>
          </a:p>
          <a:p>
            <a:pPr marL="112713" indent="-112713">
              <a:buFont typeface="Arial" pitchFamily="34" charset="0"/>
              <a:buChar char="•"/>
            </a:pPr>
            <a:r>
              <a:rPr lang="en-US" sz="1200" dirty="0" smtClean="0"/>
              <a:t>Compliance costs (permitting, documentation, training, protective gear)</a:t>
            </a:r>
          </a:p>
          <a:p>
            <a:pPr marL="112713" indent="-112713">
              <a:buFont typeface="Arial" pitchFamily="34" charset="0"/>
              <a:buChar char="•"/>
            </a:pPr>
            <a:r>
              <a:rPr lang="en-US" sz="1200" dirty="0" smtClean="0"/>
              <a:t>Waste Management</a:t>
            </a:r>
          </a:p>
        </p:txBody>
      </p:sp>
      <p:cxnSp>
        <p:nvCxnSpPr>
          <p:cNvPr id="15" name="Straight Arrow Connector 14"/>
          <p:cNvCxnSpPr>
            <a:stCxn id="13" idx="1"/>
          </p:cNvCxnSpPr>
          <p:nvPr/>
        </p:nvCxnSpPr>
        <p:spPr>
          <a:xfrm rot="10800000" flipV="1">
            <a:off x="6629400" y="2514600"/>
            <a:ext cx="533400" cy="1066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a:stCxn id="12" idx="1"/>
          </p:cNvCxnSpPr>
          <p:nvPr/>
        </p:nvCxnSpPr>
        <p:spPr>
          <a:xfrm rot="10800000">
            <a:off x="6629400" y="4114800"/>
            <a:ext cx="457200" cy="266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a:stCxn id="10" idx="2"/>
          </p:cNvCxnSpPr>
          <p:nvPr/>
        </p:nvCxnSpPr>
        <p:spPr>
          <a:xfrm rot="16200000" flipH="1">
            <a:off x="5657850" y="2343150"/>
            <a:ext cx="609600" cy="3429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a:stCxn id="9" idx="3"/>
          </p:cNvCxnSpPr>
          <p:nvPr/>
        </p:nvCxnSpPr>
        <p:spPr>
          <a:xfrm>
            <a:off x="4648200" y="2590800"/>
            <a:ext cx="990600"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a:stCxn id="11" idx="3"/>
          </p:cNvCxnSpPr>
          <p:nvPr/>
        </p:nvCxnSpPr>
        <p:spPr>
          <a:xfrm flipV="1">
            <a:off x="5029200" y="4114800"/>
            <a:ext cx="609600" cy="1181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5" name="Right Arrow 34">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36" name="Picture 35"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20" name="Slide Number Placeholder 19"/>
          <p:cNvSpPr>
            <a:spLocks noGrp="1"/>
          </p:cNvSpPr>
          <p:nvPr>
            <p:ph type="sldNum" sz="quarter" idx="12"/>
          </p:nvPr>
        </p:nvSpPr>
        <p:spPr/>
        <p:txBody>
          <a:bodyPr/>
          <a:lstStyle/>
          <a:p>
            <a:fld id="{197B56AA-1A1D-44A6-9AFD-24AEBEFDBFF0}" type="slidenum">
              <a:rPr lang="en-US" smtClean="0"/>
              <a:pPr/>
              <a:t>20</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par>
                                <p:cTn id="36" presetID="10" presetClass="entr" presetSubtype="0"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Project Cost Example</a:t>
            </a:r>
            <a:endParaRPr lang="en-US" dirty="0"/>
          </a:p>
        </p:txBody>
      </p:sp>
      <p:graphicFrame>
        <p:nvGraphicFramePr>
          <p:cNvPr id="5" name="Table 4"/>
          <p:cNvGraphicFramePr>
            <a:graphicFrameLocks noGrp="1"/>
          </p:cNvGraphicFramePr>
          <p:nvPr/>
        </p:nvGraphicFramePr>
        <p:xfrm>
          <a:off x="381000" y="838200"/>
          <a:ext cx="6781800" cy="4556760"/>
        </p:xfrm>
        <a:graphic>
          <a:graphicData uri="http://schemas.openxmlformats.org/drawingml/2006/table">
            <a:tbl>
              <a:tblPr firstRow="1" bandRow="1">
                <a:tableStyleId>{5C22544A-7EE6-4342-B048-85BDC9FD1C3A}</a:tableStyleId>
              </a:tblPr>
              <a:tblGrid>
                <a:gridCol w="3048000"/>
                <a:gridCol w="1252396"/>
                <a:gridCol w="1186004"/>
                <a:gridCol w="1295400"/>
              </a:tblGrid>
              <a:tr h="484085">
                <a:tc>
                  <a:txBody>
                    <a:bodyPr/>
                    <a:lstStyle/>
                    <a:p>
                      <a:r>
                        <a:rPr lang="en-US" sz="1400" dirty="0" smtClean="0"/>
                        <a:t>Cost</a:t>
                      </a:r>
                      <a:endParaRPr lang="en-US" sz="1400" dirty="0"/>
                    </a:p>
                  </a:txBody>
                  <a:tcPr/>
                </a:tc>
                <a:tc>
                  <a:txBody>
                    <a:bodyPr/>
                    <a:lstStyle/>
                    <a:p>
                      <a:pPr algn="ctr"/>
                      <a:r>
                        <a:rPr lang="en-US" sz="1400" dirty="0" smtClean="0"/>
                        <a:t>Before Project</a:t>
                      </a:r>
                      <a:endParaRPr lang="en-US" sz="1400" dirty="0"/>
                    </a:p>
                  </a:txBody>
                  <a:tcPr/>
                </a:tc>
                <a:tc>
                  <a:txBody>
                    <a:bodyPr/>
                    <a:lstStyle/>
                    <a:p>
                      <a:pPr algn="ctr"/>
                      <a:r>
                        <a:rPr lang="en-US" sz="1400" dirty="0" smtClean="0"/>
                        <a:t>After Project</a:t>
                      </a:r>
                      <a:endParaRPr lang="en-US" sz="1400" dirty="0"/>
                    </a:p>
                  </a:txBody>
                  <a:tcPr/>
                </a:tc>
                <a:tc>
                  <a:txBody>
                    <a:bodyPr/>
                    <a:lstStyle/>
                    <a:p>
                      <a:pPr algn="ctr"/>
                      <a:r>
                        <a:rPr lang="en-US" sz="1400" dirty="0" smtClean="0"/>
                        <a:t>Incremental </a:t>
                      </a:r>
                      <a:r>
                        <a:rPr lang="en-US" sz="1400" baseline="0" dirty="0" smtClean="0"/>
                        <a:t> Change</a:t>
                      </a:r>
                      <a:endParaRPr lang="en-US" sz="1400" dirty="0"/>
                    </a:p>
                  </a:txBody>
                  <a:tcPr/>
                </a:tc>
              </a:tr>
              <a:tr h="626463">
                <a:tc>
                  <a:txBody>
                    <a:bodyPr/>
                    <a:lstStyle/>
                    <a:p>
                      <a:r>
                        <a:rPr lang="en-US" sz="1400" b="1" dirty="0" smtClean="0"/>
                        <a:t>Initial Costs</a:t>
                      </a:r>
                    </a:p>
                    <a:p>
                      <a:pPr marL="398463" indent="0"/>
                      <a:r>
                        <a:rPr lang="en-US" sz="1100" dirty="0" smtClean="0"/>
                        <a:t>(New Equipment acquisition,</a:t>
                      </a:r>
                      <a:r>
                        <a:rPr lang="en-US" sz="1100" baseline="0" dirty="0" smtClean="0"/>
                        <a:t> installation, training, etc.)</a:t>
                      </a:r>
                      <a:endParaRPr lang="en-US" sz="1100" dirty="0"/>
                    </a:p>
                  </a:txBody>
                  <a:tcPr>
                    <a:lnB w="57150" cap="flat" cmpd="sng" algn="ctr">
                      <a:solidFill>
                        <a:schemeClr val="tx1"/>
                      </a:solidFill>
                      <a:prstDash val="solid"/>
                      <a:round/>
                      <a:headEnd type="none" w="med" len="med"/>
                      <a:tailEnd type="none" w="med" len="med"/>
                    </a:lnB>
                  </a:tcPr>
                </a:tc>
                <a:tc>
                  <a:txBody>
                    <a:bodyPr/>
                    <a:lstStyle/>
                    <a:p>
                      <a:pPr algn="ctr"/>
                      <a:r>
                        <a:rPr lang="en-US" sz="1400" dirty="0" smtClean="0"/>
                        <a:t>n/a</a:t>
                      </a:r>
                      <a:endParaRPr lang="en-US" sz="1400" dirty="0"/>
                    </a:p>
                  </a:txBody>
                  <a:tcPr anchor="ctr">
                    <a:lnB w="57150" cap="flat" cmpd="sng" algn="ctr">
                      <a:solidFill>
                        <a:schemeClr val="tx1"/>
                      </a:solidFill>
                      <a:prstDash val="solid"/>
                      <a:round/>
                      <a:headEnd type="none" w="med" len="med"/>
                      <a:tailEnd type="none" w="med" len="med"/>
                    </a:lnB>
                  </a:tcPr>
                </a:tc>
                <a:tc>
                  <a:txBody>
                    <a:bodyPr/>
                    <a:lstStyle/>
                    <a:p>
                      <a:pPr marL="3175" indent="0"/>
                      <a:r>
                        <a:rPr lang="en-US" sz="1800" b="1" dirty="0" smtClean="0"/>
                        <a:t>$75,500</a:t>
                      </a:r>
                      <a:endParaRPr lang="en-US" sz="1800" b="1" dirty="0"/>
                    </a:p>
                  </a:txBody>
                  <a:tcPr anchor="ctr">
                    <a:lnB w="57150" cap="flat" cmpd="sng" algn="ctr">
                      <a:solidFill>
                        <a:schemeClr val="tx1"/>
                      </a:solidFill>
                      <a:prstDash val="solid"/>
                      <a:round/>
                      <a:headEnd type="none" w="med" len="med"/>
                      <a:tailEnd type="none" w="med" len="med"/>
                    </a:lnB>
                  </a:tcPr>
                </a:tc>
                <a:tc>
                  <a:txBody>
                    <a:bodyPr/>
                    <a:lstStyle/>
                    <a:p>
                      <a:pPr marL="231775" indent="0"/>
                      <a:r>
                        <a:rPr lang="en-US" sz="1400" dirty="0" smtClean="0"/>
                        <a:t>($75,500)</a:t>
                      </a:r>
                      <a:endParaRPr lang="en-US" sz="1400" dirty="0"/>
                    </a:p>
                  </a:txBody>
                  <a:tcPr anchor="ctr">
                    <a:lnB w="57150" cap="flat" cmpd="sng" algn="ctr">
                      <a:solidFill>
                        <a:schemeClr val="tx1"/>
                      </a:solidFill>
                      <a:prstDash val="solid"/>
                      <a:round/>
                      <a:headEnd type="none" w="med" len="med"/>
                      <a:tailEnd type="none" w="med" len="med"/>
                    </a:lnB>
                  </a:tcPr>
                </a:tc>
              </a:tr>
              <a:tr h="287696">
                <a:tc>
                  <a:txBody>
                    <a:bodyPr/>
                    <a:lstStyle/>
                    <a:p>
                      <a:r>
                        <a:rPr lang="en-US" sz="1400" b="1" dirty="0" smtClean="0">
                          <a:solidFill>
                            <a:schemeClr val="bg1"/>
                          </a:solidFill>
                        </a:rPr>
                        <a:t>Operating Cash</a:t>
                      </a:r>
                      <a:r>
                        <a:rPr lang="en-US" sz="1400" b="1" baseline="0" dirty="0" smtClean="0">
                          <a:solidFill>
                            <a:schemeClr val="bg1"/>
                          </a:solidFill>
                        </a:rPr>
                        <a:t> Flows</a:t>
                      </a:r>
                      <a:r>
                        <a:rPr lang="en-US" sz="1400" b="1" dirty="0" smtClean="0">
                          <a:solidFill>
                            <a:schemeClr val="bg1"/>
                          </a:solidFill>
                        </a:rPr>
                        <a:t> (one year)</a:t>
                      </a:r>
                      <a:endParaRPr lang="en-US" sz="1400" b="1" dirty="0">
                        <a:solidFill>
                          <a:schemeClr val="bg1"/>
                        </a:solidFill>
                      </a:endParaRPr>
                    </a:p>
                  </a:txBody>
                  <a:tcPr>
                    <a:lnT w="57150" cap="flat" cmpd="sng" algn="ctr">
                      <a:solidFill>
                        <a:schemeClr val="tx1"/>
                      </a:solidFill>
                      <a:prstDash val="solid"/>
                      <a:round/>
                      <a:headEnd type="none" w="med" len="med"/>
                      <a:tailEnd type="none" w="med" len="med"/>
                    </a:lnT>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Before Project</a:t>
                      </a:r>
                    </a:p>
                  </a:txBody>
                  <a:tcPr anchor="ctr">
                    <a:lnT w="57150" cap="flat" cmpd="sng" algn="ctr">
                      <a:solidFill>
                        <a:schemeClr val="tx1"/>
                      </a:solidFill>
                      <a:prstDash val="solid"/>
                      <a:round/>
                      <a:headEnd type="none" w="med" len="med"/>
                      <a:tailEnd type="none" w="med" len="med"/>
                    </a:lnT>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After Project</a:t>
                      </a:r>
                    </a:p>
                  </a:txBody>
                  <a:tcPr anchor="ctr">
                    <a:lnT w="57150" cap="flat" cmpd="sng" algn="ctr">
                      <a:solidFill>
                        <a:schemeClr val="tx1"/>
                      </a:solidFill>
                      <a:prstDash val="solid"/>
                      <a:round/>
                      <a:headEnd type="none" w="med" len="med"/>
                      <a:tailEnd type="none" w="med" len="med"/>
                    </a:lnT>
                    <a:solidFill>
                      <a:schemeClr val="accent1"/>
                    </a:solidFill>
                  </a:tcPr>
                </a:tc>
                <a:tc>
                  <a:txBody>
                    <a:bodyPr/>
                    <a:lstStyle/>
                    <a:p>
                      <a:pPr algn="ctr"/>
                      <a:r>
                        <a:rPr lang="en-US" sz="1400" b="1" dirty="0" smtClean="0">
                          <a:solidFill>
                            <a:schemeClr val="bg1"/>
                          </a:solidFill>
                        </a:rPr>
                        <a:t>Savings</a:t>
                      </a:r>
                      <a:endParaRPr lang="en-US" sz="1400" b="1" dirty="0">
                        <a:solidFill>
                          <a:schemeClr val="bg1"/>
                        </a:solidFill>
                      </a:endParaRPr>
                    </a:p>
                  </a:txBody>
                  <a:tcPr anchor="ctr">
                    <a:lnT w="57150" cap="flat" cmpd="sng" algn="ctr">
                      <a:solidFill>
                        <a:schemeClr val="tx1"/>
                      </a:solidFill>
                      <a:prstDash val="solid"/>
                      <a:round/>
                      <a:headEnd type="none" w="med" len="med"/>
                      <a:tailEnd type="none" w="med" len="med"/>
                    </a:lnT>
                    <a:solidFill>
                      <a:schemeClr val="accent1"/>
                    </a:solidFill>
                  </a:tcPr>
                </a:tc>
              </a:tr>
              <a:tr h="427134">
                <a:tc>
                  <a:txBody>
                    <a:bodyPr/>
                    <a:lstStyle/>
                    <a:p>
                      <a:pPr marL="463550" indent="0"/>
                      <a:r>
                        <a:rPr lang="en-US" sz="1200" b="1" dirty="0" smtClean="0"/>
                        <a:t>Raw Materials</a:t>
                      </a:r>
                      <a:r>
                        <a:rPr lang="en-US" sz="1200" dirty="0" smtClean="0"/>
                        <a:t> </a:t>
                      </a:r>
                    </a:p>
                    <a:p>
                      <a:pPr marL="463550" indent="0"/>
                      <a:r>
                        <a:rPr lang="en-US" sz="1100" dirty="0" smtClean="0"/>
                        <a:t>(Change type</a:t>
                      </a:r>
                      <a:r>
                        <a:rPr lang="en-US" sz="1100" baseline="0" dirty="0" smtClean="0"/>
                        <a:t> of coating)</a:t>
                      </a:r>
                      <a:endParaRPr lang="en-US" sz="1100" dirty="0" smtClean="0"/>
                    </a:p>
                  </a:txBody>
                  <a:tcPr/>
                </a:tc>
                <a:tc>
                  <a:txBody>
                    <a:bodyPr/>
                    <a:lstStyle/>
                    <a:p>
                      <a:pPr marL="231775" indent="0"/>
                      <a:r>
                        <a:rPr lang="en-US" sz="1400" dirty="0" smtClean="0"/>
                        <a:t>$65,600</a:t>
                      </a:r>
                      <a:endParaRPr lang="en-US" sz="1400" dirty="0"/>
                    </a:p>
                  </a:txBody>
                  <a:tcPr anchor="ctr"/>
                </a:tc>
                <a:tc>
                  <a:txBody>
                    <a:bodyPr/>
                    <a:lstStyle/>
                    <a:p>
                      <a:pPr marL="231775" indent="0"/>
                      <a:r>
                        <a:rPr lang="en-US" sz="1400" dirty="0" smtClean="0"/>
                        <a:t>$46,800</a:t>
                      </a:r>
                      <a:endParaRPr lang="en-US" sz="1400" dirty="0"/>
                    </a:p>
                  </a:txBody>
                  <a:tcPr anchor="ctr"/>
                </a:tc>
                <a:tc>
                  <a:txBody>
                    <a:bodyPr/>
                    <a:lstStyle/>
                    <a:p>
                      <a:pPr marL="236538" indent="0"/>
                      <a:r>
                        <a:rPr lang="en-US" sz="1400" dirty="0" smtClean="0"/>
                        <a:t>$18,800</a:t>
                      </a:r>
                      <a:endParaRPr lang="en-US" sz="1400" dirty="0"/>
                    </a:p>
                  </a:txBody>
                  <a:tcPr anchor="ctr"/>
                </a:tc>
              </a:tr>
              <a:tr h="427134">
                <a:tc>
                  <a:txBody>
                    <a:bodyPr/>
                    <a:lstStyle/>
                    <a:p>
                      <a:pPr marL="463550" indent="0"/>
                      <a:r>
                        <a:rPr lang="en-US" sz="1200" b="1" dirty="0" smtClean="0"/>
                        <a:t>Solvents </a:t>
                      </a:r>
                    </a:p>
                    <a:p>
                      <a:pPr marL="463550" indent="0"/>
                      <a:r>
                        <a:rPr lang="en-US" sz="1100" dirty="0" smtClean="0"/>
                        <a:t>(No</a:t>
                      </a:r>
                      <a:r>
                        <a:rPr lang="en-US" sz="1100" baseline="0" dirty="0" smtClean="0"/>
                        <a:t> longer Needed)</a:t>
                      </a:r>
                      <a:endParaRPr lang="en-US" sz="1100" dirty="0"/>
                    </a:p>
                  </a:txBody>
                  <a:tcPr/>
                </a:tc>
                <a:tc>
                  <a:txBody>
                    <a:bodyPr/>
                    <a:lstStyle/>
                    <a:p>
                      <a:pPr marL="231775" indent="0"/>
                      <a:r>
                        <a:rPr lang="en-US" sz="1400" dirty="0" smtClean="0"/>
                        <a:t>$12,500</a:t>
                      </a:r>
                      <a:endParaRPr lang="en-US" sz="1400" dirty="0"/>
                    </a:p>
                  </a:txBody>
                  <a:tcPr anchor="ctr"/>
                </a:tc>
                <a:tc>
                  <a:txBody>
                    <a:bodyPr/>
                    <a:lstStyle/>
                    <a:p>
                      <a:pPr marL="231775" indent="0">
                        <a:tabLst>
                          <a:tab pos="282575" algn="l"/>
                        </a:tabLst>
                      </a:pPr>
                      <a:r>
                        <a:rPr lang="en-US" sz="1400" dirty="0" smtClean="0"/>
                        <a:t>$0</a:t>
                      </a:r>
                      <a:endParaRPr lang="en-US" sz="1400" dirty="0"/>
                    </a:p>
                  </a:txBody>
                  <a:tcPr anchor="ctr"/>
                </a:tc>
                <a:tc>
                  <a:txBody>
                    <a:bodyPr/>
                    <a:lstStyle/>
                    <a:p>
                      <a:pPr marL="236538" indent="0">
                        <a:tabLst>
                          <a:tab pos="282575" algn="l"/>
                        </a:tabLst>
                      </a:pPr>
                      <a:r>
                        <a:rPr lang="en-US" sz="1400" dirty="0" smtClean="0"/>
                        <a:t>$12,500</a:t>
                      </a:r>
                      <a:endParaRPr lang="en-US" sz="1400" dirty="0"/>
                    </a:p>
                  </a:txBody>
                  <a:tcPr anchor="ctr"/>
                </a:tc>
              </a:tr>
              <a:tr h="487680">
                <a:tc>
                  <a:txBody>
                    <a:bodyPr/>
                    <a:lstStyle/>
                    <a:p>
                      <a:pPr marL="463550" indent="0"/>
                      <a:r>
                        <a:rPr lang="en-US" sz="1200" b="1" dirty="0" smtClean="0"/>
                        <a:t>Energy </a:t>
                      </a:r>
                    </a:p>
                    <a:p>
                      <a:pPr marL="463550" indent="0"/>
                      <a:r>
                        <a:rPr lang="en-US" sz="1100" dirty="0" smtClean="0"/>
                        <a:t>(New Proces</a:t>
                      </a:r>
                      <a:r>
                        <a:rPr lang="en-US" sz="1100" baseline="0" dirty="0" smtClean="0"/>
                        <a:t>s requires more energy)</a:t>
                      </a:r>
                      <a:endParaRPr lang="en-US" sz="1100" dirty="0"/>
                    </a:p>
                  </a:txBody>
                  <a:tcPr/>
                </a:tc>
                <a:tc>
                  <a:txBody>
                    <a:bodyPr/>
                    <a:lstStyle/>
                    <a:p>
                      <a:pPr marL="231775" indent="0"/>
                      <a:r>
                        <a:rPr lang="en-US" sz="1400" dirty="0" smtClean="0"/>
                        <a:t>$5,000</a:t>
                      </a:r>
                      <a:endParaRPr lang="en-US" sz="1400" dirty="0"/>
                    </a:p>
                  </a:txBody>
                  <a:tcPr anchor="ctr"/>
                </a:tc>
                <a:tc>
                  <a:txBody>
                    <a:bodyPr/>
                    <a:lstStyle/>
                    <a:p>
                      <a:pPr marL="231775" indent="0"/>
                      <a:r>
                        <a:rPr lang="en-US" sz="1400" dirty="0" smtClean="0"/>
                        <a:t>$8,500</a:t>
                      </a:r>
                      <a:endParaRPr lang="en-US" sz="1400" dirty="0"/>
                    </a:p>
                  </a:txBody>
                  <a:tcPr anchor="ctr"/>
                </a:tc>
                <a:tc>
                  <a:txBody>
                    <a:bodyPr/>
                    <a:lstStyle/>
                    <a:p>
                      <a:pPr marL="233363" indent="0"/>
                      <a:r>
                        <a:rPr lang="en-US" sz="1400" dirty="0" smtClean="0"/>
                        <a:t>($3,500)</a:t>
                      </a:r>
                      <a:endParaRPr lang="en-US" sz="1400" dirty="0"/>
                    </a:p>
                  </a:txBody>
                  <a:tcPr anchor="ctr"/>
                </a:tc>
              </a:tr>
              <a:tr h="838200">
                <a:tc>
                  <a:txBody>
                    <a:bodyPr/>
                    <a:lstStyle/>
                    <a:p>
                      <a:pPr marL="46355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Hazardous</a:t>
                      </a:r>
                      <a:r>
                        <a:rPr lang="en-US" sz="1200" b="1" baseline="0" dirty="0" smtClean="0"/>
                        <a:t> Materials Management and Waste</a:t>
                      </a:r>
                      <a:endParaRPr lang="en-US" sz="1200" b="1" dirty="0" smtClean="0"/>
                    </a:p>
                    <a:p>
                      <a:pPr marL="463550" indent="0"/>
                      <a:r>
                        <a:rPr lang="en-US" sz="1200" b="1" dirty="0" smtClean="0"/>
                        <a:t>Removal </a:t>
                      </a:r>
                    </a:p>
                    <a:p>
                      <a:pPr marL="463550" indent="0"/>
                      <a:r>
                        <a:rPr lang="en-US" sz="1100" dirty="0" smtClean="0"/>
                        <a:t>(No longer needed for this process)</a:t>
                      </a:r>
                      <a:endParaRPr lang="en-US" sz="1100" dirty="0"/>
                    </a:p>
                  </a:txBody>
                  <a:tcPr/>
                </a:tc>
                <a:tc>
                  <a:txBody>
                    <a:bodyPr/>
                    <a:lstStyle/>
                    <a:p>
                      <a:pPr marL="233363" indent="0"/>
                      <a:r>
                        <a:rPr lang="en-US" sz="1400" dirty="0" smtClean="0"/>
                        <a:t>$6,500</a:t>
                      </a:r>
                      <a:endParaRPr lang="en-US" sz="1400" dirty="0"/>
                    </a:p>
                  </a:txBody>
                  <a:tcPr anchor="ctr"/>
                </a:tc>
                <a:tc>
                  <a:txBody>
                    <a:bodyPr/>
                    <a:lstStyle/>
                    <a:p>
                      <a:pPr marL="233363" indent="0"/>
                      <a:r>
                        <a:rPr lang="en-US" sz="1400" dirty="0" smtClean="0"/>
                        <a:t>$0</a:t>
                      </a:r>
                      <a:endParaRPr lang="en-US" sz="1400" dirty="0"/>
                    </a:p>
                  </a:txBody>
                  <a:tcPr anchor="ctr"/>
                </a:tc>
                <a:tc>
                  <a:txBody>
                    <a:bodyPr/>
                    <a:lstStyle/>
                    <a:p>
                      <a:pPr marL="233363" indent="0"/>
                      <a:r>
                        <a:rPr lang="en-US" sz="1400" dirty="0" smtClean="0"/>
                        <a:t>$6,500</a:t>
                      </a:r>
                      <a:endParaRPr lang="en-US" sz="1400" dirty="0"/>
                    </a:p>
                  </a:txBody>
                  <a:tcPr anchor="ctr"/>
                </a:tc>
              </a:tr>
              <a:tr h="287696">
                <a:tc>
                  <a:txBody>
                    <a:bodyPr/>
                    <a:lstStyle/>
                    <a:p>
                      <a:pPr marL="463550" indent="0"/>
                      <a:r>
                        <a:rPr lang="en-US" sz="1200" b="1" dirty="0" smtClean="0"/>
                        <a:t>Other Costs</a:t>
                      </a:r>
                      <a:endParaRPr lang="en-US" sz="1200" b="1" dirty="0"/>
                    </a:p>
                  </a:txBody>
                  <a:tcPr/>
                </a:tc>
                <a:tc>
                  <a:txBody>
                    <a:bodyPr/>
                    <a:lstStyle/>
                    <a:p>
                      <a:pPr marL="233363" indent="0"/>
                      <a:r>
                        <a:rPr lang="en-US" sz="1400" dirty="0" smtClean="0"/>
                        <a:t>$6,500</a:t>
                      </a:r>
                      <a:endParaRPr lang="en-US" sz="1400" dirty="0"/>
                    </a:p>
                  </a:txBody>
                  <a:tcPr anchor="ctr"/>
                </a:tc>
                <a:tc>
                  <a:txBody>
                    <a:bodyPr/>
                    <a:lstStyle/>
                    <a:p>
                      <a:pPr marL="233363" indent="0"/>
                      <a:r>
                        <a:rPr lang="en-US" sz="1400" dirty="0" smtClean="0"/>
                        <a:t>$2,800</a:t>
                      </a:r>
                      <a:endParaRPr lang="en-US" sz="1400" dirty="0"/>
                    </a:p>
                  </a:txBody>
                  <a:tcPr anchor="ctr"/>
                </a:tc>
                <a:tc>
                  <a:txBody>
                    <a:bodyPr/>
                    <a:lstStyle/>
                    <a:p>
                      <a:pPr marL="233363" indent="0"/>
                      <a:r>
                        <a:rPr lang="en-US" sz="1400" dirty="0" smtClean="0"/>
                        <a:t>$3,700</a:t>
                      </a:r>
                      <a:endParaRPr lang="en-US" sz="1400" dirty="0"/>
                    </a:p>
                  </a:txBody>
                  <a:tcPr anchor="ctr"/>
                </a:tc>
              </a:tr>
              <a:tr h="341707">
                <a:tc>
                  <a:txBody>
                    <a:bodyPr/>
                    <a:lstStyle/>
                    <a:p>
                      <a:r>
                        <a:rPr lang="en-US" sz="1400" b="1" dirty="0" smtClean="0"/>
                        <a:t>Total Operating Cash Flows</a:t>
                      </a:r>
                      <a:endParaRPr lang="en-US" sz="1400" b="1" dirty="0"/>
                    </a:p>
                  </a:txBody>
                  <a:tcPr/>
                </a:tc>
                <a:tc>
                  <a:txBody>
                    <a:bodyPr/>
                    <a:lstStyle/>
                    <a:p>
                      <a:pPr marL="233363" indent="0"/>
                      <a:r>
                        <a:rPr lang="en-US" sz="1400" dirty="0" smtClean="0"/>
                        <a:t>$96,100</a:t>
                      </a:r>
                      <a:endParaRPr lang="en-US" sz="1400" dirty="0"/>
                    </a:p>
                  </a:txBody>
                  <a:tcPr anchor="ctr"/>
                </a:tc>
                <a:tc>
                  <a:txBody>
                    <a:bodyPr/>
                    <a:lstStyle/>
                    <a:p>
                      <a:pPr marL="233363" indent="0"/>
                      <a:r>
                        <a:rPr lang="en-US" sz="1400" dirty="0" smtClean="0"/>
                        <a:t>$58,100</a:t>
                      </a:r>
                      <a:endParaRPr lang="en-US" sz="1400" dirty="0"/>
                    </a:p>
                  </a:txBody>
                  <a:tcPr anchor="ctr"/>
                </a:tc>
                <a:tc>
                  <a:txBody>
                    <a:bodyPr/>
                    <a:lstStyle/>
                    <a:p>
                      <a:pPr marL="0" indent="0"/>
                      <a:r>
                        <a:rPr lang="en-US" sz="1800" b="1" dirty="0" smtClean="0"/>
                        <a:t>$38,000</a:t>
                      </a:r>
                      <a:endParaRPr lang="en-US" sz="1800" b="1" dirty="0"/>
                    </a:p>
                  </a:txBody>
                  <a:tcPr anchor="ctr"/>
                </a:tc>
              </a:tr>
            </a:tbl>
          </a:graphicData>
        </a:graphic>
      </p:graphicFrame>
      <p:sp>
        <p:nvSpPr>
          <p:cNvPr id="6" name="TextBox 5"/>
          <p:cNvSpPr txBox="1"/>
          <p:nvPr/>
        </p:nvSpPr>
        <p:spPr>
          <a:xfrm>
            <a:off x="228600" y="6324600"/>
            <a:ext cx="7696200" cy="553998"/>
          </a:xfrm>
          <a:prstGeom prst="rect">
            <a:avLst/>
          </a:prstGeom>
          <a:noFill/>
        </p:spPr>
        <p:txBody>
          <a:bodyPr wrap="square" rtlCol="0">
            <a:spAutoFit/>
          </a:bodyPr>
          <a:lstStyle/>
          <a:p>
            <a:r>
              <a:rPr lang="en-US" sz="1000" dirty="0" smtClean="0"/>
              <a:t>Adapted from: NEWMOA “Improving Your Competitive Position: Strategic and Financial Assessment of Pollution Prevention Investments, “Lean and Clean Value Stream Mapping,” Green Suppliers Network, and “The Lean and Environment Toolkit,” EPA. </a:t>
            </a:r>
            <a:endParaRPr lang="en-US" sz="1000" dirty="0"/>
          </a:p>
        </p:txBody>
      </p:sp>
      <p:sp>
        <p:nvSpPr>
          <p:cNvPr id="7" name="Right Arrow 6">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10" name="Down Arrow 9"/>
          <p:cNvSpPr/>
          <p:nvPr/>
        </p:nvSpPr>
        <p:spPr>
          <a:xfrm rot="4762308">
            <a:off x="7206636" y="3110150"/>
            <a:ext cx="304800" cy="962365"/>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9" name="Rounded Rectangle 8"/>
          <p:cNvSpPr/>
          <p:nvPr/>
        </p:nvSpPr>
        <p:spPr>
          <a:xfrm>
            <a:off x="7543800" y="2057400"/>
            <a:ext cx="1447800" cy="19050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200" dirty="0" smtClean="0"/>
              <a:t>*</a:t>
            </a:r>
            <a:r>
              <a:rPr lang="en-US" sz="1200" b="1" dirty="0" smtClean="0"/>
              <a:t>Tradeoffs</a:t>
            </a:r>
            <a:r>
              <a:rPr lang="en-US" sz="1200" dirty="0" smtClean="0"/>
              <a:t>: for this project, many costs fall, but energy costs increase. You will need to decide if the tradeoffs are worth undertaking.</a:t>
            </a:r>
            <a:endParaRPr lang="en-US" sz="1200" dirty="0"/>
          </a:p>
        </p:txBody>
      </p:sp>
      <p:sp>
        <p:nvSpPr>
          <p:cNvPr id="12" name="Down Arrow 11"/>
          <p:cNvSpPr/>
          <p:nvPr/>
        </p:nvSpPr>
        <p:spPr>
          <a:xfrm rot="4312937">
            <a:off x="7045883" y="4696113"/>
            <a:ext cx="304800" cy="723713"/>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1" name="Rounded Rectangle 10"/>
          <p:cNvSpPr/>
          <p:nvPr/>
        </p:nvSpPr>
        <p:spPr>
          <a:xfrm>
            <a:off x="7467600" y="4724400"/>
            <a:ext cx="1066800" cy="6096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t>Annual Savings</a:t>
            </a:r>
            <a:endParaRPr lang="en-US" sz="1400" dirty="0"/>
          </a:p>
        </p:txBody>
      </p:sp>
      <p:sp>
        <p:nvSpPr>
          <p:cNvPr id="13" name="Slide Number Placeholder 12"/>
          <p:cNvSpPr>
            <a:spLocks noGrp="1"/>
          </p:cNvSpPr>
          <p:nvPr>
            <p:ph type="sldNum" sz="quarter" idx="12"/>
          </p:nvPr>
        </p:nvSpPr>
        <p:spPr/>
        <p:txBody>
          <a:bodyPr/>
          <a:lstStyle/>
          <a:p>
            <a:fld id="{197B56AA-1A1D-44A6-9AFD-24AEBEFDBFF0}" type="slidenum">
              <a:rPr lang="en-US" smtClean="0"/>
              <a:pPr/>
              <a:t>21</a:t>
            </a:fld>
            <a:endParaRPr lang="en-US"/>
          </a:p>
        </p:txBody>
      </p:sp>
      <p:sp>
        <p:nvSpPr>
          <p:cNvPr id="14" name="Rounded Rectangle 13"/>
          <p:cNvSpPr/>
          <p:nvPr/>
        </p:nvSpPr>
        <p:spPr>
          <a:xfrm>
            <a:off x="457200" y="5486400"/>
            <a:ext cx="8001000" cy="7620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So we’ve identified an initial cost of $75,500 and annual savings of $38,000.  </a:t>
            </a:r>
          </a:p>
          <a:p>
            <a:pPr algn="ctr"/>
            <a:r>
              <a:rPr lang="en-US" sz="1400" dirty="0" smtClean="0"/>
              <a:t>In a few slides, we will use these numbers to conduct a </a:t>
            </a:r>
            <a:r>
              <a:rPr lang="en-US" sz="1400" b="1" dirty="0" smtClean="0"/>
              <a:t>project profitability assessment </a:t>
            </a:r>
            <a:r>
              <a:rPr lang="en-US" sz="1400" dirty="0" smtClean="0"/>
              <a:t>to determine whether the project should be implemented.</a:t>
            </a:r>
            <a:endParaRPr lang="en-US" sz="1400" dirty="0"/>
          </a:p>
        </p:txBody>
      </p:sp>
      <p:sp>
        <p:nvSpPr>
          <p:cNvPr id="16" name="Down Arrow 15"/>
          <p:cNvSpPr/>
          <p:nvPr/>
        </p:nvSpPr>
        <p:spPr>
          <a:xfrm rot="4450576">
            <a:off x="6479758" y="417691"/>
            <a:ext cx="304800" cy="1978583"/>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7" name="Rounded Rectangle 16"/>
          <p:cNvSpPr/>
          <p:nvPr/>
        </p:nvSpPr>
        <p:spPr>
          <a:xfrm>
            <a:off x="7391400" y="990600"/>
            <a:ext cx="1066800" cy="6096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t>Initial Cost</a:t>
            </a:r>
            <a:endParaRPr lang="en-US" sz="14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right)">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righ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1" grpId="0" animBg="1"/>
      <p:bldP spid="16" grpId="0" animBg="1"/>
      <p:bldP spid="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Analysis</a:t>
            </a:r>
            <a:endParaRPr lang="en-US" dirty="0"/>
          </a:p>
        </p:txBody>
      </p:sp>
      <p:sp>
        <p:nvSpPr>
          <p:cNvPr id="3" name="Content Placeholder 2"/>
          <p:cNvSpPr>
            <a:spLocks noGrp="1"/>
          </p:cNvSpPr>
          <p:nvPr>
            <p:ph idx="1"/>
          </p:nvPr>
        </p:nvSpPr>
        <p:spPr>
          <a:xfrm>
            <a:off x="457200" y="1676400"/>
            <a:ext cx="8229600" cy="4449763"/>
          </a:xfrm>
        </p:spPr>
        <p:txBody>
          <a:bodyPr>
            <a:normAutofit fontScale="77500" lnSpcReduction="20000"/>
          </a:bodyPr>
          <a:lstStyle/>
          <a:p>
            <a:pPr>
              <a:spcAft>
                <a:spcPts val="1200"/>
              </a:spcAft>
            </a:pPr>
            <a:r>
              <a:rPr lang="en-US" dirty="0" smtClean="0"/>
              <a:t>Conducting a cost analysis is a complicated process.  We’ve only shown you the basics in this lesson.  Here are a few guides to help you get started.</a:t>
            </a:r>
          </a:p>
          <a:p>
            <a:pPr lvl="1">
              <a:spcAft>
                <a:spcPts val="1200"/>
              </a:spcAft>
            </a:pPr>
            <a:r>
              <a:rPr lang="en-US" dirty="0" smtClean="0">
                <a:hlinkClick r:id="rId2"/>
              </a:rPr>
              <a:t>This chapter</a:t>
            </a:r>
            <a:r>
              <a:rPr lang="en-US" dirty="0" smtClean="0"/>
              <a:t> from the </a:t>
            </a:r>
            <a:r>
              <a:rPr lang="en-US" dirty="0" err="1" smtClean="0"/>
              <a:t>EnergyStar</a:t>
            </a:r>
            <a:r>
              <a:rPr lang="en-US" dirty="0" smtClean="0"/>
              <a:t> Building Manual discusses how to conduct investment analysis for a project. </a:t>
            </a:r>
          </a:p>
          <a:p>
            <a:pPr lvl="1">
              <a:spcAft>
                <a:spcPts val="1200"/>
              </a:spcAft>
            </a:pPr>
            <a:r>
              <a:rPr lang="en-US" dirty="0" smtClean="0">
                <a:hlinkClick r:id="rId3"/>
              </a:rPr>
              <a:t>This guide</a:t>
            </a:r>
            <a:r>
              <a:rPr lang="en-US" dirty="0" smtClean="0"/>
              <a:t> from the Northeast Waste Management Officials’ Association  provides a detailed guide to analyzing the financial benefits of projects including detailed examples of financial analysis.</a:t>
            </a:r>
          </a:p>
          <a:p>
            <a:pPr lvl="1">
              <a:spcAft>
                <a:spcPts val="1200"/>
              </a:spcAft>
            </a:pPr>
            <a:r>
              <a:rPr lang="en-US" dirty="0" smtClean="0">
                <a:hlinkClick r:id="rId4"/>
              </a:rPr>
              <a:t>This guide</a:t>
            </a:r>
            <a:r>
              <a:rPr lang="en-US" dirty="0" smtClean="0"/>
              <a:t> from the Global Environmental Management Initiative discusses how to use Full Cost Accounting to analyze sustainability issues. </a:t>
            </a:r>
            <a:endParaRPr lang="en-US" dirty="0"/>
          </a:p>
        </p:txBody>
      </p:sp>
      <p:pic>
        <p:nvPicPr>
          <p:cNvPr id="4101" name="Picture 5" descr="C:\Documents and Settings\Morgan Barr\Local Settings\Temporary Internet Files\Content.IE5\K7XORYP2\MC900078811[1].wmf"/>
          <p:cNvPicPr>
            <a:picLocks noChangeAspect="1" noChangeArrowheads="1"/>
          </p:cNvPicPr>
          <p:nvPr/>
        </p:nvPicPr>
        <p:blipFill>
          <a:blip r:embed="rId5" cstate="print"/>
          <a:srcRect/>
          <a:stretch>
            <a:fillRect/>
          </a:stretch>
        </p:blipFill>
        <p:spPr bwMode="auto">
          <a:xfrm>
            <a:off x="7239000" y="152400"/>
            <a:ext cx="1468244" cy="1371600"/>
          </a:xfrm>
          <a:prstGeom prst="rect">
            <a:avLst/>
          </a:prstGeom>
          <a:noFill/>
        </p:spPr>
      </p:pic>
      <p:sp>
        <p:nvSpPr>
          <p:cNvPr id="8" name="Right Arrow 7">
            <a:hlinkClick r:id="rId6"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7" action="ppaction://hlinksldjump"/>
          </p:cNvPr>
          <p:cNvPicPr>
            <a:picLocks noChangeAspect="1"/>
          </p:cNvPicPr>
          <p:nvPr/>
        </p:nvPicPr>
        <p:blipFill>
          <a:blip r:embed="rId8" cstate="print"/>
          <a:stretch>
            <a:fillRect/>
          </a:stretch>
        </p:blipFill>
        <p:spPr>
          <a:xfrm>
            <a:off x="8229600" y="6400800"/>
            <a:ext cx="432504" cy="365760"/>
          </a:xfrm>
          <a:prstGeom prst="rect">
            <a:avLst/>
          </a:prstGeom>
        </p:spPr>
      </p:pic>
      <p:sp>
        <p:nvSpPr>
          <p:cNvPr id="7" name="Slide Number Placeholder 6"/>
          <p:cNvSpPr>
            <a:spLocks noGrp="1"/>
          </p:cNvSpPr>
          <p:nvPr>
            <p:ph type="sldNum" sz="quarter" idx="12"/>
          </p:nvPr>
        </p:nvSpPr>
        <p:spPr/>
        <p:txBody>
          <a:bodyPr/>
          <a:lstStyle/>
          <a:p>
            <a:fld id="{197B56AA-1A1D-44A6-9AFD-24AEBEFDBFF0}" type="slidenum">
              <a:rPr lang="en-US" smtClean="0"/>
              <a:pPr/>
              <a:t>22</a:t>
            </a:fld>
            <a:endParaRPr lang="en-US"/>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Analysis: Tips for Success</a:t>
            </a:r>
            <a:endParaRPr lang="en-US" dirty="0"/>
          </a:p>
        </p:txBody>
      </p:sp>
      <p:sp>
        <p:nvSpPr>
          <p:cNvPr id="3" name="Content Placeholder 2"/>
          <p:cNvSpPr>
            <a:spLocks noGrp="1"/>
          </p:cNvSpPr>
          <p:nvPr>
            <p:ph idx="1"/>
          </p:nvPr>
        </p:nvSpPr>
        <p:spPr>
          <a:xfrm>
            <a:off x="457200" y="1295400"/>
            <a:ext cx="7010400" cy="4830763"/>
          </a:xfrm>
        </p:spPr>
        <p:txBody>
          <a:bodyPr>
            <a:normAutofit/>
          </a:bodyPr>
          <a:lstStyle/>
          <a:p>
            <a:pPr>
              <a:spcAft>
                <a:spcPts val="1200"/>
              </a:spcAft>
            </a:pPr>
            <a:r>
              <a:rPr lang="en-US" sz="1600" dirty="0" smtClean="0"/>
              <a:t>Look for </a:t>
            </a:r>
            <a:r>
              <a:rPr lang="en-US" sz="1600" dirty="0" smtClean="0">
                <a:solidFill>
                  <a:schemeClr val="accent5"/>
                </a:solidFill>
              </a:rPr>
              <a:t>spreadsheets and computer programs </a:t>
            </a:r>
            <a:r>
              <a:rPr lang="en-US" sz="1600" dirty="0" smtClean="0"/>
              <a:t>that can help you determine the profitability of a project.</a:t>
            </a:r>
          </a:p>
          <a:p>
            <a:pPr>
              <a:spcAft>
                <a:spcPts val="1200"/>
              </a:spcAft>
            </a:pPr>
            <a:r>
              <a:rPr lang="en-US" sz="1600" dirty="0" smtClean="0"/>
              <a:t>You need to estimate cash flows for the </a:t>
            </a:r>
            <a:r>
              <a:rPr lang="en-US" sz="1600" dirty="0" smtClean="0">
                <a:solidFill>
                  <a:schemeClr val="accent5"/>
                </a:solidFill>
              </a:rPr>
              <a:t>lifetime of your project </a:t>
            </a:r>
            <a:r>
              <a:rPr lang="en-US" sz="1600" dirty="0" smtClean="0"/>
              <a:t>(the timeframe when it will add value).  This will vary from project to project but is typically </a:t>
            </a:r>
            <a:r>
              <a:rPr lang="en-US" sz="1600" dirty="0" smtClean="0">
                <a:solidFill>
                  <a:schemeClr val="accent5"/>
                </a:solidFill>
              </a:rPr>
              <a:t>3 to 10 years</a:t>
            </a:r>
            <a:r>
              <a:rPr lang="en-US" sz="1600" dirty="0" smtClean="0"/>
              <a:t>.</a:t>
            </a:r>
            <a:r>
              <a:rPr lang="en-US" sz="1600" baseline="30000" dirty="0" smtClean="0"/>
              <a:t>1</a:t>
            </a:r>
          </a:p>
          <a:p>
            <a:pPr>
              <a:spcAft>
                <a:spcPts val="1200"/>
              </a:spcAft>
            </a:pPr>
            <a:r>
              <a:rPr lang="en-US" sz="1600" dirty="0" smtClean="0"/>
              <a:t>Cash flows may be the same each year or they may be different each year.</a:t>
            </a:r>
          </a:p>
          <a:p>
            <a:pPr>
              <a:spcAft>
                <a:spcPts val="1200"/>
              </a:spcAft>
            </a:pPr>
            <a:r>
              <a:rPr lang="en-US" sz="1600" dirty="0" smtClean="0"/>
              <a:t>Use </a:t>
            </a:r>
            <a:r>
              <a:rPr lang="en-US" sz="1600" dirty="0" smtClean="0">
                <a:solidFill>
                  <a:schemeClr val="accent5"/>
                </a:solidFill>
              </a:rPr>
              <a:t>after-tax cash flows </a:t>
            </a:r>
            <a:r>
              <a:rPr lang="en-US" sz="1600" dirty="0" smtClean="0"/>
              <a:t>in your analysis.  Cash flows can increase taxable income, and depreciation of the initial investment can lower taxable income.</a:t>
            </a:r>
            <a:r>
              <a:rPr lang="en-US" sz="1600" baseline="30000" dirty="0" smtClean="0"/>
              <a:t>1</a:t>
            </a:r>
            <a:endParaRPr lang="en-US" sz="1600" dirty="0" smtClean="0"/>
          </a:p>
          <a:p>
            <a:r>
              <a:rPr lang="en-US" sz="1600" dirty="0" smtClean="0"/>
              <a:t>Consider </a:t>
            </a:r>
            <a:r>
              <a:rPr lang="en-US" sz="1600" dirty="0" smtClean="0">
                <a:solidFill>
                  <a:schemeClr val="accent5"/>
                </a:solidFill>
              </a:rPr>
              <a:t>second order effects and their costs</a:t>
            </a:r>
            <a:r>
              <a:rPr lang="en-US" sz="1600" dirty="0" smtClean="0"/>
              <a:t>.  For example, a new piece of machinery might lower energy costs, but it may also produce less heat, reducing the need for air conditioning.</a:t>
            </a:r>
            <a:r>
              <a:rPr lang="en-US" sz="1600" baseline="30000" dirty="0" smtClean="0"/>
              <a:t>2</a:t>
            </a:r>
            <a:endParaRPr lang="en-US" sz="1600" dirty="0"/>
          </a:p>
        </p:txBody>
      </p:sp>
      <p:sp>
        <p:nvSpPr>
          <p:cNvPr id="4" name="TextBox 3"/>
          <p:cNvSpPr txBox="1"/>
          <p:nvPr/>
        </p:nvSpPr>
        <p:spPr>
          <a:xfrm>
            <a:off x="228600" y="6400801"/>
            <a:ext cx="7543800" cy="400110"/>
          </a:xfrm>
          <a:prstGeom prst="rect">
            <a:avLst/>
          </a:prstGeom>
          <a:noFill/>
        </p:spPr>
        <p:txBody>
          <a:bodyPr wrap="square" rtlCol="0">
            <a:spAutoFit/>
          </a:bodyPr>
          <a:lstStyle/>
          <a:p>
            <a:pPr marL="228600" indent="-228600"/>
            <a:r>
              <a:rPr lang="en-US" sz="1000" baseline="30000" dirty="0" smtClean="0"/>
              <a:t>1  </a:t>
            </a:r>
            <a:r>
              <a:rPr lang="en-US" sz="1000" dirty="0" smtClean="0"/>
              <a:t>NEWMOA “Improving Your Competitive Position: Strategic and Financial Assessment of Pollution Prevention Investments</a:t>
            </a:r>
          </a:p>
          <a:p>
            <a:pPr marL="228600" indent="-228600"/>
            <a:r>
              <a:rPr lang="en-US" sz="1000" baseline="30000" dirty="0" smtClean="0"/>
              <a:t>2 </a:t>
            </a:r>
            <a:r>
              <a:rPr lang="en-US" sz="1000" dirty="0" smtClean="0"/>
              <a:t> </a:t>
            </a:r>
            <a:r>
              <a:rPr lang="en-US" sz="1000" dirty="0" err="1" smtClean="0"/>
              <a:t>EnergyStar</a:t>
            </a:r>
            <a:r>
              <a:rPr lang="en-US" sz="1000" dirty="0" smtClean="0"/>
              <a:t> Building Manual Chapter 3 Investment Analysis</a:t>
            </a:r>
            <a:endParaRPr lang="en-US" sz="1000" dirty="0"/>
          </a:p>
        </p:txBody>
      </p:sp>
      <p:pic>
        <p:nvPicPr>
          <p:cNvPr id="6147" name="Picture 3" descr="C:\Documents and Settings\Morgan Barr\Local Settings\Temporary Internet Files\Content.IE5\B6G48J4V\MC910216356[1].png"/>
          <p:cNvPicPr>
            <a:picLocks noChangeAspect="1" noChangeArrowheads="1"/>
          </p:cNvPicPr>
          <p:nvPr/>
        </p:nvPicPr>
        <p:blipFill>
          <a:blip r:embed="rId2" cstate="print"/>
          <a:srcRect/>
          <a:stretch>
            <a:fillRect/>
          </a:stretch>
        </p:blipFill>
        <p:spPr bwMode="auto">
          <a:xfrm>
            <a:off x="7239000" y="914400"/>
            <a:ext cx="1743887" cy="1519238"/>
          </a:xfrm>
          <a:prstGeom prst="rect">
            <a:avLst/>
          </a:prstGeom>
          <a:noFill/>
        </p:spPr>
      </p:pic>
      <p:sp>
        <p:nvSpPr>
          <p:cNvPr id="7" name="Right Arrow 6">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23</a:t>
            </a:fld>
            <a:endParaRPr lang="en-US"/>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Project Profitability Assessment</a:t>
            </a:r>
            <a:endParaRPr lang="en-US" dirty="0"/>
          </a:p>
        </p:txBody>
      </p:sp>
      <p:sp>
        <p:nvSpPr>
          <p:cNvPr id="3" name="Content Placeholder 2"/>
          <p:cNvSpPr>
            <a:spLocks noGrp="1"/>
          </p:cNvSpPr>
          <p:nvPr>
            <p:ph idx="1"/>
          </p:nvPr>
        </p:nvSpPr>
        <p:spPr>
          <a:xfrm>
            <a:off x="381000" y="914400"/>
            <a:ext cx="8229600" cy="1600200"/>
          </a:xfrm>
        </p:spPr>
        <p:txBody>
          <a:bodyPr>
            <a:normAutofit fontScale="85000" lnSpcReduction="20000"/>
          </a:bodyPr>
          <a:lstStyle/>
          <a:p>
            <a:pPr marL="1588" indent="-1588" algn="ctr">
              <a:spcAft>
                <a:spcPts val="1200"/>
              </a:spcAft>
              <a:buNone/>
            </a:pPr>
            <a:r>
              <a:rPr lang="en-US" sz="2400" dirty="0" smtClean="0"/>
              <a:t>There are several common ways to assess the profitability of a project.</a:t>
            </a:r>
            <a:r>
              <a:rPr lang="en-US" sz="2400" baseline="30000" dirty="0" smtClean="0"/>
              <a:t>1  </a:t>
            </a:r>
            <a:r>
              <a:rPr lang="en-US" sz="2400" dirty="0" smtClean="0"/>
              <a:t>These methods will help you determine whether a proposed project will add economic value to the company.</a:t>
            </a:r>
          </a:p>
          <a:p>
            <a:pPr marL="1588" indent="-1588" algn="ctr">
              <a:spcAft>
                <a:spcPts val="1200"/>
              </a:spcAft>
              <a:buNone/>
            </a:pPr>
            <a:r>
              <a:rPr lang="en-US" sz="2400" dirty="0" smtClean="0"/>
              <a:t>Click on the boxes below to learn about each type of profitability assessment.</a:t>
            </a:r>
          </a:p>
        </p:txBody>
      </p:sp>
      <p:sp>
        <p:nvSpPr>
          <p:cNvPr id="6" name="TextBox 5"/>
          <p:cNvSpPr txBox="1"/>
          <p:nvPr/>
        </p:nvSpPr>
        <p:spPr>
          <a:xfrm>
            <a:off x="457200" y="6324600"/>
            <a:ext cx="7467600" cy="646331"/>
          </a:xfrm>
          <a:prstGeom prst="rect">
            <a:avLst/>
          </a:prstGeom>
          <a:noFill/>
        </p:spPr>
        <p:txBody>
          <a:bodyPr wrap="square" rtlCol="0">
            <a:spAutoFit/>
          </a:bodyPr>
          <a:lstStyle/>
          <a:p>
            <a:pPr marL="228600" indent="-228600"/>
            <a:r>
              <a:rPr lang="en-US" sz="900" baseline="30000" dirty="0" smtClean="0"/>
              <a:t>1  </a:t>
            </a:r>
            <a:r>
              <a:rPr lang="en-US" sz="900" dirty="0" smtClean="0"/>
              <a:t>Ohio EPA “Financial Analysis of Pollution Prevention Projects”</a:t>
            </a:r>
          </a:p>
          <a:p>
            <a:pPr marL="228600" indent="-228600"/>
            <a:r>
              <a:rPr lang="en-US" sz="900" dirty="0" smtClean="0"/>
              <a:t>2  </a:t>
            </a:r>
            <a:r>
              <a:rPr lang="en-US" sz="900" dirty="0" err="1" smtClean="0"/>
              <a:t>EnergyStar</a:t>
            </a:r>
            <a:r>
              <a:rPr lang="en-US" sz="900" dirty="0" smtClean="0"/>
              <a:t> Building Manual Chapter 3 Investment Analysis</a:t>
            </a:r>
          </a:p>
          <a:p>
            <a:pPr marL="228600" indent="-228600">
              <a:buAutoNum type="arabicPlain"/>
            </a:pPr>
            <a:endParaRPr lang="en-US" sz="900" dirty="0" smtClean="0"/>
          </a:p>
          <a:p>
            <a:endParaRPr lang="en-US" sz="900" dirty="0"/>
          </a:p>
        </p:txBody>
      </p:sp>
      <p:sp>
        <p:nvSpPr>
          <p:cNvPr id="7" name="Rounded Rectangle 6">
            <a:hlinkClick r:id="rId3" action="ppaction://hlinksldjump"/>
          </p:cNvPr>
          <p:cNvSpPr/>
          <p:nvPr/>
        </p:nvSpPr>
        <p:spPr>
          <a:xfrm>
            <a:off x="685800" y="2743200"/>
            <a:ext cx="2438400" cy="1219200"/>
          </a:xfrm>
          <a:prstGeom prst="roundRect">
            <a:avLst/>
          </a:prstGeom>
          <a:effectLst>
            <a:outerShdw blurRad="40000" dist="23000" dir="5400000" rotWithShape="0">
              <a:srgbClr val="000000">
                <a:alpha val="35000"/>
              </a:srgbClr>
            </a:outerShdw>
            <a:reflection blurRad="6350" stA="50000" endA="300" endPos="55000" dir="5400000" sy="-100000" algn="bl" rotWithShape="0"/>
          </a:effectLst>
          <a:scene3d>
            <a:camera prst="orthographicFront">
              <a:rot lat="0" lon="0" rev="0"/>
            </a:camera>
            <a:lightRig rig="threePt" dir="t">
              <a:rot lat="0" lon="0" rev="1200000"/>
            </a:lightRig>
          </a:scene3d>
          <a:sp3d>
            <a:bevelT w="203200" h="12065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Payback Period</a:t>
            </a:r>
            <a:endParaRPr lang="en-US" b="1" dirty="0"/>
          </a:p>
        </p:txBody>
      </p:sp>
      <p:sp>
        <p:nvSpPr>
          <p:cNvPr id="8" name="Rounded Rectangle 7">
            <a:hlinkClick r:id="rId4" action="ppaction://hlinksldjump"/>
          </p:cNvPr>
          <p:cNvSpPr/>
          <p:nvPr/>
        </p:nvSpPr>
        <p:spPr>
          <a:xfrm>
            <a:off x="6019800" y="2743200"/>
            <a:ext cx="2438400" cy="1219200"/>
          </a:xfrm>
          <a:prstGeom prst="roundRect">
            <a:avLst/>
          </a:prstGeom>
          <a:effectLst>
            <a:outerShdw blurRad="40000" dist="23000" dir="5400000" rotWithShape="0">
              <a:srgbClr val="000000">
                <a:alpha val="35000"/>
              </a:srgbClr>
            </a:outerShdw>
            <a:reflection blurRad="6350" stA="50000" endA="300" endPos="55000" dir="5400000" sy="-100000" algn="bl" rotWithShape="0"/>
          </a:effectLst>
          <a:scene3d>
            <a:camera prst="orthographicFront">
              <a:rot lat="0" lon="0" rev="0"/>
            </a:camera>
            <a:lightRig rig="threePt" dir="t">
              <a:rot lat="0" lon="0" rev="1200000"/>
            </a:lightRig>
          </a:scene3d>
          <a:sp3d>
            <a:bevelT w="203200" h="12065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Internal Rate of Return (IRR)</a:t>
            </a:r>
            <a:endParaRPr lang="en-US" b="1" dirty="0"/>
          </a:p>
        </p:txBody>
      </p:sp>
      <p:sp>
        <p:nvSpPr>
          <p:cNvPr id="9" name="Rounded Rectangle 8">
            <a:hlinkClick r:id="rId5" action="ppaction://hlinksldjump"/>
          </p:cNvPr>
          <p:cNvSpPr/>
          <p:nvPr/>
        </p:nvSpPr>
        <p:spPr>
          <a:xfrm>
            <a:off x="3352800" y="2743200"/>
            <a:ext cx="2438400" cy="1219200"/>
          </a:xfrm>
          <a:prstGeom prst="roundRect">
            <a:avLst/>
          </a:prstGeom>
          <a:effectLst>
            <a:outerShdw blurRad="40000" dist="23000" dir="5400000" rotWithShape="0">
              <a:srgbClr val="000000">
                <a:alpha val="35000"/>
              </a:srgbClr>
            </a:outerShdw>
            <a:reflection blurRad="6350" stA="50000" endA="300" endPos="55000" dir="5400000" sy="-100000" algn="bl" rotWithShape="0"/>
          </a:effectLst>
          <a:scene3d>
            <a:camera prst="orthographicFront">
              <a:rot lat="0" lon="0" rev="0"/>
            </a:camera>
            <a:lightRig rig="threePt" dir="t">
              <a:rot lat="0" lon="0" rev="1200000"/>
            </a:lightRig>
          </a:scene3d>
          <a:sp3d>
            <a:bevelT w="203200" h="12065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Net Present Value (NPV)</a:t>
            </a:r>
            <a:endParaRPr lang="en-US" b="1" dirty="0"/>
          </a:p>
        </p:txBody>
      </p:sp>
      <p:sp>
        <p:nvSpPr>
          <p:cNvPr id="10" name="TextBox 9"/>
          <p:cNvSpPr txBox="1"/>
          <p:nvPr/>
        </p:nvSpPr>
        <p:spPr>
          <a:xfrm>
            <a:off x="533400" y="4572000"/>
            <a:ext cx="8229600" cy="1477328"/>
          </a:xfrm>
          <a:prstGeom prst="rect">
            <a:avLst/>
          </a:prstGeom>
          <a:noFill/>
        </p:spPr>
        <p:txBody>
          <a:bodyPr wrap="square" rtlCol="0">
            <a:spAutoFit/>
          </a:bodyPr>
          <a:lstStyle/>
          <a:p>
            <a:pPr marL="228600" indent="-228600">
              <a:spcAft>
                <a:spcPts val="1200"/>
              </a:spcAft>
              <a:buFont typeface="Arial" pitchFamily="34" charset="0"/>
              <a:buChar char="•"/>
            </a:pPr>
            <a:r>
              <a:rPr lang="en-US" sz="1600" dirty="0" smtClean="0"/>
              <a:t>These methods involve looking at the cash flow generated by your project.  In the case of sustainability projects, this is usually through cost savings.  The </a:t>
            </a:r>
            <a:r>
              <a:rPr lang="en-US" sz="1600" dirty="0" smtClean="0">
                <a:solidFill>
                  <a:schemeClr val="accent5"/>
                </a:solidFill>
              </a:rPr>
              <a:t>result is a single number that allows you to understand how profitable </a:t>
            </a:r>
            <a:r>
              <a:rPr lang="en-US" sz="1600" dirty="0" smtClean="0"/>
              <a:t>the project is.</a:t>
            </a:r>
          </a:p>
          <a:p>
            <a:pPr marL="228600" indent="-228600">
              <a:spcAft>
                <a:spcPts val="1200"/>
              </a:spcAft>
              <a:buFont typeface="Arial" pitchFamily="34" charset="0"/>
              <a:buChar char="•"/>
            </a:pPr>
            <a:r>
              <a:rPr lang="en-US" sz="1600" dirty="0" smtClean="0"/>
              <a:t>Your company may have a method that it typically applies when analyzing investments.</a:t>
            </a:r>
            <a:r>
              <a:rPr lang="en-US" sz="1600" baseline="30000" dirty="0" smtClean="0"/>
              <a:t>2</a:t>
            </a:r>
            <a:endParaRPr lang="en-US" sz="1600" dirty="0" smtClean="0"/>
          </a:p>
        </p:txBody>
      </p:sp>
      <p:sp>
        <p:nvSpPr>
          <p:cNvPr id="11" name="Right Arrow 10">
            <a:hlinkClick r:id="rId6"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2" name="Picture 11" descr="House.png">
            <a:hlinkClick r:id="rId7" action="ppaction://hlinksldjump"/>
          </p:cNvPr>
          <p:cNvPicPr>
            <a:picLocks noChangeAspect="1"/>
          </p:cNvPicPr>
          <p:nvPr/>
        </p:nvPicPr>
        <p:blipFill>
          <a:blip r:embed="rId8" cstate="print"/>
          <a:stretch>
            <a:fillRect/>
          </a:stretch>
        </p:blipFill>
        <p:spPr>
          <a:xfrm>
            <a:off x="8229600" y="6400800"/>
            <a:ext cx="432504" cy="365760"/>
          </a:xfrm>
          <a:prstGeom prst="rect">
            <a:avLst/>
          </a:prstGeom>
        </p:spPr>
      </p:pic>
      <p:sp>
        <p:nvSpPr>
          <p:cNvPr id="13" name="Slide Number Placeholder 12"/>
          <p:cNvSpPr>
            <a:spLocks noGrp="1"/>
          </p:cNvSpPr>
          <p:nvPr>
            <p:ph type="sldNum" sz="quarter" idx="12"/>
          </p:nvPr>
        </p:nvSpPr>
        <p:spPr/>
        <p:txBody>
          <a:bodyPr/>
          <a:lstStyle/>
          <a:p>
            <a:fld id="{197B56AA-1A1D-44A6-9AFD-24AEBEFDBFF0}" type="slidenum">
              <a:rPr lang="en-US" smtClean="0"/>
              <a:pPr/>
              <a:t>24</a:t>
            </a:fld>
            <a:endParaRPr lang="en-US"/>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sp>
        <p:nvSpPr>
          <p:cNvPr id="3" name="Content Placeholder 2"/>
          <p:cNvSpPr>
            <a:spLocks noGrp="1"/>
          </p:cNvSpPr>
          <p:nvPr>
            <p:ph idx="1"/>
          </p:nvPr>
        </p:nvSpPr>
        <p:spPr>
          <a:xfrm>
            <a:off x="457200" y="990600"/>
            <a:ext cx="4191000" cy="5135563"/>
          </a:xfrm>
        </p:spPr>
        <p:txBody>
          <a:bodyPr>
            <a:normAutofit lnSpcReduction="10000"/>
          </a:bodyPr>
          <a:lstStyle/>
          <a:p>
            <a:pPr>
              <a:spcAft>
                <a:spcPts val="600"/>
              </a:spcAft>
            </a:pPr>
            <a:r>
              <a:rPr lang="en-US" sz="2000" dirty="0" smtClean="0"/>
              <a:t>Payback period is one of the most common ways of analyzing the financial feasibility of a project</a:t>
            </a:r>
          </a:p>
          <a:p>
            <a:pPr>
              <a:spcAft>
                <a:spcPts val="600"/>
              </a:spcAft>
            </a:pPr>
            <a:r>
              <a:rPr lang="en-US" sz="2000" dirty="0" smtClean="0"/>
              <a:t>The payback period of a project is the </a:t>
            </a:r>
            <a:r>
              <a:rPr lang="en-US" sz="2000" dirty="0" smtClean="0">
                <a:solidFill>
                  <a:schemeClr val="accent5"/>
                </a:solidFill>
              </a:rPr>
              <a:t>amount of time it takes to generate cash flows equal to the initial costs to implement</a:t>
            </a:r>
          </a:p>
          <a:p>
            <a:pPr>
              <a:spcAft>
                <a:spcPts val="600"/>
              </a:spcAft>
            </a:pPr>
            <a:r>
              <a:rPr lang="en-US" sz="2000" dirty="0" smtClean="0"/>
              <a:t>The longer the payback period, the more likely it is that something could interfere with the project.  Therefore, longer payback periods are riskier, and shorter payback periods can indicate less risk.</a:t>
            </a:r>
            <a:r>
              <a:rPr lang="en-US" sz="2000" baseline="30000" dirty="0" smtClean="0"/>
              <a:t>1</a:t>
            </a:r>
            <a:r>
              <a:rPr lang="en-US" sz="2000" dirty="0" smtClean="0"/>
              <a:t> </a:t>
            </a:r>
            <a:endParaRPr lang="en-US" sz="2000" dirty="0"/>
          </a:p>
        </p:txBody>
      </p:sp>
      <p:sp>
        <p:nvSpPr>
          <p:cNvPr id="4" name="TextBox 3"/>
          <p:cNvSpPr txBox="1"/>
          <p:nvPr/>
        </p:nvSpPr>
        <p:spPr>
          <a:xfrm>
            <a:off x="457200" y="6172200"/>
            <a:ext cx="7467600" cy="507831"/>
          </a:xfrm>
          <a:prstGeom prst="rect">
            <a:avLst/>
          </a:prstGeom>
          <a:noFill/>
        </p:spPr>
        <p:txBody>
          <a:bodyPr wrap="square" rtlCol="0">
            <a:spAutoFit/>
          </a:bodyPr>
          <a:lstStyle/>
          <a:p>
            <a:r>
              <a:rPr lang="en-US" sz="900" baseline="30000" dirty="0" smtClean="0"/>
              <a:t>1</a:t>
            </a:r>
            <a:r>
              <a:rPr lang="en-US" sz="900" dirty="0" smtClean="0"/>
              <a:t>  </a:t>
            </a:r>
            <a:r>
              <a:rPr lang="en-US" sz="900" dirty="0" err="1" smtClean="0"/>
              <a:t>EnergyStar</a:t>
            </a:r>
            <a:r>
              <a:rPr lang="en-US" sz="900" dirty="0" smtClean="0"/>
              <a:t> Building Manual Chapter 3 Investment Analysis</a:t>
            </a:r>
          </a:p>
          <a:p>
            <a:pPr marL="228600" indent="-228600"/>
            <a:r>
              <a:rPr lang="en-US" sz="900" baseline="30000" dirty="0" smtClean="0"/>
              <a:t>2  </a:t>
            </a:r>
            <a:r>
              <a:rPr lang="en-US" sz="900" dirty="0" smtClean="0"/>
              <a:t>Ohio EPA “Financial Analysis of Pollution Prevention Projects”</a:t>
            </a:r>
          </a:p>
          <a:p>
            <a:pPr marL="228600" indent="-228600"/>
            <a:r>
              <a:rPr lang="en-US" sz="900" baseline="30000" dirty="0" smtClean="0"/>
              <a:t>3</a:t>
            </a:r>
            <a:r>
              <a:rPr lang="en-US" sz="900" dirty="0" smtClean="0"/>
              <a:t>  NEWMOA “Improving Your Competitive Position: Strategic and Financial Assessment of Pollution Prevention Investments</a:t>
            </a:r>
            <a:endParaRPr lang="en-US" sz="900" dirty="0"/>
          </a:p>
        </p:txBody>
      </p:sp>
      <p:sp>
        <p:nvSpPr>
          <p:cNvPr id="5" name="Rounded Rectangle 4"/>
          <p:cNvSpPr/>
          <p:nvPr/>
        </p:nvSpPr>
        <p:spPr>
          <a:xfrm>
            <a:off x="5181600" y="1066800"/>
            <a:ext cx="3505200" cy="5029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n-US" b="1" dirty="0" smtClean="0"/>
              <a:t>Drawbacks of Using Payback Period</a:t>
            </a:r>
          </a:p>
          <a:p>
            <a:pPr marL="228600" indent="-228600">
              <a:spcAft>
                <a:spcPts val="600"/>
              </a:spcAft>
              <a:buFont typeface="Arial" pitchFamily="34" charset="0"/>
              <a:buChar char="•"/>
            </a:pPr>
            <a:r>
              <a:rPr lang="en-US" sz="1600" dirty="0" smtClean="0"/>
              <a:t>Stops analysis once payback is reached, so you don’t get a clear picture of results over the lifetime of the project.</a:t>
            </a:r>
            <a:r>
              <a:rPr lang="en-US" sz="1600" baseline="30000" dirty="0" smtClean="0"/>
              <a:t>1</a:t>
            </a:r>
            <a:endParaRPr lang="en-US" sz="1600" dirty="0" smtClean="0"/>
          </a:p>
          <a:p>
            <a:pPr marL="228600" indent="-228600">
              <a:spcAft>
                <a:spcPts val="600"/>
              </a:spcAft>
              <a:buFont typeface="Arial" pitchFamily="34" charset="0"/>
              <a:buChar char="•"/>
            </a:pPr>
            <a:r>
              <a:rPr lang="en-US" sz="1600" dirty="0" smtClean="0">
                <a:solidFill>
                  <a:schemeClr val="accent5"/>
                </a:solidFill>
              </a:rPr>
              <a:t>Doesn’t take into account the time value of money</a:t>
            </a:r>
            <a:r>
              <a:rPr lang="en-US" sz="1600" dirty="0" smtClean="0"/>
              <a:t>—the idea that an amount of money received today is worth more than the same amount received in the future</a:t>
            </a:r>
            <a:r>
              <a:rPr lang="en-US" sz="1600" baseline="30000" dirty="0" smtClean="0"/>
              <a:t>2</a:t>
            </a:r>
          </a:p>
          <a:p>
            <a:pPr marL="228600" indent="-228600">
              <a:spcAft>
                <a:spcPts val="600"/>
              </a:spcAft>
              <a:buFont typeface="Arial" pitchFamily="34" charset="0"/>
              <a:buChar char="•"/>
            </a:pPr>
            <a:r>
              <a:rPr lang="en-US" sz="1600" dirty="0" smtClean="0"/>
              <a:t>Doesn’t work well when cash flows vary from year to year.</a:t>
            </a:r>
            <a:r>
              <a:rPr lang="en-US" sz="1600" baseline="30000" dirty="0" smtClean="0"/>
              <a:t>3</a:t>
            </a:r>
            <a:endParaRPr lang="en-US" sz="1600" dirty="0" smtClean="0"/>
          </a:p>
          <a:p>
            <a:pPr marL="228600" indent="-228600">
              <a:spcAft>
                <a:spcPts val="600"/>
              </a:spcAft>
              <a:buFont typeface="Arial" pitchFamily="34" charset="0"/>
              <a:buChar char="•"/>
            </a:pPr>
            <a:r>
              <a:rPr lang="en-US" sz="1600" dirty="0" smtClean="0">
                <a:solidFill>
                  <a:schemeClr val="tx1"/>
                </a:solidFill>
              </a:rPr>
              <a:t>Companies often </a:t>
            </a:r>
            <a:r>
              <a:rPr lang="en-US" sz="1600" dirty="0" smtClean="0">
                <a:solidFill>
                  <a:schemeClr val="accent5"/>
                </a:solidFill>
              </a:rPr>
              <a:t>require shorter payback periods </a:t>
            </a:r>
            <a:r>
              <a:rPr lang="en-US" sz="1600" dirty="0" smtClean="0"/>
              <a:t>than sustainability projects can produce. </a:t>
            </a:r>
            <a:endParaRPr lang="en-US" sz="1600" dirty="0"/>
          </a:p>
        </p:txBody>
      </p:sp>
      <p:sp>
        <p:nvSpPr>
          <p:cNvPr id="6" name="Right Arrow 5">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25</a:t>
            </a:fld>
            <a:endParaRPr lang="en-US"/>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 Example</a:t>
            </a:r>
            <a:endParaRPr lang="en-US" dirty="0"/>
          </a:p>
        </p:txBody>
      </p:sp>
      <p:sp>
        <p:nvSpPr>
          <p:cNvPr id="3" name="Content Placeholder 2"/>
          <p:cNvSpPr>
            <a:spLocks noGrp="1"/>
          </p:cNvSpPr>
          <p:nvPr>
            <p:ph idx="1"/>
          </p:nvPr>
        </p:nvSpPr>
        <p:spPr>
          <a:xfrm>
            <a:off x="457200" y="990601"/>
            <a:ext cx="4800600" cy="2514600"/>
          </a:xfrm>
        </p:spPr>
        <p:txBody>
          <a:bodyPr>
            <a:normAutofit/>
          </a:bodyPr>
          <a:lstStyle/>
          <a:p>
            <a:pPr marL="0" lvl="1" indent="0">
              <a:buNone/>
            </a:pPr>
            <a:r>
              <a:rPr lang="en-US" sz="2000" dirty="0" smtClean="0"/>
              <a:t>So if the project costs $5,000 to implement with annual cost savings of $10,000 a year, the payback period would be six months</a:t>
            </a:r>
          </a:p>
          <a:p>
            <a:pPr marL="0" indent="0">
              <a:buNone/>
            </a:pPr>
            <a:endParaRPr lang="en-US" sz="2000" dirty="0" smtClean="0"/>
          </a:p>
          <a:p>
            <a:pPr marL="0" indent="0">
              <a:buNone/>
            </a:pPr>
            <a:r>
              <a:rPr lang="en-US" sz="2000" dirty="0" smtClean="0"/>
              <a:t>Looking at our example of the surface coating process:</a:t>
            </a:r>
          </a:p>
          <a:p>
            <a:pPr marL="0" indent="0">
              <a:buNone/>
            </a:pPr>
            <a:endParaRPr lang="en-US" sz="2000" dirty="0" smtClean="0"/>
          </a:p>
        </p:txBody>
      </p:sp>
      <p:sp>
        <p:nvSpPr>
          <p:cNvPr id="4" name="Rectangle 3"/>
          <p:cNvSpPr/>
          <p:nvPr/>
        </p:nvSpPr>
        <p:spPr>
          <a:xfrm>
            <a:off x="5562600" y="990600"/>
            <a:ext cx="3048000" cy="23622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Payback Period</a:t>
            </a:r>
            <a:r>
              <a:rPr lang="en-US" baseline="30000" dirty="0" smtClean="0"/>
              <a:t>1</a:t>
            </a:r>
            <a:r>
              <a:rPr lang="en-US" dirty="0" smtClean="0"/>
              <a:t> </a:t>
            </a:r>
          </a:p>
          <a:p>
            <a:pPr algn="ctr"/>
            <a:endParaRPr lang="en-US" dirty="0" smtClean="0"/>
          </a:p>
          <a:p>
            <a:pPr algn="ctr"/>
            <a:r>
              <a:rPr lang="en-US" dirty="0" smtClean="0"/>
              <a:t>=</a:t>
            </a:r>
          </a:p>
          <a:p>
            <a:pPr algn="ctr"/>
            <a:endParaRPr lang="en-US" dirty="0" smtClean="0"/>
          </a:p>
          <a:p>
            <a:pPr algn="ctr"/>
            <a:r>
              <a:rPr lang="en-US" u="sng" dirty="0" smtClean="0"/>
              <a:t>Initial Investment</a:t>
            </a:r>
          </a:p>
          <a:p>
            <a:pPr algn="ctr"/>
            <a:r>
              <a:rPr lang="en-US" dirty="0" smtClean="0"/>
              <a:t>Annual Savings</a:t>
            </a:r>
            <a:endParaRPr lang="en-US" dirty="0"/>
          </a:p>
        </p:txBody>
      </p:sp>
      <p:sp>
        <p:nvSpPr>
          <p:cNvPr id="5" name="TextBox 4"/>
          <p:cNvSpPr txBox="1"/>
          <p:nvPr/>
        </p:nvSpPr>
        <p:spPr>
          <a:xfrm>
            <a:off x="228600" y="6400801"/>
            <a:ext cx="7543800" cy="246221"/>
          </a:xfrm>
          <a:prstGeom prst="rect">
            <a:avLst/>
          </a:prstGeom>
          <a:noFill/>
        </p:spPr>
        <p:txBody>
          <a:bodyPr wrap="square" rtlCol="0">
            <a:spAutoFit/>
          </a:bodyPr>
          <a:lstStyle/>
          <a:p>
            <a:r>
              <a:rPr lang="en-US" sz="1000" baseline="30000" dirty="0" smtClean="0"/>
              <a:t>1</a:t>
            </a:r>
            <a:r>
              <a:rPr lang="en-US" sz="1000" dirty="0" smtClean="0"/>
              <a:t>  NEWMOA “Improving Your Competitive Position: Strategic and Financial Assessment of Pollution Prevention Investments</a:t>
            </a:r>
            <a:endParaRPr lang="en-US" sz="1000" dirty="0"/>
          </a:p>
        </p:txBody>
      </p:sp>
      <p:sp>
        <p:nvSpPr>
          <p:cNvPr id="6" name="Rounded Rectangle 5"/>
          <p:cNvSpPr/>
          <p:nvPr/>
        </p:nvSpPr>
        <p:spPr>
          <a:xfrm>
            <a:off x="533400" y="3657600"/>
            <a:ext cx="4800600" cy="22098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dirty="0" smtClean="0"/>
              <a:t>Initial Investment = $75,500 </a:t>
            </a:r>
          </a:p>
          <a:p>
            <a:r>
              <a:rPr lang="en-US" dirty="0" smtClean="0"/>
              <a:t>Annual Savings = $38,000</a:t>
            </a:r>
          </a:p>
          <a:p>
            <a:pPr>
              <a:tabLst>
                <a:tab pos="2057400" algn="l"/>
              </a:tabLst>
            </a:pPr>
            <a:endParaRPr lang="en-US" dirty="0" smtClean="0"/>
          </a:p>
          <a:p>
            <a:pPr>
              <a:tabLst>
                <a:tab pos="2057400" algn="l"/>
              </a:tabLst>
            </a:pPr>
            <a:r>
              <a:rPr lang="en-US" dirty="0" smtClean="0"/>
              <a:t>Payback Period = 	</a:t>
            </a:r>
            <a:r>
              <a:rPr lang="en-US" u="sng" dirty="0" smtClean="0"/>
              <a:t>$75,500</a:t>
            </a:r>
            <a:r>
              <a:rPr lang="en-US" dirty="0" smtClean="0"/>
              <a:t>  = </a:t>
            </a:r>
            <a:r>
              <a:rPr lang="en-US" b="1" dirty="0" smtClean="0"/>
              <a:t>1.99 years</a:t>
            </a:r>
          </a:p>
          <a:p>
            <a:pPr>
              <a:tabLst>
                <a:tab pos="2057400" algn="l"/>
              </a:tabLst>
            </a:pPr>
            <a:r>
              <a:rPr lang="en-US" dirty="0" smtClean="0"/>
              <a:t>	$38,000	</a:t>
            </a:r>
            <a:endParaRPr lang="en-US" dirty="0"/>
          </a:p>
        </p:txBody>
      </p:sp>
      <p:sp>
        <p:nvSpPr>
          <p:cNvPr id="11" name="Right Arrow 10">
            <a:hlinkClick r:id="rId2"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2" name="Picture 11"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26</a:t>
            </a:fld>
            <a:endParaRPr lang="en-US"/>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Present Value</a:t>
            </a:r>
            <a:endParaRPr lang="en-US" dirty="0"/>
          </a:p>
        </p:txBody>
      </p:sp>
      <p:sp>
        <p:nvSpPr>
          <p:cNvPr id="3" name="Content Placeholder 2"/>
          <p:cNvSpPr>
            <a:spLocks noGrp="1"/>
          </p:cNvSpPr>
          <p:nvPr>
            <p:ph idx="1"/>
          </p:nvPr>
        </p:nvSpPr>
        <p:spPr>
          <a:xfrm>
            <a:off x="457200" y="990600"/>
            <a:ext cx="4419600" cy="5135563"/>
          </a:xfrm>
        </p:spPr>
        <p:txBody>
          <a:bodyPr>
            <a:normAutofit fontScale="55000" lnSpcReduction="20000"/>
          </a:bodyPr>
          <a:lstStyle/>
          <a:p>
            <a:pPr>
              <a:spcAft>
                <a:spcPts val="1200"/>
              </a:spcAft>
            </a:pPr>
            <a:r>
              <a:rPr lang="en-US" dirty="0" smtClean="0"/>
              <a:t>Net Present Value (NPV), unlike payback period, </a:t>
            </a:r>
            <a:r>
              <a:rPr lang="en-US" dirty="0" smtClean="0">
                <a:solidFill>
                  <a:schemeClr val="accent5"/>
                </a:solidFill>
              </a:rPr>
              <a:t>accounts for the time value of money.  It calculates what a future cash flow would be worth today.</a:t>
            </a:r>
          </a:p>
          <a:p>
            <a:pPr>
              <a:spcAft>
                <a:spcPts val="1200"/>
              </a:spcAft>
            </a:pPr>
            <a:r>
              <a:rPr lang="en-US" dirty="0" smtClean="0"/>
              <a:t>This means that cash flows are discounted so that cash flows in the near future are worth more than cash flows later on using a discount rate.</a:t>
            </a:r>
            <a:r>
              <a:rPr lang="en-US" baseline="30000" dirty="0" smtClean="0"/>
              <a:t>1</a:t>
            </a:r>
            <a:endParaRPr lang="en-US" dirty="0" smtClean="0"/>
          </a:p>
          <a:p>
            <a:pPr>
              <a:spcAft>
                <a:spcPts val="1200"/>
              </a:spcAft>
            </a:pPr>
            <a:r>
              <a:rPr lang="en-US" dirty="0" smtClean="0"/>
              <a:t>The NPV is calculated by </a:t>
            </a:r>
            <a:r>
              <a:rPr lang="en-US" dirty="0" smtClean="0">
                <a:solidFill>
                  <a:schemeClr val="accent5"/>
                </a:solidFill>
              </a:rPr>
              <a:t>adding the present values of all the cash flows </a:t>
            </a:r>
            <a:r>
              <a:rPr lang="en-US" dirty="0" smtClean="0"/>
              <a:t>(positive and negative)</a:t>
            </a:r>
            <a:r>
              <a:rPr lang="en-US" baseline="30000" dirty="0" smtClean="0"/>
              <a:t>2</a:t>
            </a:r>
            <a:endParaRPr lang="en-US" dirty="0" smtClean="0"/>
          </a:p>
          <a:p>
            <a:pPr>
              <a:spcAft>
                <a:spcPts val="1200"/>
              </a:spcAft>
            </a:pPr>
            <a:r>
              <a:rPr lang="en-US" dirty="0" smtClean="0"/>
              <a:t>If the </a:t>
            </a:r>
            <a:r>
              <a:rPr lang="en-US" dirty="0" smtClean="0">
                <a:solidFill>
                  <a:schemeClr val="accent5"/>
                </a:solidFill>
              </a:rPr>
              <a:t>NPV is greater than 0, the investment is worthwhile.</a:t>
            </a:r>
          </a:p>
          <a:p>
            <a:pPr>
              <a:spcAft>
                <a:spcPts val="1200"/>
              </a:spcAft>
            </a:pPr>
            <a:r>
              <a:rPr lang="en-US" dirty="0" smtClean="0"/>
              <a:t>NPV can be used to decide among several possible projects.  The best financial decision would be to choose the investment with the greatest NPV.</a:t>
            </a:r>
          </a:p>
        </p:txBody>
      </p:sp>
      <p:sp>
        <p:nvSpPr>
          <p:cNvPr id="5" name="Rounded Rectangle 4"/>
          <p:cNvSpPr/>
          <p:nvPr/>
        </p:nvSpPr>
        <p:spPr>
          <a:xfrm>
            <a:off x="5181600" y="990600"/>
            <a:ext cx="3505200" cy="4495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n-US" sz="1600" b="1" dirty="0" smtClean="0"/>
              <a:t>Choosing the Discount Rate</a:t>
            </a:r>
          </a:p>
          <a:p>
            <a:pPr algn="ctr"/>
            <a:endParaRPr lang="en-US" sz="1400" dirty="0" smtClean="0"/>
          </a:p>
          <a:p>
            <a:pPr marL="228600" indent="-228600">
              <a:buFont typeface="Arial" pitchFamily="34" charset="0"/>
              <a:buChar char="•"/>
            </a:pPr>
            <a:r>
              <a:rPr lang="en-US" sz="1600" dirty="0" smtClean="0"/>
              <a:t>The </a:t>
            </a:r>
            <a:r>
              <a:rPr lang="en-US" sz="1600" dirty="0" smtClean="0">
                <a:solidFill>
                  <a:schemeClr val="accent5"/>
                </a:solidFill>
              </a:rPr>
              <a:t>Discount Rate starts with the cost of capital for your company, adjusting for the risk of the project in question</a:t>
            </a:r>
            <a:r>
              <a:rPr lang="en-US" sz="1600" dirty="0" smtClean="0"/>
              <a:t>. This is the interest rate or other cost of financing the company could receive.  The cost of capital depends on the different capital sources your company could receive (debt or equity) and what would provide the required return to shareholders.</a:t>
            </a:r>
            <a:r>
              <a:rPr lang="en-US" sz="1600" baseline="30000" dirty="0" smtClean="0"/>
              <a:t>3</a:t>
            </a:r>
            <a:endParaRPr lang="en-US" sz="1600" dirty="0" smtClean="0"/>
          </a:p>
        </p:txBody>
      </p:sp>
      <p:sp>
        <p:nvSpPr>
          <p:cNvPr id="7" name="TextBox 6"/>
          <p:cNvSpPr txBox="1"/>
          <p:nvPr/>
        </p:nvSpPr>
        <p:spPr>
          <a:xfrm>
            <a:off x="228600" y="6172200"/>
            <a:ext cx="7467600" cy="507831"/>
          </a:xfrm>
          <a:prstGeom prst="rect">
            <a:avLst/>
          </a:prstGeom>
          <a:noFill/>
        </p:spPr>
        <p:txBody>
          <a:bodyPr wrap="square" rtlCol="0">
            <a:spAutoFit/>
          </a:bodyPr>
          <a:lstStyle/>
          <a:p>
            <a:r>
              <a:rPr lang="en-US" sz="900" baseline="30000" dirty="0" smtClean="0"/>
              <a:t>1</a:t>
            </a:r>
            <a:r>
              <a:rPr lang="en-US" sz="900" dirty="0" smtClean="0"/>
              <a:t>  </a:t>
            </a:r>
            <a:r>
              <a:rPr lang="en-US" sz="900" dirty="0" err="1" smtClean="0"/>
              <a:t>EnergyStar</a:t>
            </a:r>
            <a:r>
              <a:rPr lang="en-US" sz="900" dirty="0" smtClean="0"/>
              <a:t> Building Manual Chapter 3 Investment Analysis</a:t>
            </a:r>
          </a:p>
          <a:p>
            <a:pPr marL="228600" indent="-228600"/>
            <a:r>
              <a:rPr lang="en-US" sz="900" baseline="30000" dirty="0" smtClean="0"/>
              <a:t>2  </a:t>
            </a:r>
            <a:r>
              <a:rPr lang="en-US" sz="900" dirty="0" smtClean="0"/>
              <a:t>Ohio EPA “Financial Analysis of Pollution Prevention Projects”</a:t>
            </a:r>
          </a:p>
          <a:p>
            <a:pPr marL="228600" indent="-228600"/>
            <a:r>
              <a:rPr lang="en-US" sz="900" baseline="30000" dirty="0" smtClean="0"/>
              <a:t>3</a:t>
            </a:r>
            <a:r>
              <a:rPr lang="en-US" sz="900" dirty="0" smtClean="0"/>
              <a:t>  NEWMOA “Improving Your Competitive Position: Strategic and Financial Assessment of Pollution Prevention Investments</a:t>
            </a:r>
            <a:endParaRPr lang="en-US" sz="900" dirty="0"/>
          </a:p>
        </p:txBody>
      </p:sp>
      <p:sp>
        <p:nvSpPr>
          <p:cNvPr id="8" name="Right Arrow 7">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27</a:t>
            </a:fld>
            <a:endParaRPr lang="en-US"/>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Present Value Example</a:t>
            </a:r>
            <a:endParaRPr lang="en-US" dirty="0"/>
          </a:p>
        </p:txBody>
      </p:sp>
      <p:sp>
        <p:nvSpPr>
          <p:cNvPr id="3" name="Content Placeholder 2"/>
          <p:cNvSpPr>
            <a:spLocks noGrp="1"/>
          </p:cNvSpPr>
          <p:nvPr>
            <p:ph idx="1"/>
          </p:nvPr>
        </p:nvSpPr>
        <p:spPr>
          <a:xfrm>
            <a:off x="838200" y="914401"/>
            <a:ext cx="4191000" cy="1524000"/>
          </a:xfrm>
        </p:spPr>
        <p:txBody>
          <a:bodyPr>
            <a:normAutofit lnSpcReduction="10000"/>
          </a:bodyPr>
          <a:lstStyle/>
          <a:p>
            <a:r>
              <a:rPr lang="en-US" sz="1400" dirty="0" smtClean="0"/>
              <a:t>The easiest way to calculate NPV is through the use of a spreadsheet or calculator that can calculate NPV.</a:t>
            </a:r>
            <a:r>
              <a:rPr lang="en-US" sz="1400" baseline="30000" dirty="0" smtClean="0"/>
              <a:t>1</a:t>
            </a:r>
          </a:p>
          <a:p>
            <a:r>
              <a:rPr lang="en-US" sz="1400" dirty="0" smtClean="0"/>
              <a:t>Going back to our surface coating example, let’s </a:t>
            </a:r>
            <a:r>
              <a:rPr lang="en-US" sz="1400" b="1" dirty="0" smtClean="0"/>
              <a:t>assume a cost of capital here of 10%</a:t>
            </a:r>
            <a:r>
              <a:rPr lang="en-US" sz="1400" dirty="0" smtClean="0"/>
              <a:t>, a </a:t>
            </a:r>
            <a:r>
              <a:rPr lang="en-US" sz="1400" b="1" dirty="0" smtClean="0"/>
              <a:t>project lifetime of 5 years</a:t>
            </a:r>
            <a:r>
              <a:rPr lang="en-US" sz="1400" dirty="0" smtClean="0"/>
              <a:t>, and constant annual savings.</a:t>
            </a:r>
            <a:endParaRPr lang="en-US" sz="1400" dirty="0"/>
          </a:p>
        </p:txBody>
      </p:sp>
      <p:sp>
        <p:nvSpPr>
          <p:cNvPr id="4" name="TextBox 3"/>
          <p:cNvSpPr txBox="1"/>
          <p:nvPr/>
        </p:nvSpPr>
        <p:spPr>
          <a:xfrm>
            <a:off x="152400" y="6400800"/>
            <a:ext cx="7467600" cy="230832"/>
          </a:xfrm>
          <a:prstGeom prst="rect">
            <a:avLst/>
          </a:prstGeom>
          <a:noFill/>
        </p:spPr>
        <p:txBody>
          <a:bodyPr wrap="square" rtlCol="0">
            <a:spAutoFit/>
          </a:bodyPr>
          <a:lstStyle/>
          <a:p>
            <a:r>
              <a:rPr lang="en-US" sz="900" baseline="30000" dirty="0" smtClean="0"/>
              <a:t>1  </a:t>
            </a:r>
            <a:r>
              <a:rPr lang="en-US" sz="900" dirty="0" smtClean="0"/>
              <a:t>NEWMOA “Improving Your Competitive Position: Strategic and Financial Assessment of Pollution Prevention Investments</a:t>
            </a:r>
            <a:endParaRPr lang="en-US" sz="900" dirty="0"/>
          </a:p>
        </p:txBody>
      </p:sp>
      <p:sp>
        <p:nvSpPr>
          <p:cNvPr id="5" name="Rectangle 4"/>
          <p:cNvSpPr/>
          <p:nvPr/>
        </p:nvSpPr>
        <p:spPr>
          <a:xfrm>
            <a:off x="5562600" y="990600"/>
            <a:ext cx="3048000" cy="4800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Present Value</a:t>
            </a:r>
            <a:r>
              <a:rPr lang="en-US" baseline="30000" dirty="0" smtClean="0"/>
              <a:t>1</a:t>
            </a:r>
            <a:r>
              <a:rPr lang="en-US" dirty="0" smtClean="0"/>
              <a:t> </a:t>
            </a:r>
          </a:p>
          <a:p>
            <a:pPr algn="ctr"/>
            <a:endParaRPr lang="en-US" dirty="0" smtClean="0"/>
          </a:p>
          <a:p>
            <a:pPr algn="ctr"/>
            <a:r>
              <a:rPr lang="en-US" dirty="0" smtClean="0"/>
              <a:t>=  </a:t>
            </a:r>
            <a:r>
              <a:rPr lang="en-US" u="sng" dirty="0" smtClean="0"/>
              <a:t>Future Value</a:t>
            </a:r>
          </a:p>
          <a:p>
            <a:pPr algn="ctr"/>
            <a:r>
              <a:rPr lang="en-US" dirty="0" smtClean="0"/>
              <a:t>(1+r)T</a:t>
            </a:r>
          </a:p>
          <a:p>
            <a:pPr algn="ctr"/>
            <a:endParaRPr lang="en-US" dirty="0" smtClean="0"/>
          </a:p>
          <a:p>
            <a:pPr algn="ctr"/>
            <a:r>
              <a:rPr lang="en-US" dirty="0" smtClean="0"/>
              <a:t>r= discount rate</a:t>
            </a:r>
          </a:p>
          <a:p>
            <a:pPr algn="ctr"/>
            <a:r>
              <a:rPr lang="en-US" dirty="0" smtClean="0"/>
              <a:t>T=number of periods in which interest is earned</a:t>
            </a:r>
          </a:p>
          <a:p>
            <a:pPr algn="ctr"/>
            <a:endParaRPr lang="en-US" dirty="0" smtClean="0"/>
          </a:p>
          <a:p>
            <a:pPr algn="ctr"/>
            <a:r>
              <a:rPr lang="en-US" dirty="0" smtClean="0"/>
              <a:t>NPV = </a:t>
            </a:r>
          </a:p>
          <a:p>
            <a:pPr algn="ctr"/>
            <a:r>
              <a:rPr lang="en-US" dirty="0" smtClean="0"/>
              <a:t>Present Value of all Cash Inflows - </a:t>
            </a:r>
          </a:p>
          <a:p>
            <a:pPr algn="ctr"/>
            <a:r>
              <a:rPr lang="en-US" dirty="0" smtClean="0"/>
              <a:t>Present Value of Cash Outflows</a:t>
            </a:r>
          </a:p>
          <a:p>
            <a:pPr algn="ctr"/>
            <a:endParaRPr lang="en-US" dirty="0" smtClean="0"/>
          </a:p>
        </p:txBody>
      </p:sp>
      <p:graphicFrame>
        <p:nvGraphicFramePr>
          <p:cNvPr id="8" name="Table 7"/>
          <p:cNvGraphicFramePr>
            <a:graphicFrameLocks noGrp="1"/>
          </p:cNvGraphicFramePr>
          <p:nvPr/>
        </p:nvGraphicFramePr>
        <p:xfrm>
          <a:off x="609600" y="2590800"/>
          <a:ext cx="4648201" cy="3108960"/>
        </p:xfrm>
        <a:graphic>
          <a:graphicData uri="http://schemas.openxmlformats.org/drawingml/2006/table">
            <a:tbl>
              <a:tblPr firstRow="1" bandRow="1">
                <a:tableStyleId>{5C22544A-7EE6-4342-B048-85BDC9FD1C3A}</a:tableStyleId>
              </a:tblPr>
              <a:tblGrid>
                <a:gridCol w="1103948"/>
                <a:gridCol w="1278255"/>
                <a:gridCol w="2265998"/>
              </a:tblGrid>
              <a:tr h="457200">
                <a:tc>
                  <a:txBody>
                    <a:bodyPr/>
                    <a:lstStyle/>
                    <a:p>
                      <a:pPr algn="ctr"/>
                      <a:r>
                        <a:rPr lang="en-US" sz="1600" dirty="0" smtClean="0"/>
                        <a:t>Year</a:t>
                      </a:r>
                      <a:endParaRPr lang="en-US" sz="1600" dirty="0"/>
                    </a:p>
                  </a:txBody>
                  <a:tcPr anchor="ctr"/>
                </a:tc>
                <a:tc>
                  <a:txBody>
                    <a:bodyPr/>
                    <a:lstStyle/>
                    <a:p>
                      <a:pPr algn="ctr"/>
                      <a:r>
                        <a:rPr lang="en-US" sz="1600" dirty="0" smtClean="0"/>
                        <a:t>Cash Flow</a:t>
                      </a:r>
                      <a:endParaRPr lang="en-US" sz="1600" dirty="0"/>
                    </a:p>
                  </a:txBody>
                  <a:tcPr anchor="ctr"/>
                </a:tc>
                <a:tc>
                  <a:txBody>
                    <a:bodyPr/>
                    <a:lstStyle/>
                    <a:p>
                      <a:pPr algn="ctr"/>
                      <a:r>
                        <a:rPr lang="en-US" sz="1600" dirty="0" smtClean="0"/>
                        <a:t>PV of Cash Flows</a:t>
                      </a:r>
                      <a:endParaRPr lang="en-US" sz="1600" dirty="0"/>
                    </a:p>
                  </a:txBody>
                  <a:tcPr anchor="ctr"/>
                </a:tc>
              </a:tr>
              <a:tr h="365760">
                <a:tc>
                  <a:txBody>
                    <a:bodyPr/>
                    <a:lstStyle/>
                    <a:p>
                      <a:pPr algn="ctr"/>
                      <a:r>
                        <a:rPr lang="en-US" sz="1600" dirty="0" smtClean="0"/>
                        <a:t>0</a:t>
                      </a:r>
                      <a:endParaRPr lang="en-US" sz="1600" dirty="0"/>
                    </a:p>
                  </a:txBody>
                  <a:tcPr anchor="ctr"/>
                </a:tc>
                <a:tc>
                  <a:txBody>
                    <a:bodyPr/>
                    <a:lstStyle/>
                    <a:p>
                      <a:r>
                        <a:rPr lang="en-US" dirty="0" smtClean="0"/>
                        <a:t>($75,500)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($75,500)</a:t>
                      </a:r>
                    </a:p>
                  </a:txBody>
                  <a:tcPr/>
                </a:tc>
              </a:tr>
              <a:tr h="365760">
                <a:tc>
                  <a:txBody>
                    <a:bodyPr/>
                    <a:lstStyle/>
                    <a:p>
                      <a:pPr algn="ctr"/>
                      <a:r>
                        <a:rPr lang="en-US" sz="1600" dirty="0" smtClean="0"/>
                        <a:t>1</a:t>
                      </a:r>
                      <a:endParaRPr lang="en-US" sz="1600" dirty="0"/>
                    </a:p>
                  </a:txBody>
                  <a:tcPr anchor="ctr"/>
                </a:tc>
                <a:tc>
                  <a:txBody>
                    <a:bodyPr/>
                    <a:lstStyle/>
                    <a:p>
                      <a:r>
                        <a:rPr lang="en-US" dirty="0" smtClean="0"/>
                        <a:t>$38,000</a:t>
                      </a:r>
                      <a:endParaRPr lang="en-US" dirty="0"/>
                    </a:p>
                  </a:txBody>
                  <a:tcPr/>
                </a:tc>
                <a:tc>
                  <a:txBody>
                    <a:bodyPr/>
                    <a:lstStyle/>
                    <a:p>
                      <a:r>
                        <a:rPr lang="en-US" dirty="0" smtClean="0"/>
                        <a:t>$34,546</a:t>
                      </a:r>
                      <a:endParaRPr lang="en-US" dirty="0"/>
                    </a:p>
                  </a:txBody>
                  <a:tcPr/>
                </a:tc>
              </a:tr>
              <a:tr h="365760">
                <a:tc>
                  <a:txBody>
                    <a:bodyPr/>
                    <a:lstStyle/>
                    <a:p>
                      <a:pPr algn="ctr"/>
                      <a:r>
                        <a:rPr lang="en-US" sz="1600" dirty="0" smtClean="0"/>
                        <a:t>2</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$38,000</a:t>
                      </a:r>
                    </a:p>
                  </a:txBody>
                  <a:tcPr/>
                </a:tc>
                <a:tc>
                  <a:txBody>
                    <a:bodyPr/>
                    <a:lstStyle/>
                    <a:p>
                      <a:r>
                        <a:rPr lang="en-US" dirty="0" smtClean="0"/>
                        <a:t>$31,403</a:t>
                      </a:r>
                      <a:endParaRPr lang="en-US" dirty="0"/>
                    </a:p>
                  </a:txBody>
                  <a:tcPr/>
                </a:tc>
              </a:tr>
              <a:tr h="365760">
                <a:tc>
                  <a:txBody>
                    <a:bodyPr/>
                    <a:lstStyle/>
                    <a:p>
                      <a:pPr algn="ctr"/>
                      <a:r>
                        <a:rPr lang="en-US" sz="1600" dirty="0" smtClean="0"/>
                        <a:t>3</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$38,000</a:t>
                      </a:r>
                    </a:p>
                  </a:txBody>
                  <a:tcPr/>
                </a:tc>
                <a:tc>
                  <a:txBody>
                    <a:bodyPr/>
                    <a:lstStyle/>
                    <a:p>
                      <a:r>
                        <a:rPr lang="en-US" dirty="0" smtClean="0"/>
                        <a:t>$28,549</a:t>
                      </a:r>
                      <a:endParaRPr lang="en-US" dirty="0"/>
                    </a:p>
                  </a:txBody>
                  <a:tcPr/>
                </a:tc>
              </a:tr>
              <a:tr h="365760">
                <a:tc>
                  <a:txBody>
                    <a:bodyPr/>
                    <a:lstStyle/>
                    <a:p>
                      <a:pPr algn="ctr"/>
                      <a:r>
                        <a:rPr lang="en-US" sz="1600" dirty="0" smtClean="0"/>
                        <a:t>4</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$38,000</a:t>
                      </a:r>
                    </a:p>
                  </a:txBody>
                  <a:tcPr/>
                </a:tc>
                <a:tc>
                  <a:txBody>
                    <a:bodyPr/>
                    <a:lstStyle/>
                    <a:p>
                      <a:r>
                        <a:rPr lang="en-US" dirty="0" smtClean="0"/>
                        <a:t>$25,954</a:t>
                      </a:r>
                      <a:endParaRPr lang="en-US" dirty="0"/>
                    </a:p>
                  </a:txBody>
                  <a:tcPr/>
                </a:tc>
              </a:tr>
              <a:tr h="365760">
                <a:tc>
                  <a:txBody>
                    <a:bodyPr/>
                    <a:lstStyle/>
                    <a:p>
                      <a:pPr algn="ctr"/>
                      <a:r>
                        <a:rPr lang="en-US" sz="1600" dirty="0" smtClean="0"/>
                        <a:t>5</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$38,000</a:t>
                      </a:r>
                    </a:p>
                  </a:txBody>
                  <a:tcPr/>
                </a:tc>
                <a:tc>
                  <a:txBody>
                    <a:bodyPr/>
                    <a:lstStyle/>
                    <a:p>
                      <a:r>
                        <a:rPr lang="en-US" dirty="0" smtClean="0"/>
                        <a:t>$23,594</a:t>
                      </a:r>
                      <a:endParaRPr lang="en-US" dirty="0"/>
                    </a:p>
                  </a:txBody>
                  <a:tcPr/>
                </a:tc>
              </a:tr>
              <a:tr h="457200">
                <a:tc>
                  <a:txBody>
                    <a:bodyPr/>
                    <a:lstStyle/>
                    <a:p>
                      <a:pPr algn="ctr"/>
                      <a:endParaRPr lang="en-US" sz="1600" dirty="0"/>
                    </a:p>
                  </a:txBody>
                  <a:tcPr anchor="ctr"/>
                </a:tc>
                <a:tc>
                  <a:txBody>
                    <a:bodyPr/>
                    <a:lstStyle/>
                    <a:p>
                      <a:endParaRPr lang="en-US" dirty="0"/>
                    </a:p>
                  </a:txBody>
                  <a:tcPr/>
                </a:tc>
                <a:tc>
                  <a:txBody>
                    <a:bodyPr/>
                    <a:lstStyle/>
                    <a:p>
                      <a:r>
                        <a:rPr lang="en-US" b="1" dirty="0" smtClean="0"/>
                        <a:t>$68,546</a:t>
                      </a:r>
                      <a:endParaRPr lang="en-US" b="1" dirty="0"/>
                    </a:p>
                  </a:txBody>
                  <a:tcPr/>
                </a:tc>
              </a:tr>
            </a:tbl>
          </a:graphicData>
        </a:graphic>
      </p:graphicFrame>
      <p:sp>
        <p:nvSpPr>
          <p:cNvPr id="11" name="Right Arrow 10">
            <a:hlinkClick r:id="rId2"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2" name="Picture 11"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28</a:t>
            </a:fld>
            <a:endParaRPr lang="en-US"/>
          </a:p>
        </p:txBody>
      </p:sp>
      <p:sp>
        <p:nvSpPr>
          <p:cNvPr id="13" name="Down Arrow 12"/>
          <p:cNvSpPr/>
          <p:nvPr/>
        </p:nvSpPr>
        <p:spPr>
          <a:xfrm rot="8599238">
            <a:off x="4032242" y="5440679"/>
            <a:ext cx="296749" cy="587346"/>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0" name="Rounded Rectangle 9"/>
          <p:cNvSpPr/>
          <p:nvPr/>
        </p:nvSpPr>
        <p:spPr>
          <a:xfrm>
            <a:off x="3505200" y="5867400"/>
            <a:ext cx="2133600" cy="533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t>Positive NPV</a:t>
            </a:r>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Rate of Return</a:t>
            </a:r>
            <a:endParaRPr lang="en-US" dirty="0"/>
          </a:p>
        </p:txBody>
      </p:sp>
      <p:sp>
        <p:nvSpPr>
          <p:cNvPr id="3" name="Content Placeholder 2"/>
          <p:cNvSpPr>
            <a:spLocks noGrp="1"/>
          </p:cNvSpPr>
          <p:nvPr>
            <p:ph idx="1"/>
          </p:nvPr>
        </p:nvSpPr>
        <p:spPr>
          <a:xfrm>
            <a:off x="457200" y="990600"/>
            <a:ext cx="3886200" cy="5135563"/>
          </a:xfrm>
        </p:spPr>
        <p:txBody>
          <a:bodyPr>
            <a:normAutofit/>
          </a:bodyPr>
          <a:lstStyle/>
          <a:p>
            <a:pPr>
              <a:spcAft>
                <a:spcPts val="600"/>
              </a:spcAft>
            </a:pPr>
            <a:r>
              <a:rPr lang="en-US" sz="1600" dirty="0" smtClean="0"/>
              <a:t>The Internal Rate of Return (IRR) is related to NPV.  IRR is </a:t>
            </a:r>
            <a:r>
              <a:rPr lang="en-US" sz="1600" dirty="0" smtClean="0">
                <a:solidFill>
                  <a:schemeClr val="accent5"/>
                </a:solidFill>
              </a:rPr>
              <a:t>the discount rate that will give your project an NPV of 0</a:t>
            </a:r>
            <a:r>
              <a:rPr lang="en-US" sz="1600" dirty="0" smtClean="0"/>
              <a:t>.</a:t>
            </a:r>
            <a:r>
              <a:rPr lang="en-US" sz="1600" baseline="30000" dirty="0" smtClean="0"/>
              <a:t>1</a:t>
            </a:r>
            <a:endParaRPr lang="en-US" sz="1600" dirty="0" smtClean="0"/>
          </a:p>
          <a:p>
            <a:pPr>
              <a:spcAft>
                <a:spcPts val="600"/>
              </a:spcAft>
            </a:pPr>
            <a:r>
              <a:rPr lang="en-US" sz="1600" dirty="0" smtClean="0"/>
              <a:t>Like NPV, it’s better to calculate IRR it with a spreadsheet </a:t>
            </a:r>
          </a:p>
          <a:p>
            <a:pPr>
              <a:spcAft>
                <a:spcPts val="600"/>
              </a:spcAft>
            </a:pPr>
            <a:r>
              <a:rPr lang="en-US" sz="1600" dirty="0" smtClean="0"/>
              <a:t>Once you have the IRR, you compare it with the company’s discount rate.  </a:t>
            </a:r>
            <a:r>
              <a:rPr lang="en-US" sz="1600" dirty="0" smtClean="0">
                <a:solidFill>
                  <a:schemeClr val="accent5"/>
                </a:solidFill>
              </a:rPr>
              <a:t>If the IRR is higher than the discount rate, the investment is considered worthwhile</a:t>
            </a:r>
            <a:r>
              <a:rPr lang="en-US" sz="1600" dirty="0" smtClean="0"/>
              <a:t>.</a:t>
            </a:r>
            <a:r>
              <a:rPr lang="en-US" sz="1600" baseline="30000" dirty="0" smtClean="0"/>
              <a:t>1</a:t>
            </a:r>
            <a:endParaRPr lang="en-US" sz="1600" dirty="0" smtClean="0"/>
          </a:p>
          <a:p>
            <a:r>
              <a:rPr lang="en-US" sz="1600" dirty="0" smtClean="0"/>
              <a:t>If you don’t have an established discount rate, you can compare the project IRR to IRRs for projects the company has completed.</a:t>
            </a:r>
            <a:r>
              <a:rPr lang="en-US" sz="1600" baseline="30000" dirty="0" smtClean="0"/>
              <a:t>1</a:t>
            </a:r>
            <a:endParaRPr lang="en-US" sz="1600" dirty="0"/>
          </a:p>
        </p:txBody>
      </p:sp>
      <p:sp>
        <p:nvSpPr>
          <p:cNvPr id="4" name="Rounded Rectangle 3"/>
          <p:cNvSpPr/>
          <p:nvPr/>
        </p:nvSpPr>
        <p:spPr>
          <a:xfrm>
            <a:off x="5105400" y="1143000"/>
            <a:ext cx="3505200" cy="411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n-US" b="1" dirty="0" smtClean="0"/>
              <a:t>Drawbacks of Using IRR</a:t>
            </a:r>
          </a:p>
          <a:p>
            <a:pPr algn="ctr"/>
            <a:endParaRPr lang="en-US" b="1" dirty="0" smtClean="0"/>
          </a:p>
          <a:p>
            <a:pPr marL="236538" indent="-220663">
              <a:spcAft>
                <a:spcPts val="600"/>
              </a:spcAft>
              <a:buFont typeface="Arial" pitchFamily="34" charset="0"/>
              <a:buChar char="•"/>
            </a:pPr>
            <a:r>
              <a:rPr lang="en-US" dirty="0" smtClean="0"/>
              <a:t>If you are trying to decide between two investments, a higher IRR may not be a better choice.  It doesn’t distinguish between projects of different sizes.</a:t>
            </a:r>
            <a:r>
              <a:rPr lang="en-US" baseline="30000" dirty="0" smtClean="0"/>
              <a:t>2</a:t>
            </a:r>
            <a:endParaRPr lang="en-US" dirty="0" smtClean="0"/>
          </a:p>
          <a:p>
            <a:pPr marL="236538" indent="-220663">
              <a:spcAft>
                <a:spcPts val="600"/>
              </a:spcAft>
              <a:buFont typeface="Arial" pitchFamily="34" charset="0"/>
              <a:buChar char="•"/>
            </a:pPr>
            <a:r>
              <a:rPr lang="en-US" dirty="0" smtClean="0"/>
              <a:t>Some projects can have multiple IRRs if there are follow on costs</a:t>
            </a:r>
          </a:p>
        </p:txBody>
      </p:sp>
      <p:sp>
        <p:nvSpPr>
          <p:cNvPr id="6" name="TextBox 5"/>
          <p:cNvSpPr txBox="1"/>
          <p:nvPr/>
        </p:nvSpPr>
        <p:spPr>
          <a:xfrm>
            <a:off x="457200" y="6324600"/>
            <a:ext cx="7467600" cy="507831"/>
          </a:xfrm>
          <a:prstGeom prst="rect">
            <a:avLst/>
          </a:prstGeom>
          <a:noFill/>
        </p:spPr>
        <p:txBody>
          <a:bodyPr wrap="square" rtlCol="0">
            <a:spAutoFit/>
          </a:bodyPr>
          <a:lstStyle/>
          <a:p>
            <a:r>
              <a:rPr lang="en-US" sz="900" baseline="30000" dirty="0" smtClean="0"/>
              <a:t>1</a:t>
            </a:r>
            <a:r>
              <a:rPr lang="en-US" sz="900" dirty="0" smtClean="0"/>
              <a:t>  </a:t>
            </a:r>
            <a:r>
              <a:rPr lang="en-US" sz="900" dirty="0" err="1" smtClean="0"/>
              <a:t>EnergyStar</a:t>
            </a:r>
            <a:r>
              <a:rPr lang="en-US" sz="900" dirty="0" smtClean="0"/>
              <a:t> Building Manual Chapter 3 Investment Analysis</a:t>
            </a:r>
          </a:p>
          <a:p>
            <a:r>
              <a:rPr lang="en-US" sz="900" baseline="30000" dirty="0" smtClean="0"/>
              <a:t>2 </a:t>
            </a:r>
            <a:r>
              <a:rPr lang="en-US" sz="900" dirty="0" smtClean="0"/>
              <a:t>Ohio EPA “Financial Analysis of Pollution Prevention Projects”</a:t>
            </a:r>
          </a:p>
          <a:p>
            <a:endParaRPr lang="en-US" sz="900" dirty="0"/>
          </a:p>
        </p:txBody>
      </p:sp>
      <p:sp>
        <p:nvSpPr>
          <p:cNvPr id="7" name="Right Arrow 6">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29</a:t>
            </a:fld>
            <a:endParaRPr lang="en-US"/>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Realizing Opportunities</a:t>
            </a:r>
            <a:endParaRPr lang="en-US" dirty="0"/>
          </a:p>
        </p:txBody>
      </p:sp>
      <p:sp>
        <p:nvSpPr>
          <p:cNvPr id="3" name="Content Placeholder 2"/>
          <p:cNvSpPr>
            <a:spLocks noGrp="1"/>
          </p:cNvSpPr>
          <p:nvPr>
            <p:ph idx="1"/>
          </p:nvPr>
        </p:nvSpPr>
        <p:spPr/>
        <p:txBody>
          <a:bodyPr/>
          <a:lstStyle/>
          <a:p>
            <a:r>
              <a:rPr lang="en-US" dirty="0" smtClean="0"/>
              <a:t>You first need to </a:t>
            </a:r>
            <a:r>
              <a:rPr lang="en-US" dirty="0" smtClean="0">
                <a:solidFill>
                  <a:schemeClr val="accent5"/>
                </a:solidFill>
              </a:rPr>
              <a:t>choose the right projects</a:t>
            </a:r>
            <a:r>
              <a:rPr lang="en-US" dirty="0" smtClean="0"/>
              <a:t> based on financial analysis and your company’s unique position. </a:t>
            </a:r>
          </a:p>
          <a:p>
            <a:endParaRPr lang="en-US" dirty="0" smtClean="0"/>
          </a:p>
          <a:p>
            <a:r>
              <a:rPr lang="en-US" dirty="0" smtClean="0"/>
              <a:t>In this lesson, you will learn about </a:t>
            </a:r>
          </a:p>
          <a:p>
            <a:pPr lvl="1"/>
            <a:r>
              <a:rPr lang="en-US" dirty="0" smtClean="0"/>
              <a:t>analyzing project costs and benefits to make decisions and get projects approved,</a:t>
            </a:r>
          </a:p>
          <a:p>
            <a:pPr lvl="1"/>
            <a:r>
              <a:rPr lang="en-US" dirty="0" smtClean="0"/>
              <a:t> financing projects,</a:t>
            </a:r>
          </a:p>
          <a:p>
            <a:pPr lvl="1"/>
            <a:r>
              <a:rPr lang="en-US" dirty="0" smtClean="0"/>
              <a:t>and successfully implementing them.</a:t>
            </a:r>
          </a:p>
          <a:p>
            <a:endParaRPr lang="en-US" dirty="0"/>
          </a:p>
        </p:txBody>
      </p:sp>
      <p:sp>
        <p:nvSpPr>
          <p:cNvPr id="4" name="Slide Number Placeholder 3"/>
          <p:cNvSpPr>
            <a:spLocks noGrp="1"/>
          </p:cNvSpPr>
          <p:nvPr>
            <p:ph type="sldNum" sz="quarter" idx="12"/>
          </p:nvPr>
        </p:nvSpPr>
        <p:spPr/>
        <p:txBody>
          <a:bodyPr/>
          <a:lstStyle/>
          <a:p>
            <a:fld id="{197B56AA-1A1D-44A6-9AFD-24AEBEFDBFF0}" type="slidenum">
              <a:rPr lang="en-US" smtClean="0"/>
              <a:pPr/>
              <a:t>3</a:t>
            </a:fld>
            <a:endParaRPr lang="en-US" dirty="0"/>
          </a:p>
        </p:txBody>
      </p:sp>
      <p:sp>
        <p:nvSpPr>
          <p:cNvPr id="5" name="Right Arrow 4">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Rate of Return Example</a:t>
            </a:r>
            <a:endParaRPr lang="en-US" dirty="0"/>
          </a:p>
        </p:txBody>
      </p:sp>
      <p:sp>
        <p:nvSpPr>
          <p:cNvPr id="3" name="Content Placeholder 2"/>
          <p:cNvSpPr>
            <a:spLocks noGrp="1"/>
          </p:cNvSpPr>
          <p:nvPr>
            <p:ph idx="1"/>
          </p:nvPr>
        </p:nvSpPr>
        <p:spPr>
          <a:xfrm>
            <a:off x="533400" y="914400"/>
            <a:ext cx="4038600" cy="2133600"/>
          </a:xfrm>
        </p:spPr>
        <p:txBody>
          <a:bodyPr>
            <a:normAutofit fontScale="62500" lnSpcReduction="20000"/>
          </a:bodyPr>
          <a:lstStyle/>
          <a:p>
            <a:pPr>
              <a:spcAft>
                <a:spcPts val="1200"/>
              </a:spcAft>
            </a:pPr>
            <a:r>
              <a:rPr lang="en-US" dirty="0" smtClean="0"/>
              <a:t>To calculate IRR by hand would be a process of trial and error.  It’s best to use a spreadsheet or calculator.</a:t>
            </a:r>
          </a:p>
          <a:p>
            <a:pPr>
              <a:spcAft>
                <a:spcPts val="1200"/>
              </a:spcAft>
            </a:pPr>
            <a:r>
              <a:rPr lang="en-US" dirty="0" smtClean="0"/>
              <a:t>Here’s a simple example done by trial and error to show you how it would work.</a:t>
            </a:r>
            <a:r>
              <a:rPr lang="en-US" baseline="30000" dirty="0" smtClean="0"/>
              <a:t>1</a:t>
            </a:r>
            <a:endParaRPr lang="en-US" dirty="0"/>
          </a:p>
        </p:txBody>
      </p:sp>
      <p:sp>
        <p:nvSpPr>
          <p:cNvPr id="5" name="TextBox 4"/>
          <p:cNvSpPr txBox="1"/>
          <p:nvPr/>
        </p:nvSpPr>
        <p:spPr>
          <a:xfrm>
            <a:off x="152400" y="6400800"/>
            <a:ext cx="7467600" cy="230832"/>
          </a:xfrm>
          <a:prstGeom prst="rect">
            <a:avLst/>
          </a:prstGeom>
          <a:noFill/>
        </p:spPr>
        <p:txBody>
          <a:bodyPr wrap="square" rtlCol="0">
            <a:spAutoFit/>
          </a:bodyPr>
          <a:lstStyle/>
          <a:p>
            <a:r>
              <a:rPr lang="en-US" sz="900" baseline="30000" dirty="0" smtClean="0"/>
              <a:t>1  </a:t>
            </a:r>
            <a:r>
              <a:rPr lang="en-US" sz="900" dirty="0" smtClean="0"/>
              <a:t>NEWMOA “Improving Your Competitive Position: Strategic and Financial Assessment of Pollution Prevention Investments</a:t>
            </a:r>
            <a:endParaRPr lang="en-US" sz="900" dirty="0"/>
          </a:p>
        </p:txBody>
      </p:sp>
      <p:graphicFrame>
        <p:nvGraphicFramePr>
          <p:cNvPr id="6" name="Table 5"/>
          <p:cNvGraphicFramePr>
            <a:graphicFrameLocks noGrp="1"/>
          </p:cNvGraphicFramePr>
          <p:nvPr/>
        </p:nvGraphicFramePr>
        <p:xfrm>
          <a:off x="685800" y="3581400"/>
          <a:ext cx="7848600" cy="1630680"/>
        </p:xfrm>
        <a:graphic>
          <a:graphicData uri="http://schemas.openxmlformats.org/drawingml/2006/table">
            <a:tbl>
              <a:tblPr firstRow="1" bandRow="1">
                <a:tableStyleId>{5C22544A-7EE6-4342-B048-85BDC9FD1C3A}</a:tableStyleId>
              </a:tblPr>
              <a:tblGrid>
                <a:gridCol w="2616200"/>
                <a:gridCol w="2616200"/>
                <a:gridCol w="2616200"/>
              </a:tblGrid>
              <a:tr h="370840">
                <a:tc>
                  <a:txBody>
                    <a:bodyPr/>
                    <a:lstStyle/>
                    <a:p>
                      <a:pPr algn="ctr"/>
                      <a:r>
                        <a:rPr lang="en-US" dirty="0" smtClean="0"/>
                        <a:t>10%</a:t>
                      </a:r>
                      <a:endParaRPr lang="en-US" dirty="0"/>
                    </a:p>
                  </a:txBody>
                  <a:tcPr/>
                </a:tc>
                <a:tc>
                  <a:txBody>
                    <a:bodyPr/>
                    <a:lstStyle/>
                    <a:p>
                      <a:pPr algn="ctr"/>
                      <a:r>
                        <a:rPr lang="en-US" dirty="0" smtClean="0"/>
                        <a:t>25%</a:t>
                      </a:r>
                      <a:endParaRPr lang="en-US" dirty="0"/>
                    </a:p>
                  </a:txBody>
                  <a:tcPr/>
                </a:tc>
                <a:tc>
                  <a:txBody>
                    <a:bodyPr/>
                    <a:lstStyle/>
                    <a:p>
                      <a:pPr algn="ctr"/>
                      <a:r>
                        <a:rPr lang="en-US" dirty="0" smtClean="0"/>
                        <a:t>30%</a:t>
                      </a:r>
                      <a:endParaRPr lang="en-US" dirty="0"/>
                    </a:p>
                  </a:txBody>
                  <a:tcPr/>
                </a:tc>
              </a:tr>
              <a:tr h="370840">
                <a:tc>
                  <a:txBody>
                    <a:bodyPr/>
                    <a:lstStyle/>
                    <a:p>
                      <a:r>
                        <a:rPr lang="en-US" sz="1400" dirty="0" smtClean="0"/>
                        <a:t>NPV = </a:t>
                      </a:r>
                      <a:r>
                        <a:rPr lang="en-US" sz="1400" u="sng" dirty="0" smtClean="0"/>
                        <a:t>$125,000  </a:t>
                      </a:r>
                      <a:r>
                        <a:rPr lang="en-US" sz="1400" dirty="0" smtClean="0"/>
                        <a:t>-</a:t>
                      </a:r>
                      <a:r>
                        <a:rPr lang="en-US" sz="1400" baseline="0" dirty="0" smtClean="0"/>
                        <a:t> </a:t>
                      </a:r>
                      <a:r>
                        <a:rPr lang="en-US" sz="1400" dirty="0" smtClean="0"/>
                        <a:t>$100,000</a:t>
                      </a:r>
                      <a:endParaRPr lang="en-US" sz="1400" u="sng" dirty="0" smtClean="0"/>
                    </a:p>
                    <a:p>
                      <a:r>
                        <a:rPr lang="en-US" sz="1400" dirty="0" smtClean="0"/>
                        <a:t>            (1+.10)</a:t>
                      </a:r>
                      <a:endParaRPr lang="en-US" sz="1400" dirty="0"/>
                    </a:p>
                  </a:txBody>
                  <a:tcPr/>
                </a:tc>
                <a:tc>
                  <a:txBody>
                    <a:bodyPr/>
                    <a:lstStyle/>
                    <a:p>
                      <a:r>
                        <a:rPr lang="en-US" sz="1400" dirty="0" smtClean="0"/>
                        <a:t>NPV = </a:t>
                      </a:r>
                      <a:r>
                        <a:rPr lang="en-US" sz="1400" u="sng" dirty="0" smtClean="0"/>
                        <a:t>$125,000</a:t>
                      </a:r>
                      <a:r>
                        <a:rPr lang="en-US" sz="1400" u="none" dirty="0" smtClean="0"/>
                        <a:t>  </a:t>
                      </a:r>
                      <a:r>
                        <a:rPr lang="en-US" sz="1400" dirty="0" smtClean="0"/>
                        <a:t>- $100,000</a:t>
                      </a:r>
                      <a:endParaRPr lang="en-US" sz="1400" u="sng" dirty="0" smtClean="0"/>
                    </a:p>
                    <a:p>
                      <a:r>
                        <a:rPr lang="en-US" sz="1400" dirty="0" smtClean="0"/>
                        <a:t>              (1+.25)</a:t>
                      </a:r>
                    </a:p>
                  </a:txBody>
                  <a:tcPr/>
                </a:tc>
                <a:tc>
                  <a:txBody>
                    <a:bodyPr/>
                    <a:lstStyle/>
                    <a:p>
                      <a:r>
                        <a:rPr lang="en-US" sz="1400" dirty="0" smtClean="0"/>
                        <a:t>NPV = </a:t>
                      </a:r>
                      <a:r>
                        <a:rPr lang="en-US" sz="1400" u="sng" dirty="0" smtClean="0"/>
                        <a:t>$125,000</a:t>
                      </a:r>
                      <a:r>
                        <a:rPr lang="en-US" sz="1400" u="none" dirty="0" smtClean="0"/>
                        <a:t>  </a:t>
                      </a:r>
                      <a:r>
                        <a:rPr lang="en-US" sz="1400" dirty="0" smtClean="0"/>
                        <a:t>- $100,000</a:t>
                      </a:r>
                      <a:endParaRPr lang="en-US" sz="1400" u="sng" dirty="0" smtClean="0"/>
                    </a:p>
                    <a:p>
                      <a:r>
                        <a:rPr lang="en-US" sz="1400" dirty="0" smtClean="0"/>
                        <a:t>              (1+.30)</a:t>
                      </a:r>
                    </a:p>
                  </a:txBody>
                  <a:tcPr/>
                </a:tc>
              </a:tr>
              <a:tr h="370840">
                <a:tc>
                  <a:txBody>
                    <a:bodyPr/>
                    <a:lstStyle/>
                    <a:p>
                      <a:pPr algn="ctr"/>
                      <a:r>
                        <a:rPr lang="en-US" sz="1600" dirty="0" smtClean="0"/>
                        <a:t>NPV = $13,636</a:t>
                      </a:r>
                      <a:endParaRPr lang="en-US" sz="1600" dirty="0"/>
                    </a:p>
                  </a:txBody>
                  <a:tcPr/>
                </a:tc>
                <a:tc>
                  <a:txBody>
                    <a:bodyPr/>
                    <a:lstStyle/>
                    <a:p>
                      <a:pPr algn="ctr"/>
                      <a:r>
                        <a:rPr lang="en-US" sz="1600" dirty="0" smtClean="0"/>
                        <a:t>NPV = $0</a:t>
                      </a:r>
                      <a:endParaRPr lang="en-US" sz="1600" dirty="0"/>
                    </a:p>
                  </a:txBody>
                  <a:tcPr/>
                </a:tc>
                <a:tc>
                  <a:txBody>
                    <a:bodyPr/>
                    <a:lstStyle/>
                    <a:p>
                      <a:pPr algn="ctr"/>
                      <a:r>
                        <a:rPr lang="en-US" sz="1600" dirty="0" smtClean="0"/>
                        <a:t>NPV = -$3,846</a:t>
                      </a:r>
                      <a:endParaRPr lang="en-US" sz="1600" dirty="0"/>
                    </a:p>
                  </a:txBody>
                  <a:tcPr/>
                </a:tc>
              </a:tr>
              <a:tr h="370840">
                <a:tc>
                  <a:txBody>
                    <a:bodyPr/>
                    <a:lstStyle/>
                    <a:p>
                      <a:pPr algn="ctr"/>
                      <a:endParaRPr lang="en-US" sz="1600" dirty="0"/>
                    </a:p>
                  </a:txBody>
                  <a:tcPr/>
                </a:tc>
                <a:tc>
                  <a:txBody>
                    <a:bodyPr/>
                    <a:lstStyle/>
                    <a:p>
                      <a:pPr algn="ctr"/>
                      <a:r>
                        <a:rPr lang="en-US" sz="1600" b="1" dirty="0" smtClean="0"/>
                        <a:t>IRR = 25%</a:t>
                      </a:r>
                      <a:endParaRPr lang="en-US" sz="1600" b="1" dirty="0"/>
                    </a:p>
                  </a:txBody>
                  <a:tcPr/>
                </a:tc>
                <a:tc>
                  <a:txBody>
                    <a:bodyPr/>
                    <a:lstStyle/>
                    <a:p>
                      <a:pPr algn="ctr"/>
                      <a:endParaRPr lang="en-US" sz="1600" dirty="0"/>
                    </a:p>
                  </a:txBody>
                  <a:tcPr/>
                </a:tc>
              </a:tr>
            </a:tbl>
          </a:graphicData>
        </a:graphic>
      </p:graphicFrame>
      <p:sp>
        <p:nvSpPr>
          <p:cNvPr id="7" name="Rounded Rectangle 6"/>
          <p:cNvSpPr/>
          <p:nvPr/>
        </p:nvSpPr>
        <p:spPr>
          <a:xfrm>
            <a:off x="4876800" y="1676400"/>
            <a:ext cx="30480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Example of project costing $100,000 that will have a return of $125,000 in one year. </a:t>
            </a:r>
          </a:p>
          <a:p>
            <a:pPr algn="ctr"/>
            <a:r>
              <a:rPr lang="en-US" sz="1400" dirty="0" smtClean="0"/>
              <a:t>Trying discount rates of 10, 25, and 30%.</a:t>
            </a:r>
          </a:p>
        </p:txBody>
      </p:sp>
      <p:sp>
        <p:nvSpPr>
          <p:cNvPr id="10" name="Right Arrow 9">
            <a:hlinkClick r:id="rId2"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1" name="Picture 10"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30</a:t>
            </a:fld>
            <a:endParaRPr lang="en-US"/>
          </a:p>
        </p:txBody>
      </p:sp>
      <p:sp>
        <p:nvSpPr>
          <p:cNvPr id="12" name="Down Arrow 11"/>
          <p:cNvSpPr/>
          <p:nvPr/>
        </p:nvSpPr>
        <p:spPr>
          <a:xfrm rot="8599238">
            <a:off x="4489442" y="5059679"/>
            <a:ext cx="296749" cy="587346"/>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3" name="Rounded Rectangle 12"/>
          <p:cNvSpPr/>
          <p:nvPr/>
        </p:nvSpPr>
        <p:spPr>
          <a:xfrm>
            <a:off x="2209800" y="5486400"/>
            <a:ext cx="5105400" cy="914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t>In this example, if your discount rate is less than 25%, then the project would be considered viable.</a:t>
            </a:r>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Making the Case</a:t>
            </a:r>
            <a:endParaRPr lang="en-US" dirty="0"/>
          </a:p>
        </p:txBody>
      </p:sp>
      <p:sp>
        <p:nvSpPr>
          <p:cNvPr id="3" name="Content Placeholder 2"/>
          <p:cNvSpPr>
            <a:spLocks noGrp="1"/>
          </p:cNvSpPr>
          <p:nvPr>
            <p:ph idx="1"/>
          </p:nvPr>
        </p:nvSpPr>
        <p:spPr>
          <a:xfrm>
            <a:off x="457200" y="1295400"/>
            <a:ext cx="6324600" cy="4830763"/>
          </a:xfrm>
        </p:spPr>
        <p:txBody>
          <a:bodyPr>
            <a:normAutofit fontScale="70000" lnSpcReduction="20000"/>
          </a:bodyPr>
          <a:lstStyle/>
          <a:p>
            <a:pPr>
              <a:spcAft>
                <a:spcPts val="1800"/>
              </a:spcAft>
            </a:pPr>
            <a:r>
              <a:rPr lang="en-US" dirty="0" smtClean="0"/>
              <a:t>In order to get your chosen project implemented, you need to sell the project to decision makers and prove that it makes business sense.</a:t>
            </a:r>
          </a:p>
          <a:p>
            <a:pPr>
              <a:spcAft>
                <a:spcPts val="1800"/>
              </a:spcAft>
            </a:pPr>
            <a:r>
              <a:rPr lang="en-US" dirty="0" smtClean="0"/>
              <a:t>In an industry survey conducted by the Aberdeen Group, </a:t>
            </a:r>
            <a:r>
              <a:rPr lang="en-US" dirty="0" smtClean="0">
                <a:solidFill>
                  <a:schemeClr val="accent5"/>
                </a:solidFill>
              </a:rPr>
              <a:t>46% of companies said that budget issues were still a challenge</a:t>
            </a:r>
            <a:r>
              <a:rPr lang="en-US" dirty="0" smtClean="0"/>
              <a:t> when it came to sustainability projects and more than </a:t>
            </a:r>
            <a:r>
              <a:rPr lang="en-US" dirty="0" smtClean="0">
                <a:solidFill>
                  <a:schemeClr val="accent5"/>
                </a:solidFill>
              </a:rPr>
              <a:t>40% said it was difficult to make an adequate business case</a:t>
            </a:r>
            <a:r>
              <a:rPr lang="en-US" dirty="0" smtClean="0"/>
              <a:t>.</a:t>
            </a:r>
            <a:r>
              <a:rPr lang="en-US" baseline="30000" dirty="0" smtClean="0"/>
              <a:t>1</a:t>
            </a:r>
          </a:p>
          <a:p>
            <a:pPr>
              <a:spcAft>
                <a:spcPts val="1800"/>
              </a:spcAft>
            </a:pPr>
            <a:r>
              <a:rPr lang="en-US" dirty="0" smtClean="0"/>
              <a:t>So it’s critical that you be able to demonstrate the value of sustainability initiatives to your company’s decision makers.  </a:t>
            </a:r>
            <a:endParaRPr lang="en-US" dirty="0"/>
          </a:p>
        </p:txBody>
      </p:sp>
      <p:sp>
        <p:nvSpPr>
          <p:cNvPr id="4" name="TextBox 3"/>
          <p:cNvSpPr txBox="1"/>
          <p:nvPr/>
        </p:nvSpPr>
        <p:spPr>
          <a:xfrm>
            <a:off x="152400" y="6324600"/>
            <a:ext cx="8763000" cy="246221"/>
          </a:xfrm>
          <a:prstGeom prst="rect">
            <a:avLst/>
          </a:prstGeom>
          <a:noFill/>
        </p:spPr>
        <p:txBody>
          <a:bodyPr wrap="square" rtlCol="0">
            <a:spAutoFit/>
          </a:bodyPr>
          <a:lstStyle/>
          <a:p>
            <a:r>
              <a:rPr lang="en-US" sz="1000" baseline="30000" dirty="0" smtClean="0"/>
              <a:t>1  </a:t>
            </a:r>
            <a:r>
              <a:rPr lang="en-US" sz="1000" dirty="0" smtClean="0"/>
              <a:t>“The ROI of Sustainability: Making the Business Case” </a:t>
            </a:r>
            <a:r>
              <a:rPr lang="en-US" sz="1000" dirty="0" err="1" smtClean="0"/>
              <a:t>Jhana</a:t>
            </a:r>
            <a:r>
              <a:rPr lang="en-US" sz="1000" dirty="0" smtClean="0"/>
              <a:t> </a:t>
            </a:r>
            <a:r>
              <a:rPr lang="en-US" sz="1000" dirty="0" err="1" smtClean="0"/>
              <a:t>Senxian</a:t>
            </a:r>
            <a:r>
              <a:rPr lang="en-US" sz="1000" dirty="0" smtClean="0"/>
              <a:t> and Cindy </a:t>
            </a:r>
            <a:r>
              <a:rPr lang="en-US" sz="1000" dirty="0" err="1" smtClean="0"/>
              <a:t>Jutras</a:t>
            </a:r>
            <a:r>
              <a:rPr lang="en-US" sz="1000" dirty="0" smtClean="0"/>
              <a:t>.  Aberdeen Group. </a:t>
            </a:r>
            <a:endParaRPr lang="en-US" sz="1000" baseline="30000" dirty="0"/>
          </a:p>
        </p:txBody>
      </p:sp>
      <p:pic>
        <p:nvPicPr>
          <p:cNvPr id="1026" name="Picture 2" descr="C:\Documents and Settings\Morgan Barr\Local Settings\Temporary Internet Files\Content.IE5\DC363TW2\MC900335947[1].wmf"/>
          <p:cNvPicPr>
            <a:picLocks noChangeAspect="1" noChangeArrowheads="1"/>
          </p:cNvPicPr>
          <p:nvPr/>
        </p:nvPicPr>
        <p:blipFill>
          <a:blip r:embed="rId2" cstate="print"/>
          <a:srcRect/>
          <a:stretch>
            <a:fillRect/>
          </a:stretch>
        </p:blipFill>
        <p:spPr bwMode="auto">
          <a:xfrm>
            <a:off x="6553200" y="609600"/>
            <a:ext cx="2356919" cy="2013823"/>
          </a:xfrm>
          <a:prstGeom prst="rect">
            <a:avLst/>
          </a:prstGeom>
          <a:noFill/>
        </p:spPr>
      </p:pic>
      <p:sp>
        <p:nvSpPr>
          <p:cNvPr id="6" name="Right Arrow 5">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31</a:t>
            </a:fld>
            <a:endParaRPr lang="en-US"/>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Presenting to Decision Makers</a:t>
            </a:r>
            <a:endParaRPr lang="en-US" dirty="0"/>
          </a:p>
        </p:txBody>
      </p:sp>
      <p:sp>
        <p:nvSpPr>
          <p:cNvPr id="3" name="Content Placeholder 2"/>
          <p:cNvSpPr>
            <a:spLocks noGrp="1"/>
          </p:cNvSpPr>
          <p:nvPr>
            <p:ph idx="1"/>
          </p:nvPr>
        </p:nvSpPr>
        <p:spPr>
          <a:xfrm>
            <a:off x="457200" y="990600"/>
            <a:ext cx="3886200" cy="5135563"/>
          </a:xfrm>
        </p:spPr>
        <p:txBody>
          <a:bodyPr>
            <a:normAutofit fontScale="77500" lnSpcReduction="20000"/>
          </a:bodyPr>
          <a:lstStyle/>
          <a:p>
            <a:pPr>
              <a:spcAft>
                <a:spcPts val="1200"/>
              </a:spcAft>
            </a:pPr>
            <a:r>
              <a:rPr lang="en-US" dirty="0" smtClean="0"/>
              <a:t>Every company makes capital budgeting decisions differently, usually after a technical, financial and qualitative analysis.</a:t>
            </a:r>
          </a:p>
          <a:p>
            <a:pPr>
              <a:spcAft>
                <a:spcPts val="1200"/>
              </a:spcAft>
            </a:pPr>
            <a:r>
              <a:rPr lang="en-US" dirty="0" smtClean="0"/>
              <a:t>You will probably have to prepare a </a:t>
            </a:r>
            <a:r>
              <a:rPr lang="en-US" dirty="0" smtClean="0">
                <a:solidFill>
                  <a:schemeClr val="accent5"/>
                </a:solidFill>
              </a:rPr>
              <a:t>justification package</a:t>
            </a:r>
            <a:r>
              <a:rPr lang="en-US" dirty="0" smtClean="0"/>
              <a:t>, with information to support your proposed project, based on your company’s process.</a:t>
            </a:r>
            <a:r>
              <a:rPr lang="en-US" baseline="30000" dirty="0" smtClean="0"/>
              <a:t>1</a:t>
            </a:r>
          </a:p>
          <a:p>
            <a:pPr>
              <a:spcAft>
                <a:spcPts val="1200"/>
              </a:spcAft>
              <a:buNone/>
            </a:pPr>
            <a:endParaRPr lang="en-US" dirty="0"/>
          </a:p>
        </p:txBody>
      </p:sp>
      <p:sp>
        <p:nvSpPr>
          <p:cNvPr id="4" name="TextBox 3"/>
          <p:cNvSpPr txBox="1"/>
          <p:nvPr/>
        </p:nvSpPr>
        <p:spPr>
          <a:xfrm>
            <a:off x="228600" y="6400801"/>
            <a:ext cx="7543800" cy="246221"/>
          </a:xfrm>
          <a:prstGeom prst="rect">
            <a:avLst/>
          </a:prstGeom>
          <a:noFill/>
        </p:spPr>
        <p:txBody>
          <a:bodyPr wrap="square" rtlCol="0">
            <a:spAutoFit/>
          </a:bodyPr>
          <a:lstStyle/>
          <a:p>
            <a:r>
              <a:rPr lang="en-US" sz="1000" baseline="30000" dirty="0" smtClean="0"/>
              <a:t>1</a:t>
            </a:r>
            <a:r>
              <a:rPr lang="en-US" sz="1000" dirty="0" smtClean="0"/>
              <a:t>  NEWMOA “Improving Your Competitive Position: Strategic and Financial Assessment of Pollution Prevention Investments</a:t>
            </a:r>
            <a:endParaRPr lang="en-US" sz="1000" dirty="0"/>
          </a:p>
        </p:txBody>
      </p:sp>
      <p:pic>
        <p:nvPicPr>
          <p:cNvPr id="5122" name="Picture 2" descr="C:\Documents and Settings\Morgan Barr\Local Settings\Temporary Internet Files\Content.IE5\0FUADDWR\MC900030044[1].wmf"/>
          <p:cNvPicPr>
            <a:picLocks noChangeAspect="1" noChangeArrowheads="1"/>
          </p:cNvPicPr>
          <p:nvPr/>
        </p:nvPicPr>
        <p:blipFill>
          <a:blip r:embed="rId2" cstate="print"/>
          <a:srcRect/>
          <a:stretch>
            <a:fillRect/>
          </a:stretch>
        </p:blipFill>
        <p:spPr bwMode="auto">
          <a:xfrm>
            <a:off x="7239000" y="914400"/>
            <a:ext cx="1520647" cy="1698041"/>
          </a:xfrm>
          <a:prstGeom prst="rect">
            <a:avLst/>
          </a:prstGeom>
          <a:noFill/>
        </p:spPr>
      </p:pic>
      <p:sp>
        <p:nvSpPr>
          <p:cNvPr id="6" name="Rounded Rectangle 5"/>
          <p:cNvSpPr/>
          <p:nvPr/>
        </p:nvSpPr>
        <p:spPr>
          <a:xfrm>
            <a:off x="4495800" y="2743200"/>
            <a:ext cx="3886200" cy="32004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spcAft>
                <a:spcPts val="1200"/>
              </a:spcAft>
            </a:pPr>
            <a:r>
              <a:rPr lang="en-US" dirty="0" smtClean="0"/>
              <a:t>Things to Include when Presenting the Project:</a:t>
            </a:r>
            <a:r>
              <a:rPr lang="en-US" baseline="30000" dirty="0" smtClean="0"/>
              <a:t>1</a:t>
            </a:r>
            <a:endParaRPr lang="en-US" dirty="0" smtClean="0"/>
          </a:p>
          <a:p>
            <a:pPr marL="457200" indent="-346075">
              <a:spcAft>
                <a:spcPts val="1200"/>
              </a:spcAft>
              <a:buFont typeface="Arial" pitchFamily="34" charset="0"/>
              <a:buChar char="•"/>
            </a:pPr>
            <a:r>
              <a:rPr lang="en-US" sz="1400" dirty="0" smtClean="0"/>
              <a:t>Technical specifications and requirements</a:t>
            </a:r>
          </a:p>
          <a:p>
            <a:pPr marL="457200" indent="-346075">
              <a:spcAft>
                <a:spcPts val="1200"/>
              </a:spcAft>
              <a:buFont typeface="Arial" pitchFamily="34" charset="0"/>
              <a:buChar char="•"/>
            </a:pPr>
            <a:r>
              <a:rPr lang="en-US" sz="1400" dirty="0" smtClean="0"/>
              <a:t>Financial benefits</a:t>
            </a:r>
          </a:p>
          <a:p>
            <a:pPr marL="457200" indent="-346075">
              <a:spcAft>
                <a:spcPts val="1200"/>
              </a:spcAft>
              <a:buFont typeface="Arial" pitchFamily="34" charset="0"/>
              <a:buChar char="•"/>
            </a:pPr>
            <a:r>
              <a:rPr lang="en-US" sz="1400" dirty="0" smtClean="0"/>
              <a:t>Less tangible benefits</a:t>
            </a:r>
          </a:p>
          <a:p>
            <a:pPr marL="457200" indent="-346075">
              <a:spcAft>
                <a:spcPts val="1200"/>
              </a:spcAft>
              <a:buFont typeface="Arial" pitchFamily="34" charset="0"/>
              <a:buChar char="•"/>
            </a:pPr>
            <a:r>
              <a:rPr lang="en-US" sz="1400" dirty="0" smtClean="0"/>
              <a:t>How the project is linked to company mission, strategy and goals</a:t>
            </a:r>
            <a:endParaRPr lang="en-US" sz="1400" dirty="0"/>
          </a:p>
        </p:txBody>
      </p:sp>
      <p:sp>
        <p:nvSpPr>
          <p:cNvPr id="7" name="Right Arrow 6">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32</a:t>
            </a:fld>
            <a:endParaRPr lang="en-US"/>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Environmental Investments</a:t>
            </a:r>
            <a:endParaRPr lang="en-US" dirty="0"/>
          </a:p>
        </p:txBody>
      </p:sp>
      <p:sp>
        <p:nvSpPr>
          <p:cNvPr id="3" name="Content Placeholder 2"/>
          <p:cNvSpPr>
            <a:spLocks noGrp="1"/>
          </p:cNvSpPr>
          <p:nvPr>
            <p:ph idx="1"/>
          </p:nvPr>
        </p:nvSpPr>
        <p:spPr>
          <a:xfrm>
            <a:off x="304800" y="914400"/>
            <a:ext cx="4343400" cy="5410200"/>
          </a:xfrm>
        </p:spPr>
        <p:txBody>
          <a:bodyPr>
            <a:normAutofit/>
          </a:bodyPr>
          <a:lstStyle/>
          <a:p>
            <a:pPr marL="1588" indent="-1588">
              <a:buNone/>
            </a:pPr>
            <a:r>
              <a:rPr lang="en-US" sz="1600" dirty="0" smtClean="0"/>
              <a:t>Once you’ve decided on a project, you may be able to finance it using </a:t>
            </a:r>
            <a:r>
              <a:rPr lang="en-US" sz="1600" dirty="0" smtClean="0">
                <a:solidFill>
                  <a:schemeClr val="accent5"/>
                </a:solidFill>
              </a:rPr>
              <a:t>retained earnings</a:t>
            </a:r>
            <a:r>
              <a:rPr lang="en-US" sz="1600" dirty="0" smtClean="0"/>
              <a:t>, but you may also need to look outside the company for financing.  When considering financing for your project, it’s important to </a:t>
            </a:r>
            <a:r>
              <a:rPr lang="en-US" sz="1600" dirty="0" smtClean="0">
                <a:solidFill>
                  <a:schemeClr val="accent5"/>
                </a:solidFill>
              </a:rPr>
              <a:t>find the appropriate financing vehicle for your specific situation</a:t>
            </a:r>
            <a:r>
              <a:rPr lang="en-US" sz="1600" dirty="0" smtClean="0"/>
              <a:t>.</a:t>
            </a:r>
            <a:r>
              <a:rPr lang="en-US" sz="1600" baseline="30000" dirty="0" smtClean="0"/>
              <a:t>1</a:t>
            </a:r>
            <a:endParaRPr lang="en-US" sz="1600" dirty="0" smtClean="0"/>
          </a:p>
          <a:p>
            <a:pPr marL="1588" indent="-1588">
              <a:buNone/>
            </a:pPr>
            <a:endParaRPr lang="en-US" sz="1600" dirty="0" smtClean="0"/>
          </a:p>
          <a:p>
            <a:pPr marL="1588" indent="-1588">
              <a:buNone/>
            </a:pPr>
            <a:r>
              <a:rPr lang="en-US" sz="1600" dirty="0" smtClean="0"/>
              <a:t>You should consider things like the size of your company, the kind of project you need to fund, your cash flow, other financial considerations.  It is important to start with a cash flow projection to help you determine whether you need to seek outside financing.  It will also be required for any loan.</a:t>
            </a:r>
            <a:r>
              <a:rPr lang="en-US" sz="1600" baseline="30000" dirty="0" smtClean="0"/>
              <a:t>2</a:t>
            </a:r>
            <a:endParaRPr lang="en-US" sz="1600" dirty="0" smtClean="0"/>
          </a:p>
          <a:p>
            <a:pPr marL="1588" indent="-1588">
              <a:buNone/>
            </a:pPr>
            <a:endParaRPr lang="en-US" sz="1600" dirty="0" smtClean="0"/>
          </a:p>
          <a:p>
            <a:pPr marL="1588" indent="-1588">
              <a:buNone/>
            </a:pPr>
            <a:r>
              <a:rPr lang="en-US" sz="1600" i="1" dirty="0" smtClean="0"/>
              <a:t>Click on each of the types of financing for more information</a:t>
            </a:r>
          </a:p>
          <a:p>
            <a:pPr marL="1588" indent="-1588"/>
            <a:endParaRPr lang="en-US" sz="1600" dirty="0"/>
          </a:p>
        </p:txBody>
      </p:sp>
      <p:sp>
        <p:nvSpPr>
          <p:cNvPr id="5" name="TextBox 4"/>
          <p:cNvSpPr txBox="1"/>
          <p:nvPr/>
        </p:nvSpPr>
        <p:spPr>
          <a:xfrm>
            <a:off x="457200" y="6488668"/>
            <a:ext cx="8686800" cy="369332"/>
          </a:xfrm>
          <a:prstGeom prst="rect">
            <a:avLst/>
          </a:prstGeom>
          <a:noFill/>
        </p:spPr>
        <p:txBody>
          <a:bodyPr wrap="square" rtlCol="0">
            <a:spAutoFit/>
          </a:bodyPr>
          <a:lstStyle/>
          <a:p>
            <a:r>
              <a:rPr lang="en-US" sz="900" baseline="30000" dirty="0" smtClean="0"/>
              <a:t>1  </a:t>
            </a:r>
            <a:r>
              <a:rPr lang="en-US" sz="900" dirty="0" smtClean="0"/>
              <a:t>NIST MEP “Quick Reference Guide to Growth Financing”</a:t>
            </a:r>
          </a:p>
          <a:p>
            <a:r>
              <a:rPr lang="en-US" sz="900" baseline="30000" dirty="0" smtClean="0"/>
              <a:t>2  </a:t>
            </a:r>
            <a:r>
              <a:rPr lang="en-US" sz="900" dirty="0" smtClean="0"/>
              <a:t>Department of Energy “Financing Options, Techniques, and Strategies”</a:t>
            </a:r>
            <a:endParaRPr lang="en-US" sz="900" dirty="0"/>
          </a:p>
        </p:txBody>
      </p:sp>
      <p:sp>
        <p:nvSpPr>
          <p:cNvPr id="7" name="Hexagon 6">
            <a:hlinkClick r:id="rId3" action="ppaction://hlinksldjump"/>
          </p:cNvPr>
          <p:cNvSpPr/>
          <p:nvPr/>
        </p:nvSpPr>
        <p:spPr>
          <a:xfrm>
            <a:off x="6080760" y="1600200"/>
            <a:ext cx="1463040" cy="1371600"/>
          </a:xfrm>
          <a:prstGeom prst="hexagon">
            <a:avLst/>
          </a:prstGeom>
          <a:solidFill>
            <a:srgbClr val="EECC00"/>
          </a:solidFill>
          <a:ln w="57150">
            <a:solidFill>
              <a:schemeClr val="accent6">
                <a:lumMod val="75000"/>
              </a:schemeClr>
            </a:solidFill>
          </a:ln>
          <a:effectLst>
            <a:outerShdw blurRad="50800" dist="38100" dir="2700000" algn="tl" rotWithShape="0">
              <a:prstClr val="black">
                <a:alpha val="40000"/>
              </a:prstClr>
            </a:outerShdw>
          </a:effectLst>
          <a:scene3d>
            <a:camera prst="orthographicFront"/>
            <a:lightRig rig="threePt" dir="t"/>
          </a:scene3d>
          <a:sp3d>
            <a:bevelT prst="slope"/>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dirty="0" smtClean="0">
                <a:solidFill>
                  <a:schemeClr val="tx1">
                    <a:lumMod val="95000"/>
                    <a:lumOff val="5000"/>
                  </a:schemeClr>
                </a:solidFill>
              </a:rPr>
              <a:t>Federal or State  Assistance</a:t>
            </a:r>
            <a:endParaRPr lang="en-US" sz="1100" dirty="0">
              <a:solidFill>
                <a:schemeClr val="tx1">
                  <a:lumMod val="95000"/>
                  <a:lumOff val="5000"/>
                </a:schemeClr>
              </a:solidFill>
            </a:endParaRPr>
          </a:p>
        </p:txBody>
      </p:sp>
      <p:sp>
        <p:nvSpPr>
          <p:cNvPr id="9" name="Hexagon 8">
            <a:hlinkClick r:id="rId4" action="ppaction://hlinksldjump"/>
          </p:cNvPr>
          <p:cNvSpPr/>
          <p:nvPr/>
        </p:nvSpPr>
        <p:spPr>
          <a:xfrm>
            <a:off x="7239000" y="914400"/>
            <a:ext cx="1463040" cy="1371600"/>
          </a:xfrm>
          <a:prstGeom prst="hexagon">
            <a:avLst/>
          </a:prstGeom>
          <a:solidFill>
            <a:srgbClr val="F7F063"/>
          </a:solidFill>
          <a:ln w="57150">
            <a:solidFill>
              <a:schemeClr val="accent6">
                <a:lumMod val="75000"/>
              </a:schemeClr>
            </a:solidFill>
          </a:ln>
          <a:effectLst>
            <a:outerShdw blurRad="50800" dist="38100" dir="2700000" algn="tl" rotWithShape="0">
              <a:prstClr val="black">
                <a:alpha val="40000"/>
              </a:prstClr>
            </a:outerShdw>
          </a:effectLst>
          <a:scene3d>
            <a:camera prst="orthographicFront"/>
            <a:lightRig rig="threePt" dir="t"/>
          </a:scene3d>
          <a:sp3d>
            <a:bevelT prst="slope"/>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dirty="0" smtClean="0">
                <a:solidFill>
                  <a:schemeClr val="tx1">
                    <a:lumMod val="95000"/>
                    <a:lumOff val="5000"/>
                  </a:schemeClr>
                </a:solidFill>
              </a:rPr>
              <a:t>Commercial Loans</a:t>
            </a:r>
            <a:endParaRPr lang="en-US" sz="1100" dirty="0">
              <a:solidFill>
                <a:schemeClr val="tx1">
                  <a:lumMod val="95000"/>
                  <a:lumOff val="5000"/>
                </a:schemeClr>
              </a:solidFill>
            </a:endParaRPr>
          </a:p>
        </p:txBody>
      </p:sp>
      <p:sp>
        <p:nvSpPr>
          <p:cNvPr id="10" name="Hexagon 9">
            <a:hlinkClick r:id="rId5" action="ppaction://hlinksldjump"/>
          </p:cNvPr>
          <p:cNvSpPr/>
          <p:nvPr/>
        </p:nvSpPr>
        <p:spPr>
          <a:xfrm>
            <a:off x="7239000" y="2286000"/>
            <a:ext cx="1463040" cy="1371600"/>
          </a:xfrm>
          <a:prstGeom prst="hexagon">
            <a:avLst/>
          </a:prstGeom>
          <a:solidFill>
            <a:srgbClr val="F5D561"/>
          </a:solidFill>
          <a:ln w="57150">
            <a:solidFill>
              <a:schemeClr val="accent6">
                <a:lumMod val="75000"/>
              </a:schemeClr>
            </a:solidFill>
          </a:ln>
          <a:effectLst>
            <a:outerShdw blurRad="50800" dist="38100" dir="2700000" algn="tl" rotWithShape="0">
              <a:prstClr val="black">
                <a:alpha val="40000"/>
              </a:prstClr>
            </a:outerShdw>
          </a:effectLst>
          <a:scene3d>
            <a:camera prst="orthographicFront"/>
            <a:lightRig rig="threePt" dir="t"/>
          </a:scene3d>
          <a:sp3d>
            <a:bevelT prst="slope"/>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00" dirty="0" smtClean="0">
                <a:solidFill>
                  <a:schemeClr val="tx1">
                    <a:lumMod val="95000"/>
                    <a:lumOff val="5000"/>
                  </a:schemeClr>
                </a:solidFill>
              </a:rPr>
              <a:t>Leasing/ Vendor Financing</a:t>
            </a:r>
            <a:endParaRPr lang="en-US" sz="1000" dirty="0">
              <a:solidFill>
                <a:schemeClr val="tx1">
                  <a:lumMod val="95000"/>
                  <a:lumOff val="5000"/>
                </a:schemeClr>
              </a:solidFill>
            </a:endParaRPr>
          </a:p>
        </p:txBody>
      </p:sp>
      <p:sp>
        <p:nvSpPr>
          <p:cNvPr id="13" name="Hexagon 12">
            <a:hlinkClick r:id="rId6" action="ppaction://hlinksldjump"/>
          </p:cNvPr>
          <p:cNvSpPr/>
          <p:nvPr/>
        </p:nvSpPr>
        <p:spPr>
          <a:xfrm>
            <a:off x="4953000" y="5029200"/>
            <a:ext cx="1463040" cy="1371600"/>
          </a:xfrm>
          <a:prstGeom prst="hexagon">
            <a:avLst/>
          </a:prstGeom>
          <a:solidFill>
            <a:srgbClr val="FB9D3F"/>
          </a:solidFill>
          <a:ln w="57150">
            <a:solidFill>
              <a:schemeClr val="accent6">
                <a:lumMod val="75000"/>
              </a:schemeClr>
            </a:solidFill>
          </a:ln>
          <a:effectLst>
            <a:outerShdw blurRad="50800" dist="38100" dir="2700000" algn="tl" rotWithShape="0">
              <a:prstClr val="black">
                <a:alpha val="40000"/>
              </a:prstClr>
            </a:outerShdw>
          </a:effectLst>
          <a:scene3d>
            <a:camera prst="orthographicFront"/>
            <a:lightRig rig="threePt" dir="t"/>
          </a:scene3d>
          <a:sp3d>
            <a:bevelT prst="slope"/>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dirty="0" smtClean="0">
                <a:solidFill>
                  <a:schemeClr val="tx1">
                    <a:lumMod val="95000"/>
                    <a:lumOff val="5000"/>
                  </a:schemeClr>
                </a:solidFill>
              </a:rPr>
              <a:t>Tax Incentives</a:t>
            </a:r>
            <a:endParaRPr lang="en-US" sz="1100" dirty="0">
              <a:solidFill>
                <a:schemeClr val="tx1">
                  <a:lumMod val="95000"/>
                  <a:lumOff val="5000"/>
                </a:schemeClr>
              </a:solidFill>
            </a:endParaRPr>
          </a:p>
        </p:txBody>
      </p:sp>
      <p:sp>
        <p:nvSpPr>
          <p:cNvPr id="12" name="Hexagon 11">
            <a:hlinkClick r:id="rId7" action="ppaction://hlinksldjump"/>
          </p:cNvPr>
          <p:cNvSpPr/>
          <p:nvPr/>
        </p:nvSpPr>
        <p:spPr>
          <a:xfrm>
            <a:off x="4953000" y="3657600"/>
            <a:ext cx="1463040" cy="1371600"/>
          </a:xfrm>
          <a:prstGeom prst="hexagon">
            <a:avLst/>
          </a:prstGeom>
          <a:solidFill>
            <a:srgbClr val="EABE04"/>
          </a:solidFill>
          <a:ln w="57150">
            <a:solidFill>
              <a:schemeClr val="accent6">
                <a:lumMod val="75000"/>
              </a:schemeClr>
            </a:solidFill>
          </a:ln>
          <a:effectLst>
            <a:outerShdw blurRad="50800" dist="38100" dir="2700000" algn="tl" rotWithShape="0">
              <a:prstClr val="black">
                <a:alpha val="40000"/>
              </a:prstClr>
            </a:outerShdw>
          </a:effectLst>
          <a:scene3d>
            <a:camera prst="orthographicFront"/>
            <a:lightRig rig="threePt" dir="t"/>
          </a:scene3d>
          <a:sp3d>
            <a:bevelT prst="slope"/>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dirty="0" smtClean="0">
                <a:solidFill>
                  <a:schemeClr val="tx1">
                    <a:lumMod val="95000"/>
                    <a:lumOff val="5000"/>
                  </a:schemeClr>
                </a:solidFill>
              </a:rPr>
              <a:t>Equity and Venture Capital</a:t>
            </a:r>
            <a:endParaRPr lang="en-US" sz="1100" dirty="0">
              <a:solidFill>
                <a:schemeClr val="tx1">
                  <a:lumMod val="95000"/>
                  <a:lumOff val="5000"/>
                </a:schemeClr>
              </a:solidFill>
            </a:endParaRPr>
          </a:p>
        </p:txBody>
      </p:sp>
      <p:sp>
        <p:nvSpPr>
          <p:cNvPr id="8" name="Hexagon 7">
            <a:hlinkClick r:id="rId8" action="ppaction://hlinksldjump"/>
          </p:cNvPr>
          <p:cNvSpPr/>
          <p:nvPr/>
        </p:nvSpPr>
        <p:spPr>
          <a:xfrm>
            <a:off x="6096000" y="2971800"/>
            <a:ext cx="1463040" cy="1371600"/>
          </a:xfrm>
          <a:prstGeom prst="hexagon">
            <a:avLst/>
          </a:prstGeom>
          <a:ln w="57150">
            <a:solidFill>
              <a:schemeClr val="accent6">
                <a:lumMod val="75000"/>
              </a:schemeClr>
            </a:solidFill>
          </a:ln>
          <a:effectLst>
            <a:outerShdw blurRad="50800" dist="38100" dir="2700000" algn="tl" rotWithShape="0">
              <a:prstClr val="black">
                <a:alpha val="40000"/>
              </a:prstClr>
            </a:outerShdw>
          </a:effectLst>
          <a:scene3d>
            <a:camera prst="orthographicFront"/>
            <a:lightRig rig="threePt" dir="t"/>
          </a:scene3d>
          <a:sp3d>
            <a:bevelT prst="slope"/>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dirty="0" smtClean="0">
                <a:solidFill>
                  <a:schemeClr val="tx1">
                    <a:lumMod val="95000"/>
                    <a:lumOff val="5000"/>
                  </a:schemeClr>
                </a:solidFill>
              </a:rPr>
              <a:t>Utility Incentives and Rebates</a:t>
            </a:r>
            <a:endParaRPr lang="en-US" sz="1100" dirty="0">
              <a:solidFill>
                <a:schemeClr val="tx1">
                  <a:lumMod val="95000"/>
                  <a:lumOff val="5000"/>
                </a:schemeClr>
              </a:solidFill>
            </a:endParaRPr>
          </a:p>
        </p:txBody>
      </p:sp>
      <p:sp>
        <p:nvSpPr>
          <p:cNvPr id="11" name="Hexagon 10">
            <a:hlinkClick r:id="rId9" action="ppaction://hlinksldjump"/>
          </p:cNvPr>
          <p:cNvSpPr/>
          <p:nvPr/>
        </p:nvSpPr>
        <p:spPr>
          <a:xfrm>
            <a:off x="6096000" y="4343400"/>
            <a:ext cx="1463040" cy="1371600"/>
          </a:xfrm>
          <a:prstGeom prst="hexagon">
            <a:avLst/>
          </a:prstGeom>
          <a:solidFill>
            <a:schemeClr val="accent6">
              <a:lumMod val="60000"/>
              <a:lumOff val="40000"/>
            </a:schemeClr>
          </a:solidFill>
          <a:ln w="57150">
            <a:solidFill>
              <a:schemeClr val="accent6">
                <a:lumMod val="75000"/>
              </a:schemeClr>
            </a:solidFill>
          </a:ln>
          <a:effectLst>
            <a:outerShdw blurRad="50800" dist="38100" dir="2700000" algn="tl" rotWithShape="0">
              <a:prstClr val="black">
                <a:alpha val="40000"/>
              </a:prstClr>
            </a:outerShdw>
          </a:effectLst>
          <a:scene3d>
            <a:camera prst="orthographicFront"/>
            <a:lightRig rig="threePt" dir="t"/>
          </a:scene3d>
          <a:sp3d>
            <a:bevelT prst="slope"/>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dirty="0" smtClean="0">
                <a:solidFill>
                  <a:schemeClr val="tx1">
                    <a:lumMod val="95000"/>
                    <a:lumOff val="5000"/>
                  </a:schemeClr>
                </a:solidFill>
              </a:rPr>
              <a:t>Energy Service Companies</a:t>
            </a:r>
          </a:p>
          <a:p>
            <a:pPr algn="ctr"/>
            <a:r>
              <a:rPr lang="en-US" sz="1050" dirty="0" smtClean="0">
                <a:solidFill>
                  <a:schemeClr val="tx1">
                    <a:lumMod val="95000"/>
                    <a:lumOff val="5000"/>
                  </a:schemeClr>
                </a:solidFill>
              </a:rPr>
              <a:t>(ESCOs)</a:t>
            </a:r>
            <a:endParaRPr lang="en-US" sz="1050" dirty="0">
              <a:solidFill>
                <a:schemeClr val="tx1">
                  <a:lumMod val="95000"/>
                  <a:lumOff val="5000"/>
                </a:schemeClr>
              </a:solidFill>
            </a:endParaRPr>
          </a:p>
        </p:txBody>
      </p:sp>
      <p:sp>
        <p:nvSpPr>
          <p:cNvPr id="14" name="Right Arrow 13">
            <a:hlinkClick r:id="rId10"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5" name="Picture 14" descr="House.png">
            <a:hlinkClick r:id="rId11" action="ppaction://hlinksldjump"/>
          </p:cNvPr>
          <p:cNvPicPr>
            <a:picLocks noChangeAspect="1"/>
          </p:cNvPicPr>
          <p:nvPr/>
        </p:nvPicPr>
        <p:blipFill>
          <a:blip r:embed="rId12" cstate="print"/>
          <a:stretch>
            <a:fillRect/>
          </a:stretch>
        </p:blipFill>
        <p:spPr>
          <a:xfrm>
            <a:off x="8229600" y="6400800"/>
            <a:ext cx="432504" cy="365760"/>
          </a:xfrm>
          <a:prstGeom prst="rect">
            <a:avLst/>
          </a:prstGeom>
        </p:spPr>
      </p:pic>
      <p:sp>
        <p:nvSpPr>
          <p:cNvPr id="16" name="Slide Number Placeholder 15"/>
          <p:cNvSpPr>
            <a:spLocks noGrp="1"/>
          </p:cNvSpPr>
          <p:nvPr>
            <p:ph type="sldNum" sz="quarter" idx="12"/>
          </p:nvPr>
        </p:nvSpPr>
        <p:spPr/>
        <p:txBody>
          <a:bodyPr/>
          <a:lstStyle/>
          <a:p>
            <a:fld id="{197B56AA-1A1D-44A6-9AFD-24AEBEFDBFF0}" type="slidenum">
              <a:rPr lang="en-US" smtClean="0"/>
              <a:pPr/>
              <a:t>33</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3" grpId="0" animBg="1"/>
      <p:bldP spid="12" grpId="0" animBg="1"/>
      <p:bldP spid="8" grpId="0" animBg="1"/>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or State Programs</a:t>
            </a:r>
            <a:endParaRPr lang="en-US" dirty="0"/>
          </a:p>
        </p:txBody>
      </p:sp>
      <p:sp>
        <p:nvSpPr>
          <p:cNvPr id="3" name="Content Placeholder 2"/>
          <p:cNvSpPr>
            <a:spLocks noGrp="1"/>
          </p:cNvSpPr>
          <p:nvPr>
            <p:ph idx="1"/>
          </p:nvPr>
        </p:nvSpPr>
        <p:spPr>
          <a:xfrm>
            <a:off x="457200" y="990600"/>
            <a:ext cx="5410200" cy="4876799"/>
          </a:xfrm>
        </p:spPr>
        <p:txBody>
          <a:bodyPr>
            <a:noAutofit/>
          </a:bodyPr>
          <a:lstStyle/>
          <a:p>
            <a:pPr marL="1588" indent="-1588">
              <a:spcAft>
                <a:spcPts val="1200"/>
              </a:spcAft>
              <a:buNone/>
            </a:pPr>
            <a:r>
              <a:rPr lang="en-US" sz="1400" dirty="0" smtClean="0"/>
              <a:t>One option for financing sustainability projects is to seek federal or state help.  These include </a:t>
            </a:r>
            <a:r>
              <a:rPr lang="en-US" sz="1400" dirty="0" smtClean="0">
                <a:solidFill>
                  <a:schemeClr val="accent5"/>
                </a:solidFill>
              </a:rPr>
              <a:t>loan guarantees, revolving funds, special bond programs and certain grants</a:t>
            </a:r>
            <a:r>
              <a:rPr lang="en-US" sz="1400" dirty="0" smtClean="0"/>
              <a:t>.</a:t>
            </a:r>
          </a:p>
          <a:p>
            <a:pPr marL="1588" indent="-1588">
              <a:spcAft>
                <a:spcPts val="1200"/>
              </a:spcAft>
              <a:buNone/>
            </a:pPr>
            <a:r>
              <a:rPr lang="en-US" sz="1400" dirty="0" smtClean="0"/>
              <a:t>However, federal loan and loan guarantee programs are not necessarily designed to help with sustainability projects, so you need to link your needs to the criteria listed in the program.</a:t>
            </a:r>
            <a:r>
              <a:rPr lang="en-US" sz="1400" baseline="30000" dirty="0" smtClean="0"/>
              <a:t>1</a:t>
            </a:r>
            <a:endParaRPr lang="en-US" sz="1400" dirty="0" smtClean="0"/>
          </a:p>
          <a:p>
            <a:pPr marL="1588" indent="-1588">
              <a:spcAft>
                <a:spcPts val="1200"/>
              </a:spcAft>
              <a:buNone/>
            </a:pPr>
            <a:r>
              <a:rPr lang="en-US" sz="1400" dirty="0" smtClean="0"/>
              <a:t>A </a:t>
            </a:r>
            <a:r>
              <a:rPr lang="en-US" sz="1400" b="1" dirty="0" smtClean="0">
                <a:solidFill>
                  <a:schemeClr val="accent5"/>
                </a:solidFill>
              </a:rPr>
              <a:t>loan guarantee </a:t>
            </a:r>
            <a:r>
              <a:rPr lang="en-US" sz="1400" dirty="0" smtClean="0"/>
              <a:t>is when one party (the guarantor) promises to pay back part of the loan in the case that the loan recipient defaults.  In government-backed loans, the government serves as the guarantor.  This makes the loan less risky for the lender. </a:t>
            </a:r>
          </a:p>
          <a:p>
            <a:pPr marL="1588" indent="-1588">
              <a:spcAft>
                <a:spcPts val="1200"/>
              </a:spcAft>
              <a:buNone/>
            </a:pPr>
            <a:r>
              <a:rPr lang="en-US" sz="1400" b="1" dirty="0" smtClean="0"/>
              <a:t>Loan Guarantees from the Small Business Administration (SBA)</a:t>
            </a:r>
            <a:r>
              <a:rPr lang="en-US" sz="1400" b="1" baseline="30000" dirty="0" smtClean="0"/>
              <a:t>2</a:t>
            </a:r>
            <a:endParaRPr lang="en-US" sz="1400" b="1" dirty="0" smtClean="0"/>
          </a:p>
          <a:p>
            <a:pPr marL="346075" indent="-114300">
              <a:spcAft>
                <a:spcPts val="1200"/>
              </a:spcAft>
            </a:pPr>
            <a:r>
              <a:rPr lang="en-US" sz="1200" dirty="0" smtClean="0"/>
              <a:t>The </a:t>
            </a:r>
            <a:r>
              <a:rPr lang="en-US" sz="1200" dirty="0" smtClean="0">
                <a:hlinkClick r:id="rId2"/>
              </a:rPr>
              <a:t>Basic 7(a) Loan Program </a:t>
            </a:r>
            <a:r>
              <a:rPr lang="en-US" sz="1200" dirty="0" smtClean="0"/>
              <a:t>is the main method SBA uses to fund small businesses.  The funds can be used for a variety of things including purchasing equipment, building renovations, and leasehold improvements.  There are specific 7(a) loans that fund the purchase of pollution control equipment.</a:t>
            </a:r>
          </a:p>
          <a:p>
            <a:pPr marL="346075" indent="-114300">
              <a:spcAft>
                <a:spcPts val="1200"/>
              </a:spcAft>
            </a:pPr>
            <a:r>
              <a:rPr lang="en-US" sz="1200" dirty="0" smtClean="0"/>
              <a:t>The </a:t>
            </a:r>
            <a:r>
              <a:rPr lang="en-US" sz="1200" dirty="0" smtClean="0">
                <a:hlinkClick r:id="rId3"/>
              </a:rPr>
              <a:t>Express Loan Program </a:t>
            </a:r>
            <a:r>
              <a:rPr lang="en-US" sz="1200" dirty="0" smtClean="0"/>
              <a:t>allows certain SBA partner lenders to expedite 7(a) loan applications in less than 36 hours.</a:t>
            </a:r>
          </a:p>
        </p:txBody>
      </p:sp>
      <p:sp>
        <p:nvSpPr>
          <p:cNvPr id="4" name="TextBox 3"/>
          <p:cNvSpPr txBox="1"/>
          <p:nvPr/>
        </p:nvSpPr>
        <p:spPr>
          <a:xfrm>
            <a:off x="304800" y="6096000"/>
            <a:ext cx="8686800" cy="553998"/>
          </a:xfrm>
          <a:prstGeom prst="rect">
            <a:avLst/>
          </a:prstGeom>
          <a:noFill/>
        </p:spPr>
        <p:txBody>
          <a:bodyPr wrap="square" rtlCol="0">
            <a:spAutoFit/>
          </a:bodyPr>
          <a:lstStyle/>
          <a:p>
            <a:pPr marL="228600" indent="-228600"/>
            <a:r>
              <a:rPr lang="en-US" sz="1000" baseline="30000" dirty="0" smtClean="0"/>
              <a:t>1  </a:t>
            </a:r>
            <a:r>
              <a:rPr lang="en-US" sz="1000" dirty="0" smtClean="0"/>
              <a:t>Department of Energy “Financing Options, Techniques, and Strategies”</a:t>
            </a:r>
          </a:p>
          <a:p>
            <a:pPr marL="228600" indent="-228600"/>
            <a:r>
              <a:rPr lang="en-US" sz="1000" baseline="30000" dirty="0" smtClean="0"/>
              <a:t>2  </a:t>
            </a:r>
            <a:r>
              <a:rPr lang="en-US" sz="1000" dirty="0" smtClean="0"/>
              <a:t>NIST MEP “Quick Reference Guide to Growth Financing”</a:t>
            </a:r>
          </a:p>
          <a:p>
            <a:pPr lvl="0"/>
            <a:r>
              <a:rPr lang="en-US" sz="1000" baseline="30000" dirty="0" smtClean="0"/>
              <a:t>3</a:t>
            </a:r>
            <a:r>
              <a:rPr lang="en-US" sz="1000" dirty="0" smtClean="0"/>
              <a:t>  Small Business Association. “Small Business Owner Receives 7(a) Loan”</a:t>
            </a:r>
          </a:p>
        </p:txBody>
      </p:sp>
      <p:graphicFrame>
        <p:nvGraphicFramePr>
          <p:cNvPr id="5" name="Diagram 4"/>
          <p:cNvGraphicFramePr/>
          <p:nvPr/>
        </p:nvGraphicFramePr>
        <p:xfrm>
          <a:off x="5791200" y="1143000"/>
          <a:ext cx="3048000" cy="381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ight Arrow 5">
            <a:hlinkClick r:id="rId9"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10" action="ppaction://hlinksldjump"/>
          </p:cNvPr>
          <p:cNvPicPr>
            <a:picLocks noChangeAspect="1"/>
          </p:cNvPicPr>
          <p:nvPr/>
        </p:nvPicPr>
        <p:blipFill>
          <a:blip r:embed="rId11"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34</a:t>
            </a:fld>
            <a:endParaRPr lang="en-US"/>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or State Programs</a:t>
            </a:r>
            <a:endParaRPr lang="en-US" dirty="0"/>
          </a:p>
        </p:txBody>
      </p:sp>
      <p:sp>
        <p:nvSpPr>
          <p:cNvPr id="4" name="Content Placeholder 3"/>
          <p:cNvSpPr txBox="1">
            <a:spLocks noGrp="1"/>
          </p:cNvSpPr>
          <p:nvPr>
            <p:ph idx="1"/>
          </p:nvPr>
        </p:nvSpPr>
        <p:spPr>
          <a:xfrm>
            <a:off x="457200" y="1219200"/>
            <a:ext cx="4876800" cy="4665893"/>
          </a:xfrm>
          <a:prstGeom prst="rect">
            <a:avLst/>
          </a:prstGeom>
          <a:noFill/>
        </p:spPr>
        <p:txBody>
          <a:bodyPr wrap="square" rtlCol="0">
            <a:spAutoFit/>
          </a:bodyPr>
          <a:lstStyle/>
          <a:p>
            <a:pPr>
              <a:spcAft>
                <a:spcPts val="1200"/>
              </a:spcAft>
            </a:pPr>
            <a:r>
              <a:rPr lang="en-US" sz="1800" dirty="0" smtClean="0"/>
              <a:t>Some states have loan guarantee programs similar to the SBA 7(a) program.</a:t>
            </a:r>
            <a:r>
              <a:rPr lang="en-US" sz="1800" baseline="30000" dirty="0" smtClean="0"/>
              <a:t>1</a:t>
            </a:r>
            <a:endParaRPr lang="en-US" sz="1800" dirty="0" smtClean="0"/>
          </a:p>
          <a:p>
            <a:pPr>
              <a:spcAft>
                <a:spcPts val="1200"/>
              </a:spcAft>
            </a:pPr>
            <a:r>
              <a:rPr lang="en-US" sz="1800" dirty="0" smtClean="0"/>
              <a:t>Many states have </a:t>
            </a:r>
            <a:r>
              <a:rPr lang="en-US" sz="1800" dirty="0" smtClean="0">
                <a:solidFill>
                  <a:schemeClr val="accent5"/>
                </a:solidFill>
              </a:rPr>
              <a:t>financing programs </a:t>
            </a:r>
            <a:r>
              <a:rPr lang="en-US" sz="1800" dirty="0" smtClean="0"/>
              <a:t>to help manufacturers and other businesses. These are usually through state and </a:t>
            </a:r>
            <a:r>
              <a:rPr lang="en-US" sz="1800" dirty="0" smtClean="0">
                <a:solidFill>
                  <a:schemeClr val="accent5"/>
                </a:solidFill>
              </a:rPr>
              <a:t>local economic development agencies</a:t>
            </a:r>
            <a:r>
              <a:rPr lang="en-US" sz="1800" dirty="0" smtClean="0"/>
              <a:t>.</a:t>
            </a:r>
          </a:p>
          <a:p>
            <a:pPr>
              <a:spcAft>
                <a:spcPts val="1200"/>
              </a:spcAft>
            </a:pPr>
            <a:r>
              <a:rPr lang="en-US" sz="1800" dirty="0" smtClean="0"/>
              <a:t>You may also be able to gain access </a:t>
            </a:r>
            <a:r>
              <a:rPr lang="en-US" sz="1800" dirty="0" smtClean="0">
                <a:hlinkClick r:id="rId2"/>
              </a:rPr>
              <a:t>Revolving Loan Funds</a:t>
            </a:r>
            <a:r>
              <a:rPr lang="en-US" sz="1800" dirty="0" smtClean="0"/>
              <a:t>, pools of public and private sector money at the federal and state levels.  However, to be eligible, you usually have to demonstrate that you’ve exhausted all other options for financing. </a:t>
            </a:r>
            <a:r>
              <a:rPr lang="en-US" sz="1800" baseline="30000" dirty="0" smtClean="0"/>
              <a:t>1</a:t>
            </a:r>
            <a:endParaRPr lang="en-US" sz="1800" dirty="0"/>
          </a:p>
        </p:txBody>
      </p:sp>
      <p:sp>
        <p:nvSpPr>
          <p:cNvPr id="5" name="Rectangle 4"/>
          <p:cNvSpPr/>
          <p:nvPr/>
        </p:nvSpPr>
        <p:spPr>
          <a:xfrm>
            <a:off x="5791200" y="1981200"/>
            <a:ext cx="2286000" cy="3124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1588" indent="-1588" algn="ctr">
              <a:buNone/>
            </a:pPr>
            <a:r>
              <a:rPr lang="en-US" sz="1400" dirty="0" smtClean="0">
                <a:hlinkClick r:id="rId3"/>
              </a:rPr>
              <a:t>This </a:t>
            </a:r>
            <a:r>
              <a:rPr lang="en-US" sz="1400" dirty="0" smtClean="0"/>
              <a:t>site allows you to search for loans and grant programs for manufacturers  federally and by state.</a:t>
            </a:r>
          </a:p>
          <a:p>
            <a:pPr marL="1588" indent="-1588" algn="ctr">
              <a:buNone/>
            </a:pPr>
            <a:endParaRPr lang="en-US" sz="1400" dirty="0" smtClean="0"/>
          </a:p>
          <a:p>
            <a:pPr marL="1588" indent="-1588" algn="ctr">
              <a:buNone/>
            </a:pPr>
            <a:r>
              <a:rPr lang="en-US" sz="1400" dirty="0" smtClean="0">
                <a:hlinkClick r:id="rId4"/>
              </a:rPr>
              <a:t>This </a:t>
            </a:r>
            <a:r>
              <a:rPr lang="en-US" sz="1400" dirty="0" smtClean="0"/>
              <a:t>site from the Department of Energy allows you to search for state incentives and resources for energy efficiency. </a:t>
            </a:r>
          </a:p>
        </p:txBody>
      </p:sp>
      <p:pic>
        <p:nvPicPr>
          <p:cNvPr id="2050" name="Picture 2" descr="C:\Documents and Settings\Morgan Barr\Local Settings\Temporary Internet Files\Content.IE5\0FUADDWR\MC900332022[1].wmf"/>
          <p:cNvPicPr>
            <a:picLocks noChangeAspect="1" noChangeArrowheads="1"/>
          </p:cNvPicPr>
          <p:nvPr/>
        </p:nvPicPr>
        <p:blipFill>
          <a:blip r:embed="rId5" cstate="print"/>
          <a:srcRect/>
          <a:stretch>
            <a:fillRect/>
          </a:stretch>
        </p:blipFill>
        <p:spPr bwMode="auto">
          <a:xfrm>
            <a:off x="7467600" y="304800"/>
            <a:ext cx="1321837" cy="1295400"/>
          </a:xfrm>
          <a:prstGeom prst="rect">
            <a:avLst/>
          </a:prstGeom>
          <a:noFill/>
        </p:spPr>
      </p:pic>
      <p:sp>
        <p:nvSpPr>
          <p:cNvPr id="6" name="TextBox 5"/>
          <p:cNvSpPr txBox="1"/>
          <p:nvPr/>
        </p:nvSpPr>
        <p:spPr>
          <a:xfrm>
            <a:off x="228600" y="6477000"/>
            <a:ext cx="5791200" cy="230832"/>
          </a:xfrm>
          <a:prstGeom prst="rect">
            <a:avLst/>
          </a:prstGeom>
          <a:noFill/>
        </p:spPr>
        <p:txBody>
          <a:bodyPr wrap="square" rtlCol="0">
            <a:spAutoFit/>
          </a:bodyPr>
          <a:lstStyle/>
          <a:p>
            <a:r>
              <a:rPr lang="en-US" sz="900" baseline="30000" dirty="0" smtClean="0"/>
              <a:t>1  </a:t>
            </a:r>
            <a:r>
              <a:rPr lang="en-US" sz="900" dirty="0" smtClean="0"/>
              <a:t>NIST MEP “Quick Reference Guide to Growth Financing”</a:t>
            </a:r>
          </a:p>
        </p:txBody>
      </p:sp>
      <p:sp>
        <p:nvSpPr>
          <p:cNvPr id="7" name="Right Arrow 6">
            <a:hlinkClick r:id="rId6"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7" action="ppaction://hlinksldjump"/>
          </p:cNvPr>
          <p:cNvPicPr>
            <a:picLocks noChangeAspect="1"/>
          </p:cNvPicPr>
          <p:nvPr/>
        </p:nvPicPr>
        <p:blipFill>
          <a:blip r:embed="rId8"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35</a:t>
            </a:fld>
            <a:endParaRPr lang="en-US"/>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or State Programs</a:t>
            </a:r>
            <a:endParaRPr lang="en-US" dirty="0"/>
          </a:p>
        </p:txBody>
      </p:sp>
      <p:sp>
        <p:nvSpPr>
          <p:cNvPr id="3" name="Content Placeholder 2"/>
          <p:cNvSpPr>
            <a:spLocks noGrp="1"/>
          </p:cNvSpPr>
          <p:nvPr>
            <p:ph idx="1"/>
          </p:nvPr>
        </p:nvSpPr>
        <p:spPr>
          <a:xfrm>
            <a:off x="457200" y="990600"/>
            <a:ext cx="4038600" cy="5135563"/>
          </a:xfrm>
        </p:spPr>
        <p:txBody>
          <a:bodyPr>
            <a:normAutofit/>
          </a:bodyPr>
          <a:lstStyle/>
          <a:p>
            <a:pPr marL="1588" indent="-1588">
              <a:buNone/>
            </a:pPr>
            <a:r>
              <a:rPr lang="en-US" sz="1600" u="sng" dirty="0" smtClean="0"/>
              <a:t>	</a:t>
            </a:r>
            <a:r>
              <a:rPr lang="en-US" sz="1800" b="1" dirty="0" smtClean="0">
                <a:solidFill>
                  <a:schemeClr val="accent5"/>
                </a:solidFill>
              </a:rPr>
              <a:t>Tax-Exempt Bond Programs  </a:t>
            </a:r>
            <a:r>
              <a:rPr lang="en-US" sz="1800" dirty="0" smtClean="0"/>
              <a:t>(Industrial Development Revenue Bond Programs)</a:t>
            </a:r>
            <a:r>
              <a:rPr lang="en-US" sz="1800" baseline="30000" dirty="0" smtClean="0"/>
              <a:t>1</a:t>
            </a:r>
            <a:r>
              <a:rPr lang="en-US" sz="1800" dirty="0" smtClean="0"/>
              <a:t> </a:t>
            </a:r>
          </a:p>
          <a:p>
            <a:pPr marL="457200" indent="-228600">
              <a:spcAft>
                <a:spcPts val="600"/>
              </a:spcAft>
            </a:pPr>
            <a:r>
              <a:rPr lang="en-US" sz="1800" dirty="0" smtClean="0"/>
              <a:t>These can often be found at the state or local level.  </a:t>
            </a:r>
          </a:p>
          <a:p>
            <a:pPr marL="457200" indent="-228600">
              <a:spcAft>
                <a:spcPts val="600"/>
              </a:spcAft>
            </a:pPr>
            <a:r>
              <a:rPr lang="en-US" sz="1800" dirty="0" smtClean="0"/>
              <a:t>Bonds are issued by the government agency on behalf of a business.  </a:t>
            </a:r>
          </a:p>
          <a:p>
            <a:pPr marL="457200" indent="-228600">
              <a:spcAft>
                <a:spcPts val="600"/>
              </a:spcAft>
            </a:pPr>
            <a:r>
              <a:rPr lang="en-US" sz="1800" dirty="0" smtClean="0"/>
              <a:t>The bonds are sold on the open market, and the business pays back the bond and the interest.  </a:t>
            </a:r>
          </a:p>
          <a:p>
            <a:pPr marL="457200" indent="-228600">
              <a:spcAft>
                <a:spcPts val="600"/>
              </a:spcAft>
            </a:pPr>
            <a:r>
              <a:rPr lang="en-US" sz="1800" dirty="0" smtClean="0"/>
              <a:t>These programs can be a good way of getting longer-term financing than is typically available through a commercial loan.</a:t>
            </a:r>
          </a:p>
          <a:p>
            <a:pPr marL="458788" indent="-230188">
              <a:buNone/>
            </a:pPr>
            <a:endParaRPr lang="en-US" sz="1400" dirty="0" smtClean="0"/>
          </a:p>
        </p:txBody>
      </p:sp>
      <p:sp>
        <p:nvSpPr>
          <p:cNvPr id="5" name="TextBox 4"/>
          <p:cNvSpPr txBox="1"/>
          <p:nvPr/>
        </p:nvSpPr>
        <p:spPr>
          <a:xfrm>
            <a:off x="304800" y="6324600"/>
            <a:ext cx="7315200" cy="369332"/>
          </a:xfrm>
          <a:prstGeom prst="rect">
            <a:avLst/>
          </a:prstGeom>
          <a:noFill/>
        </p:spPr>
        <p:txBody>
          <a:bodyPr wrap="square" rtlCol="0">
            <a:spAutoFit/>
          </a:bodyPr>
          <a:lstStyle/>
          <a:p>
            <a:r>
              <a:rPr lang="en-US" sz="900" baseline="30000" dirty="0" smtClean="0"/>
              <a:t>1  </a:t>
            </a:r>
            <a:r>
              <a:rPr lang="en-US" sz="900" dirty="0" smtClean="0"/>
              <a:t>NIST MEP “Quick Reference Guide to Growth Financing”</a:t>
            </a:r>
          </a:p>
          <a:p>
            <a:r>
              <a:rPr lang="en-US" sz="900" baseline="30000" dirty="0" smtClean="0"/>
              <a:t>2  </a:t>
            </a:r>
            <a:r>
              <a:rPr lang="en-US" sz="900" dirty="0" smtClean="0"/>
              <a:t>Summit  County Port Authority. “Lockheed Martin Air Dock”</a:t>
            </a:r>
          </a:p>
        </p:txBody>
      </p:sp>
      <p:graphicFrame>
        <p:nvGraphicFramePr>
          <p:cNvPr id="6" name="Diagram 5"/>
          <p:cNvGraphicFramePr/>
          <p:nvPr/>
        </p:nvGraphicFramePr>
        <p:xfrm>
          <a:off x="4876800" y="914400"/>
          <a:ext cx="4038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ight Arrow 6">
            <a:hlinkClick r:id="rId7"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36</a:t>
            </a:fld>
            <a:endParaRPr lang="en-US"/>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Loans</a:t>
            </a:r>
            <a:endParaRPr lang="en-US" dirty="0"/>
          </a:p>
        </p:txBody>
      </p:sp>
      <p:sp>
        <p:nvSpPr>
          <p:cNvPr id="3" name="Content Placeholder 2"/>
          <p:cNvSpPr>
            <a:spLocks noGrp="1"/>
          </p:cNvSpPr>
          <p:nvPr>
            <p:ph idx="1"/>
          </p:nvPr>
        </p:nvSpPr>
        <p:spPr>
          <a:xfrm>
            <a:off x="457200" y="990600"/>
            <a:ext cx="4038600" cy="5135563"/>
          </a:xfrm>
        </p:spPr>
        <p:txBody>
          <a:bodyPr>
            <a:normAutofit/>
          </a:bodyPr>
          <a:lstStyle/>
          <a:p>
            <a:pPr marL="1588" indent="-1588">
              <a:buNone/>
            </a:pPr>
            <a:endParaRPr lang="en-US" sz="1400" dirty="0" smtClean="0"/>
          </a:p>
          <a:p>
            <a:pPr marL="1588" indent="-1588">
              <a:buNone/>
            </a:pPr>
            <a:endParaRPr lang="en-US" sz="1400" dirty="0"/>
          </a:p>
        </p:txBody>
      </p:sp>
      <p:sp>
        <p:nvSpPr>
          <p:cNvPr id="4" name="TextBox 3"/>
          <p:cNvSpPr txBox="1"/>
          <p:nvPr/>
        </p:nvSpPr>
        <p:spPr>
          <a:xfrm>
            <a:off x="304800" y="6120080"/>
            <a:ext cx="6629400" cy="707886"/>
          </a:xfrm>
          <a:prstGeom prst="rect">
            <a:avLst/>
          </a:prstGeom>
          <a:noFill/>
        </p:spPr>
        <p:txBody>
          <a:bodyPr wrap="square" rtlCol="0">
            <a:spAutoFit/>
          </a:bodyPr>
          <a:lstStyle/>
          <a:p>
            <a:r>
              <a:rPr lang="en-US" sz="1000" baseline="30000" dirty="0" smtClean="0"/>
              <a:t>1  </a:t>
            </a:r>
            <a:r>
              <a:rPr lang="en-US" sz="1000" dirty="0" smtClean="0"/>
              <a:t>Allison </a:t>
            </a:r>
            <a:r>
              <a:rPr lang="en-US" sz="1000" dirty="0" err="1" smtClean="0"/>
              <a:t>Houlihan</a:t>
            </a:r>
            <a:r>
              <a:rPr lang="en-US" sz="1000" dirty="0" smtClean="0"/>
              <a:t> “Financing Energy Efficiency Improvements” Practice Guide #21Summer 2008 Southeast Regional Environmental Finance Center  </a:t>
            </a:r>
          </a:p>
          <a:p>
            <a:r>
              <a:rPr lang="en-US" sz="1000" baseline="30000" dirty="0" smtClean="0"/>
              <a:t>2  </a:t>
            </a:r>
            <a:r>
              <a:rPr lang="en-US" sz="1000" dirty="0" smtClean="0"/>
              <a:t>NIST MEP “Quick Reference Guide to Growth Financing”</a:t>
            </a:r>
          </a:p>
          <a:p>
            <a:r>
              <a:rPr lang="en-US" sz="1000" baseline="30000" dirty="0" smtClean="0"/>
              <a:t>3</a:t>
            </a:r>
            <a:r>
              <a:rPr lang="en-US" sz="1000" dirty="0" smtClean="0"/>
              <a:t> Journal Sentinel. “Loan to Helios increases; solar firm lands big European Contract”</a:t>
            </a:r>
            <a:endParaRPr lang="en-US" sz="1000" dirty="0"/>
          </a:p>
        </p:txBody>
      </p:sp>
      <p:graphicFrame>
        <p:nvGraphicFramePr>
          <p:cNvPr id="5" name="Diagram 4"/>
          <p:cNvGraphicFramePr/>
          <p:nvPr/>
        </p:nvGraphicFramePr>
        <p:xfrm>
          <a:off x="4724400" y="1219200"/>
          <a:ext cx="4038600" cy="269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533400" y="990600"/>
            <a:ext cx="4419600" cy="4893647"/>
          </a:xfrm>
          <a:prstGeom prst="rect">
            <a:avLst/>
          </a:prstGeom>
          <a:noFill/>
        </p:spPr>
        <p:txBody>
          <a:bodyPr wrap="square" rtlCol="0">
            <a:spAutoFit/>
          </a:bodyPr>
          <a:lstStyle/>
          <a:p>
            <a:pPr>
              <a:spcAft>
                <a:spcPts val="1200"/>
              </a:spcAft>
            </a:pPr>
            <a:r>
              <a:rPr lang="en-US" sz="1600" dirty="0" smtClean="0"/>
              <a:t>Commercial loans (debt financing) can be an attractive financing method for certain projects, especially equipment purchases.</a:t>
            </a:r>
          </a:p>
          <a:p>
            <a:pPr>
              <a:spcAft>
                <a:spcPts val="1200"/>
              </a:spcAft>
            </a:pPr>
            <a:r>
              <a:rPr lang="en-US" sz="1600" dirty="0" smtClean="0"/>
              <a:t>However, lenders have </a:t>
            </a:r>
            <a:r>
              <a:rPr lang="en-US" sz="1600" dirty="0" smtClean="0">
                <a:solidFill>
                  <a:schemeClr val="accent5"/>
                </a:solidFill>
              </a:rPr>
              <a:t>strict standards for issuing credit</a:t>
            </a:r>
            <a:r>
              <a:rPr lang="en-US" sz="1600" dirty="0" smtClean="0"/>
              <a:t>, and debt financing can be a complex process.</a:t>
            </a:r>
            <a:r>
              <a:rPr lang="en-US" sz="1600" baseline="30000" dirty="0" smtClean="0"/>
              <a:t>1</a:t>
            </a:r>
            <a:r>
              <a:rPr lang="en-US" sz="1600" dirty="0" smtClean="0"/>
              <a:t> </a:t>
            </a:r>
          </a:p>
          <a:p>
            <a:pPr>
              <a:spcAft>
                <a:spcPts val="1200"/>
              </a:spcAft>
            </a:pPr>
            <a:r>
              <a:rPr lang="en-US" sz="1600" dirty="0" smtClean="0"/>
              <a:t>Additionally, debt financing requires </a:t>
            </a:r>
            <a:r>
              <a:rPr lang="en-US" sz="1600" dirty="0" smtClean="0">
                <a:solidFill>
                  <a:schemeClr val="accent5"/>
                </a:solidFill>
              </a:rPr>
              <a:t>good credit, low project risk, collateral assets and down payments</a:t>
            </a:r>
            <a:r>
              <a:rPr lang="en-US" sz="1600" dirty="0" smtClean="0"/>
              <a:t>.</a:t>
            </a:r>
            <a:r>
              <a:rPr lang="en-US" sz="1600" baseline="30000" dirty="0" smtClean="0"/>
              <a:t>2</a:t>
            </a:r>
          </a:p>
          <a:p>
            <a:pPr>
              <a:spcAft>
                <a:spcPts val="1200"/>
              </a:spcAft>
            </a:pPr>
            <a:r>
              <a:rPr lang="en-US" sz="1600" dirty="0" smtClean="0"/>
              <a:t>It also may be difficult to get a loan for the full time period of the project. It is relatively difficult to secure a long-term commercial loan.</a:t>
            </a:r>
          </a:p>
          <a:p>
            <a:pPr>
              <a:spcAft>
                <a:spcPts val="1200"/>
              </a:spcAft>
            </a:pPr>
            <a:r>
              <a:rPr lang="en-US" sz="1600" dirty="0" smtClean="0"/>
              <a:t>Lenders are likely to have many concerns when considering loans for sustainability projects.  These are discussed on the next slide.</a:t>
            </a:r>
            <a:endParaRPr lang="en-US" sz="1600" dirty="0"/>
          </a:p>
        </p:txBody>
      </p:sp>
      <p:sp>
        <p:nvSpPr>
          <p:cNvPr id="9" name="Right Arrow 8">
            <a:hlinkClick r:id="rId8"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0" name="Picture 9"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11" name="Slide Number Placeholder 10"/>
          <p:cNvSpPr>
            <a:spLocks noGrp="1"/>
          </p:cNvSpPr>
          <p:nvPr>
            <p:ph type="sldNum" sz="quarter" idx="12"/>
          </p:nvPr>
        </p:nvSpPr>
        <p:spPr/>
        <p:txBody>
          <a:bodyPr/>
          <a:lstStyle/>
          <a:p>
            <a:fld id="{197B56AA-1A1D-44A6-9AFD-24AEBEFDBFF0}" type="slidenum">
              <a:rPr lang="en-US" smtClean="0"/>
              <a:pPr/>
              <a:t>37</a:t>
            </a:fld>
            <a:endParaRPr lang="en-US"/>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Lender’s Point of View</a:t>
            </a:r>
            <a:endParaRPr lang="en-US" dirty="0"/>
          </a:p>
        </p:txBody>
      </p:sp>
      <p:sp>
        <p:nvSpPr>
          <p:cNvPr id="3" name="Content Placeholder 2"/>
          <p:cNvSpPr>
            <a:spLocks noGrp="1"/>
          </p:cNvSpPr>
          <p:nvPr>
            <p:ph idx="1"/>
          </p:nvPr>
        </p:nvSpPr>
        <p:spPr>
          <a:xfrm>
            <a:off x="457200" y="990601"/>
            <a:ext cx="4343400" cy="4800600"/>
          </a:xfrm>
        </p:spPr>
        <p:txBody>
          <a:bodyPr>
            <a:normAutofit/>
          </a:bodyPr>
          <a:lstStyle/>
          <a:p>
            <a:pPr>
              <a:spcAft>
                <a:spcPts val="1200"/>
              </a:spcAft>
            </a:pPr>
            <a:r>
              <a:rPr lang="en-US" sz="1600" dirty="0" smtClean="0"/>
              <a:t>Although financing an environmental investment is much like any other project, lenders will often have some specific concerns regarding </a:t>
            </a:r>
            <a:r>
              <a:rPr lang="en-US" sz="1600" dirty="0" smtClean="0">
                <a:solidFill>
                  <a:schemeClr val="accent5"/>
                </a:solidFill>
              </a:rPr>
              <a:t>risk</a:t>
            </a:r>
            <a:r>
              <a:rPr lang="en-US" sz="1600" dirty="0" smtClean="0"/>
              <a:t>.</a:t>
            </a:r>
          </a:p>
          <a:p>
            <a:pPr>
              <a:spcAft>
                <a:spcPts val="1200"/>
              </a:spcAft>
            </a:pPr>
            <a:r>
              <a:rPr lang="en-US" sz="1600" dirty="0" smtClean="0"/>
              <a:t>Many factors affect the decision to lend.  You may really have to work to educate the lender on your industry, the project you’re proposing and its level of risk.  </a:t>
            </a:r>
            <a:r>
              <a:rPr lang="en-US" sz="1600" dirty="0" smtClean="0">
                <a:hlinkClick r:id="rId3"/>
              </a:rPr>
              <a:t>This guide </a:t>
            </a:r>
            <a:r>
              <a:rPr lang="en-US" sz="1600" dirty="0" smtClean="0"/>
              <a:t>from the Northeast Waste Management Officials’ Association offers suggestions. </a:t>
            </a:r>
          </a:p>
          <a:p>
            <a:pPr>
              <a:spcAft>
                <a:spcPts val="1200"/>
              </a:spcAft>
            </a:pPr>
            <a:r>
              <a:rPr lang="en-US" sz="1600" dirty="0" smtClean="0"/>
              <a:t>Lenders are likely to be very conservative, and you must work to mitigate their perceived risk.</a:t>
            </a:r>
            <a:r>
              <a:rPr lang="en-US" sz="1600" baseline="30000" dirty="0" smtClean="0"/>
              <a:t>2</a:t>
            </a:r>
            <a:endParaRPr lang="en-US" sz="1600" dirty="0" smtClean="0"/>
          </a:p>
        </p:txBody>
      </p:sp>
      <p:sp>
        <p:nvSpPr>
          <p:cNvPr id="4" name="TextBox 3"/>
          <p:cNvSpPr txBox="1"/>
          <p:nvPr/>
        </p:nvSpPr>
        <p:spPr>
          <a:xfrm>
            <a:off x="304800" y="6248400"/>
            <a:ext cx="7696200" cy="400110"/>
          </a:xfrm>
          <a:prstGeom prst="rect">
            <a:avLst/>
          </a:prstGeom>
          <a:noFill/>
        </p:spPr>
        <p:txBody>
          <a:bodyPr wrap="square" rtlCol="0">
            <a:spAutoFit/>
          </a:bodyPr>
          <a:lstStyle/>
          <a:p>
            <a:r>
              <a:rPr lang="en-US" sz="1000" baseline="30000" dirty="0" smtClean="0"/>
              <a:t>1  </a:t>
            </a:r>
            <a:r>
              <a:rPr lang="en-US" sz="1000" dirty="0" smtClean="0"/>
              <a:t>NIST MEP “Quick Reference Guide to Growth Financing”</a:t>
            </a:r>
          </a:p>
          <a:p>
            <a:r>
              <a:rPr lang="en-US" sz="1000" baseline="30000" dirty="0" smtClean="0"/>
              <a:t>2  </a:t>
            </a:r>
            <a:r>
              <a:rPr lang="en-US" sz="1000" dirty="0" smtClean="0"/>
              <a:t>Department of Energy “Financing Options, Techniques, and Strategies”</a:t>
            </a:r>
          </a:p>
        </p:txBody>
      </p:sp>
      <p:sp>
        <p:nvSpPr>
          <p:cNvPr id="5" name="Rounded Rectangle 4"/>
          <p:cNvSpPr/>
          <p:nvPr/>
        </p:nvSpPr>
        <p:spPr>
          <a:xfrm>
            <a:off x="5181600" y="1143000"/>
            <a:ext cx="3429000" cy="45720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spcAft>
                <a:spcPts val="1200"/>
              </a:spcAft>
            </a:pPr>
            <a:r>
              <a:rPr lang="en-US" b="1" dirty="0" smtClean="0"/>
              <a:t>Lender Concerns</a:t>
            </a:r>
            <a:r>
              <a:rPr lang="en-US" baseline="30000" dirty="0" smtClean="0"/>
              <a:t>1</a:t>
            </a:r>
          </a:p>
          <a:p>
            <a:pPr marL="233363" indent="-233363">
              <a:spcAft>
                <a:spcPts val="1200"/>
              </a:spcAft>
              <a:buFont typeface="Arial" pitchFamily="34" charset="0"/>
              <a:buChar char="•"/>
            </a:pPr>
            <a:r>
              <a:rPr lang="en-US" sz="1400" b="1" dirty="0" smtClean="0"/>
              <a:t>Credit</a:t>
            </a:r>
            <a:r>
              <a:rPr lang="en-US" sz="1400" dirty="0" smtClean="0"/>
              <a:t>: What is the borrower’s credit history?</a:t>
            </a:r>
          </a:p>
          <a:p>
            <a:pPr marL="233363" indent="-233363">
              <a:spcAft>
                <a:spcPts val="1200"/>
              </a:spcAft>
              <a:buFont typeface="Arial" pitchFamily="34" charset="0"/>
              <a:buChar char="•"/>
            </a:pPr>
            <a:r>
              <a:rPr lang="en-US" sz="1400" b="1" dirty="0" smtClean="0"/>
              <a:t>Cash Flo</a:t>
            </a:r>
            <a:r>
              <a:rPr lang="en-US" sz="1400" dirty="0" smtClean="0"/>
              <a:t>w: What is the cash flow from the proposed project?</a:t>
            </a:r>
          </a:p>
          <a:p>
            <a:pPr marL="233363" indent="-233363">
              <a:spcAft>
                <a:spcPts val="1200"/>
              </a:spcAft>
              <a:buFont typeface="Arial" pitchFamily="34" charset="0"/>
              <a:buChar char="•"/>
            </a:pPr>
            <a:r>
              <a:rPr lang="en-US" sz="1400" b="1" dirty="0" smtClean="0"/>
              <a:t>Collateral</a:t>
            </a:r>
            <a:r>
              <a:rPr lang="en-US" sz="1400" dirty="0" smtClean="0"/>
              <a:t>: What collateral is the company offering, and will it hold its value?</a:t>
            </a:r>
          </a:p>
          <a:p>
            <a:pPr marL="233363" indent="-233363">
              <a:spcAft>
                <a:spcPts val="1200"/>
              </a:spcAft>
              <a:buFont typeface="Arial" pitchFamily="34" charset="0"/>
              <a:buChar char="•"/>
            </a:pPr>
            <a:r>
              <a:rPr lang="en-US" sz="1400" b="1" dirty="0" smtClean="0"/>
              <a:t>Character</a:t>
            </a:r>
            <a:r>
              <a:rPr lang="en-US" sz="1400" dirty="0" smtClean="0"/>
              <a:t>:  What is the borrower’s reputation, status in the community, etc.?</a:t>
            </a:r>
          </a:p>
          <a:p>
            <a:pPr marL="233363" indent="-233363">
              <a:spcAft>
                <a:spcPts val="1200"/>
              </a:spcAft>
              <a:buFont typeface="Arial" pitchFamily="34" charset="0"/>
              <a:buChar char="•"/>
            </a:pPr>
            <a:r>
              <a:rPr lang="en-US" sz="1400" b="1" dirty="0" smtClean="0"/>
              <a:t>Capacity</a:t>
            </a:r>
            <a:r>
              <a:rPr lang="en-US" sz="1400" dirty="0" smtClean="0"/>
              <a:t>:  What is the company’s ability to repay the loan?  This is documented with financial records.</a:t>
            </a:r>
            <a:endParaRPr lang="en-US" sz="1400" dirty="0"/>
          </a:p>
        </p:txBody>
      </p:sp>
      <p:sp>
        <p:nvSpPr>
          <p:cNvPr id="6" name="Right Arrow 5">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38</a:t>
            </a:fld>
            <a:endParaRPr lang="en-US"/>
          </a:p>
        </p:txBody>
      </p:sp>
    </p:spTree>
  </p:cSld>
  <p:clrMapOvr>
    <a:masterClrMapping/>
  </p:clrMapOvr>
  <p:transition spd="med">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Potential Lenders</a:t>
            </a:r>
            <a:endParaRPr lang="en-US" dirty="0"/>
          </a:p>
        </p:txBody>
      </p:sp>
      <p:sp>
        <p:nvSpPr>
          <p:cNvPr id="3" name="Content Placeholder 2"/>
          <p:cNvSpPr>
            <a:spLocks noGrp="1"/>
          </p:cNvSpPr>
          <p:nvPr>
            <p:ph idx="1"/>
          </p:nvPr>
        </p:nvSpPr>
        <p:spPr>
          <a:xfrm>
            <a:off x="457200" y="990601"/>
            <a:ext cx="6629400" cy="1143000"/>
          </a:xfrm>
        </p:spPr>
        <p:txBody>
          <a:bodyPr>
            <a:normAutofit fontScale="47500" lnSpcReduction="20000"/>
          </a:bodyPr>
          <a:lstStyle/>
          <a:p>
            <a:pPr>
              <a:spcAft>
                <a:spcPts val="1200"/>
              </a:spcAft>
            </a:pPr>
            <a:r>
              <a:rPr lang="en-US" dirty="0" smtClean="0"/>
              <a:t>When approaching a lender about a loan for a sustainability project, it is important to understand the lender’s perspective and background.</a:t>
            </a:r>
          </a:p>
          <a:p>
            <a:pPr>
              <a:spcAft>
                <a:spcPts val="1200"/>
              </a:spcAft>
            </a:pPr>
            <a:r>
              <a:rPr lang="en-US" dirty="0" smtClean="0"/>
              <a:t>Think about the following questions.</a:t>
            </a:r>
            <a:r>
              <a:rPr lang="en-US" baseline="30000" dirty="0" smtClean="0"/>
              <a:t>1</a:t>
            </a:r>
            <a:endParaRPr lang="en-US" dirty="0" smtClean="0"/>
          </a:p>
        </p:txBody>
      </p:sp>
      <p:pic>
        <p:nvPicPr>
          <p:cNvPr id="1026" name="Picture 2" descr="C:\Documents and Settings\Morgan Barr\Local Settings\Temporary Internet Files\Content.IE5\04S73TGJ\MC900071133[1].wmf"/>
          <p:cNvPicPr>
            <a:picLocks noChangeAspect="1" noChangeArrowheads="1"/>
          </p:cNvPicPr>
          <p:nvPr/>
        </p:nvPicPr>
        <p:blipFill>
          <a:blip r:embed="rId2" cstate="print"/>
          <a:srcRect/>
          <a:stretch>
            <a:fillRect/>
          </a:stretch>
        </p:blipFill>
        <p:spPr bwMode="auto">
          <a:xfrm>
            <a:off x="7162800" y="1050008"/>
            <a:ext cx="1789568" cy="1083592"/>
          </a:xfrm>
          <a:prstGeom prst="rect">
            <a:avLst/>
          </a:prstGeom>
          <a:noFill/>
        </p:spPr>
      </p:pic>
      <p:sp>
        <p:nvSpPr>
          <p:cNvPr id="6" name="TextBox 5"/>
          <p:cNvSpPr txBox="1"/>
          <p:nvPr/>
        </p:nvSpPr>
        <p:spPr>
          <a:xfrm>
            <a:off x="304800" y="6477000"/>
            <a:ext cx="6934200" cy="246221"/>
          </a:xfrm>
          <a:prstGeom prst="rect">
            <a:avLst/>
          </a:prstGeom>
          <a:noFill/>
        </p:spPr>
        <p:txBody>
          <a:bodyPr wrap="square" rtlCol="0">
            <a:spAutoFit/>
          </a:bodyPr>
          <a:lstStyle/>
          <a:p>
            <a:pPr marL="228600" indent="-228600"/>
            <a:r>
              <a:rPr lang="en-US" sz="1000" baseline="30000" dirty="0" smtClean="0"/>
              <a:t>1  </a:t>
            </a:r>
            <a:r>
              <a:rPr lang="en-US" sz="1000" dirty="0" smtClean="0"/>
              <a:t>Department of Energy “Financing Options, Techniques, and Strategies”</a:t>
            </a:r>
          </a:p>
        </p:txBody>
      </p:sp>
      <p:sp>
        <p:nvSpPr>
          <p:cNvPr id="8" name="Rounded Rectangle 7"/>
          <p:cNvSpPr/>
          <p:nvPr/>
        </p:nvSpPr>
        <p:spPr>
          <a:xfrm>
            <a:off x="685800" y="2286000"/>
            <a:ext cx="7239000" cy="37338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lvl="1" indent="-228600">
              <a:spcAft>
                <a:spcPts val="1200"/>
              </a:spcAft>
              <a:buFont typeface="Arial" pitchFamily="34" charset="0"/>
              <a:buChar char="•"/>
            </a:pPr>
            <a:r>
              <a:rPr lang="en-US" sz="1600" dirty="0" smtClean="0"/>
              <a:t>Who makes the bank’s lending policies?  Are they local or national?</a:t>
            </a:r>
          </a:p>
          <a:p>
            <a:pPr marL="342900" lvl="1" indent="-228600">
              <a:spcAft>
                <a:spcPts val="1200"/>
              </a:spcAft>
              <a:buFont typeface="Arial" pitchFamily="34" charset="0"/>
              <a:buChar char="•"/>
            </a:pPr>
            <a:r>
              <a:rPr lang="en-US" sz="1600" dirty="0" smtClean="0"/>
              <a:t>What kinds of projects does the bank specialize in?  You may want to find a bank that often works with manufacturers or one that has a focus on sustainability.</a:t>
            </a:r>
          </a:p>
          <a:p>
            <a:pPr marL="342900" lvl="1" indent="-228600">
              <a:spcAft>
                <a:spcPts val="1200"/>
              </a:spcAft>
              <a:buFont typeface="Arial" pitchFamily="34" charset="0"/>
              <a:buChar char="•"/>
            </a:pPr>
            <a:r>
              <a:rPr lang="en-US" sz="1600" dirty="0" smtClean="0"/>
              <a:t>Will the lender understand and be comfortable with the new technologies you want to finance?  </a:t>
            </a:r>
          </a:p>
          <a:p>
            <a:pPr marL="342900" lvl="1" indent="-228600">
              <a:spcAft>
                <a:spcPts val="1200"/>
              </a:spcAft>
              <a:buFont typeface="Arial" pitchFamily="34" charset="0"/>
              <a:buChar char="•"/>
            </a:pPr>
            <a:r>
              <a:rPr lang="en-US" sz="1600" dirty="0" smtClean="0"/>
              <a:t>Has the lender financed similar projects to yours?</a:t>
            </a:r>
          </a:p>
          <a:p>
            <a:pPr marL="342900" lvl="1" indent="-228600">
              <a:spcAft>
                <a:spcPts val="1200"/>
              </a:spcAft>
              <a:buFont typeface="Arial" pitchFamily="34" charset="0"/>
              <a:buChar char="•"/>
            </a:pPr>
            <a:r>
              <a:rPr lang="en-US" sz="1600" dirty="0" smtClean="0"/>
              <a:t>Are there any issues or red flags that would make the lender less likely to approve the project?</a:t>
            </a:r>
            <a:endParaRPr lang="en-US" sz="1600" dirty="0"/>
          </a:p>
        </p:txBody>
      </p:sp>
      <p:sp>
        <p:nvSpPr>
          <p:cNvPr id="9" name="Right Arrow 8">
            <a:hlinkClick r:id="rId3"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0" name="Picture 9"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11" name="Slide Number Placeholder 10"/>
          <p:cNvSpPr>
            <a:spLocks noGrp="1"/>
          </p:cNvSpPr>
          <p:nvPr>
            <p:ph type="sldNum" sz="quarter" idx="12"/>
          </p:nvPr>
        </p:nvSpPr>
        <p:spPr/>
        <p:txBody>
          <a:bodyPr/>
          <a:lstStyle/>
          <a:p>
            <a:fld id="{197B56AA-1A1D-44A6-9AFD-24AEBEFDBFF0}" type="slidenum">
              <a:rPr lang="en-US" smtClean="0"/>
              <a:pPr/>
              <a:t>39</a:t>
            </a:fld>
            <a:endParaRPr lang="en-US"/>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Overarching Questions to Consider When Evaluating Potential Projects</a:t>
            </a:r>
            <a:r>
              <a:rPr lang="en-US" baseline="30000" dirty="0" smtClean="0"/>
              <a:t>1</a:t>
            </a:r>
            <a:endParaRPr lang="en-US" dirty="0"/>
          </a:p>
        </p:txBody>
      </p:sp>
      <p:sp>
        <p:nvSpPr>
          <p:cNvPr id="3" name="Content Placeholder 2"/>
          <p:cNvSpPr>
            <a:spLocks noGrp="1"/>
          </p:cNvSpPr>
          <p:nvPr>
            <p:ph idx="1"/>
          </p:nvPr>
        </p:nvSpPr>
        <p:spPr>
          <a:xfrm>
            <a:off x="457200" y="1295400"/>
            <a:ext cx="4876800" cy="4830763"/>
          </a:xfrm>
        </p:spPr>
        <p:txBody>
          <a:bodyPr>
            <a:normAutofit fontScale="77500" lnSpcReduction="20000"/>
          </a:bodyPr>
          <a:lstStyle/>
          <a:p>
            <a:pPr>
              <a:spcAft>
                <a:spcPts val="1800"/>
              </a:spcAft>
            </a:pPr>
            <a:r>
              <a:rPr lang="en-US" dirty="0" smtClean="0"/>
              <a:t>Will the project provide a </a:t>
            </a:r>
            <a:r>
              <a:rPr lang="en-US" dirty="0" smtClean="0">
                <a:solidFill>
                  <a:schemeClr val="accent5"/>
                </a:solidFill>
              </a:rPr>
              <a:t>significant improvement</a:t>
            </a:r>
            <a:r>
              <a:rPr lang="en-US" dirty="0" smtClean="0"/>
              <a:t> in environmental or social performance?</a:t>
            </a:r>
          </a:p>
          <a:p>
            <a:pPr>
              <a:spcAft>
                <a:spcPts val="1800"/>
              </a:spcAft>
            </a:pPr>
            <a:r>
              <a:rPr lang="en-US" dirty="0" smtClean="0"/>
              <a:t>Is the issue it addresses </a:t>
            </a:r>
            <a:r>
              <a:rPr lang="en-US" dirty="0" smtClean="0">
                <a:solidFill>
                  <a:schemeClr val="accent5"/>
                </a:solidFill>
              </a:rPr>
              <a:t>important to my stakeholders</a:t>
            </a:r>
            <a:r>
              <a:rPr lang="en-US" dirty="0" smtClean="0"/>
              <a:t>?</a:t>
            </a:r>
          </a:p>
          <a:p>
            <a:pPr>
              <a:spcAft>
                <a:spcPts val="1800"/>
              </a:spcAft>
            </a:pPr>
            <a:r>
              <a:rPr lang="en-US" dirty="0" smtClean="0"/>
              <a:t>Will the project be </a:t>
            </a:r>
            <a:r>
              <a:rPr lang="en-US" dirty="0" smtClean="0">
                <a:solidFill>
                  <a:schemeClr val="accent5"/>
                </a:solidFill>
              </a:rPr>
              <a:t>technically achievable</a:t>
            </a:r>
            <a:r>
              <a:rPr lang="en-US" dirty="0" smtClean="0"/>
              <a:t>?</a:t>
            </a:r>
          </a:p>
          <a:p>
            <a:pPr>
              <a:spcAft>
                <a:spcPts val="1800"/>
              </a:spcAft>
            </a:pPr>
            <a:r>
              <a:rPr lang="en-US" dirty="0" smtClean="0"/>
              <a:t>Is it </a:t>
            </a:r>
            <a:r>
              <a:rPr lang="en-US" dirty="0" smtClean="0">
                <a:solidFill>
                  <a:schemeClr val="accent5"/>
                </a:solidFill>
              </a:rPr>
              <a:t>economically feasible</a:t>
            </a:r>
            <a:r>
              <a:rPr lang="en-US" dirty="0" smtClean="0"/>
              <a:t>, and does it </a:t>
            </a:r>
            <a:r>
              <a:rPr lang="en-US" dirty="0" smtClean="0">
                <a:solidFill>
                  <a:schemeClr val="accent5"/>
                </a:solidFill>
              </a:rPr>
              <a:t>add value </a:t>
            </a:r>
            <a:r>
              <a:rPr lang="en-US" dirty="0" smtClean="0"/>
              <a:t>to the company? </a:t>
            </a:r>
            <a:endParaRPr lang="en-US" dirty="0"/>
          </a:p>
        </p:txBody>
      </p:sp>
      <p:sp>
        <p:nvSpPr>
          <p:cNvPr id="4" name="TextBox 3"/>
          <p:cNvSpPr txBox="1"/>
          <p:nvPr/>
        </p:nvSpPr>
        <p:spPr>
          <a:xfrm>
            <a:off x="457200" y="6324600"/>
            <a:ext cx="7620000" cy="400110"/>
          </a:xfrm>
          <a:prstGeom prst="rect">
            <a:avLst/>
          </a:prstGeom>
          <a:noFill/>
        </p:spPr>
        <p:txBody>
          <a:bodyPr wrap="square" rtlCol="0">
            <a:spAutoFit/>
          </a:bodyPr>
          <a:lstStyle/>
          <a:p>
            <a:r>
              <a:rPr lang="en-US" sz="1000" baseline="30000" dirty="0" smtClean="0"/>
              <a:t>1  </a:t>
            </a:r>
            <a:r>
              <a:rPr lang="en-US" sz="1000" dirty="0" smtClean="0"/>
              <a:t>United Nations Environment </a:t>
            </a:r>
            <a:r>
              <a:rPr lang="en-US" sz="1000" dirty="0" err="1" smtClean="0"/>
              <a:t>Programme</a:t>
            </a:r>
            <a:r>
              <a:rPr lang="en-US" sz="1000" dirty="0" smtClean="0"/>
              <a:t> and Delft University of Technology “Design for Sustainability A Step-by-Step Approach.” </a:t>
            </a:r>
            <a:endParaRPr lang="en-US" sz="1000" dirty="0"/>
          </a:p>
        </p:txBody>
      </p:sp>
      <p:pic>
        <p:nvPicPr>
          <p:cNvPr id="1026" name="Picture 2" descr="C:\Documents and Settings\Morgan Barr\Local Settings\Temporary Internet Files\Content.IE5\G5MSNQI1\MC900354154[1].wmf"/>
          <p:cNvPicPr>
            <a:picLocks noChangeAspect="1" noChangeArrowheads="1"/>
          </p:cNvPicPr>
          <p:nvPr/>
        </p:nvPicPr>
        <p:blipFill>
          <a:blip r:embed="rId2" cstate="print"/>
          <a:srcRect/>
          <a:stretch>
            <a:fillRect/>
          </a:stretch>
        </p:blipFill>
        <p:spPr bwMode="auto">
          <a:xfrm>
            <a:off x="5867400" y="1524000"/>
            <a:ext cx="2281473" cy="2250235"/>
          </a:xfrm>
          <a:prstGeom prst="rect">
            <a:avLst/>
          </a:prstGeom>
          <a:noFill/>
        </p:spPr>
      </p:pic>
      <p:sp>
        <p:nvSpPr>
          <p:cNvPr id="6" name="Right Arrow 5">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4</a:t>
            </a:fld>
            <a:endParaRPr lang="en-US"/>
          </a:p>
        </p:txBody>
      </p:sp>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Leasing and Vendor Financing</a:t>
            </a:r>
            <a:endParaRPr lang="en-US" dirty="0"/>
          </a:p>
        </p:txBody>
      </p:sp>
      <p:sp>
        <p:nvSpPr>
          <p:cNvPr id="3" name="Content Placeholder 2"/>
          <p:cNvSpPr>
            <a:spLocks noGrp="1"/>
          </p:cNvSpPr>
          <p:nvPr>
            <p:ph idx="1"/>
          </p:nvPr>
        </p:nvSpPr>
        <p:spPr>
          <a:xfrm>
            <a:off x="457200" y="990601"/>
            <a:ext cx="3810000" cy="4571999"/>
          </a:xfrm>
        </p:spPr>
        <p:txBody>
          <a:bodyPr>
            <a:normAutofit/>
          </a:bodyPr>
          <a:lstStyle/>
          <a:p>
            <a:pPr marL="0" indent="0">
              <a:spcAft>
                <a:spcPts val="1200"/>
              </a:spcAft>
              <a:buNone/>
            </a:pPr>
            <a:r>
              <a:rPr lang="en-US" sz="1600" dirty="0" smtClean="0"/>
              <a:t>Many manufacturers find leasing attractive because it can help them </a:t>
            </a:r>
            <a:r>
              <a:rPr lang="en-US" sz="1600" dirty="0" smtClean="0">
                <a:solidFill>
                  <a:schemeClr val="accent5"/>
                </a:solidFill>
              </a:rPr>
              <a:t>avoid higher up front costs </a:t>
            </a:r>
            <a:r>
              <a:rPr lang="en-US" sz="1600" dirty="0" smtClean="0"/>
              <a:t>when purchasing new equipment.</a:t>
            </a:r>
            <a:r>
              <a:rPr lang="en-US" sz="1600" baseline="30000" dirty="0" smtClean="0"/>
              <a:t>1</a:t>
            </a:r>
            <a:endParaRPr lang="en-US" sz="1600" dirty="0" smtClean="0"/>
          </a:p>
          <a:p>
            <a:pPr marL="0" indent="0">
              <a:spcAft>
                <a:spcPts val="1200"/>
              </a:spcAft>
              <a:buNone/>
            </a:pPr>
            <a:r>
              <a:rPr lang="en-US" sz="1600" dirty="0" smtClean="0"/>
              <a:t>Leasing is </a:t>
            </a:r>
            <a:r>
              <a:rPr lang="en-US" sz="1600" dirty="0" smtClean="0">
                <a:solidFill>
                  <a:schemeClr val="accent5"/>
                </a:solidFill>
              </a:rPr>
              <a:t>essentially a method of borrowing</a:t>
            </a:r>
            <a:r>
              <a:rPr lang="en-US" sz="1600" dirty="0" smtClean="0"/>
              <a:t> where the liability does not usually appear on the company balance sheet.   It can then free up the company’s equity for other uses, and may give the company additional borrowing power.</a:t>
            </a:r>
            <a:r>
              <a:rPr lang="en-US" sz="1600" baseline="30000" dirty="0" smtClean="0"/>
              <a:t>2</a:t>
            </a:r>
            <a:endParaRPr lang="en-US" sz="1600" dirty="0" smtClean="0"/>
          </a:p>
          <a:p>
            <a:pPr marL="0" indent="0">
              <a:spcAft>
                <a:spcPts val="1200"/>
              </a:spcAft>
              <a:buNone/>
            </a:pPr>
            <a:r>
              <a:rPr lang="en-US" sz="1600" dirty="0" smtClean="0"/>
              <a:t>With leasing, you </a:t>
            </a:r>
            <a:r>
              <a:rPr lang="en-US" sz="1600" dirty="0" smtClean="0">
                <a:solidFill>
                  <a:schemeClr val="accent5"/>
                </a:solidFill>
              </a:rPr>
              <a:t>don’t get the tax benefits from the depreciation </a:t>
            </a:r>
            <a:r>
              <a:rPr lang="en-US" sz="1600" dirty="0" smtClean="0"/>
              <a:t>of the equipment, but you do get tax benefits from the lease payments.</a:t>
            </a:r>
            <a:r>
              <a:rPr lang="en-US" sz="1600" baseline="30000" dirty="0" smtClean="0"/>
              <a:t>3</a:t>
            </a:r>
            <a:endParaRPr lang="en-US" sz="1600" dirty="0" smtClean="0"/>
          </a:p>
        </p:txBody>
      </p:sp>
      <p:sp>
        <p:nvSpPr>
          <p:cNvPr id="4" name="TextBox 3"/>
          <p:cNvSpPr txBox="1"/>
          <p:nvPr/>
        </p:nvSpPr>
        <p:spPr>
          <a:xfrm>
            <a:off x="304800" y="5943600"/>
            <a:ext cx="6934200" cy="861774"/>
          </a:xfrm>
          <a:prstGeom prst="rect">
            <a:avLst/>
          </a:prstGeom>
          <a:noFill/>
        </p:spPr>
        <p:txBody>
          <a:bodyPr wrap="square" rtlCol="0">
            <a:spAutoFit/>
          </a:bodyPr>
          <a:lstStyle/>
          <a:p>
            <a:pPr marL="228600" indent="-228600"/>
            <a:r>
              <a:rPr lang="en-US" sz="1000" baseline="30000" dirty="0" smtClean="0"/>
              <a:t>1  </a:t>
            </a:r>
            <a:r>
              <a:rPr lang="en-US" sz="1000" dirty="0" smtClean="0"/>
              <a:t>Allison </a:t>
            </a:r>
            <a:r>
              <a:rPr lang="en-US" sz="1000" dirty="0" err="1" smtClean="0"/>
              <a:t>Houlihan</a:t>
            </a:r>
            <a:r>
              <a:rPr lang="en-US" sz="1000" dirty="0" smtClean="0"/>
              <a:t> “Financing Energy Efficiency Improvements” Practice Guide #21Summer 2008 Southeast Regional Environmental Finance Center  </a:t>
            </a:r>
          </a:p>
          <a:p>
            <a:pPr marL="228600" indent="-228600"/>
            <a:r>
              <a:rPr lang="en-US" sz="1000" baseline="30000" dirty="0" smtClean="0"/>
              <a:t>2  </a:t>
            </a:r>
            <a:r>
              <a:rPr lang="en-US" sz="1000" dirty="0" smtClean="0"/>
              <a:t>Department of Energy “Financing Options, Techniques, and Strategies”</a:t>
            </a:r>
          </a:p>
          <a:p>
            <a:pPr marL="228600" indent="-228600"/>
            <a:r>
              <a:rPr lang="en-US" sz="1000" baseline="30000" dirty="0" smtClean="0"/>
              <a:t>3  </a:t>
            </a:r>
            <a:r>
              <a:rPr lang="en-US" sz="1000" dirty="0" smtClean="0"/>
              <a:t>NIST MEP “Quick Reference Guide to Growth Financing”</a:t>
            </a:r>
          </a:p>
          <a:p>
            <a:pPr marL="228600" indent="-228600"/>
            <a:r>
              <a:rPr lang="en-US" sz="1000" baseline="30000" dirty="0" smtClean="0"/>
              <a:t>4  </a:t>
            </a:r>
            <a:r>
              <a:rPr lang="en-US" sz="1000" dirty="0" smtClean="0"/>
              <a:t>Energy Star. “Energy Star Building Manual.” Chapter 4. </a:t>
            </a:r>
            <a:endParaRPr lang="en-US" sz="1000" baseline="30000" dirty="0" smtClean="0"/>
          </a:p>
        </p:txBody>
      </p:sp>
      <p:graphicFrame>
        <p:nvGraphicFramePr>
          <p:cNvPr id="9" name="Diagram 8"/>
          <p:cNvGraphicFramePr/>
          <p:nvPr/>
        </p:nvGraphicFramePr>
        <p:xfrm>
          <a:off x="4419600" y="990600"/>
          <a:ext cx="4267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ight Arrow 9">
            <a:hlinkClick r:id="rId8"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1" name="Picture 10"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40</a:t>
            </a:fld>
            <a:endParaRPr lang="en-US"/>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Leasing and Vendor Financing</a:t>
            </a:r>
            <a:endParaRPr lang="en-US" dirty="0"/>
          </a:p>
        </p:txBody>
      </p:sp>
      <p:sp>
        <p:nvSpPr>
          <p:cNvPr id="3" name="Content Placeholder 2"/>
          <p:cNvSpPr>
            <a:spLocks noGrp="1"/>
          </p:cNvSpPr>
          <p:nvPr>
            <p:ph idx="1"/>
          </p:nvPr>
        </p:nvSpPr>
        <p:spPr>
          <a:xfrm>
            <a:off x="533400" y="1143000"/>
            <a:ext cx="4267200" cy="4953000"/>
          </a:xfrm>
        </p:spPr>
        <p:txBody>
          <a:bodyPr>
            <a:normAutofit fontScale="92500" lnSpcReduction="20000"/>
          </a:bodyPr>
          <a:lstStyle/>
          <a:p>
            <a:pPr marL="0" indent="0">
              <a:spcAft>
                <a:spcPts val="1200"/>
              </a:spcAft>
              <a:buNone/>
            </a:pPr>
            <a:r>
              <a:rPr lang="en-US" sz="2300" dirty="0" smtClean="0"/>
              <a:t>Leases are </a:t>
            </a:r>
            <a:r>
              <a:rPr lang="en-US" sz="2300" dirty="0" smtClean="0">
                <a:solidFill>
                  <a:schemeClr val="accent5"/>
                </a:solidFill>
              </a:rPr>
              <a:t>typically faster and easier to set up </a:t>
            </a:r>
            <a:r>
              <a:rPr lang="en-US" sz="2300" dirty="0" smtClean="0"/>
              <a:t>than many other financing methods.</a:t>
            </a:r>
            <a:r>
              <a:rPr lang="en-US" sz="2300" baseline="30000" dirty="0" smtClean="0"/>
              <a:t>1</a:t>
            </a:r>
            <a:r>
              <a:rPr lang="en-US" sz="2300" dirty="0" smtClean="0"/>
              <a:t> </a:t>
            </a:r>
          </a:p>
          <a:p>
            <a:pPr marL="0" indent="0">
              <a:spcAft>
                <a:spcPts val="1200"/>
              </a:spcAft>
              <a:buNone/>
            </a:pPr>
            <a:r>
              <a:rPr lang="en-US" sz="2300" dirty="0" smtClean="0"/>
              <a:t>In the case of some environmental investments, such as energy efficiency projects, the cost savings from the project can sometimes be higher than the lease payment. </a:t>
            </a:r>
          </a:p>
          <a:p>
            <a:pPr marL="0" indent="0">
              <a:spcAft>
                <a:spcPts val="1200"/>
              </a:spcAft>
              <a:buNone/>
            </a:pPr>
            <a:r>
              <a:rPr lang="en-US" sz="2300" dirty="0" smtClean="0"/>
              <a:t>Leasing can also often include the costs of installation and license fees.</a:t>
            </a:r>
          </a:p>
          <a:p>
            <a:pPr marL="0" indent="0">
              <a:spcAft>
                <a:spcPts val="1200"/>
              </a:spcAft>
              <a:buNone/>
            </a:pPr>
            <a:r>
              <a:rPr lang="en-US" sz="2300" dirty="0" smtClean="0"/>
              <a:t>Leases can also be better when the equipment will become obsolete quickly.</a:t>
            </a:r>
            <a:r>
              <a:rPr lang="en-US" sz="2300" baseline="30000" dirty="0" smtClean="0"/>
              <a:t>2</a:t>
            </a:r>
            <a:endParaRPr lang="en-US" sz="2300" dirty="0" smtClean="0"/>
          </a:p>
        </p:txBody>
      </p:sp>
      <p:sp>
        <p:nvSpPr>
          <p:cNvPr id="4" name="TextBox 3"/>
          <p:cNvSpPr txBox="1"/>
          <p:nvPr/>
        </p:nvSpPr>
        <p:spPr>
          <a:xfrm>
            <a:off x="152400" y="6381690"/>
            <a:ext cx="6096000" cy="400110"/>
          </a:xfrm>
          <a:prstGeom prst="rect">
            <a:avLst/>
          </a:prstGeom>
          <a:noFill/>
        </p:spPr>
        <p:txBody>
          <a:bodyPr wrap="square" rtlCol="0">
            <a:spAutoFit/>
          </a:bodyPr>
          <a:lstStyle/>
          <a:p>
            <a:r>
              <a:rPr lang="en-US" sz="1000" baseline="30000" dirty="0" smtClean="0"/>
              <a:t>1</a:t>
            </a:r>
            <a:r>
              <a:rPr lang="en-US" sz="1000" dirty="0" smtClean="0"/>
              <a:t>  Energy Star. “Energy Star Building Manual.” Chapter 4. </a:t>
            </a:r>
            <a:endParaRPr lang="en-US" sz="1000" baseline="30000" dirty="0" smtClean="0"/>
          </a:p>
          <a:p>
            <a:r>
              <a:rPr lang="en-US" sz="1000" baseline="30000" dirty="0" smtClean="0"/>
              <a:t>2   </a:t>
            </a:r>
            <a:r>
              <a:rPr lang="en-US" sz="1000" dirty="0" smtClean="0"/>
              <a:t>NIST MEP “Quick Reference Guide to Growth Financing”</a:t>
            </a:r>
            <a:endParaRPr lang="en-US" sz="900" dirty="0"/>
          </a:p>
        </p:txBody>
      </p:sp>
      <p:sp>
        <p:nvSpPr>
          <p:cNvPr id="6" name="Rounded Rectangle 5"/>
          <p:cNvSpPr/>
          <p:nvPr/>
        </p:nvSpPr>
        <p:spPr>
          <a:xfrm>
            <a:off x="4953000" y="1676400"/>
            <a:ext cx="3429000" cy="3962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Some Drawbacks to Leasing</a:t>
            </a:r>
            <a:r>
              <a:rPr lang="en-US" baseline="30000" dirty="0" smtClean="0"/>
              <a:t>2</a:t>
            </a:r>
          </a:p>
          <a:p>
            <a:pPr algn="ctr"/>
            <a:endParaRPr lang="en-US" baseline="30000" dirty="0" smtClean="0"/>
          </a:p>
          <a:p>
            <a:pPr marL="344488" indent="-231775">
              <a:spcAft>
                <a:spcPts val="1200"/>
              </a:spcAft>
              <a:buFont typeface="Arial" pitchFamily="34" charset="0"/>
              <a:buChar char="•"/>
            </a:pPr>
            <a:r>
              <a:rPr lang="en-US" sz="1400" dirty="0" smtClean="0"/>
              <a:t>Can cost more than purchasing over the lifetime of the equipment</a:t>
            </a:r>
          </a:p>
          <a:p>
            <a:pPr marL="344488" indent="-231775">
              <a:spcAft>
                <a:spcPts val="1200"/>
              </a:spcAft>
              <a:buFont typeface="Arial" pitchFamily="34" charset="0"/>
              <a:buChar char="•"/>
            </a:pPr>
            <a:r>
              <a:rPr lang="en-US" sz="1400" dirty="0" smtClean="0"/>
              <a:t>Don’t get the tax deduction for depreciation</a:t>
            </a:r>
          </a:p>
          <a:p>
            <a:pPr marL="344488" indent="-231775">
              <a:spcAft>
                <a:spcPts val="1200"/>
              </a:spcAft>
              <a:buFont typeface="Arial" pitchFamily="34" charset="0"/>
              <a:buChar char="•"/>
            </a:pPr>
            <a:r>
              <a:rPr lang="en-US" sz="1400" dirty="0" smtClean="0"/>
              <a:t>Equipment not counted as an asset, so you can’t use it as collateral</a:t>
            </a:r>
          </a:p>
          <a:p>
            <a:pPr marL="344488" indent="-231775">
              <a:spcAft>
                <a:spcPts val="1200"/>
              </a:spcAft>
              <a:buFont typeface="Arial" pitchFamily="34" charset="0"/>
              <a:buChar char="•"/>
            </a:pPr>
            <a:r>
              <a:rPr lang="en-US" sz="1400" dirty="0" smtClean="0"/>
              <a:t>Some leases appear as a liability on the balance sheet.</a:t>
            </a:r>
            <a:endParaRPr lang="en-US" sz="1400" dirty="0"/>
          </a:p>
        </p:txBody>
      </p:sp>
      <p:pic>
        <p:nvPicPr>
          <p:cNvPr id="7171" name="Picture 3" descr="C:\Documents and Settings\Morgan Barr\Local Settings\Temporary Internet Files\Content.IE5\0FUADDWR\MC900282372[1].wmf"/>
          <p:cNvPicPr>
            <a:picLocks noChangeAspect="1" noChangeArrowheads="1"/>
          </p:cNvPicPr>
          <p:nvPr/>
        </p:nvPicPr>
        <p:blipFill>
          <a:blip r:embed="rId2" cstate="print"/>
          <a:srcRect/>
          <a:stretch>
            <a:fillRect/>
          </a:stretch>
        </p:blipFill>
        <p:spPr bwMode="auto">
          <a:xfrm>
            <a:off x="7315200" y="890308"/>
            <a:ext cx="1298958" cy="1319492"/>
          </a:xfrm>
          <a:prstGeom prst="rect">
            <a:avLst/>
          </a:prstGeom>
          <a:noFill/>
        </p:spPr>
      </p:pic>
      <p:sp>
        <p:nvSpPr>
          <p:cNvPr id="9" name="Right Arrow 8">
            <a:hlinkClick r:id="rId3"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0" name="Picture 9"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11" name="Slide Number Placeholder 10"/>
          <p:cNvSpPr>
            <a:spLocks noGrp="1"/>
          </p:cNvSpPr>
          <p:nvPr>
            <p:ph type="sldNum" sz="quarter" idx="12"/>
          </p:nvPr>
        </p:nvSpPr>
        <p:spPr/>
        <p:txBody>
          <a:bodyPr/>
          <a:lstStyle/>
          <a:p>
            <a:fld id="{197B56AA-1A1D-44A6-9AFD-24AEBEFDBFF0}" type="slidenum">
              <a:rPr lang="en-US" smtClean="0"/>
              <a:pPr/>
              <a:t>41</a:t>
            </a:fld>
            <a:endParaRPr lang="en-US"/>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Rebates and Incentives</a:t>
            </a:r>
            <a:endParaRPr lang="en-US" dirty="0"/>
          </a:p>
        </p:txBody>
      </p:sp>
      <p:sp>
        <p:nvSpPr>
          <p:cNvPr id="3" name="Content Placeholder 2"/>
          <p:cNvSpPr>
            <a:spLocks noGrp="1"/>
          </p:cNvSpPr>
          <p:nvPr>
            <p:ph idx="1"/>
          </p:nvPr>
        </p:nvSpPr>
        <p:spPr>
          <a:xfrm>
            <a:off x="457200" y="1295400"/>
            <a:ext cx="4648200" cy="4724400"/>
          </a:xfrm>
        </p:spPr>
        <p:txBody>
          <a:bodyPr>
            <a:normAutofit/>
          </a:bodyPr>
          <a:lstStyle/>
          <a:p>
            <a:pPr marL="1588" indent="-1588">
              <a:spcAft>
                <a:spcPts val="1200"/>
              </a:spcAft>
              <a:buNone/>
            </a:pPr>
            <a:r>
              <a:rPr lang="en-US" sz="1400" dirty="0" smtClean="0"/>
              <a:t>Sometimes energy and water utilities provide companies with rebates or other incentives to improve energy or water efficiency or water treatment.</a:t>
            </a:r>
          </a:p>
          <a:p>
            <a:pPr marL="1588" indent="-1588">
              <a:spcAft>
                <a:spcPts val="1200"/>
              </a:spcAft>
              <a:buNone/>
            </a:pPr>
            <a:r>
              <a:rPr lang="en-US" sz="1400" dirty="0" smtClean="0"/>
              <a:t>These incentives include rebates on the purchase or installation of efficient equipment, design help, and low-interest financing.  Utilities may also offer plant assessments.</a:t>
            </a:r>
            <a:r>
              <a:rPr lang="en-US" sz="1400" baseline="30000" dirty="0" smtClean="0"/>
              <a:t>1</a:t>
            </a:r>
            <a:endParaRPr lang="en-US" sz="1400" dirty="0" smtClean="0"/>
          </a:p>
          <a:p>
            <a:pPr marL="1588" indent="-1588">
              <a:spcAft>
                <a:spcPts val="1200"/>
              </a:spcAft>
              <a:buNone/>
            </a:pPr>
            <a:r>
              <a:rPr lang="en-US" sz="1400" dirty="0" smtClean="0"/>
              <a:t>You may be able to find a link between broader sustainability projects and energy efficiency to get funding from a utility.</a:t>
            </a:r>
          </a:p>
          <a:p>
            <a:pPr marL="1588" indent="-1588">
              <a:spcAft>
                <a:spcPts val="1200"/>
              </a:spcAft>
              <a:buNone/>
            </a:pPr>
            <a:r>
              <a:rPr lang="en-US" sz="1400" dirty="0" smtClean="0"/>
              <a:t>Talk with your utility account manager to find out if the utility offers any rebates or incentives.</a:t>
            </a:r>
          </a:p>
          <a:p>
            <a:pPr marL="1588" indent="-1588">
              <a:buNone/>
            </a:pPr>
            <a:endParaRPr lang="en-US" sz="1600" dirty="0"/>
          </a:p>
        </p:txBody>
      </p:sp>
      <p:sp>
        <p:nvSpPr>
          <p:cNvPr id="4" name="TextBox 3"/>
          <p:cNvSpPr txBox="1"/>
          <p:nvPr/>
        </p:nvSpPr>
        <p:spPr>
          <a:xfrm>
            <a:off x="304800" y="6400800"/>
            <a:ext cx="8686800" cy="369332"/>
          </a:xfrm>
          <a:prstGeom prst="rect">
            <a:avLst/>
          </a:prstGeom>
          <a:noFill/>
        </p:spPr>
        <p:txBody>
          <a:bodyPr wrap="square" rtlCol="0">
            <a:spAutoFit/>
          </a:bodyPr>
          <a:lstStyle/>
          <a:p>
            <a:r>
              <a:rPr lang="en-US" sz="900" baseline="30000" dirty="0" smtClean="0"/>
              <a:t>1  </a:t>
            </a:r>
            <a:r>
              <a:rPr lang="en-US" sz="900" dirty="0" smtClean="0"/>
              <a:t>Allison </a:t>
            </a:r>
            <a:r>
              <a:rPr lang="en-US" sz="900" dirty="0" err="1" smtClean="0"/>
              <a:t>Houlihan</a:t>
            </a:r>
            <a:r>
              <a:rPr lang="en-US" sz="900" dirty="0" smtClean="0"/>
              <a:t> “Financing Energy Efficiency Improvements” Practice Guide #21Summer 2008 Southeast Regional Environmental Finance Center </a:t>
            </a:r>
          </a:p>
          <a:p>
            <a:r>
              <a:rPr lang="en-US" sz="900" baseline="30000" dirty="0" smtClean="0"/>
              <a:t>2</a:t>
            </a:r>
            <a:r>
              <a:rPr lang="en-US" sz="900" dirty="0" smtClean="0"/>
              <a:t>  </a:t>
            </a:r>
            <a:r>
              <a:rPr lang="en-US" sz="900" dirty="0" err="1" smtClean="0"/>
              <a:t>ComEd</a:t>
            </a:r>
            <a:r>
              <a:rPr lang="en-US" sz="900" dirty="0" smtClean="0"/>
              <a:t>. “Case Study: A Custom/Process Chiller Project”</a:t>
            </a:r>
            <a:endParaRPr lang="en-US" sz="900" dirty="0"/>
          </a:p>
        </p:txBody>
      </p:sp>
      <p:graphicFrame>
        <p:nvGraphicFramePr>
          <p:cNvPr id="5" name="Diagram 4"/>
          <p:cNvGraphicFramePr/>
          <p:nvPr/>
        </p:nvGraphicFramePr>
        <p:xfrm>
          <a:off x="5257800" y="914400"/>
          <a:ext cx="3657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8"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42</a:t>
            </a:fld>
            <a:endParaRPr lang="en-US"/>
          </a:p>
        </p:txBody>
      </p:sp>
    </p:spTree>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Venture or Equity Capital</a:t>
            </a:r>
            <a:endParaRPr lang="en-US" dirty="0"/>
          </a:p>
        </p:txBody>
      </p:sp>
      <p:sp>
        <p:nvSpPr>
          <p:cNvPr id="3" name="Content Placeholder 2"/>
          <p:cNvSpPr>
            <a:spLocks noGrp="1"/>
          </p:cNvSpPr>
          <p:nvPr>
            <p:ph idx="1"/>
          </p:nvPr>
        </p:nvSpPr>
        <p:spPr>
          <a:xfrm>
            <a:off x="457200" y="1066800"/>
            <a:ext cx="5029200" cy="4876800"/>
          </a:xfrm>
        </p:spPr>
        <p:txBody>
          <a:bodyPr>
            <a:normAutofit lnSpcReduction="10000"/>
          </a:bodyPr>
          <a:lstStyle/>
          <a:p>
            <a:pPr>
              <a:spcAft>
                <a:spcPts val="1200"/>
              </a:spcAft>
            </a:pPr>
            <a:r>
              <a:rPr lang="en-US" sz="1400" dirty="0" smtClean="0"/>
              <a:t>Strategic investors and similar groups can provide companies with equity capital.  These investors look for companies that can be made more efficient or will grow quickly. </a:t>
            </a:r>
            <a:r>
              <a:rPr lang="en-US" sz="1400" baseline="30000" dirty="0" smtClean="0"/>
              <a:t>1</a:t>
            </a:r>
            <a:endParaRPr lang="en-US" sz="1400" dirty="0" smtClean="0"/>
          </a:p>
          <a:p>
            <a:pPr>
              <a:spcAft>
                <a:spcPts val="1200"/>
              </a:spcAft>
            </a:pPr>
            <a:r>
              <a:rPr lang="en-US" sz="1400" dirty="0" smtClean="0"/>
              <a:t>Although venture capital is often focused on high-tech industries, companies in growth sectors can also attract this kind of capital.</a:t>
            </a:r>
          </a:p>
          <a:p>
            <a:pPr>
              <a:spcAft>
                <a:spcPts val="1200"/>
              </a:spcAft>
            </a:pPr>
            <a:r>
              <a:rPr lang="en-US" sz="1400" dirty="0" smtClean="0"/>
              <a:t>Much of the available venture capital comes from informal investors such as “angel investors,” rather than formal credit sources such as banks.   Angel investors are often successful entrepreneurs interested in helping new businesses through financing and advice.   There are networks that help link angel investors to companies. </a:t>
            </a:r>
            <a:r>
              <a:rPr lang="en-US" sz="1400" baseline="30000" dirty="0" smtClean="0"/>
              <a:t>2</a:t>
            </a:r>
            <a:endParaRPr lang="en-US" sz="1400" dirty="0" smtClean="0"/>
          </a:p>
          <a:p>
            <a:pPr>
              <a:spcAft>
                <a:spcPts val="1200"/>
              </a:spcAft>
            </a:pPr>
            <a:r>
              <a:rPr lang="en-US" sz="1400" dirty="0" smtClean="0"/>
              <a:t>However, it can still be hard to locate venture capitalists and determine the kinds of projects they want to invest in.</a:t>
            </a:r>
          </a:p>
          <a:p>
            <a:pPr>
              <a:spcAft>
                <a:spcPts val="1200"/>
              </a:spcAft>
            </a:pPr>
            <a:r>
              <a:rPr lang="en-US" sz="1400" dirty="0" smtClean="0"/>
              <a:t>The Small Business Investment Company (SBIC) is a program from the SBA that provides small businesses with equity financing.</a:t>
            </a:r>
            <a:endParaRPr lang="en-US" sz="1400" dirty="0"/>
          </a:p>
        </p:txBody>
      </p:sp>
      <p:sp>
        <p:nvSpPr>
          <p:cNvPr id="4" name="TextBox 3"/>
          <p:cNvSpPr txBox="1"/>
          <p:nvPr/>
        </p:nvSpPr>
        <p:spPr>
          <a:xfrm>
            <a:off x="304800" y="6248400"/>
            <a:ext cx="7620000" cy="507831"/>
          </a:xfrm>
          <a:prstGeom prst="rect">
            <a:avLst/>
          </a:prstGeom>
          <a:noFill/>
        </p:spPr>
        <p:txBody>
          <a:bodyPr wrap="square" rtlCol="0">
            <a:spAutoFit/>
          </a:bodyPr>
          <a:lstStyle/>
          <a:p>
            <a:r>
              <a:rPr lang="en-US" sz="900" baseline="30000" dirty="0" smtClean="0"/>
              <a:t>1</a:t>
            </a:r>
            <a:r>
              <a:rPr lang="en-US" sz="900" dirty="0" smtClean="0"/>
              <a:t>  NIST MEP “Quick Reference Guide to Growth Financing”</a:t>
            </a:r>
          </a:p>
          <a:p>
            <a:r>
              <a:rPr lang="en-US" sz="900" baseline="30000" dirty="0" smtClean="0"/>
              <a:t>2  </a:t>
            </a:r>
            <a:r>
              <a:rPr lang="en-US" sz="900" dirty="0" smtClean="0"/>
              <a:t>Department of Energy “Financing Options, Techniques, and Strategies”</a:t>
            </a:r>
          </a:p>
          <a:p>
            <a:r>
              <a:rPr lang="en-US" sz="900" baseline="30000" dirty="0" smtClean="0"/>
              <a:t>3</a:t>
            </a:r>
            <a:r>
              <a:rPr lang="en-US" sz="900" dirty="0" smtClean="0"/>
              <a:t> Green Venture Capital. “OPXBIO Raises $36.5 Million in Series C Financing”</a:t>
            </a:r>
          </a:p>
        </p:txBody>
      </p:sp>
      <p:graphicFrame>
        <p:nvGraphicFramePr>
          <p:cNvPr id="5" name="Diagram 4"/>
          <p:cNvGraphicFramePr/>
          <p:nvPr/>
        </p:nvGraphicFramePr>
        <p:xfrm>
          <a:off x="5638800" y="990600"/>
          <a:ext cx="32766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8"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43</a:t>
            </a:fld>
            <a:endParaRPr lang="en-US"/>
          </a:p>
        </p:txBody>
      </p:sp>
    </p:spTree>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Service Companies (ESCOs)</a:t>
            </a:r>
            <a:endParaRPr lang="en-US" dirty="0"/>
          </a:p>
        </p:txBody>
      </p:sp>
      <p:sp>
        <p:nvSpPr>
          <p:cNvPr id="3" name="Content Placeholder 2"/>
          <p:cNvSpPr>
            <a:spLocks noGrp="1"/>
          </p:cNvSpPr>
          <p:nvPr>
            <p:ph idx="1"/>
          </p:nvPr>
        </p:nvSpPr>
        <p:spPr>
          <a:xfrm>
            <a:off x="457200" y="990601"/>
            <a:ext cx="4876800" cy="4800600"/>
          </a:xfrm>
        </p:spPr>
        <p:txBody>
          <a:bodyPr>
            <a:normAutofit/>
          </a:bodyPr>
          <a:lstStyle/>
          <a:p>
            <a:pPr>
              <a:spcAft>
                <a:spcPts val="1200"/>
              </a:spcAft>
            </a:pPr>
            <a:r>
              <a:rPr lang="en-US" sz="1600" dirty="0" smtClean="0">
                <a:solidFill>
                  <a:schemeClr val="accent5"/>
                </a:solidFill>
              </a:rPr>
              <a:t>Energy Service Companies  (ESCOs) </a:t>
            </a:r>
            <a:r>
              <a:rPr lang="en-US" sz="1600" dirty="0" smtClean="0"/>
              <a:t>are companies that provide energy management and energy efficiency improvements and installation for companies. They develop and manage the energy efficiency projects for other companies or organizations.</a:t>
            </a:r>
            <a:r>
              <a:rPr lang="en-US" sz="1600" baseline="30000" dirty="0" smtClean="0"/>
              <a:t>1</a:t>
            </a:r>
            <a:endParaRPr lang="en-US" sz="1600" dirty="0" smtClean="0"/>
          </a:p>
          <a:p>
            <a:pPr>
              <a:spcAft>
                <a:spcPts val="1200"/>
              </a:spcAft>
            </a:pPr>
            <a:r>
              <a:rPr lang="en-US" sz="1600" dirty="0" smtClean="0"/>
              <a:t>ESCOs don’t usually expect up-front payment.  Their payment comes from the energy savings clients realize.</a:t>
            </a:r>
          </a:p>
          <a:p>
            <a:pPr>
              <a:spcAft>
                <a:spcPts val="1200"/>
              </a:spcAft>
            </a:pPr>
            <a:r>
              <a:rPr lang="en-US" sz="1600" dirty="0" smtClean="0"/>
              <a:t>This kind of financing is also called “</a:t>
            </a:r>
            <a:r>
              <a:rPr lang="en-US" sz="1600" dirty="0" smtClean="0">
                <a:solidFill>
                  <a:schemeClr val="accent5"/>
                </a:solidFill>
              </a:rPr>
              <a:t>performance contracting</a:t>
            </a:r>
            <a:r>
              <a:rPr lang="en-US" sz="1600" dirty="0" smtClean="0"/>
              <a:t>” because the performance of the contract, the energy savings, is how the project is financed and how the ESCO gets paid.</a:t>
            </a:r>
            <a:r>
              <a:rPr lang="en-US" sz="1600" baseline="30000" dirty="0" smtClean="0"/>
              <a:t>2</a:t>
            </a:r>
            <a:endParaRPr lang="en-US" sz="1600" dirty="0" smtClean="0"/>
          </a:p>
        </p:txBody>
      </p:sp>
      <p:sp>
        <p:nvSpPr>
          <p:cNvPr id="4" name="TextBox 3"/>
          <p:cNvSpPr txBox="1"/>
          <p:nvPr/>
        </p:nvSpPr>
        <p:spPr>
          <a:xfrm>
            <a:off x="304800" y="6172200"/>
            <a:ext cx="7620000" cy="646331"/>
          </a:xfrm>
          <a:prstGeom prst="rect">
            <a:avLst/>
          </a:prstGeom>
          <a:noFill/>
        </p:spPr>
        <p:txBody>
          <a:bodyPr wrap="square" rtlCol="0">
            <a:spAutoFit/>
          </a:bodyPr>
          <a:lstStyle/>
          <a:p>
            <a:r>
              <a:rPr lang="en-US" sz="900" baseline="30000" dirty="0" smtClean="0"/>
              <a:t>1  </a:t>
            </a:r>
            <a:r>
              <a:rPr lang="en-US" sz="900" dirty="0" smtClean="0"/>
              <a:t>Energy Star. “Energy Star Building Manual.” Chapter 4.  </a:t>
            </a:r>
          </a:p>
          <a:p>
            <a:r>
              <a:rPr lang="en-US" sz="900" baseline="30000" dirty="0" smtClean="0"/>
              <a:t>2  </a:t>
            </a:r>
            <a:r>
              <a:rPr lang="en-US" sz="900" dirty="0" smtClean="0"/>
              <a:t>Allison </a:t>
            </a:r>
            <a:r>
              <a:rPr lang="en-US" sz="900" dirty="0" err="1" smtClean="0"/>
              <a:t>Houlihan</a:t>
            </a:r>
            <a:r>
              <a:rPr lang="en-US" sz="900" dirty="0" smtClean="0"/>
              <a:t> “Financing Energy Efficiency Improvements” Practice Guide #21Summer 2008 Southeast Regional Environmental Finance Center </a:t>
            </a:r>
          </a:p>
          <a:p>
            <a:r>
              <a:rPr lang="en-US" sz="900" baseline="30000" dirty="0" smtClean="0"/>
              <a:t>3</a:t>
            </a:r>
            <a:r>
              <a:rPr lang="en-US" sz="900" dirty="0" smtClean="0"/>
              <a:t> </a:t>
            </a:r>
            <a:r>
              <a:rPr lang="en-US" sz="900" dirty="0" err="1" smtClean="0"/>
              <a:t>EnergyStar</a:t>
            </a:r>
            <a:r>
              <a:rPr lang="en-US" sz="900" dirty="0" smtClean="0"/>
              <a:t>. “Service and Product Provider Success Story”</a:t>
            </a:r>
            <a:endParaRPr lang="en-US" sz="900" dirty="0"/>
          </a:p>
        </p:txBody>
      </p:sp>
      <p:graphicFrame>
        <p:nvGraphicFramePr>
          <p:cNvPr id="5" name="Diagram 4"/>
          <p:cNvGraphicFramePr/>
          <p:nvPr/>
        </p:nvGraphicFramePr>
        <p:xfrm>
          <a:off x="5715000" y="990600"/>
          <a:ext cx="32766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a:hlinkClick r:id="rId7"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44</a:t>
            </a:fld>
            <a:endParaRPr lang="en-US"/>
          </a:p>
        </p:txBody>
      </p:sp>
    </p:spTree>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Performance Contracts Work</a:t>
            </a:r>
            <a:endParaRPr lang="en-US" dirty="0"/>
          </a:p>
        </p:txBody>
      </p:sp>
      <p:sp>
        <p:nvSpPr>
          <p:cNvPr id="3" name="Content Placeholder 2"/>
          <p:cNvSpPr>
            <a:spLocks noGrp="1"/>
          </p:cNvSpPr>
          <p:nvPr>
            <p:ph idx="1"/>
          </p:nvPr>
        </p:nvSpPr>
        <p:spPr>
          <a:xfrm>
            <a:off x="457200" y="990600"/>
            <a:ext cx="4572000" cy="5135563"/>
          </a:xfrm>
        </p:spPr>
        <p:txBody>
          <a:bodyPr>
            <a:normAutofit/>
          </a:bodyPr>
          <a:lstStyle/>
          <a:p>
            <a:pPr>
              <a:spcAft>
                <a:spcPts val="1200"/>
              </a:spcAft>
            </a:pPr>
            <a:r>
              <a:rPr lang="en-US" sz="1400" dirty="0" smtClean="0"/>
              <a:t>The ESCO </a:t>
            </a:r>
            <a:r>
              <a:rPr lang="en-US" sz="1400" smtClean="0"/>
              <a:t>conducts an </a:t>
            </a:r>
            <a:r>
              <a:rPr lang="en-US" sz="1400" dirty="0" smtClean="0"/>
              <a:t>audit and designs a project to reduce energy use.</a:t>
            </a:r>
          </a:p>
          <a:p>
            <a:pPr>
              <a:spcAft>
                <a:spcPts val="1200"/>
              </a:spcAft>
            </a:pPr>
            <a:r>
              <a:rPr lang="en-US" sz="1400" dirty="0" smtClean="0"/>
              <a:t>The ESCO implements and manages the project.</a:t>
            </a:r>
            <a:r>
              <a:rPr lang="en-US" sz="1400" baseline="30000" dirty="0" smtClean="0"/>
              <a:t>1</a:t>
            </a:r>
            <a:endParaRPr lang="en-US" sz="1400" dirty="0" smtClean="0"/>
          </a:p>
          <a:p>
            <a:pPr>
              <a:spcAft>
                <a:spcPts val="1200"/>
              </a:spcAft>
            </a:pPr>
            <a:r>
              <a:rPr lang="en-US" sz="1400" dirty="0" smtClean="0"/>
              <a:t>It bills the contracting company (manufacturer) for a negotiated portion of the energy cost savings.  This can happen in one of three ways:</a:t>
            </a:r>
            <a:r>
              <a:rPr lang="en-US" sz="1400" baseline="30000" dirty="0" smtClean="0"/>
              <a:t>2</a:t>
            </a:r>
            <a:r>
              <a:rPr lang="en-US" sz="1400" dirty="0" smtClean="0"/>
              <a:t>  </a:t>
            </a:r>
          </a:p>
          <a:p>
            <a:pPr lvl="1">
              <a:spcAft>
                <a:spcPts val="1200"/>
              </a:spcAft>
            </a:pPr>
            <a:r>
              <a:rPr lang="en-US" sz="1400" dirty="0" smtClean="0">
                <a:solidFill>
                  <a:schemeClr val="accent5"/>
                </a:solidFill>
              </a:rPr>
              <a:t>Shared Savings </a:t>
            </a:r>
            <a:r>
              <a:rPr lang="en-US" sz="1400" dirty="0" smtClean="0"/>
              <a:t>– Savings are shared between the ESCO and the manufacturer according to agreed percentages.</a:t>
            </a:r>
          </a:p>
          <a:p>
            <a:pPr lvl="1">
              <a:spcAft>
                <a:spcPts val="1200"/>
              </a:spcAft>
            </a:pPr>
            <a:r>
              <a:rPr lang="en-US" sz="1400" dirty="0" smtClean="0">
                <a:solidFill>
                  <a:schemeClr val="accent5"/>
                </a:solidFill>
              </a:rPr>
              <a:t>Paid from Savings </a:t>
            </a:r>
            <a:r>
              <a:rPr lang="en-US" sz="1400" dirty="0" smtClean="0"/>
              <a:t>– the ESCO receives a guaranteed amount with the manufacturer receiving the rest</a:t>
            </a:r>
          </a:p>
          <a:p>
            <a:pPr lvl="1">
              <a:spcAft>
                <a:spcPts val="1200"/>
              </a:spcAft>
            </a:pPr>
            <a:r>
              <a:rPr lang="en-US" sz="1400" dirty="0" smtClean="0">
                <a:solidFill>
                  <a:schemeClr val="accent5"/>
                </a:solidFill>
              </a:rPr>
              <a:t>Guaranteed Savings </a:t>
            </a:r>
            <a:r>
              <a:rPr lang="en-US" sz="1400" dirty="0" smtClean="0"/>
              <a:t>– the manufacturer receives a guaranteed amount with the ESCO receiving the rest</a:t>
            </a:r>
            <a:endParaRPr lang="en-US" sz="1400" dirty="0"/>
          </a:p>
        </p:txBody>
      </p:sp>
      <p:graphicFrame>
        <p:nvGraphicFramePr>
          <p:cNvPr id="5" name="Table 4"/>
          <p:cNvGraphicFramePr>
            <a:graphicFrameLocks noGrp="1"/>
          </p:cNvGraphicFramePr>
          <p:nvPr/>
        </p:nvGraphicFramePr>
        <p:xfrm>
          <a:off x="5486400" y="1295400"/>
          <a:ext cx="2971800" cy="4191001"/>
        </p:xfrm>
        <a:graphic>
          <a:graphicData uri="http://schemas.openxmlformats.org/drawingml/2006/table">
            <a:tbl>
              <a:tblPr firstRow="1" bandRow="1">
                <a:tableStyleId>{5C22544A-7EE6-4342-B048-85BDC9FD1C3A}</a:tableStyleId>
              </a:tblPr>
              <a:tblGrid>
                <a:gridCol w="2971800"/>
              </a:tblGrid>
              <a:tr h="727364">
                <a:tc>
                  <a:txBody>
                    <a:bodyPr/>
                    <a:lstStyle/>
                    <a:p>
                      <a:pPr algn="ctr"/>
                      <a:r>
                        <a:rPr lang="en-US" dirty="0" smtClean="0"/>
                        <a:t>Potential Drawbacks of</a:t>
                      </a:r>
                      <a:r>
                        <a:rPr lang="en-US" baseline="0" dirty="0" smtClean="0"/>
                        <a:t> working with ESCOs</a:t>
                      </a:r>
                      <a:r>
                        <a:rPr lang="en-US" baseline="30000" dirty="0" smtClean="0"/>
                        <a:t>1</a:t>
                      </a:r>
                      <a:endParaRPr lang="en-US" dirty="0"/>
                    </a:p>
                  </a:txBody>
                  <a:tcPr/>
                </a:tc>
              </a:tr>
              <a:tr h="658091">
                <a:tc>
                  <a:txBody>
                    <a:bodyPr/>
                    <a:lstStyle/>
                    <a:p>
                      <a:pPr algn="ctr"/>
                      <a:r>
                        <a:rPr lang="en-US" sz="1600" dirty="0" smtClean="0"/>
                        <a:t>You have</a:t>
                      </a:r>
                      <a:r>
                        <a:rPr lang="en-US" sz="1600" baseline="0" dirty="0" smtClean="0"/>
                        <a:t> to pay out a percentage of the savings.</a:t>
                      </a:r>
                      <a:endParaRPr lang="en-US" sz="1600" dirty="0"/>
                    </a:p>
                  </a:txBody>
                  <a:tcPr/>
                </a:tc>
              </a:tr>
              <a:tr h="1212273">
                <a:tc>
                  <a:txBody>
                    <a:bodyPr/>
                    <a:lstStyle/>
                    <a:p>
                      <a:pPr algn="ctr"/>
                      <a:r>
                        <a:rPr lang="en-US" sz="1600" dirty="0" smtClean="0"/>
                        <a:t>You may</a:t>
                      </a:r>
                      <a:r>
                        <a:rPr lang="en-US" sz="1600" baseline="0" dirty="0" smtClean="0"/>
                        <a:t> </a:t>
                      </a:r>
                      <a:r>
                        <a:rPr lang="en-US" sz="1600" dirty="0" smtClean="0"/>
                        <a:t>have to have substantial</a:t>
                      </a:r>
                      <a:r>
                        <a:rPr lang="en-US" sz="1600" baseline="0" dirty="0" smtClean="0"/>
                        <a:t> energy savings opportunities for ESCOs to be interested</a:t>
                      </a:r>
                      <a:endParaRPr lang="en-US" sz="1600" dirty="0"/>
                    </a:p>
                  </a:txBody>
                  <a:tcPr/>
                </a:tc>
              </a:tr>
              <a:tr h="658091">
                <a:tc>
                  <a:txBody>
                    <a:bodyPr/>
                    <a:lstStyle/>
                    <a:p>
                      <a:pPr algn="ctr"/>
                      <a:r>
                        <a:rPr lang="en-US" sz="1600" dirty="0" smtClean="0"/>
                        <a:t>Contracts can be difficult to arrange</a:t>
                      </a:r>
                      <a:endParaRPr lang="en-US" sz="1600" dirty="0"/>
                    </a:p>
                  </a:txBody>
                  <a:tcPr/>
                </a:tc>
              </a:tr>
              <a:tr h="935182">
                <a:tc>
                  <a:txBody>
                    <a:bodyPr/>
                    <a:lstStyle/>
                    <a:p>
                      <a:pPr algn="ctr"/>
                      <a:r>
                        <a:rPr lang="en-US" sz="1600" dirty="0" smtClean="0"/>
                        <a:t>Energy savings</a:t>
                      </a:r>
                      <a:r>
                        <a:rPr lang="en-US" sz="1600" baseline="0" dirty="0" smtClean="0"/>
                        <a:t> can be difficult to measure accurately</a:t>
                      </a:r>
                      <a:endParaRPr lang="en-US" sz="1600" dirty="0"/>
                    </a:p>
                  </a:txBody>
                  <a:tcPr/>
                </a:tc>
              </a:tr>
            </a:tbl>
          </a:graphicData>
        </a:graphic>
      </p:graphicFrame>
      <p:sp>
        <p:nvSpPr>
          <p:cNvPr id="6" name="TextBox 5"/>
          <p:cNvSpPr txBox="1"/>
          <p:nvPr/>
        </p:nvSpPr>
        <p:spPr>
          <a:xfrm>
            <a:off x="304800" y="6248400"/>
            <a:ext cx="7620000" cy="507831"/>
          </a:xfrm>
          <a:prstGeom prst="rect">
            <a:avLst/>
          </a:prstGeom>
          <a:noFill/>
        </p:spPr>
        <p:txBody>
          <a:bodyPr wrap="square" rtlCol="0">
            <a:spAutoFit/>
          </a:bodyPr>
          <a:lstStyle/>
          <a:p>
            <a:r>
              <a:rPr lang="en-US" sz="900" baseline="30000" dirty="0" smtClean="0"/>
              <a:t>1  </a:t>
            </a:r>
            <a:r>
              <a:rPr lang="en-US" sz="900" dirty="0" smtClean="0"/>
              <a:t>Energy Star. “Energy Star Building Manual.” Chapter 4.</a:t>
            </a:r>
          </a:p>
          <a:p>
            <a:r>
              <a:rPr lang="en-US" sz="900" baseline="30000" dirty="0" smtClean="0"/>
              <a:t>2  </a:t>
            </a:r>
            <a:r>
              <a:rPr lang="en-US" sz="900" dirty="0" smtClean="0"/>
              <a:t>Allison </a:t>
            </a:r>
            <a:r>
              <a:rPr lang="en-US" sz="900" dirty="0" err="1" smtClean="0"/>
              <a:t>Houlihan</a:t>
            </a:r>
            <a:r>
              <a:rPr lang="en-US" sz="900" dirty="0" smtClean="0"/>
              <a:t> “Financing Energy Efficiency Improvements” Practice Guide #21Summer 2008 Southeast Regional Environmental Finance Center  </a:t>
            </a:r>
          </a:p>
        </p:txBody>
      </p:sp>
      <p:sp>
        <p:nvSpPr>
          <p:cNvPr id="7" name="Right Arrow 6">
            <a:hlinkClick r:id="rId2"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45</a:t>
            </a:fld>
            <a:endParaRPr lang="en-US"/>
          </a:p>
        </p:txBody>
      </p:sp>
    </p:spTree>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Incentives</a:t>
            </a:r>
            <a:endParaRPr lang="en-US" dirty="0"/>
          </a:p>
        </p:txBody>
      </p:sp>
      <p:sp>
        <p:nvSpPr>
          <p:cNvPr id="3" name="Content Placeholder 2"/>
          <p:cNvSpPr>
            <a:spLocks noGrp="1"/>
          </p:cNvSpPr>
          <p:nvPr>
            <p:ph idx="1"/>
          </p:nvPr>
        </p:nvSpPr>
        <p:spPr>
          <a:xfrm>
            <a:off x="457200" y="990600"/>
            <a:ext cx="4572000" cy="5135563"/>
          </a:xfrm>
        </p:spPr>
        <p:txBody>
          <a:bodyPr>
            <a:normAutofit/>
          </a:bodyPr>
          <a:lstStyle/>
          <a:p>
            <a:r>
              <a:rPr lang="en-US" sz="1800" dirty="0" smtClean="0"/>
              <a:t>There are numerous sustainability related tax incentives businesses can take advantage of.  Most are for energy efficiency or renewable energy projects.</a:t>
            </a:r>
          </a:p>
          <a:p>
            <a:endParaRPr lang="en-US" sz="1800" dirty="0" smtClean="0"/>
          </a:p>
          <a:p>
            <a:r>
              <a:rPr lang="en-US" sz="1800" dirty="0" smtClean="0"/>
              <a:t>While they aren’t financing methods, these incentives can lower the costs of implementing a sustainability project.</a:t>
            </a:r>
          </a:p>
          <a:p>
            <a:endParaRPr lang="en-US" sz="1800" dirty="0" smtClean="0"/>
          </a:p>
          <a:p>
            <a:r>
              <a:rPr lang="en-US" sz="1800" dirty="0" smtClean="0">
                <a:hlinkClick r:id="rId3"/>
              </a:rPr>
              <a:t>This site</a:t>
            </a:r>
            <a:r>
              <a:rPr lang="en-US" sz="1800" dirty="0" smtClean="0"/>
              <a:t>, the Database of State Incentives for </a:t>
            </a:r>
            <a:r>
              <a:rPr lang="en-US" sz="1800" dirty="0" err="1" smtClean="0"/>
              <a:t>Renewables</a:t>
            </a:r>
            <a:r>
              <a:rPr lang="en-US" sz="1800" dirty="0" smtClean="0"/>
              <a:t> and Efficiency, allows you to search for tax and other incentives for renewable energy and energy efficiency</a:t>
            </a:r>
            <a:endParaRPr lang="en-US" sz="1800" dirty="0"/>
          </a:p>
        </p:txBody>
      </p:sp>
      <p:sp>
        <p:nvSpPr>
          <p:cNvPr id="4" name="TextBox 3"/>
          <p:cNvSpPr txBox="1"/>
          <p:nvPr/>
        </p:nvSpPr>
        <p:spPr>
          <a:xfrm>
            <a:off x="304800" y="6324600"/>
            <a:ext cx="7010400" cy="230832"/>
          </a:xfrm>
          <a:prstGeom prst="rect">
            <a:avLst/>
          </a:prstGeom>
          <a:noFill/>
        </p:spPr>
        <p:txBody>
          <a:bodyPr wrap="square" rtlCol="0">
            <a:spAutoFit/>
          </a:bodyPr>
          <a:lstStyle/>
          <a:p>
            <a:r>
              <a:rPr lang="en-US" sz="900" baseline="30000" dirty="0" smtClean="0"/>
              <a:t>1</a:t>
            </a:r>
            <a:r>
              <a:rPr lang="en-US" sz="900" dirty="0" smtClean="0"/>
              <a:t>   Energy Boom. “Novozymes gets $28.4 million Tax Credit to Advance Biofuels Production, Create Green Jobs.”</a:t>
            </a:r>
            <a:endParaRPr lang="en-US" sz="900" cap="all" dirty="0" smtClean="0"/>
          </a:p>
        </p:txBody>
      </p:sp>
      <p:graphicFrame>
        <p:nvGraphicFramePr>
          <p:cNvPr id="5" name="Diagram 4"/>
          <p:cNvGraphicFramePr/>
          <p:nvPr/>
        </p:nvGraphicFramePr>
        <p:xfrm>
          <a:off x="5257800" y="2049106"/>
          <a:ext cx="3581400" cy="366589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ight Arrow 5">
            <a:hlinkClick r:id="rId9"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10" action="ppaction://hlinksldjump"/>
          </p:cNvPr>
          <p:cNvPicPr>
            <a:picLocks noChangeAspect="1"/>
          </p:cNvPicPr>
          <p:nvPr/>
        </p:nvPicPr>
        <p:blipFill>
          <a:blip r:embed="rId11"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46</a:t>
            </a:fld>
            <a:endParaRPr lang="en-US"/>
          </a:p>
        </p:txBody>
      </p:sp>
    </p:spTree>
  </p:cSld>
  <p:clrMapOvr>
    <a:masterClrMapping/>
  </p:clrMapOvr>
  <p:transition spd="med">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Additional Resources</a:t>
            </a:r>
            <a:endParaRPr lang="en-US" dirty="0"/>
          </a:p>
        </p:txBody>
      </p:sp>
      <p:sp>
        <p:nvSpPr>
          <p:cNvPr id="3" name="Content Placeholder 2"/>
          <p:cNvSpPr>
            <a:spLocks noGrp="1"/>
          </p:cNvSpPr>
          <p:nvPr>
            <p:ph idx="1"/>
          </p:nvPr>
        </p:nvSpPr>
        <p:spPr>
          <a:xfrm>
            <a:off x="457200" y="990600"/>
            <a:ext cx="6629400" cy="5135563"/>
          </a:xfrm>
        </p:spPr>
        <p:txBody>
          <a:bodyPr>
            <a:normAutofit fontScale="92500" lnSpcReduction="10000"/>
          </a:bodyPr>
          <a:lstStyle/>
          <a:p>
            <a:pPr>
              <a:spcAft>
                <a:spcPts val="1200"/>
              </a:spcAft>
            </a:pPr>
            <a:r>
              <a:rPr lang="en-US" sz="2400" dirty="0" smtClean="0"/>
              <a:t>Choosing the best way to finance sustainability projects is a complicated process.  Here are some guides that provide more information:</a:t>
            </a:r>
          </a:p>
          <a:p>
            <a:pPr lvl="1">
              <a:spcAft>
                <a:spcPts val="1200"/>
              </a:spcAft>
            </a:pPr>
            <a:r>
              <a:rPr lang="en-US" sz="2000" dirty="0" smtClean="0"/>
              <a:t>The NIST Manufacturing Extension Partnership’s “</a:t>
            </a:r>
            <a:r>
              <a:rPr lang="en-US" sz="2000" dirty="0" smtClean="0">
                <a:hlinkClick r:id="rId2"/>
              </a:rPr>
              <a:t>Quick Reference Guide to Growth Financing</a:t>
            </a:r>
            <a:r>
              <a:rPr lang="en-US" sz="2000" dirty="0" smtClean="0"/>
              <a:t>” provides a great overview of general financing options as well as links to specific financing opportunities. </a:t>
            </a:r>
          </a:p>
          <a:p>
            <a:pPr lvl="1">
              <a:spcAft>
                <a:spcPts val="1200"/>
              </a:spcAft>
            </a:pPr>
            <a:r>
              <a:rPr lang="en-US" sz="2000" dirty="0" smtClean="0">
                <a:hlinkClick r:id="rId3"/>
              </a:rPr>
              <a:t>Chapter 4</a:t>
            </a:r>
            <a:r>
              <a:rPr lang="en-US" sz="2000" dirty="0" smtClean="0"/>
              <a:t> of the Energy Star program’s Building Manual walks you through various ways of financing projects.</a:t>
            </a:r>
          </a:p>
          <a:p>
            <a:pPr lvl="1">
              <a:spcAft>
                <a:spcPts val="1200"/>
              </a:spcAft>
            </a:pPr>
            <a:r>
              <a:rPr lang="en-US" sz="2000" dirty="0" smtClean="0"/>
              <a:t>And </a:t>
            </a:r>
            <a:r>
              <a:rPr lang="en-US" sz="2000" dirty="0" smtClean="0">
                <a:hlinkClick r:id="rId4"/>
              </a:rPr>
              <a:t>this guide</a:t>
            </a:r>
            <a:r>
              <a:rPr lang="en-US" sz="2000" dirty="0" smtClean="0"/>
              <a:t> from the Southeast Regional Environmental Finance Center compares the various financing methods and explains how suitable they are for these types of projects.</a:t>
            </a:r>
          </a:p>
          <a:p>
            <a:endParaRPr lang="en-US" dirty="0" smtClean="0"/>
          </a:p>
          <a:p>
            <a:endParaRPr lang="en-US" dirty="0"/>
          </a:p>
        </p:txBody>
      </p:sp>
      <p:pic>
        <p:nvPicPr>
          <p:cNvPr id="4" name="Picture 5" descr="C:\Documents and Settings\Morgan Barr\Local Settings\Temporary Internet Files\Content.IE5\K7XORYP2\MC900078811[1].wmf"/>
          <p:cNvPicPr>
            <a:picLocks noChangeAspect="1" noChangeArrowheads="1"/>
          </p:cNvPicPr>
          <p:nvPr/>
        </p:nvPicPr>
        <p:blipFill>
          <a:blip r:embed="rId5" cstate="print"/>
          <a:srcRect/>
          <a:stretch>
            <a:fillRect/>
          </a:stretch>
        </p:blipFill>
        <p:spPr bwMode="auto">
          <a:xfrm>
            <a:off x="7315200" y="1219200"/>
            <a:ext cx="1468244" cy="1371600"/>
          </a:xfrm>
          <a:prstGeom prst="rect">
            <a:avLst/>
          </a:prstGeom>
          <a:noFill/>
        </p:spPr>
      </p:pic>
      <p:sp>
        <p:nvSpPr>
          <p:cNvPr id="5" name="Right Arrow 4">
            <a:hlinkClick r:id="rId6"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7" action="ppaction://hlinksldjump"/>
          </p:cNvPr>
          <p:cNvPicPr>
            <a:picLocks noChangeAspect="1"/>
          </p:cNvPicPr>
          <p:nvPr/>
        </p:nvPicPr>
        <p:blipFill>
          <a:blip r:embed="rId8" cstate="print"/>
          <a:stretch>
            <a:fillRect/>
          </a:stretch>
        </p:blipFill>
        <p:spPr>
          <a:xfrm>
            <a:off x="8229600" y="6400800"/>
            <a:ext cx="432504" cy="365760"/>
          </a:xfrm>
          <a:prstGeom prst="rect">
            <a:avLst/>
          </a:prstGeom>
        </p:spPr>
      </p:pic>
      <p:sp>
        <p:nvSpPr>
          <p:cNvPr id="7" name="Slide Number Placeholder 6"/>
          <p:cNvSpPr>
            <a:spLocks noGrp="1"/>
          </p:cNvSpPr>
          <p:nvPr>
            <p:ph type="sldNum" sz="quarter" idx="12"/>
          </p:nvPr>
        </p:nvSpPr>
        <p:spPr/>
        <p:txBody>
          <a:bodyPr/>
          <a:lstStyle/>
          <a:p>
            <a:fld id="{197B56AA-1A1D-44A6-9AFD-24AEBEFDBFF0}" type="slidenum">
              <a:rPr lang="en-US" smtClean="0"/>
              <a:pPr/>
              <a:t>47</a:t>
            </a:fld>
            <a:endParaRPr lang="en-US"/>
          </a:p>
        </p:txBody>
      </p:sp>
    </p:spTree>
  </p:cSld>
  <p:clrMapOvr>
    <a:masterClrMapping/>
  </p:clrMapOvr>
  <p:transition spd="med">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Go for Help</a:t>
            </a:r>
            <a:endParaRPr lang="en-US" dirty="0"/>
          </a:p>
        </p:txBody>
      </p:sp>
      <p:sp>
        <p:nvSpPr>
          <p:cNvPr id="3" name="Content Placeholder 2"/>
          <p:cNvSpPr>
            <a:spLocks noGrp="1"/>
          </p:cNvSpPr>
          <p:nvPr>
            <p:ph idx="1"/>
          </p:nvPr>
        </p:nvSpPr>
        <p:spPr>
          <a:xfrm>
            <a:off x="457200" y="1371600"/>
            <a:ext cx="8229600" cy="3429000"/>
          </a:xfrm>
        </p:spPr>
        <p:txBody>
          <a:bodyPr>
            <a:normAutofit/>
          </a:bodyPr>
          <a:lstStyle/>
          <a:p>
            <a:r>
              <a:rPr lang="en-US" sz="2000" dirty="0" smtClean="0"/>
              <a:t>UNEP has put together </a:t>
            </a:r>
            <a:r>
              <a:rPr lang="en-US" sz="2000" dirty="0" smtClean="0">
                <a:hlinkClick r:id="rId2"/>
              </a:rPr>
              <a:t>a series of worksheets</a:t>
            </a:r>
            <a:r>
              <a:rPr lang="en-US" sz="2000" dirty="0" smtClean="0"/>
              <a:t> to help you with the decision making and financing process.</a:t>
            </a:r>
          </a:p>
          <a:p>
            <a:r>
              <a:rPr lang="en-US" sz="2000" dirty="0" smtClean="0"/>
              <a:t>Energy Star provides a </a:t>
            </a:r>
            <a:r>
              <a:rPr lang="en-US" sz="2000" dirty="0" smtClean="0">
                <a:hlinkClick r:id="rId3"/>
              </a:rPr>
              <a:t>Building Upgrade Value Calculator</a:t>
            </a:r>
            <a:r>
              <a:rPr lang="en-US" sz="2000" dirty="0" smtClean="0"/>
              <a:t>, a </a:t>
            </a:r>
            <a:r>
              <a:rPr lang="en-US" sz="2000" dirty="0" smtClean="0">
                <a:hlinkClick r:id="rId4"/>
              </a:rPr>
              <a:t>Cash Flow Opportunity Calculator</a:t>
            </a:r>
            <a:r>
              <a:rPr lang="en-US" sz="2000" dirty="0" smtClean="0"/>
              <a:t>, and a </a:t>
            </a:r>
            <a:r>
              <a:rPr lang="en-US" sz="2000" dirty="0" smtClean="0">
                <a:hlinkClick r:id="rId5"/>
              </a:rPr>
              <a:t>Financial Value Calculator</a:t>
            </a:r>
            <a:r>
              <a:rPr lang="en-US" sz="2000" dirty="0" smtClean="0"/>
              <a:t> that can be useful when considering energy projects.</a:t>
            </a:r>
          </a:p>
          <a:p>
            <a:r>
              <a:rPr lang="en-US" sz="2000" dirty="0" smtClean="0"/>
              <a:t>The Department of Energy has a </a:t>
            </a:r>
            <a:r>
              <a:rPr lang="en-US" sz="2000" dirty="0" smtClean="0">
                <a:hlinkClick r:id="rId6"/>
              </a:rPr>
              <a:t>State Incentive and Research Database</a:t>
            </a:r>
            <a:r>
              <a:rPr lang="en-US" sz="2000" dirty="0" smtClean="0"/>
              <a:t> with links to utility, state, local, federal, and nonprofit incentives.</a:t>
            </a:r>
            <a:endParaRPr lang="en-US" sz="2000" dirty="0"/>
          </a:p>
        </p:txBody>
      </p:sp>
      <p:pic>
        <p:nvPicPr>
          <p:cNvPr id="72706" name="Picture 2" descr="C:\Users\Morgan\AppData\Local\Microsoft\Windows\Temporary Internet Files\Content.IE5\P8TQ053Y\MC900432556[1].png"/>
          <p:cNvPicPr>
            <a:picLocks noChangeAspect="1" noChangeArrowheads="1"/>
          </p:cNvPicPr>
          <p:nvPr/>
        </p:nvPicPr>
        <p:blipFill>
          <a:blip r:embed="rId7" cstate="print"/>
          <a:srcRect/>
          <a:stretch>
            <a:fillRect/>
          </a:stretch>
        </p:blipFill>
        <p:spPr bwMode="auto">
          <a:xfrm>
            <a:off x="7391400" y="0"/>
            <a:ext cx="1447800" cy="1447800"/>
          </a:xfrm>
          <a:prstGeom prst="rect">
            <a:avLst/>
          </a:prstGeom>
          <a:noFill/>
        </p:spPr>
      </p:pic>
      <p:graphicFrame>
        <p:nvGraphicFramePr>
          <p:cNvPr id="8" name="Diagram 7"/>
          <p:cNvGraphicFramePr/>
          <p:nvPr/>
        </p:nvGraphicFramePr>
        <p:xfrm>
          <a:off x="457200" y="4419600"/>
          <a:ext cx="3810000" cy="1905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Right Arrow 5">
            <a:hlinkClick r:id="rId1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14" action="ppaction://hlinksldjump"/>
          </p:cNvPr>
          <p:cNvPicPr>
            <a:picLocks noChangeAspect="1"/>
          </p:cNvPicPr>
          <p:nvPr/>
        </p:nvPicPr>
        <p:blipFill>
          <a:blip r:embed="rId15"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48</a:t>
            </a:fld>
            <a:endParaRPr lang="en-US"/>
          </a:p>
        </p:txBody>
      </p:sp>
    </p:spTree>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Barriers to Success</a:t>
            </a:r>
            <a:endParaRPr lang="en-US" dirty="0"/>
          </a:p>
        </p:txBody>
      </p:sp>
      <p:sp>
        <p:nvSpPr>
          <p:cNvPr id="3" name="Content Placeholder 2"/>
          <p:cNvSpPr>
            <a:spLocks noGrp="1"/>
          </p:cNvSpPr>
          <p:nvPr>
            <p:ph idx="1"/>
          </p:nvPr>
        </p:nvSpPr>
        <p:spPr>
          <a:xfrm>
            <a:off x="457200" y="990600"/>
            <a:ext cx="6629400" cy="5135563"/>
          </a:xfrm>
        </p:spPr>
        <p:txBody>
          <a:bodyPr>
            <a:normAutofit fontScale="70000" lnSpcReduction="20000"/>
          </a:bodyPr>
          <a:lstStyle/>
          <a:p>
            <a:pPr>
              <a:spcAft>
                <a:spcPts val="600"/>
              </a:spcAft>
            </a:pPr>
            <a:r>
              <a:rPr lang="en-US" dirty="0" smtClean="0"/>
              <a:t>Surveys of companies have shown that there are a number of major barriers to the success of sustainability programs:</a:t>
            </a:r>
          </a:p>
          <a:p>
            <a:pPr lvl="1">
              <a:spcAft>
                <a:spcPts val="600"/>
              </a:spcAft>
            </a:pPr>
            <a:r>
              <a:rPr lang="en-US" dirty="0" smtClean="0"/>
              <a:t>Budget constraints</a:t>
            </a:r>
          </a:p>
          <a:p>
            <a:pPr lvl="1">
              <a:spcAft>
                <a:spcPts val="600"/>
              </a:spcAft>
            </a:pPr>
            <a:r>
              <a:rPr lang="en-US" dirty="0" smtClean="0"/>
              <a:t>Demonstrating a business case</a:t>
            </a:r>
          </a:p>
          <a:p>
            <a:pPr lvl="1">
              <a:spcAft>
                <a:spcPts val="600"/>
              </a:spcAft>
            </a:pPr>
            <a:r>
              <a:rPr lang="en-US" dirty="0" smtClean="0"/>
              <a:t>Lack of necessary information</a:t>
            </a:r>
            <a:r>
              <a:rPr lang="en-US" baseline="30000" dirty="0" smtClean="0"/>
              <a:t>1</a:t>
            </a:r>
          </a:p>
          <a:p>
            <a:pPr lvl="1">
              <a:spcAft>
                <a:spcPts val="600"/>
              </a:spcAft>
            </a:pPr>
            <a:r>
              <a:rPr lang="en-US" dirty="0" smtClean="0"/>
              <a:t>Flawed execution and difficulty changing corporate thinking and embedding the sustainability program throughout all operations.  </a:t>
            </a:r>
          </a:p>
          <a:p>
            <a:pPr lvl="1">
              <a:spcAft>
                <a:spcPts val="600"/>
              </a:spcAft>
            </a:pPr>
            <a:r>
              <a:rPr lang="en-US" dirty="0" smtClean="0"/>
              <a:t>Measuring sustainability</a:t>
            </a:r>
            <a:r>
              <a:rPr lang="en-US" baseline="30000" dirty="0" smtClean="0"/>
              <a:t>2</a:t>
            </a:r>
          </a:p>
          <a:p>
            <a:pPr lvl="1">
              <a:spcAft>
                <a:spcPts val="600"/>
              </a:spcAft>
            </a:pPr>
            <a:r>
              <a:rPr lang="en-US" dirty="0" smtClean="0"/>
              <a:t>Having an integrated approach to sustainability </a:t>
            </a:r>
          </a:p>
          <a:p>
            <a:pPr lvl="1">
              <a:spcAft>
                <a:spcPts val="600"/>
              </a:spcAft>
            </a:pPr>
            <a:r>
              <a:rPr lang="en-US" dirty="0" smtClean="0"/>
              <a:t>Competition between companies’ strategic priorities</a:t>
            </a:r>
            <a:r>
              <a:rPr lang="en-US" baseline="30000" dirty="0" smtClean="0"/>
              <a:t>3</a:t>
            </a:r>
          </a:p>
          <a:p>
            <a:pPr lvl="1"/>
            <a:endParaRPr lang="en-US" dirty="0" smtClean="0"/>
          </a:p>
          <a:p>
            <a:pPr lvl="1"/>
            <a:endParaRPr lang="en-US" baseline="30000" dirty="0" smtClean="0"/>
          </a:p>
          <a:p>
            <a:pPr lvl="1"/>
            <a:endParaRPr lang="en-US" dirty="0" smtClean="0"/>
          </a:p>
        </p:txBody>
      </p:sp>
      <p:sp>
        <p:nvSpPr>
          <p:cNvPr id="4" name="TextBox 3"/>
          <p:cNvSpPr txBox="1"/>
          <p:nvPr/>
        </p:nvSpPr>
        <p:spPr>
          <a:xfrm>
            <a:off x="228600" y="6096000"/>
            <a:ext cx="7467600" cy="810478"/>
          </a:xfrm>
          <a:prstGeom prst="rect">
            <a:avLst/>
          </a:prstGeom>
          <a:noFill/>
        </p:spPr>
        <p:txBody>
          <a:bodyPr wrap="square" rtlCol="0">
            <a:spAutoFit/>
          </a:bodyPr>
          <a:lstStyle/>
          <a:p>
            <a:r>
              <a:rPr lang="en-US" sz="1000" baseline="30000" dirty="0" smtClean="0"/>
              <a:t>1</a:t>
            </a:r>
            <a:r>
              <a:rPr lang="en-US" sz="1000" dirty="0" smtClean="0"/>
              <a:t>  “The ROI of Sustainability: Making the Business Case” </a:t>
            </a:r>
            <a:r>
              <a:rPr lang="en-US" sz="1000" dirty="0" err="1" smtClean="0"/>
              <a:t>Jhana</a:t>
            </a:r>
            <a:r>
              <a:rPr lang="en-US" sz="1000" dirty="0" smtClean="0"/>
              <a:t> </a:t>
            </a:r>
            <a:r>
              <a:rPr lang="en-US" sz="1000" dirty="0" err="1" smtClean="0"/>
              <a:t>Senxian</a:t>
            </a:r>
            <a:r>
              <a:rPr lang="en-US" sz="1000" dirty="0" smtClean="0"/>
              <a:t> and Cindy </a:t>
            </a:r>
            <a:r>
              <a:rPr lang="en-US" sz="1000" dirty="0" err="1" smtClean="0"/>
              <a:t>Jutras</a:t>
            </a:r>
            <a:r>
              <a:rPr lang="en-US" sz="1000" dirty="0" smtClean="0"/>
              <a:t>.  Aberdeen Group. </a:t>
            </a:r>
          </a:p>
          <a:p>
            <a:r>
              <a:rPr lang="en-US" sz="1000" baseline="30000" dirty="0" smtClean="0"/>
              <a:t>2</a:t>
            </a:r>
            <a:r>
              <a:rPr lang="en-US" sz="1000" dirty="0" smtClean="0"/>
              <a:t> MIT Sloan, “The Business of Sustainability”</a:t>
            </a:r>
          </a:p>
          <a:p>
            <a:r>
              <a:rPr lang="en-US" sz="1000" baseline="30000" dirty="0" smtClean="0"/>
              <a:t>3 </a:t>
            </a:r>
            <a:r>
              <a:rPr lang="en-US" sz="1000" dirty="0" smtClean="0"/>
              <a:t>Accenture and the United Nations Global Compact “A New Era of Sustainability: UN Global Compact-Accenture CEO Study 2010.” </a:t>
            </a:r>
          </a:p>
          <a:p>
            <a:endParaRPr lang="en-US" sz="1000" baseline="30000" dirty="0"/>
          </a:p>
        </p:txBody>
      </p:sp>
      <p:pic>
        <p:nvPicPr>
          <p:cNvPr id="3083" name="Picture 11" descr="C:\Documents and Settings\Morgan Barr\Local Settings\Temporary Internet Files\Content.IE5\8GR7IBGI\MC900090514[1].wmf"/>
          <p:cNvPicPr>
            <a:picLocks noChangeAspect="1" noChangeArrowheads="1"/>
          </p:cNvPicPr>
          <p:nvPr/>
        </p:nvPicPr>
        <p:blipFill>
          <a:blip r:embed="rId2" cstate="print"/>
          <a:srcRect/>
          <a:stretch>
            <a:fillRect/>
          </a:stretch>
        </p:blipFill>
        <p:spPr bwMode="auto">
          <a:xfrm>
            <a:off x="6953674" y="762000"/>
            <a:ext cx="2190326" cy="2286000"/>
          </a:xfrm>
          <a:prstGeom prst="rect">
            <a:avLst/>
          </a:prstGeom>
          <a:noFill/>
        </p:spPr>
      </p:pic>
      <p:sp>
        <p:nvSpPr>
          <p:cNvPr id="15" name="Right Arrow 14">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6" name="Picture 15"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49</a:t>
            </a:fld>
            <a:endParaRPr lang="en-US"/>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Project Analysis</a:t>
            </a:r>
            <a:endParaRPr lang="en-US" dirty="0"/>
          </a:p>
        </p:txBody>
      </p:sp>
      <p:sp>
        <p:nvSpPr>
          <p:cNvPr id="3" name="Content Placeholder 2"/>
          <p:cNvSpPr>
            <a:spLocks noGrp="1"/>
          </p:cNvSpPr>
          <p:nvPr>
            <p:ph idx="1"/>
          </p:nvPr>
        </p:nvSpPr>
        <p:spPr>
          <a:xfrm>
            <a:off x="457200" y="990600"/>
            <a:ext cx="6096000" cy="4876799"/>
          </a:xfrm>
        </p:spPr>
        <p:txBody>
          <a:bodyPr>
            <a:normAutofit/>
          </a:bodyPr>
          <a:lstStyle/>
          <a:p>
            <a:pPr>
              <a:spcAft>
                <a:spcPts val="1200"/>
              </a:spcAft>
            </a:pPr>
            <a:r>
              <a:rPr lang="en-US" sz="1600" dirty="0" smtClean="0"/>
              <a:t>Often, the people who are most familiar with the opportunities in sustainability projects and responsible for those projects are often </a:t>
            </a:r>
            <a:r>
              <a:rPr lang="en-US" sz="1600" dirty="0" smtClean="0">
                <a:solidFill>
                  <a:schemeClr val="accent5"/>
                </a:solidFill>
              </a:rPr>
              <a:t>unfamiliar with accounting and financial decision making practices</a:t>
            </a:r>
            <a:r>
              <a:rPr lang="en-US" sz="1600" dirty="0" smtClean="0"/>
              <a:t>.</a:t>
            </a:r>
            <a:r>
              <a:rPr lang="en-US" sz="1600" baseline="30000" dirty="0" smtClean="0"/>
              <a:t>1  </a:t>
            </a:r>
            <a:r>
              <a:rPr lang="en-US" sz="1600" dirty="0" smtClean="0"/>
              <a:t>They aren’t the ones making the financial decisions.</a:t>
            </a:r>
          </a:p>
          <a:p>
            <a:pPr>
              <a:spcAft>
                <a:spcPts val="1200"/>
              </a:spcAft>
            </a:pPr>
            <a:r>
              <a:rPr lang="en-US" sz="1600" dirty="0" smtClean="0"/>
              <a:t>And </a:t>
            </a:r>
            <a:r>
              <a:rPr lang="en-US" sz="1600" dirty="0" smtClean="0">
                <a:solidFill>
                  <a:schemeClr val="accent5"/>
                </a:solidFill>
              </a:rPr>
              <a:t>sustainability projects have to compete </a:t>
            </a:r>
            <a:r>
              <a:rPr lang="en-US" sz="1600" dirty="0" smtClean="0"/>
              <a:t>with other investments the company could make.  Decision makers may see them as costs rather than opportunities to be seized.</a:t>
            </a:r>
          </a:p>
          <a:p>
            <a:pPr>
              <a:spcAft>
                <a:spcPts val="1200"/>
              </a:spcAft>
            </a:pPr>
            <a:r>
              <a:rPr lang="en-US" sz="1600" dirty="0" smtClean="0"/>
              <a:t>In an Accenture survey, 72%of CEOs said they thought companies should </a:t>
            </a:r>
            <a:r>
              <a:rPr lang="en-US" sz="1600" dirty="0" smtClean="0">
                <a:solidFill>
                  <a:schemeClr val="accent5"/>
                </a:solidFill>
              </a:rPr>
              <a:t>include sustainability issues in discussions with financial analysts</a:t>
            </a:r>
            <a:r>
              <a:rPr lang="en-US" sz="1600" dirty="0" smtClean="0"/>
              <a:t>.</a:t>
            </a:r>
            <a:r>
              <a:rPr lang="en-US" sz="1600" baseline="30000" dirty="0" smtClean="0"/>
              <a:t>2</a:t>
            </a:r>
          </a:p>
          <a:p>
            <a:pPr>
              <a:spcAft>
                <a:spcPts val="1200"/>
              </a:spcAft>
            </a:pPr>
            <a:r>
              <a:rPr lang="en-US" sz="1600" dirty="0" smtClean="0"/>
              <a:t>Therefore, it’s important for those promoting sustainability projects to be able to back up their projects with real analysis.  You need to be able to </a:t>
            </a:r>
            <a:r>
              <a:rPr lang="en-US" sz="1600" dirty="0" smtClean="0">
                <a:solidFill>
                  <a:schemeClr val="accent5"/>
                </a:solidFill>
              </a:rPr>
              <a:t>speak the language of accounting and finance </a:t>
            </a:r>
            <a:r>
              <a:rPr lang="en-US" sz="1600" dirty="0" smtClean="0"/>
              <a:t>to get your projects approved.</a:t>
            </a:r>
            <a:r>
              <a:rPr lang="en-US" sz="1600" baseline="30000" dirty="0" smtClean="0"/>
              <a:t>3</a:t>
            </a:r>
            <a:endParaRPr lang="en-US" sz="1600" dirty="0" smtClean="0"/>
          </a:p>
          <a:p>
            <a:pPr>
              <a:spcAft>
                <a:spcPts val="1200"/>
              </a:spcAft>
            </a:pPr>
            <a:endParaRPr lang="en-US" sz="1400" dirty="0"/>
          </a:p>
        </p:txBody>
      </p:sp>
      <p:sp>
        <p:nvSpPr>
          <p:cNvPr id="4" name="TextBox 3"/>
          <p:cNvSpPr txBox="1"/>
          <p:nvPr/>
        </p:nvSpPr>
        <p:spPr>
          <a:xfrm>
            <a:off x="457200" y="6019800"/>
            <a:ext cx="7620000" cy="707886"/>
          </a:xfrm>
          <a:prstGeom prst="rect">
            <a:avLst/>
          </a:prstGeom>
          <a:noFill/>
        </p:spPr>
        <p:txBody>
          <a:bodyPr wrap="square" rtlCol="0">
            <a:spAutoFit/>
          </a:bodyPr>
          <a:lstStyle/>
          <a:p>
            <a:r>
              <a:rPr lang="en-US" sz="1000" baseline="30000" dirty="0" smtClean="0"/>
              <a:t>1</a:t>
            </a:r>
            <a:r>
              <a:rPr lang="en-US" sz="1000" dirty="0" smtClean="0"/>
              <a:t>  NEWMOA “Improving Your Competitive Position: Strategic and Financial Assessment of Pollution Prevention Investments</a:t>
            </a:r>
          </a:p>
          <a:p>
            <a:r>
              <a:rPr lang="en-US" sz="1000" baseline="30000" dirty="0" smtClean="0"/>
              <a:t>2</a:t>
            </a:r>
            <a:r>
              <a:rPr lang="en-US" sz="1000" dirty="0" smtClean="0"/>
              <a:t> Accenture and the United Nations Global Compact “A New Era of Sustainability: UN Global Compact-Accenture CEO Study 2010.”</a:t>
            </a:r>
          </a:p>
          <a:p>
            <a:r>
              <a:rPr lang="en-US" sz="1000" baseline="30000" dirty="0" smtClean="0"/>
              <a:t>3  </a:t>
            </a:r>
            <a:r>
              <a:rPr lang="en-US" sz="1000" dirty="0" smtClean="0"/>
              <a:t>David Bent. “Six Key Lessons on Mapping Out a Business Case for Sustainability Initiatives.”  </a:t>
            </a:r>
            <a:endParaRPr lang="en-US" sz="1000" baseline="30000" dirty="0"/>
          </a:p>
        </p:txBody>
      </p:sp>
      <p:pic>
        <p:nvPicPr>
          <p:cNvPr id="2050" name="Picture 2" descr="C:\Documents and Settings\Morgan Barr\Local Settings\Temporary Internet Files\Content.IE5\DJFNVMA9\MC900056849[1].wmf"/>
          <p:cNvPicPr>
            <a:picLocks noChangeAspect="1" noChangeArrowheads="1"/>
          </p:cNvPicPr>
          <p:nvPr/>
        </p:nvPicPr>
        <p:blipFill>
          <a:blip r:embed="rId2" cstate="print"/>
          <a:srcRect/>
          <a:stretch>
            <a:fillRect/>
          </a:stretch>
        </p:blipFill>
        <p:spPr bwMode="auto">
          <a:xfrm>
            <a:off x="6858000" y="1143000"/>
            <a:ext cx="1832458" cy="1555394"/>
          </a:xfrm>
          <a:prstGeom prst="rect">
            <a:avLst/>
          </a:prstGeom>
          <a:noFill/>
        </p:spPr>
      </p:pic>
      <p:sp>
        <p:nvSpPr>
          <p:cNvPr id="6" name="Right Arrow 5">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5</a:t>
            </a:fld>
            <a:endParaRPr lang="en-US"/>
          </a:p>
        </p:txBody>
      </p:sp>
    </p:spTree>
  </p:cSld>
  <p:clrMapOvr>
    <a:masterClrMapping/>
  </p:clrMapOvr>
  <p:transition spd="med">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idx="1"/>
          </p:nvPr>
        </p:nvSpPr>
        <p:spPr>
          <a:xfrm>
            <a:off x="457200" y="990600"/>
            <a:ext cx="6324600" cy="5135563"/>
          </a:xfrm>
        </p:spPr>
        <p:txBody>
          <a:bodyPr>
            <a:normAutofit fontScale="70000" lnSpcReduction="20000"/>
          </a:bodyPr>
          <a:lstStyle/>
          <a:p>
            <a:pPr>
              <a:spcAft>
                <a:spcPts val="1200"/>
              </a:spcAft>
            </a:pPr>
            <a:r>
              <a:rPr lang="en-US" dirty="0" smtClean="0"/>
              <a:t>The more familiar you are with the concepts of sustainability, the more likely you are to find value for your company in it.</a:t>
            </a:r>
          </a:p>
          <a:p>
            <a:pPr>
              <a:spcAft>
                <a:spcPts val="1200"/>
              </a:spcAft>
            </a:pPr>
            <a:r>
              <a:rPr lang="en-US" dirty="0" smtClean="0"/>
              <a:t>In the Accenture survey, 96% of CEOs said that </a:t>
            </a:r>
            <a:r>
              <a:rPr lang="en-US" dirty="0" smtClean="0">
                <a:solidFill>
                  <a:schemeClr val="accent5"/>
                </a:solidFill>
              </a:rPr>
              <a:t>companies should fully integrate sustainability into their operations and strategies</a:t>
            </a:r>
            <a:r>
              <a:rPr lang="en-US" dirty="0" smtClean="0"/>
              <a:t>.  81% said that their companies had already done so.</a:t>
            </a:r>
            <a:r>
              <a:rPr lang="en-US" baseline="30000" dirty="0" smtClean="0"/>
              <a:t>1</a:t>
            </a:r>
            <a:endParaRPr lang="en-US" dirty="0" smtClean="0"/>
          </a:p>
          <a:p>
            <a:pPr>
              <a:spcAft>
                <a:spcPts val="1200"/>
              </a:spcAft>
            </a:pPr>
            <a:r>
              <a:rPr lang="en-US" dirty="0" smtClean="0"/>
              <a:t>If your company doesn’t have an established sustainability program, </a:t>
            </a:r>
            <a:r>
              <a:rPr lang="en-US" dirty="0" smtClean="0">
                <a:solidFill>
                  <a:schemeClr val="accent5"/>
                </a:solidFill>
              </a:rPr>
              <a:t>start small</a:t>
            </a:r>
            <a:r>
              <a:rPr lang="en-US" dirty="0" smtClean="0"/>
              <a:t>.  Begin with smaller projects, building credibility and support.  This will help you get buy-in for larger projects.</a:t>
            </a:r>
            <a:r>
              <a:rPr lang="en-US" baseline="30000" dirty="0" smtClean="0"/>
              <a:t>2</a:t>
            </a:r>
          </a:p>
          <a:p>
            <a:pPr>
              <a:spcAft>
                <a:spcPts val="1200"/>
              </a:spcAft>
            </a:pPr>
            <a:r>
              <a:rPr lang="en-US" dirty="0" smtClean="0"/>
              <a:t>Ensure that you are using good metrics and document your results.</a:t>
            </a:r>
            <a:endParaRPr lang="en-US" dirty="0"/>
          </a:p>
        </p:txBody>
      </p:sp>
      <p:sp>
        <p:nvSpPr>
          <p:cNvPr id="4" name="TextBox 3"/>
          <p:cNvSpPr txBox="1"/>
          <p:nvPr/>
        </p:nvSpPr>
        <p:spPr>
          <a:xfrm>
            <a:off x="304800" y="6400800"/>
            <a:ext cx="8534400" cy="400110"/>
          </a:xfrm>
          <a:prstGeom prst="rect">
            <a:avLst/>
          </a:prstGeom>
          <a:noFill/>
        </p:spPr>
        <p:txBody>
          <a:bodyPr wrap="square" rtlCol="0">
            <a:spAutoFit/>
          </a:bodyPr>
          <a:lstStyle/>
          <a:p>
            <a:r>
              <a:rPr lang="en-US" sz="1000" baseline="30000" dirty="0" smtClean="0"/>
              <a:t>1</a:t>
            </a:r>
            <a:r>
              <a:rPr lang="en-US" sz="1000" dirty="0" smtClean="0"/>
              <a:t> Accenture and the United Nations Global Compact “A New Era of Sustainability: UN Global Compact-Accenture CEO Study 2010.”</a:t>
            </a:r>
          </a:p>
          <a:p>
            <a:r>
              <a:rPr lang="en-US" sz="1000" baseline="30000" dirty="0" smtClean="0"/>
              <a:t>2  </a:t>
            </a:r>
            <a:r>
              <a:rPr lang="en-US" sz="1000" dirty="0" smtClean="0"/>
              <a:t>David Bent, “How to Build a Business Case for Sustainability: Four Tips on Getting Buy-In from Finance.” </a:t>
            </a:r>
            <a:r>
              <a:rPr lang="en-US" sz="1000" dirty="0" err="1" smtClean="0"/>
              <a:t>GreenBiz</a:t>
            </a:r>
            <a:r>
              <a:rPr lang="en-US" sz="1000" dirty="0" smtClean="0"/>
              <a:t>.</a:t>
            </a:r>
            <a:endParaRPr lang="en-US" sz="1000" baseline="30000" dirty="0"/>
          </a:p>
        </p:txBody>
      </p:sp>
      <p:pic>
        <p:nvPicPr>
          <p:cNvPr id="4098" name="Picture 2" descr="C:\Documents and Settings\Morgan Barr\My Documents\My Pictures\Microsoft Clip Organizer\00411071.wmf"/>
          <p:cNvPicPr>
            <a:picLocks noChangeAspect="1" noChangeArrowheads="1"/>
          </p:cNvPicPr>
          <p:nvPr/>
        </p:nvPicPr>
        <p:blipFill>
          <a:blip r:embed="rId2" cstate="print"/>
          <a:srcRect/>
          <a:stretch>
            <a:fillRect/>
          </a:stretch>
        </p:blipFill>
        <p:spPr bwMode="auto">
          <a:xfrm>
            <a:off x="7010400" y="228600"/>
            <a:ext cx="1740529" cy="2194413"/>
          </a:xfrm>
          <a:prstGeom prst="rect">
            <a:avLst/>
          </a:prstGeom>
          <a:noFill/>
        </p:spPr>
      </p:pic>
      <p:sp>
        <p:nvSpPr>
          <p:cNvPr id="7" name="Right Arrow 6">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50</a:t>
            </a:fld>
            <a:endParaRPr lang="en-US"/>
          </a:p>
        </p:txBody>
      </p:sp>
    </p:spTree>
  </p:cSld>
  <p:clrMapOvr>
    <a:masterClrMapping/>
  </p:clrMapOvr>
  <p:transition spd="med">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idx="1"/>
          </p:nvPr>
        </p:nvSpPr>
        <p:spPr>
          <a:xfrm>
            <a:off x="457200" y="990600"/>
            <a:ext cx="6324600" cy="5135563"/>
          </a:xfrm>
        </p:spPr>
        <p:txBody>
          <a:bodyPr>
            <a:normAutofit fontScale="92500" lnSpcReduction="10000"/>
          </a:bodyPr>
          <a:lstStyle/>
          <a:p>
            <a:r>
              <a:rPr lang="en-US" sz="1800" dirty="0" smtClean="0"/>
              <a:t>One way to help ensure success of sustainability projects is to </a:t>
            </a:r>
            <a:r>
              <a:rPr lang="en-US" sz="1800" dirty="0" smtClean="0">
                <a:solidFill>
                  <a:schemeClr val="accent5"/>
                </a:solidFill>
              </a:rPr>
              <a:t>build support for your sustainability program across the company</a:t>
            </a:r>
            <a:r>
              <a:rPr lang="en-US" sz="1800" dirty="0" smtClean="0"/>
              <a:t>.</a:t>
            </a:r>
          </a:p>
          <a:p>
            <a:pPr lvl="1">
              <a:spcAft>
                <a:spcPts val="1200"/>
              </a:spcAft>
            </a:pPr>
            <a:r>
              <a:rPr lang="en-US" sz="1800" dirty="0" smtClean="0"/>
              <a:t>Taking a life cycle approach may affect many of the departments or functions in your company .You will need input from departments like product development, marketing, production, procurement, and purchasing.</a:t>
            </a:r>
            <a:endParaRPr lang="en-US" sz="1800" dirty="0"/>
          </a:p>
          <a:p>
            <a:pPr lvl="1">
              <a:spcAft>
                <a:spcPts val="1200"/>
              </a:spcAft>
            </a:pPr>
            <a:r>
              <a:rPr lang="en-US" sz="1800" dirty="0" smtClean="0"/>
              <a:t>One way of building support is to create cross-functional teams</a:t>
            </a:r>
          </a:p>
          <a:p>
            <a:pPr lvl="1">
              <a:spcAft>
                <a:spcPts val="1200"/>
              </a:spcAft>
            </a:pPr>
            <a:r>
              <a:rPr lang="en-US" sz="1800" dirty="0" smtClean="0"/>
              <a:t>Sustainability needs to be ingrained in every practice of the company to be successful</a:t>
            </a:r>
          </a:p>
          <a:p>
            <a:pPr lvl="1">
              <a:spcAft>
                <a:spcPts val="1200"/>
              </a:spcAft>
            </a:pPr>
            <a:r>
              <a:rPr lang="en-US" sz="1800" dirty="0" smtClean="0"/>
              <a:t>Seek input from employees throughout the enterprise.  For example, production employees may have ideas on ways to improve the product or manufacturing processes and may be able to supply necessary data for sustainability metrics.</a:t>
            </a:r>
            <a:r>
              <a:rPr lang="en-US" sz="1800" baseline="30000" dirty="0" smtClean="0"/>
              <a:t>1</a:t>
            </a:r>
            <a:endParaRPr lang="en-US" sz="1800" dirty="0" smtClean="0"/>
          </a:p>
          <a:p>
            <a:pPr lvl="1">
              <a:buNone/>
            </a:pPr>
            <a:endParaRPr lang="en-US" sz="1400" dirty="0" smtClean="0"/>
          </a:p>
        </p:txBody>
      </p:sp>
      <p:sp>
        <p:nvSpPr>
          <p:cNvPr id="4" name="TextBox 3"/>
          <p:cNvSpPr txBox="1"/>
          <p:nvPr/>
        </p:nvSpPr>
        <p:spPr>
          <a:xfrm>
            <a:off x="228600" y="6400800"/>
            <a:ext cx="7467600" cy="230832"/>
          </a:xfrm>
          <a:prstGeom prst="rect">
            <a:avLst/>
          </a:prstGeom>
          <a:noFill/>
        </p:spPr>
        <p:txBody>
          <a:bodyPr wrap="square" rtlCol="0">
            <a:spAutoFit/>
          </a:bodyPr>
          <a:lstStyle/>
          <a:p>
            <a:r>
              <a:rPr lang="en-US" sz="900" baseline="30000" dirty="0" smtClean="0"/>
              <a:t>1</a:t>
            </a:r>
            <a:r>
              <a:rPr lang="en-US" sz="900" dirty="0" smtClean="0"/>
              <a:t>  UNEP “Life Cycle Management: A Business Guide to Sustainability”</a:t>
            </a:r>
            <a:endParaRPr lang="en-US" sz="900" dirty="0"/>
          </a:p>
        </p:txBody>
      </p:sp>
      <p:pic>
        <p:nvPicPr>
          <p:cNvPr id="5122" name="Picture 2" descr="C:\Program Files\Microsoft Office\MEDIA\CAGCAT10\j0233018.wmf"/>
          <p:cNvPicPr>
            <a:picLocks noChangeAspect="1" noChangeArrowheads="1"/>
          </p:cNvPicPr>
          <p:nvPr/>
        </p:nvPicPr>
        <p:blipFill>
          <a:blip r:embed="rId3" cstate="print"/>
          <a:srcRect/>
          <a:stretch>
            <a:fillRect/>
          </a:stretch>
        </p:blipFill>
        <p:spPr bwMode="auto">
          <a:xfrm>
            <a:off x="7023482" y="228601"/>
            <a:ext cx="1875320" cy="1905000"/>
          </a:xfrm>
          <a:prstGeom prst="rect">
            <a:avLst/>
          </a:prstGeom>
          <a:noFill/>
        </p:spPr>
      </p:pic>
      <p:sp>
        <p:nvSpPr>
          <p:cNvPr id="6" name="Right Arrow 5">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51</a:t>
            </a:fld>
            <a:endParaRPr lang="en-US"/>
          </a:p>
        </p:txBody>
      </p:sp>
    </p:spTree>
  </p:cSld>
  <p:clrMapOvr>
    <a:masterClrMapping/>
  </p:clrMapOvr>
  <p:transition spd="med">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Engaging Your Workforce</a:t>
            </a:r>
            <a:endParaRPr lang="en-US" dirty="0"/>
          </a:p>
        </p:txBody>
      </p:sp>
      <p:sp>
        <p:nvSpPr>
          <p:cNvPr id="3" name="Content Placeholder 2"/>
          <p:cNvSpPr>
            <a:spLocks noGrp="1"/>
          </p:cNvSpPr>
          <p:nvPr>
            <p:ph idx="1"/>
          </p:nvPr>
        </p:nvSpPr>
        <p:spPr>
          <a:xfrm>
            <a:off x="457200" y="990600"/>
            <a:ext cx="6553200" cy="5135563"/>
          </a:xfrm>
        </p:spPr>
        <p:txBody>
          <a:bodyPr>
            <a:normAutofit fontScale="92500" lnSpcReduction="10000"/>
          </a:bodyPr>
          <a:lstStyle/>
          <a:p>
            <a:pPr>
              <a:spcAft>
                <a:spcPts val="1200"/>
              </a:spcAft>
            </a:pPr>
            <a:r>
              <a:rPr lang="en-US" sz="1700" dirty="0" smtClean="0"/>
              <a:t>Educating and engaging your employees on sustainability is key for the successful implementation of a sustainability program.</a:t>
            </a:r>
            <a:r>
              <a:rPr lang="en-US" sz="1700" baseline="30000" dirty="0" smtClean="0"/>
              <a:t>1</a:t>
            </a:r>
            <a:r>
              <a:rPr lang="en-US" sz="1700" dirty="0" smtClean="0"/>
              <a:t> </a:t>
            </a:r>
          </a:p>
          <a:p>
            <a:pPr>
              <a:spcAft>
                <a:spcPts val="1200"/>
              </a:spcAft>
            </a:pPr>
            <a:r>
              <a:rPr lang="en-US" sz="1700" dirty="0" smtClean="0"/>
              <a:t>Why?  </a:t>
            </a:r>
            <a:r>
              <a:rPr lang="en-US" sz="1700" dirty="0" smtClean="0">
                <a:solidFill>
                  <a:schemeClr val="accent5"/>
                </a:solidFill>
              </a:rPr>
              <a:t>Your employees make decisions about your business </a:t>
            </a:r>
            <a:r>
              <a:rPr lang="en-US" sz="1700" dirty="0" smtClean="0"/>
              <a:t>every day.  These decisions can have profound effects on your company’s sustainability.  </a:t>
            </a:r>
          </a:p>
          <a:p>
            <a:pPr>
              <a:spcAft>
                <a:spcPts val="1200"/>
              </a:spcAft>
            </a:pPr>
            <a:r>
              <a:rPr lang="en-US" sz="1700" dirty="0" smtClean="0"/>
              <a:t>Employees also </a:t>
            </a:r>
            <a:r>
              <a:rPr lang="en-US" sz="1700" dirty="0" smtClean="0">
                <a:solidFill>
                  <a:schemeClr val="accent5"/>
                </a:solidFill>
              </a:rPr>
              <a:t>know your business well</a:t>
            </a:r>
            <a:r>
              <a:rPr lang="en-US" sz="1700" dirty="0" smtClean="0"/>
              <a:t>.  They can be great sources of insight and ideas on how you can enhance your sustainability.  They are best positioned to identify inefficiencies and develop solutions.</a:t>
            </a:r>
            <a:r>
              <a:rPr lang="en-US" sz="1700" baseline="30000" dirty="0" smtClean="0"/>
              <a:t>1 </a:t>
            </a:r>
            <a:endParaRPr lang="en-US" sz="1700" dirty="0" smtClean="0"/>
          </a:p>
          <a:p>
            <a:pPr>
              <a:spcAft>
                <a:spcPts val="1200"/>
              </a:spcAft>
            </a:pPr>
            <a:r>
              <a:rPr lang="en-US" sz="1700" dirty="0" smtClean="0">
                <a:solidFill>
                  <a:schemeClr val="accent5"/>
                </a:solidFill>
              </a:rPr>
              <a:t>Environmental Management Teams</a:t>
            </a:r>
            <a:r>
              <a:rPr lang="en-US" sz="1700" dirty="0" smtClean="0"/>
              <a:t> can be a great way to engage employees across your business units and actively involve them in the sustainability efforts while leveraging their individual expertise.</a:t>
            </a:r>
            <a:r>
              <a:rPr lang="en-US" sz="1700" baseline="30000" dirty="0" smtClean="0"/>
              <a:t>2</a:t>
            </a:r>
          </a:p>
          <a:p>
            <a:pPr>
              <a:spcAft>
                <a:spcPts val="1200"/>
              </a:spcAft>
            </a:pPr>
            <a:r>
              <a:rPr lang="en-US" sz="1700" dirty="0" smtClean="0"/>
              <a:t>Remember that a company’s </a:t>
            </a:r>
            <a:r>
              <a:rPr lang="en-US" sz="1700" dirty="0" smtClean="0">
                <a:solidFill>
                  <a:schemeClr val="accent5"/>
                </a:solidFill>
              </a:rPr>
              <a:t>environmental policy </a:t>
            </a:r>
            <a:r>
              <a:rPr lang="en-US" sz="1700" dirty="0" smtClean="0"/>
              <a:t>is the first way you communicate your sustainability commitment to your employees.</a:t>
            </a:r>
            <a:r>
              <a:rPr lang="en-US" sz="1700" baseline="30000" dirty="0" smtClean="0"/>
              <a:t>2</a:t>
            </a:r>
            <a:r>
              <a:rPr lang="en-US" sz="1700" dirty="0" smtClean="0"/>
              <a:t>  </a:t>
            </a:r>
          </a:p>
          <a:p>
            <a:pPr>
              <a:buNone/>
            </a:pPr>
            <a:r>
              <a:rPr lang="en-US" sz="2000" dirty="0" smtClean="0"/>
              <a:t>   </a:t>
            </a:r>
            <a:endParaRPr lang="en-US" sz="2000" dirty="0"/>
          </a:p>
        </p:txBody>
      </p:sp>
      <p:sp>
        <p:nvSpPr>
          <p:cNvPr id="4" name="TextBox 3"/>
          <p:cNvSpPr txBox="1"/>
          <p:nvPr/>
        </p:nvSpPr>
        <p:spPr>
          <a:xfrm>
            <a:off x="152400" y="6324600"/>
            <a:ext cx="8839200" cy="400110"/>
          </a:xfrm>
          <a:prstGeom prst="rect">
            <a:avLst/>
          </a:prstGeom>
          <a:noFill/>
        </p:spPr>
        <p:txBody>
          <a:bodyPr wrap="square" rtlCol="0">
            <a:spAutoFit/>
          </a:bodyPr>
          <a:lstStyle/>
          <a:p>
            <a:r>
              <a:rPr lang="en-US" sz="1000" baseline="30000" dirty="0" smtClean="0"/>
              <a:t>1</a:t>
            </a:r>
            <a:r>
              <a:rPr lang="en-US" sz="1000" dirty="0" smtClean="0"/>
              <a:t> National Environmental Education Foundation, “The Business Case for Environmental and Sustainability Employee Education”</a:t>
            </a:r>
          </a:p>
          <a:p>
            <a:r>
              <a:rPr lang="en-US" sz="1000" baseline="30000" dirty="0" smtClean="0"/>
              <a:t>2</a:t>
            </a:r>
            <a:r>
              <a:rPr lang="en-US" sz="1000" dirty="0" smtClean="0"/>
              <a:t> EPA Small Business Division, “Practical Guide to Environmental Management for Small Business” </a:t>
            </a:r>
            <a:endParaRPr lang="en-US" sz="1000" baseline="30000" dirty="0"/>
          </a:p>
        </p:txBody>
      </p:sp>
      <p:pic>
        <p:nvPicPr>
          <p:cNvPr id="5" name="Picture 2"/>
          <p:cNvPicPr>
            <a:picLocks noChangeAspect="1" noChangeArrowheads="1"/>
          </p:cNvPicPr>
          <p:nvPr/>
        </p:nvPicPr>
        <p:blipFill>
          <a:blip r:embed="rId2" cstate="print"/>
          <a:srcRect/>
          <a:stretch>
            <a:fillRect/>
          </a:stretch>
        </p:blipFill>
        <p:spPr bwMode="auto">
          <a:xfrm>
            <a:off x="6858000" y="990600"/>
            <a:ext cx="1905000" cy="1524000"/>
          </a:xfrm>
          <a:prstGeom prst="rect">
            <a:avLst/>
          </a:prstGeom>
          <a:noFill/>
          <a:ln w="9525">
            <a:noFill/>
            <a:miter lim="800000"/>
            <a:headEnd/>
            <a:tailEnd/>
          </a:ln>
          <a:effectLst/>
        </p:spPr>
      </p:pic>
      <p:sp>
        <p:nvSpPr>
          <p:cNvPr id="6" name="Right Arrow 5">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52</a:t>
            </a:fld>
            <a:endParaRPr lang="en-US"/>
          </a:p>
        </p:txBody>
      </p:sp>
    </p:spTree>
  </p:cSld>
  <p:clrMapOvr>
    <a:masterClrMapping/>
  </p:clrMapOvr>
  <p:transition spd="med">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You Can do to Get Employees Involved</a:t>
            </a:r>
            <a:endParaRPr lang="en-US" dirty="0"/>
          </a:p>
        </p:txBody>
      </p:sp>
      <p:sp>
        <p:nvSpPr>
          <p:cNvPr id="3" name="Content Placeholder 2"/>
          <p:cNvSpPr>
            <a:spLocks noGrp="1"/>
          </p:cNvSpPr>
          <p:nvPr>
            <p:ph idx="1"/>
          </p:nvPr>
        </p:nvSpPr>
        <p:spPr>
          <a:xfrm>
            <a:off x="457200" y="1295400"/>
            <a:ext cx="5562600" cy="4830763"/>
          </a:xfrm>
        </p:spPr>
        <p:txBody>
          <a:bodyPr>
            <a:normAutofit fontScale="92500" lnSpcReduction="20000"/>
          </a:bodyPr>
          <a:lstStyle/>
          <a:p>
            <a:pPr>
              <a:spcAft>
                <a:spcPts val="1200"/>
              </a:spcAft>
            </a:pPr>
            <a:r>
              <a:rPr lang="en-US" dirty="0" smtClean="0"/>
              <a:t>Help justify investment in employee education by </a:t>
            </a:r>
            <a:r>
              <a:rPr lang="en-US" dirty="0" smtClean="0">
                <a:solidFill>
                  <a:schemeClr val="accent5"/>
                </a:solidFill>
              </a:rPr>
              <a:t>linking it to company objectives</a:t>
            </a:r>
            <a:r>
              <a:rPr lang="en-US" dirty="0" smtClean="0"/>
              <a:t>.</a:t>
            </a:r>
          </a:p>
          <a:p>
            <a:pPr>
              <a:spcAft>
                <a:spcPts val="1200"/>
              </a:spcAft>
            </a:pPr>
            <a:r>
              <a:rPr lang="en-US" dirty="0" smtClean="0"/>
              <a:t>Use </a:t>
            </a:r>
            <a:r>
              <a:rPr lang="en-US" dirty="0" smtClean="0">
                <a:solidFill>
                  <a:schemeClr val="accent5"/>
                </a:solidFill>
              </a:rPr>
              <a:t>educational pilot programs</a:t>
            </a:r>
            <a:r>
              <a:rPr lang="en-US" dirty="0" smtClean="0"/>
              <a:t>.</a:t>
            </a:r>
          </a:p>
          <a:p>
            <a:pPr>
              <a:spcAft>
                <a:spcPts val="1200"/>
              </a:spcAft>
            </a:pPr>
            <a:r>
              <a:rPr lang="en-US" dirty="0" smtClean="0"/>
              <a:t>Show employees how their environmental work is </a:t>
            </a:r>
            <a:r>
              <a:rPr lang="en-US" dirty="0" smtClean="0">
                <a:solidFill>
                  <a:schemeClr val="accent5"/>
                </a:solidFill>
              </a:rPr>
              <a:t>making a difference </a:t>
            </a:r>
            <a:r>
              <a:rPr lang="en-US" dirty="0" smtClean="0"/>
              <a:t>in the company’s performance.</a:t>
            </a:r>
            <a:r>
              <a:rPr lang="en-US" baseline="30000" dirty="0" smtClean="0"/>
              <a:t>1</a:t>
            </a:r>
          </a:p>
          <a:p>
            <a:endParaRPr lang="en-US" dirty="0"/>
          </a:p>
        </p:txBody>
      </p:sp>
      <p:sp>
        <p:nvSpPr>
          <p:cNvPr id="4" name="TextBox 3"/>
          <p:cNvSpPr txBox="1"/>
          <p:nvPr/>
        </p:nvSpPr>
        <p:spPr>
          <a:xfrm>
            <a:off x="76200" y="6553200"/>
            <a:ext cx="8534400" cy="246221"/>
          </a:xfrm>
          <a:prstGeom prst="rect">
            <a:avLst/>
          </a:prstGeom>
          <a:noFill/>
        </p:spPr>
        <p:txBody>
          <a:bodyPr wrap="square" rtlCol="0">
            <a:spAutoFit/>
          </a:bodyPr>
          <a:lstStyle/>
          <a:p>
            <a:r>
              <a:rPr lang="en-US" sz="1000" baseline="30000" dirty="0" smtClean="0"/>
              <a:t>1</a:t>
            </a:r>
            <a:r>
              <a:rPr lang="en-US" sz="1000" dirty="0" smtClean="0"/>
              <a:t>  National Environmental Education Foundation, “The Business Case for Environmental and Sustainability Employee Education.” </a:t>
            </a:r>
            <a:endParaRPr lang="en-US" sz="1000" dirty="0"/>
          </a:p>
        </p:txBody>
      </p:sp>
      <p:pic>
        <p:nvPicPr>
          <p:cNvPr id="6148" name="Picture 4" descr="C:\Documents and Settings\Morgan Barr\Local Settings\Temporary Internet Files\Content.IE5\HFFM61NU\MC900231222[1].wmf"/>
          <p:cNvPicPr>
            <a:picLocks noChangeAspect="1" noChangeArrowheads="1"/>
          </p:cNvPicPr>
          <p:nvPr/>
        </p:nvPicPr>
        <p:blipFill>
          <a:blip r:embed="rId2" cstate="print"/>
          <a:srcRect/>
          <a:stretch>
            <a:fillRect/>
          </a:stretch>
        </p:blipFill>
        <p:spPr bwMode="auto">
          <a:xfrm>
            <a:off x="6457656" y="1143001"/>
            <a:ext cx="2291009" cy="1600200"/>
          </a:xfrm>
          <a:prstGeom prst="rect">
            <a:avLst/>
          </a:prstGeom>
          <a:noFill/>
        </p:spPr>
      </p:pic>
      <p:sp>
        <p:nvSpPr>
          <p:cNvPr id="8" name="Right Arrow 7">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53</a:t>
            </a:fld>
            <a:endParaRPr lang="en-US"/>
          </a:p>
        </p:txBody>
      </p:sp>
    </p:spTree>
  </p:cSld>
  <p:clrMapOvr>
    <a:masterClrMapping/>
  </p:clrMapOvr>
  <p:transition spd="med">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Decision Making and Financing - Checklist</a:t>
            </a:r>
            <a:endParaRPr lang="en-US" sz="2800" dirty="0"/>
          </a:p>
        </p:txBody>
      </p:sp>
      <p:sp>
        <p:nvSpPr>
          <p:cNvPr id="3" name="Content Placeholder 2"/>
          <p:cNvSpPr>
            <a:spLocks noGrp="1"/>
          </p:cNvSpPr>
          <p:nvPr>
            <p:ph idx="1"/>
          </p:nvPr>
        </p:nvSpPr>
        <p:spPr>
          <a:xfrm>
            <a:off x="609600" y="914400"/>
            <a:ext cx="6705600" cy="5486400"/>
          </a:xfrm>
        </p:spPr>
        <p:txBody>
          <a:bodyPr>
            <a:normAutofit/>
          </a:bodyPr>
          <a:lstStyle/>
          <a:p>
            <a:pPr>
              <a:buFont typeface="Wingdings" pitchFamily="2" charset="2"/>
              <a:buChar char="ü"/>
            </a:pPr>
            <a:r>
              <a:rPr lang="en-US" sz="2100" dirty="0" smtClean="0"/>
              <a:t>Collect all relevant cost data</a:t>
            </a:r>
          </a:p>
          <a:p>
            <a:pPr lvl="1">
              <a:buFont typeface="Wingdings" pitchFamily="2" charset="2"/>
              <a:buChar char="ü"/>
            </a:pPr>
            <a:r>
              <a:rPr lang="en-US" sz="1700" dirty="0" smtClean="0"/>
              <a:t>Process before any changes</a:t>
            </a:r>
          </a:p>
          <a:p>
            <a:pPr lvl="1">
              <a:buFont typeface="Wingdings" pitchFamily="2" charset="2"/>
              <a:buChar char="ü"/>
            </a:pPr>
            <a:r>
              <a:rPr lang="en-US" sz="1700" dirty="0" smtClean="0"/>
              <a:t>Process after proposed project</a:t>
            </a:r>
          </a:p>
          <a:p>
            <a:pPr>
              <a:buFont typeface="Wingdings" pitchFamily="2" charset="2"/>
              <a:buChar char="ü"/>
            </a:pPr>
            <a:r>
              <a:rPr lang="en-US" sz="2100" dirty="0" smtClean="0"/>
              <a:t>Use profitability measures to analyze cost data</a:t>
            </a:r>
          </a:p>
          <a:p>
            <a:pPr>
              <a:buFont typeface="Wingdings" pitchFamily="2" charset="2"/>
              <a:buChar char="ü"/>
            </a:pPr>
            <a:r>
              <a:rPr lang="en-US" sz="2100" dirty="0" smtClean="0"/>
              <a:t>Prepare a justification package with project documentation</a:t>
            </a:r>
          </a:p>
          <a:p>
            <a:pPr>
              <a:buFont typeface="Wingdings" pitchFamily="2" charset="2"/>
              <a:buChar char="ü"/>
            </a:pPr>
            <a:r>
              <a:rPr lang="en-US" sz="2100" dirty="0" smtClean="0"/>
              <a:t>Present proposed project to decision makers</a:t>
            </a:r>
          </a:p>
          <a:p>
            <a:pPr>
              <a:buFont typeface="Wingdings" pitchFamily="2" charset="2"/>
              <a:buChar char="ü"/>
            </a:pPr>
            <a:r>
              <a:rPr lang="en-US" sz="2100" dirty="0" smtClean="0"/>
              <a:t>Investigate available financing methods</a:t>
            </a:r>
          </a:p>
          <a:p>
            <a:pPr>
              <a:buFont typeface="Wingdings" pitchFamily="2" charset="2"/>
              <a:buChar char="ü"/>
            </a:pPr>
            <a:r>
              <a:rPr lang="en-US" sz="2100" dirty="0" smtClean="0"/>
              <a:t>Counteract major barriers to success</a:t>
            </a:r>
          </a:p>
          <a:p>
            <a:pPr lvl="1">
              <a:buFont typeface="Wingdings" pitchFamily="2" charset="2"/>
              <a:buChar char="ü"/>
            </a:pPr>
            <a:r>
              <a:rPr lang="en-US" sz="1700" dirty="0" smtClean="0"/>
              <a:t>Integrate sustainability across the organization</a:t>
            </a:r>
          </a:p>
          <a:p>
            <a:pPr lvl="1">
              <a:buFont typeface="Wingdings" pitchFamily="2" charset="2"/>
              <a:buChar char="ü"/>
            </a:pPr>
            <a:r>
              <a:rPr lang="en-US" sz="1700" dirty="0" smtClean="0"/>
              <a:t>Collect better information and metrics</a:t>
            </a:r>
          </a:p>
          <a:p>
            <a:pPr lvl="1">
              <a:buFont typeface="Wingdings" pitchFamily="2" charset="2"/>
              <a:buChar char="ü"/>
            </a:pPr>
            <a:r>
              <a:rPr lang="en-US" sz="1700" dirty="0" smtClean="0"/>
              <a:t>Start with small projects</a:t>
            </a:r>
          </a:p>
          <a:p>
            <a:pPr lvl="1">
              <a:buFont typeface="Wingdings" pitchFamily="2" charset="2"/>
              <a:buChar char="ü"/>
            </a:pPr>
            <a:r>
              <a:rPr lang="en-US" sz="1700" dirty="0" smtClean="0"/>
              <a:t>Engage employees throughout the company</a:t>
            </a:r>
          </a:p>
          <a:p>
            <a:pPr lvl="1">
              <a:buFont typeface="Wingdings" pitchFamily="2" charset="2"/>
              <a:buChar char="ü"/>
            </a:pPr>
            <a:endParaRPr lang="en-US" sz="1700" dirty="0" smtClean="0"/>
          </a:p>
        </p:txBody>
      </p:sp>
      <p:sp>
        <p:nvSpPr>
          <p:cNvPr id="6" name="TextBox 5"/>
          <p:cNvSpPr txBox="1"/>
          <p:nvPr/>
        </p:nvSpPr>
        <p:spPr>
          <a:xfrm>
            <a:off x="4572000" y="905976"/>
            <a:ext cx="2971800" cy="369332"/>
          </a:xfrm>
          <a:prstGeom prst="rect">
            <a:avLst/>
          </a:prstGeom>
          <a:noFill/>
        </p:spPr>
        <p:txBody>
          <a:bodyPr wrap="square" rtlCol="0">
            <a:spAutoFit/>
          </a:bodyPr>
          <a:lstStyle/>
          <a:p>
            <a:endParaRPr lang="en-US" dirty="0" smtClean="0"/>
          </a:p>
        </p:txBody>
      </p:sp>
      <p:pic>
        <p:nvPicPr>
          <p:cNvPr id="9" name="Picture 2" descr="C:\Users\Morgan\AppData\Local\Microsoft\Windows\Temporary Internet Files\Content.IE5\G1HKTB9N\MC900431585[1].png"/>
          <p:cNvPicPr>
            <a:picLocks noChangeAspect="1" noChangeArrowheads="1"/>
          </p:cNvPicPr>
          <p:nvPr/>
        </p:nvPicPr>
        <p:blipFill>
          <a:blip r:embed="rId3" cstate="print"/>
          <a:srcRect/>
          <a:stretch>
            <a:fillRect/>
          </a:stretch>
        </p:blipFill>
        <p:spPr bwMode="auto">
          <a:xfrm>
            <a:off x="7315428" y="0"/>
            <a:ext cx="1828572" cy="1828572"/>
          </a:xfrm>
          <a:prstGeom prst="rect">
            <a:avLst/>
          </a:prstGeom>
          <a:noFill/>
        </p:spPr>
      </p:pic>
      <p:pic>
        <p:nvPicPr>
          <p:cNvPr id="10" name="Picture 9"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7" name="Slide Number Placeholder 6"/>
          <p:cNvSpPr>
            <a:spLocks noGrp="1"/>
          </p:cNvSpPr>
          <p:nvPr>
            <p:ph type="sldNum" sz="quarter" idx="12"/>
          </p:nvPr>
        </p:nvSpPr>
        <p:spPr/>
        <p:txBody>
          <a:bodyPr/>
          <a:lstStyle/>
          <a:p>
            <a:fld id="{197B56AA-1A1D-44A6-9AFD-24AEBEFDBFF0}" type="slidenum">
              <a:rPr lang="en-US" smtClean="0"/>
              <a:pPr/>
              <a:t>54</a:t>
            </a:fld>
            <a:endParaRPr lang="en-US"/>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Evaluating Projects</a:t>
            </a:r>
            <a:endParaRPr lang="en-US" dirty="0"/>
          </a:p>
        </p:txBody>
      </p:sp>
      <p:sp>
        <p:nvSpPr>
          <p:cNvPr id="3" name="Content Placeholder 2"/>
          <p:cNvSpPr>
            <a:spLocks noGrp="1"/>
          </p:cNvSpPr>
          <p:nvPr>
            <p:ph idx="1"/>
          </p:nvPr>
        </p:nvSpPr>
        <p:spPr>
          <a:xfrm>
            <a:off x="457200" y="990600"/>
            <a:ext cx="5257800" cy="5135563"/>
          </a:xfrm>
        </p:spPr>
        <p:txBody>
          <a:bodyPr>
            <a:normAutofit fontScale="92500" lnSpcReduction="10000"/>
          </a:bodyPr>
          <a:lstStyle/>
          <a:p>
            <a:pPr marL="3175" indent="4763">
              <a:buNone/>
            </a:pPr>
            <a:r>
              <a:rPr lang="en-US" sz="1600" dirty="0" smtClean="0"/>
              <a:t>Traditional cost accounting methods used to make business decisions aren’t designed to assess pollution prevention or other sustainability projects.</a:t>
            </a:r>
          </a:p>
          <a:p>
            <a:pPr marL="3175" indent="4763">
              <a:buNone/>
            </a:pPr>
            <a:endParaRPr lang="en-US" sz="1600" dirty="0" smtClean="0"/>
          </a:p>
          <a:p>
            <a:pPr marL="3175" indent="4763">
              <a:buNone/>
            </a:pPr>
            <a:r>
              <a:rPr lang="en-US" sz="2000" b="1" dirty="0" smtClean="0"/>
              <a:t>Sustainability projects can be different because they:</a:t>
            </a:r>
            <a:r>
              <a:rPr lang="en-US" sz="1600" baseline="30000" dirty="0" smtClean="0"/>
              <a:t>1</a:t>
            </a:r>
            <a:endParaRPr lang="en-US" sz="1600" dirty="0" smtClean="0"/>
          </a:p>
          <a:p>
            <a:r>
              <a:rPr lang="en-US" sz="1600" b="1" dirty="0" smtClean="0">
                <a:solidFill>
                  <a:schemeClr val="accent5"/>
                </a:solidFill>
              </a:rPr>
              <a:t>Include Hidden Costs and Benefits</a:t>
            </a:r>
          </a:p>
          <a:p>
            <a:pPr lvl="1"/>
            <a:r>
              <a:rPr lang="en-US" sz="1200" dirty="0" smtClean="0"/>
              <a:t>Many of the costs affected by pollution prevention and energy efficiency projects are </a:t>
            </a:r>
            <a:r>
              <a:rPr lang="en-US" sz="1200" b="1" dirty="0" smtClean="0"/>
              <a:t>hidden</a:t>
            </a:r>
            <a:r>
              <a:rPr lang="en-US" sz="1200" dirty="0" smtClean="0"/>
              <a:t> in the overhead category.</a:t>
            </a:r>
          </a:p>
          <a:p>
            <a:pPr lvl="1"/>
            <a:r>
              <a:rPr lang="en-US" sz="1200" dirty="0" smtClean="0"/>
              <a:t>This means that when you analyze an environmental project, you may underestimate the potential benefits or costs.</a:t>
            </a:r>
          </a:p>
          <a:p>
            <a:pPr lvl="1"/>
            <a:endParaRPr lang="en-US" sz="1200" dirty="0" smtClean="0"/>
          </a:p>
          <a:p>
            <a:r>
              <a:rPr lang="en-US" sz="1600" b="1" dirty="0" smtClean="0">
                <a:solidFill>
                  <a:schemeClr val="accent5"/>
                </a:solidFill>
              </a:rPr>
              <a:t>May Take Longer to Reap Benefits</a:t>
            </a:r>
          </a:p>
          <a:p>
            <a:pPr lvl="1"/>
            <a:r>
              <a:rPr lang="en-US" sz="1200" dirty="0" smtClean="0"/>
              <a:t>Traditional accounting may not evaluate a pollution prevention project over a </a:t>
            </a:r>
            <a:r>
              <a:rPr lang="en-US" sz="1200" b="1" dirty="0" smtClean="0"/>
              <a:t>timeframe</a:t>
            </a:r>
            <a:r>
              <a:rPr lang="en-US" sz="1200" dirty="0" smtClean="0"/>
              <a:t> that is long enough to see the true benefits.</a:t>
            </a:r>
          </a:p>
          <a:p>
            <a:pPr lvl="1"/>
            <a:r>
              <a:rPr lang="en-US" sz="1200" dirty="0" smtClean="0"/>
              <a:t>Often, if it takes more than two years to see a return on investment for a project, it will be difficult to convince decision makers to finance the project.</a:t>
            </a:r>
            <a:r>
              <a:rPr lang="en-US" sz="1200" baseline="30000" dirty="0" smtClean="0"/>
              <a:t>2</a:t>
            </a:r>
            <a:endParaRPr lang="en-US" sz="1200" dirty="0" smtClean="0"/>
          </a:p>
          <a:p>
            <a:pPr lvl="1"/>
            <a:endParaRPr lang="en-US" sz="1200" dirty="0" smtClean="0"/>
          </a:p>
          <a:p>
            <a:r>
              <a:rPr lang="en-US" sz="1600" b="1" dirty="0" smtClean="0">
                <a:solidFill>
                  <a:schemeClr val="accent5"/>
                </a:solidFill>
              </a:rPr>
              <a:t>Have Qualitative Benefits</a:t>
            </a:r>
          </a:p>
          <a:p>
            <a:pPr lvl="1"/>
            <a:r>
              <a:rPr lang="en-US" sz="1200" dirty="0" smtClean="0"/>
              <a:t>Sustainability projects have benefits that may be </a:t>
            </a:r>
            <a:r>
              <a:rPr lang="en-US" sz="1200" b="1" dirty="0" smtClean="0"/>
              <a:t>less tangible, </a:t>
            </a:r>
            <a:r>
              <a:rPr lang="en-US" sz="1200" dirty="0" smtClean="0"/>
              <a:t>such as improved reputation.  These benefits can not always be quantified for decision makers.</a:t>
            </a:r>
          </a:p>
        </p:txBody>
      </p:sp>
      <p:sp>
        <p:nvSpPr>
          <p:cNvPr id="4" name="TextBox 3"/>
          <p:cNvSpPr txBox="1"/>
          <p:nvPr/>
        </p:nvSpPr>
        <p:spPr>
          <a:xfrm>
            <a:off x="381000" y="6248400"/>
            <a:ext cx="7315200" cy="507831"/>
          </a:xfrm>
          <a:prstGeom prst="rect">
            <a:avLst/>
          </a:prstGeom>
          <a:noFill/>
        </p:spPr>
        <p:txBody>
          <a:bodyPr wrap="square" rtlCol="0">
            <a:spAutoFit/>
          </a:bodyPr>
          <a:lstStyle/>
          <a:p>
            <a:r>
              <a:rPr lang="en-US" sz="900" baseline="30000" dirty="0" smtClean="0"/>
              <a:t>1</a:t>
            </a:r>
            <a:r>
              <a:rPr lang="en-US" sz="900" dirty="0" smtClean="0"/>
              <a:t> “Financial Analysis of Pollution Prevention Projects” Ohio EPA  and “Improving Your Competitive Position: Strategic and Financial Assessment of Pollution Prevention Investments,” NEWMOA  </a:t>
            </a:r>
          </a:p>
          <a:p>
            <a:r>
              <a:rPr lang="en-US" sz="900" baseline="30000" dirty="0" smtClean="0"/>
              <a:t>2</a:t>
            </a:r>
            <a:r>
              <a:rPr lang="en-US" sz="900" dirty="0" smtClean="0"/>
              <a:t> EPA Small Business Division, “Practical Guide to Environmental Management for Small Business”</a:t>
            </a:r>
            <a:endParaRPr lang="en-US" sz="900" dirty="0"/>
          </a:p>
        </p:txBody>
      </p:sp>
      <p:sp>
        <p:nvSpPr>
          <p:cNvPr id="5" name="Rectangle 4"/>
          <p:cNvSpPr/>
          <p:nvPr/>
        </p:nvSpPr>
        <p:spPr>
          <a:xfrm>
            <a:off x="6019800" y="1371600"/>
            <a:ext cx="2667000" cy="3048000"/>
          </a:xfrm>
          <a:prstGeom prst="rect">
            <a:avLst/>
          </a:prstGeom>
        </p:spPr>
        <p:style>
          <a:lnRef idx="0">
            <a:schemeClr val="accent4"/>
          </a:lnRef>
          <a:fillRef idx="3">
            <a:schemeClr val="accent4"/>
          </a:fillRef>
          <a:effectRef idx="3">
            <a:schemeClr val="accent4"/>
          </a:effectRef>
          <a:fontRef idx="minor">
            <a:schemeClr val="lt1"/>
          </a:fontRef>
        </p:style>
        <p:txBody>
          <a:bodyPr rtlCol="0" anchor="t"/>
          <a:lstStyle/>
          <a:p>
            <a:pPr algn="ctr"/>
            <a:r>
              <a:rPr lang="en-US" sz="1600" dirty="0" smtClean="0"/>
              <a:t>Why traditional evaluation methods may need to be adjusted for sustainability projects</a:t>
            </a:r>
            <a:r>
              <a:rPr lang="en-US" sz="1600" baseline="30000" dirty="0" smtClean="0"/>
              <a:t>1</a:t>
            </a:r>
            <a:r>
              <a:rPr lang="en-US" sz="1600" dirty="0" smtClean="0"/>
              <a:t>: </a:t>
            </a:r>
          </a:p>
          <a:p>
            <a:endParaRPr lang="en-US" sz="1600" dirty="0" smtClean="0"/>
          </a:p>
          <a:p>
            <a:pPr marL="176213">
              <a:spcBef>
                <a:spcPts val="600"/>
              </a:spcBef>
              <a:spcAft>
                <a:spcPts val="600"/>
              </a:spcAft>
              <a:buFont typeface="Arial" pitchFamily="34" charset="0"/>
              <a:buChar char="•"/>
            </a:pPr>
            <a:r>
              <a:rPr lang="en-US" sz="1600" dirty="0" smtClean="0"/>
              <a:t>Hidden Costs</a:t>
            </a:r>
          </a:p>
          <a:p>
            <a:pPr marL="176213">
              <a:spcBef>
                <a:spcPts val="600"/>
              </a:spcBef>
              <a:spcAft>
                <a:spcPts val="600"/>
              </a:spcAft>
              <a:buFont typeface="Arial" pitchFamily="34" charset="0"/>
              <a:buChar char="•"/>
            </a:pPr>
            <a:r>
              <a:rPr lang="en-US" sz="1600" dirty="0" smtClean="0"/>
              <a:t>Evaluation timeline</a:t>
            </a:r>
          </a:p>
          <a:p>
            <a:pPr marL="176213">
              <a:spcBef>
                <a:spcPts val="600"/>
              </a:spcBef>
              <a:spcAft>
                <a:spcPts val="600"/>
              </a:spcAft>
              <a:buFont typeface="Arial" pitchFamily="34" charset="0"/>
              <a:buChar char="•"/>
            </a:pPr>
            <a:r>
              <a:rPr lang="en-US" sz="1600" dirty="0" smtClean="0"/>
              <a:t>Qualitative benefits</a:t>
            </a:r>
          </a:p>
        </p:txBody>
      </p:sp>
      <p:sp>
        <p:nvSpPr>
          <p:cNvPr id="6" name="Right Arrow 5">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6</a:t>
            </a:fld>
            <a:endParaRPr lang="en-US"/>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Sustainability Projects can Affect Costs</a:t>
            </a:r>
            <a:endParaRPr lang="en-US" dirty="0"/>
          </a:p>
        </p:txBody>
      </p:sp>
      <p:sp>
        <p:nvSpPr>
          <p:cNvPr id="3" name="Content Placeholder 2"/>
          <p:cNvSpPr>
            <a:spLocks noGrp="1"/>
          </p:cNvSpPr>
          <p:nvPr>
            <p:ph idx="1"/>
          </p:nvPr>
        </p:nvSpPr>
        <p:spPr>
          <a:xfrm>
            <a:off x="457200" y="990600"/>
            <a:ext cx="8305800" cy="1066800"/>
          </a:xfrm>
        </p:spPr>
        <p:txBody>
          <a:bodyPr>
            <a:normAutofit fontScale="62500" lnSpcReduction="20000"/>
          </a:bodyPr>
          <a:lstStyle/>
          <a:p>
            <a:pPr marL="1588" indent="-1588" algn="ctr">
              <a:spcAft>
                <a:spcPts val="600"/>
              </a:spcAft>
              <a:buNone/>
            </a:pPr>
            <a:r>
              <a:rPr lang="en-US" dirty="0" smtClean="0"/>
              <a:t>In the lesson on making the business case, you learned about some of the ways sustainability can benefit a company.  Let’s now take a closer look at how a sustainability project can affect different costs.</a:t>
            </a:r>
            <a:r>
              <a:rPr lang="en-US" baseline="30000" dirty="0" smtClean="0"/>
              <a:t>1</a:t>
            </a:r>
            <a:endParaRPr lang="en-US" dirty="0"/>
          </a:p>
        </p:txBody>
      </p:sp>
      <p:sp>
        <p:nvSpPr>
          <p:cNvPr id="5" name="Rounded Rectangle 4"/>
          <p:cNvSpPr/>
          <p:nvPr/>
        </p:nvSpPr>
        <p:spPr>
          <a:xfrm>
            <a:off x="914400" y="2209800"/>
            <a:ext cx="2362200" cy="1828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Start up Costs</a:t>
            </a:r>
          </a:p>
          <a:p>
            <a:pPr algn="ctr">
              <a:buFont typeface="Arial" pitchFamily="34" charset="0"/>
              <a:buChar char="•"/>
            </a:pPr>
            <a:r>
              <a:rPr lang="en-US" sz="1600" dirty="0" smtClean="0"/>
              <a:t>Purchasing new equipment</a:t>
            </a:r>
          </a:p>
          <a:p>
            <a:pPr algn="ctr">
              <a:buFont typeface="Arial" pitchFamily="34" charset="0"/>
              <a:buChar char="•"/>
            </a:pPr>
            <a:r>
              <a:rPr lang="en-US" sz="1600" dirty="0" smtClean="0"/>
              <a:t>Remodeling</a:t>
            </a:r>
          </a:p>
          <a:p>
            <a:pPr algn="ctr">
              <a:buFont typeface="Arial" pitchFamily="34" charset="0"/>
              <a:buChar char="•"/>
            </a:pPr>
            <a:r>
              <a:rPr lang="en-US" sz="1600" dirty="0" smtClean="0"/>
              <a:t>Changes to meet building codes</a:t>
            </a:r>
            <a:endParaRPr lang="en-US" sz="1600" dirty="0"/>
          </a:p>
        </p:txBody>
      </p:sp>
      <p:sp>
        <p:nvSpPr>
          <p:cNvPr id="6" name="Rounded Rectangle 5"/>
          <p:cNvSpPr/>
          <p:nvPr/>
        </p:nvSpPr>
        <p:spPr>
          <a:xfrm>
            <a:off x="3352800" y="2209800"/>
            <a:ext cx="2362200" cy="1828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Changeover Costs</a:t>
            </a:r>
          </a:p>
          <a:p>
            <a:pPr algn="ctr">
              <a:buFont typeface="Arial" pitchFamily="34" charset="0"/>
              <a:buChar char="•"/>
            </a:pPr>
            <a:r>
              <a:rPr lang="en-US" sz="1600" dirty="0" smtClean="0"/>
              <a:t>Old materials you won’t use after project</a:t>
            </a:r>
          </a:p>
          <a:p>
            <a:pPr algn="ctr">
              <a:buFont typeface="Arial" pitchFamily="34" charset="0"/>
              <a:buChar char="•"/>
            </a:pPr>
            <a:r>
              <a:rPr lang="en-US" sz="1600" dirty="0" smtClean="0"/>
              <a:t>Training</a:t>
            </a:r>
          </a:p>
          <a:p>
            <a:pPr algn="ctr">
              <a:buFont typeface="Arial" pitchFamily="34" charset="0"/>
              <a:buChar char="•"/>
            </a:pPr>
            <a:r>
              <a:rPr lang="en-US" sz="1600" dirty="0" smtClean="0"/>
              <a:t>Trial period, downtime</a:t>
            </a:r>
            <a:endParaRPr lang="en-US" sz="1600" dirty="0"/>
          </a:p>
        </p:txBody>
      </p:sp>
      <p:sp>
        <p:nvSpPr>
          <p:cNvPr id="7" name="Rounded Rectangle 6"/>
          <p:cNvSpPr/>
          <p:nvPr/>
        </p:nvSpPr>
        <p:spPr>
          <a:xfrm>
            <a:off x="5791200" y="2209800"/>
            <a:ext cx="2362200" cy="1828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Operating Costs</a:t>
            </a:r>
          </a:p>
          <a:p>
            <a:pPr algn="ctr">
              <a:buFont typeface="Arial" pitchFamily="34" charset="0"/>
              <a:buChar char="•"/>
            </a:pPr>
            <a:r>
              <a:rPr lang="en-US" sz="1600" dirty="0" smtClean="0"/>
              <a:t>Energy</a:t>
            </a:r>
          </a:p>
          <a:p>
            <a:pPr algn="ctr">
              <a:buFont typeface="Arial" pitchFamily="34" charset="0"/>
              <a:buChar char="•"/>
            </a:pPr>
            <a:r>
              <a:rPr lang="en-US" sz="1600" dirty="0" smtClean="0"/>
              <a:t>Water</a:t>
            </a:r>
          </a:p>
          <a:p>
            <a:pPr algn="ctr">
              <a:buFont typeface="Arial" pitchFamily="34" charset="0"/>
              <a:buChar char="•"/>
            </a:pPr>
            <a:r>
              <a:rPr lang="en-US" sz="1600" dirty="0" smtClean="0"/>
              <a:t>Labor</a:t>
            </a:r>
          </a:p>
          <a:p>
            <a:pPr algn="ctr">
              <a:buFont typeface="Arial" pitchFamily="34" charset="0"/>
              <a:buChar char="•"/>
            </a:pPr>
            <a:r>
              <a:rPr lang="en-US" sz="1600" dirty="0" smtClean="0"/>
              <a:t>Materials</a:t>
            </a:r>
          </a:p>
          <a:p>
            <a:pPr algn="ctr">
              <a:buFont typeface="Arial" pitchFamily="34" charset="0"/>
              <a:buChar char="•"/>
            </a:pPr>
            <a:r>
              <a:rPr lang="en-US" sz="1600" dirty="0" smtClean="0"/>
              <a:t>Change in productivity</a:t>
            </a:r>
            <a:endParaRPr lang="en-US" sz="1600" dirty="0"/>
          </a:p>
        </p:txBody>
      </p:sp>
      <p:sp>
        <p:nvSpPr>
          <p:cNvPr id="8" name="Rounded Rectangle 7"/>
          <p:cNvSpPr/>
          <p:nvPr/>
        </p:nvSpPr>
        <p:spPr>
          <a:xfrm>
            <a:off x="2133600" y="4343400"/>
            <a:ext cx="2362200" cy="1828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Management and Compliance Costs</a:t>
            </a:r>
          </a:p>
          <a:p>
            <a:pPr algn="ctr">
              <a:buFont typeface="Arial" pitchFamily="34" charset="0"/>
              <a:buChar char="•"/>
            </a:pPr>
            <a:r>
              <a:rPr lang="en-US" sz="1600" dirty="0" smtClean="0"/>
              <a:t>Waste management</a:t>
            </a:r>
          </a:p>
          <a:p>
            <a:pPr algn="ctr">
              <a:buFont typeface="Arial" pitchFamily="34" charset="0"/>
              <a:buChar char="•"/>
            </a:pPr>
            <a:r>
              <a:rPr lang="en-US" sz="1600" dirty="0" smtClean="0"/>
              <a:t>Reporting </a:t>
            </a:r>
          </a:p>
          <a:p>
            <a:pPr algn="ctr">
              <a:buFont typeface="Arial" pitchFamily="34" charset="0"/>
              <a:buChar char="•"/>
            </a:pPr>
            <a:r>
              <a:rPr lang="en-US" sz="1600" dirty="0" smtClean="0"/>
              <a:t>Lower regulatory  permitting category</a:t>
            </a:r>
          </a:p>
          <a:p>
            <a:pPr algn="ctr">
              <a:buFont typeface="Arial" pitchFamily="34" charset="0"/>
              <a:buChar char="•"/>
            </a:pPr>
            <a:r>
              <a:rPr lang="en-US" sz="1600" dirty="0" smtClean="0"/>
              <a:t>Permits</a:t>
            </a:r>
          </a:p>
        </p:txBody>
      </p:sp>
      <p:sp>
        <p:nvSpPr>
          <p:cNvPr id="9" name="Rounded Rectangle 8"/>
          <p:cNvSpPr/>
          <p:nvPr/>
        </p:nvSpPr>
        <p:spPr>
          <a:xfrm>
            <a:off x="4572000" y="4343400"/>
            <a:ext cx="2362200" cy="1828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Avoided Costs</a:t>
            </a:r>
          </a:p>
          <a:p>
            <a:pPr algn="ctr">
              <a:buFont typeface="Arial" pitchFamily="34" charset="0"/>
              <a:buChar char="•"/>
            </a:pPr>
            <a:r>
              <a:rPr lang="en-US" sz="1600" dirty="0" smtClean="0"/>
              <a:t>Costs you would have incurred without the project – i.e. materials you would have bought</a:t>
            </a:r>
          </a:p>
          <a:p>
            <a:pPr algn="ctr"/>
            <a:endParaRPr lang="en-US" sz="1600" dirty="0" smtClean="0"/>
          </a:p>
        </p:txBody>
      </p:sp>
      <p:sp>
        <p:nvSpPr>
          <p:cNvPr id="10" name="TextBox 9"/>
          <p:cNvSpPr txBox="1"/>
          <p:nvPr/>
        </p:nvSpPr>
        <p:spPr>
          <a:xfrm>
            <a:off x="381000" y="6477000"/>
            <a:ext cx="7848600" cy="246221"/>
          </a:xfrm>
          <a:prstGeom prst="rect">
            <a:avLst/>
          </a:prstGeom>
          <a:noFill/>
        </p:spPr>
        <p:txBody>
          <a:bodyPr wrap="square" rtlCol="0">
            <a:spAutoFit/>
          </a:bodyPr>
          <a:lstStyle/>
          <a:p>
            <a:r>
              <a:rPr lang="en-US" sz="1000" baseline="30000" dirty="0" smtClean="0"/>
              <a:t>1</a:t>
            </a:r>
            <a:r>
              <a:rPr lang="en-US" sz="1000" dirty="0" smtClean="0"/>
              <a:t> EPA Small Business Division, “Practical Guide to Environmental Management for Small Business” </a:t>
            </a:r>
            <a:endParaRPr lang="en-US" sz="1000" baseline="30000" dirty="0"/>
          </a:p>
        </p:txBody>
      </p:sp>
      <p:sp>
        <p:nvSpPr>
          <p:cNvPr id="11" name="Right Arrow 10">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2" name="Picture 11"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13" name="Slide Number Placeholder 12"/>
          <p:cNvSpPr>
            <a:spLocks noGrp="1"/>
          </p:cNvSpPr>
          <p:nvPr>
            <p:ph type="sldNum" sz="quarter" idx="12"/>
          </p:nvPr>
        </p:nvSpPr>
        <p:spPr/>
        <p:txBody>
          <a:bodyPr/>
          <a:lstStyle/>
          <a:p>
            <a:fld id="{197B56AA-1A1D-44A6-9AFD-24AEBEFDBFF0}" type="slidenum">
              <a:rPr lang="en-US" smtClean="0"/>
              <a:pPr/>
              <a:t>7</a:t>
            </a:fld>
            <a:endParaRPr lang="en-US"/>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Project Assessment Process</a:t>
            </a:r>
            <a:endParaRPr lang="en-US" dirty="0"/>
          </a:p>
        </p:txBody>
      </p:sp>
      <p:sp>
        <p:nvSpPr>
          <p:cNvPr id="5" name="TextBox 4"/>
          <p:cNvSpPr txBox="1"/>
          <p:nvPr/>
        </p:nvSpPr>
        <p:spPr>
          <a:xfrm>
            <a:off x="304800" y="6324600"/>
            <a:ext cx="8534400" cy="553998"/>
          </a:xfrm>
          <a:prstGeom prst="rect">
            <a:avLst/>
          </a:prstGeom>
          <a:noFill/>
        </p:spPr>
        <p:txBody>
          <a:bodyPr wrap="square" rtlCol="0">
            <a:spAutoFit/>
          </a:bodyPr>
          <a:lstStyle/>
          <a:p>
            <a:pPr marL="228600" indent="-228600"/>
            <a:r>
              <a:rPr lang="en-US" sz="1000" baseline="30000" dirty="0" smtClean="0"/>
              <a:t>1</a:t>
            </a:r>
            <a:r>
              <a:rPr lang="en-US" sz="1000" dirty="0" smtClean="0"/>
              <a:t>Ohio EPA “Financial Analysis of Pollution Prevention Projects”</a:t>
            </a:r>
          </a:p>
          <a:p>
            <a:pPr marL="228600" indent="-228600"/>
            <a:r>
              <a:rPr lang="en-US" sz="1000" baseline="30000" dirty="0" smtClean="0"/>
              <a:t>2</a:t>
            </a:r>
            <a:r>
              <a:rPr lang="en-US" sz="1000" dirty="0" smtClean="0"/>
              <a:t>  NEWMOA “Improving Your Competitive Position: Strategic and Financial Assessment of Pollution Prevention Investments</a:t>
            </a:r>
          </a:p>
          <a:p>
            <a:pPr marL="228600" indent="-228600">
              <a:buAutoNum type="arabicPlain"/>
            </a:pPr>
            <a:endParaRPr lang="en-US" sz="1000" dirty="0"/>
          </a:p>
        </p:txBody>
      </p:sp>
      <p:pic>
        <p:nvPicPr>
          <p:cNvPr id="1028" name="Picture 4" descr="C:\Documents and Settings\Morgan Barr\Local Settings\Temporary Internet Files\Content.IE5\00KN3NSY\MC900056653[1].wmf"/>
          <p:cNvPicPr>
            <a:picLocks noChangeAspect="1" noChangeArrowheads="1"/>
          </p:cNvPicPr>
          <p:nvPr/>
        </p:nvPicPr>
        <p:blipFill>
          <a:blip r:embed="rId2" cstate="print"/>
          <a:srcRect/>
          <a:stretch>
            <a:fillRect/>
          </a:stretch>
        </p:blipFill>
        <p:spPr bwMode="auto">
          <a:xfrm>
            <a:off x="7162800" y="609600"/>
            <a:ext cx="1682496" cy="1815084"/>
          </a:xfrm>
          <a:prstGeom prst="rect">
            <a:avLst/>
          </a:prstGeom>
          <a:noFill/>
        </p:spPr>
      </p:pic>
      <p:graphicFrame>
        <p:nvGraphicFramePr>
          <p:cNvPr id="9" name="Diagram 8"/>
          <p:cNvGraphicFramePr/>
          <p:nvPr/>
        </p:nvGraphicFramePr>
        <p:xfrm>
          <a:off x="228600" y="1219200"/>
          <a:ext cx="8686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ight Arrow 10">
            <a:hlinkClick r:id="rId8"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2" name="Picture 11"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8</a:t>
            </a:fld>
            <a:endParaRPr lang="en-US"/>
          </a:p>
        </p:txBody>
      </p:sp>
      <p:sp>
        <p:nvSpPr>
          <p:cNvPr id="10" name="Rounded Rectangle 9"/>
          <p:cNvSpPr/>
          <p:nvPr/>
        </p:nvSpPr>
        <p:spPr>
          <a:xfrm>
            <a:off x="152400" y="2286000"/>
            <a:ext cx="548640" cy="5486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smtClean="0"/>
              <a:t>1</a:t>
            </a:r>
            <a:endParaRPr lang="en-US" sz="3200" dirty="0"/>
          </a:p>
        </p:txBody>
      </p:sp>
      <p:sp>
        <p:nvSpPr>
          <p:cNvPr id="13" name="Rounded Rectangle 12"/>
          <p:cNvSpPr/>
          <p:nvPr/>
        </p:nvSpPr>
        <p:spPr>
          <a:xfrm>
            <a:off x="3124200" y="2362200"/>
            <a:ext cx="548640" cy="5486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smtClean="0"/>
              <a:t>2</a:t>
            </a:r>
            <a:endParaRPr lang="en-US" sz="3200" dirty="0"/>
          </a:p>
        </p:txBody>
      </p:sp>
      <p:sp>
        <p:nvSpPr>
          <p:cNvPr id="14" name="Rounded Rectangle 13"/>
          <p:cNvSpPr/>
          <p:nvPr/>
        </p:nvSpPr>
        <p:spPr>
          <a:xfrm>
            <a:off x="6019800" y="2362200"/>
            <a:ext cx="548640" cy="5486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smtClean="0"/>
              <a:t>3</a:t>
            </a:r>
            <a:endParaRPr lang="en-US" sz="32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slide(fromBottom)">
                                      <p:cBhvr>
                                        <p:cTn id="11" dur="500"/>
                                        <p:tgtEl>
                                          <p:spTgt spid="13"/>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lide(fromBottom)">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dirty="0" smtClean="0"/>
              <a:t>1: Types of Costs to Include in Analysis</a:t>
            </a:r>
            <a:r>
              <a:rPr lang="en-US" baseline="30000" dirty="0" smtClean="0"/>
              <a:t>1</a:t>
            </a:r>
            <a:endParaRPr lang="en-US" dirty="0"/>
          </a:p>
        </p:txBody>
      </p:sp>
      <p:graphicFrame>
        <p:nvGraphicFramePr>
          <p:cNvPr id="5" name="Content Placeholder 4"/>
          <p:cNvGraphicFramePr>
            <a:graphicFrameLocks noGrp="1"/>
          </p:cNvGraphicFramePr>
          <p:nvPr>
            <p:ph idx="1"/>
          </p:nvPr>
        </p:nvGraphicFramePr>
        <p:xfrm>
          <a:off x="495300" y="1828800"/>
          <a:ext cx="81534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04800" y="6324600"/>
            <a:ext cx="7924800" cy="400110"/>
          </a:xfrm>
          <a:prstGeom prst="rect">
            <a:avLst/>
          </a:prstGeom>
          <a:noFill/>
        </p:spPr>
        <p:txBody>
          <a:bodyPr wrap="square" rtlCol="0">
            <a:spAutoFit/>
          </a:bodyPr>
          <a:lstStyle/>
          <a:p>
            <a:r>
              <a:rPr lang="en-US" sz="1000" baseline="30000" dirty="0" smtClean="0"/>
              <a:t>1</a:t>
            </a:r>
            <a:r>
              <a:rPr lang="en-US" sz="1000" dirty="0" smtClean="0"/>
              <a:t>  GEMI “Finding Cost-Effective Pollution Prevention Initiatives: Incorporating Environmental Costs Into Business Decision Making”</a:t>
            </a:r>
          </a:p>
          <a:p>
            <a:r>
              <a:rPr lang="en-US" sz="1000" baseline="30000" dirty="0" smtClean="0"/>
              <a:t>2  </a:t>
            </a:r>
            <a:r>
              <a:rPr lang="en-US" sz="1000" dirty="0" smtClean="0"/>
              <a:t>NEWMOA “Improving Your Competitive Position: Strategic and Financial Assessment of Pollution Prevention Investments</a:t>
            </a:r>
            <a:endParaRPr lang="en-US" sz="1000" dirty="0"/>
          </a:p>
        </p:txBody>
      </p:sp>
      <p:sp>
        <p:nvSpPr>
          <p:cNvPr id="6" name="TextBox 5"/>
          <p:cNvSpPr txBox="1"/>
          <p:nvPr/>
        </p:nvSpPr>
        <p:spPr>
          <a:xfrm>
            <a:off x="800100" y="5638800"/>
            <a:ext cx="7543800" cy="369332"/>
          </a:xfrm>
          <a:prstGeom prst="rect">
            <a:avLst/>
          </a:prstGeom>
          <a:noFill/>
        </p:spPr>
        <p:txBody>
          <a:bodyPr wrap="square" rtlCol="0">
            <a:spAutoFit/>
          </a:bodyPr>
          <a:lstStyle/>
          <a:p>
            <a:pPr algn="ctr"/>
            <a:r>
              <a:rPr lang="en-US" dirty="0" smtClean="0"/>
              <a:t>Let’s take a look at each of these costs in more detail.</a:t>
            </a:r>
            <a:endParaRPr lang="en-US" dirty="0"/>
          </a:p>
        </p:txBody>
      </p:sp>
      <p:sp>
        <p:nvSpPr>
          <p:cNvPr id="7" name="Content Placeholder 2"/>
          <p:cNvSpPr txBox="1">
            <a:spLocks/>
          </p:cNvSpPr>
          <p:nvPr/>
        </p:nvSpPr>
        <p:spPr>
          <a:xfrm>
            <a:off x="685800" y="1066800"/>
            <a:ext cx="7772400" cy="685800"/>
          </a:xfrm>
          <a:prstGeom prst="rect">
            <a:avLst/>
          </a:prstGeom>
        </p:spPr>
        <p:txBody>
          <a:bodyPr vert="horz" lIns="91440" tIns="45720" rIns="91440" bIns="45720" rtlCol="0">
            <a:normAutofit/>
          </a:bodyPr>
          <a:lstStyle/>
          <a:p>
            <a:pPr marR="0" lvl="0" indent="3175"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In order to understand how a project would affect your costs, you need to </a:t>
            </a:r>
            <a:r>
              <a:rPr kumimoji="0" lang="en-US" sz="1600" b="1" i="0" u="none" strike="noStrike" kern="1200" cap="none" spc="0" normalizeH="0" baseline="0" noProof="0" dirty="0" smtClean="0">
                <a:ln>
                  <a:noFill/>
                </a:ln>
                <a:solidFill>
                  <a:schemeClr val="accent5"/>
                </a:solidFill>
                <a:effectLst/>
                <a:uLnTx/>
                <a:uFillTx/>
                <a:latin typeface="+mn-lt"/>
                <a:ea typeface="+mn-ea"/>
                <a:cs typeface="+mn-cs"/>
              </a:rPr>
              <a:t>compare the full cost before and after the project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8" name="Right Arrow 7">
            <a:hlinkClick r:id="rId7"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9</a:t>
            </a:fld>
            <a:endParaRPr lang="en-US"/>
          </a:p>
        </p:txBody>
      </p:sp>
    </p:spTree>
  </p:cSld>
  <p:clrMapOvr>
    <a:masterClrMapping/>
  </p:clrMapOvr>
  <p:transition spd="med">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Brights">
      <a:dk1>
        <a:sysClr val="windowText" lastClr="000000"/>
      </a:dk1>
      <a:lt1>
        <a:sysClr val="window" lastClr="FFFFFF"/>
      </a:lt1>
      <a:dk2>
        <a:srgbClr val="003359"/>
      </a:dk2>
      <a:lt2>
        <a:srgbClr val="0073E6"/>
      </a:lt2>
      <a:accent1>
        <a:srgbClr val="38B8FF"/>
      </a:accent1>
      <a:accent2>
        <a:srgbClr val="003359"/>
      </a:accent2>
      <a:accent3>
        <a:srgbClr val="660066"/>
      </a:accent3>
      <a:accent4>
        <a:srgbClr val="008000"/>
      </a:accent4>
      <a:accent5>
        <a:srgbClr val="C41200"/>
      </a:accent5>
      <a:accent6>
        <a:srgbClr val="ED8500"/>
      </a:accent6>
      <a:hlink>
        <a:srgbClr val="C41200"/>
      </a:hlink>
      <a:folHlink>
        <a:srgbClr val="46EB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31495</TotalTime>
  <Words>7986</Words>
  <Application>Microsoft Office PowerPoint</Application>
  <PresentationFormat>On-screen Show (4:3)</PresentationFormat>
  <Paragraphs>831</Paragraphs>
  <Slides>54</Slides>
  <Notes>10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Deciding on and Financing Projects</vt:lpstr>
      <vt:lpstr>Realizing Opportunities</vt:lpstr>
      <vt:lpstr>Realizing Opportunities</vt:lpstr>
      <vt:lpstr>Some Overarching Questions to Consider When Evaluating Potential Projects1</vt:lpstr>
      <vt:lpstr>The Importance of Project Analysis</vt:lpstr>
      <vt:lpstr>Evaluating Projects</vt:lpstr>
      <vt:lpstr>How Sustainability Projects can Affect Costs</vt:lpstr>
      <vt:lpstr>Basic Project Assessment Process</vt:lpstr>
      <vt:lpstr>1: Types of Costs to Include in Analysis1</vt:lpstr>
      <vt:lpstr>Direct or Visible Costs</vt:lpstr>
      <vt:lpstr>Hidden Costs</vt:lpstr>
      <vt:lpstr>Hidden Environmental Costs</vt:lpstr>
      <vt:lpstr>“Hidden” Costs Example1</vt:lpstr>
      <vt:lpstr>Contingent Liability Costs</vt:lpstr>
      <vt:lpstr>Less Tangible Costs</vt:lpstr>
      <vt:lpstr>Initial Costs</vt:lpstr>
      <vt:lpstr>Finding Cost Data</vt:lpstr>
      <vt:lpstr>Mapping Your Processes</vt:lpstr>
      <vt:lpstr>Project Costs and Benefits</vt:lpstr>
      <vt:lpstr>Process Costs Example</vt:lpstr>
      <vt:lpstr>Hypothetical Project Cost Example</vt:lpstr>
      <vt:lpstr>Resources for Analysis</vt:lpstr>
      <vt:lpstr>Financial Analysis: Tips for Success</vt:lpstr>
      <vt:lpstr>2: Project Profitability Assessment</vt:lpstr>
      <vt:lpstr>Payback Period</vt:lpstr>
      <vt:lpstr>Payback Period Example</vt:lpstr>
      <vt:lpstr>Net Present Value</vt:lpstr>
      <vt:lpstr>Net Present Value Example</vt:lpstr>
      <vt:lpstr>Internal Rate of Return</vt:lpstr>
      <vt:lpstr>Internal Rate of Return Example</vt:lpstr>
      <vt:lpstr>3: Making the Case</vt:lpstr>
      <vt:lpstr>Presenting to Decision Makers</vt:lpstr>
      <vt:lpstr>Financing Environmental Investments</vt:lpstr>
      <vt:lpstr>Federal or State Programs</vt:lpstr>
      <vt:lpstr>Federal or State Programs</vt:lpstr>
      <vt:lpstr>Federal or State Programs</vt:lpstr>
      <vt:lpstr>Commercial Loans</vt:lpstr>
      <vt:lpstr>The Lender’s Point of View</vt:lpstr>
      <vt:lpstr>Understanding Potential Lenders</vt:lpstr>
      <vt:lpstr>Leasing and Vendor Financing</vt:lpstr>
      <vt:lpstr>Leasing and Vendor Financing</vt:lpstr>
      <vt:lpstr>Utility Rebates and Incentives</vt:lpstr>
      <vt:lpstr>Venture or Equity Capital</vt:lpstr>
      <vt:lpstr>Energy Service Companies (ESCOs)</vt:lpstr>
      <vt:lpstr>How Performance Contracts Work</vt:lpstr>
      <vt:lpstr>Tax Incentives</vt:lpstr>
      <vt:lpstr>Financing: Additional Resources</vt:lpstr>
      <vt:lpstr>Where to Go for Help</vt:lpstr>
      <vt:lpstr>Common Barriers to Success</vt:lpstr>
      <vt:lpstr>Tips for Success</vt:lpstr>
      <vt:lpstr>Tips for Success</vt:lpstr>
      <vt:lpstr>Engaging Your Workforce</vt:lpstr>
      <vt:lpstr>Things You Can do to Get Employees Involved</vt:lpstr>
      <vt:lpstr>Decision Making and Financing - Checklist</vt:lpstr>
    </vt:vector>
  </TitlesOfParts>
  <Company>DOC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Morgan Barr</dc:creator>
  <cp:lastModifiedBy>Morgan Barr</cp:lastModifiedBy>
  <cp:revision>4285</cp:revision>
  <dcterms:created xsi:type="dcterms:W3CDTF">2009-03-20T16:41:18Z</dcterms:created>
  <dcterms:modified xsi:type="dcterms:W3CDTF">2011-12-06T18:18:37Z</dcterms:modified>
</cp:coreProperties>
</file>