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sldIdLst>
    <p:sldId id="292"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41DCD81-4FFC-447E-BA87-5C1CF350E7C5}" type="datetimeFigureOut">
              <a:rPr lang="en-US"/>
              <a:pPr>
                <a:defRPr/>
              </a:pPr>
              <a:t>12/6/2011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C94A154-015B-4FE8-8771-7ECE939DC89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94A154-015B-4FE8-8771-7ECE939DC891}"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B91DF0-7197-418C-9D16-B1FCDC39A06D}"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Should I make this into two slides?</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11C533-B839-42BD-9057-AA5B5DBF6F85}"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75F133-7A04-4A7A-A62E-459677E479BC}"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D8A374-6124-407B-B1A8-4721F087C9B1}"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00FAFA-75D3-4498-AB4A-DDBF78339376}"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77F91-C83C-4F84-A247-60B296A4F442}"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21A750-B204-43BE-9395-D8265FE44ABB}"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 sure what else to put here</a:t>
            </a:r>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E29487-5F61-4E03-A3EE-2881C028D8F3}" type="slidenum">
              <a:rPr lang="en-US" smtClean="0"/>
              <a:pPr fontAlgn="base">
                <a:spcBef>
                  <a:spcPct val="0"/>
                </a:spcBef>
                <a:spcAft>
                  <a:spcPct val="0"/>
                </a:spcAft>
                <a:defRPr/>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D6F52A4-65EB-4107-BDFE-6B4058E3ECF3}" type="datetime1">
              <a:rPr lang="en-US" smtClean="0"/>
              <a:pPr>
                <a:defRPr/>
              </a:pPr>
              <a:t>12/6/2011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6A099B-728F-4C15-8D8F-0E63E89B1CCA}" type="slidenum">
              <a:rPr lang="en-US" smtClean="0"/>
              <a:pPr>
                <a:defRPr/>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0158CF8-FEBA-4533-A146-691750306A0F}" type="datetime1">
              <a:rPr lang="en-US" smtClean="0"/>
              <a:pPr>
                <a:defRPr/>
              </a:pPr>
              <a:t>12/6/2011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2ACB609-A8D3-4221-9309-DBAB59803107}" type="slidenum">
              <a:rPr lang="en-US" smtClean="0"/>
              <a:pPr>
                <a:defRPr/>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F768E01-EDD3-4951-BE39-7339F230E0BF}" type="datetime1">
              <a:rPr lang="en-US" smtClean="0"/>
              <a:pPr>
                <a:defRPr/>
              </a:pPr>
              <a:t>12/6/2011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D26A8E-ED5D-4749-8388-75ADD88E8749}" type="slidenum">
              <a:rPr lang="en-US" smtClean="0"/>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lvl1pPr>
              <a:defRPr sz="3400"/>
            </a:lvl1pPr>
          </a:lstStyle>
          <a:p>
            <a:r>
              <a:rPr lang="en-US"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8A61E53-8E01-4AA1-AF67-A889D56C8551}" type="datetime1">
              <a:rPr lang="en-US" smtClean="0"/>
              <a:pPr>
                <a:defRPr/>
              </a:pPr>
              <a:t>12/6/2011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0" y="0"/>
            <a:ext cx="381000" cy="365125"/>
          </a:xfrm>
        </p:spPr>
        <p:txBody>
          <a:bodyPr/>
          <a:lstStyle>
            <a:lvl1pPr>
              <a:defRPr>
                <a:latin typeface="+mj-lt"/>
              </a:defRPr>
            </a:lvl1pPr>
          </a:lstStyle>
          <a:p>
            <a:pPr>
              <a:defRPr/>
            </a:pPr>
            <a:fld id="{C7232A7E-03C3-4D27-A9AE-80C92A01C059}" type="slidenum">
              <a:rPr lang="en-US" smtClean="0"/>
              <a:pPr>
                <a:defRPr/>
              </a:pPr>
              <a:t>‹#›</a:t>
            </a:fld>
            <a:endParaRPr lang="en-US" dirty="0"/>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190AB44-2C9F-4928-BEB9-9FC22054A3A3}" type="datetime1">
              <a:rPr lang="en-US" smtClean="0"/>
              <a:pPr>
                <a:defRPr/>
              </a:pPr>
              <a:t>12/6/2011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6C04C70-8DAA-42A3-8F9A-50EEE9153611}" type="slidenum">
              <a:rPr lang="en-US" smtClean="0"/>
              <a:pPr>
                <a:defRPr/>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00511C06-08E7-486B-A359-FEBED22841DB}" type="datetime1">
              <a:rPr lang="en-US" smtClean="0"/>
              <a:pPr>
                <a:defRPr/>
              </a:pPr>
              <a:t>12/6/2011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CA178D5-C1AD-4701-9713-DF1554BBD8A0}" type="slidenum">
              <a:rPr lang="en-US" smtClean="0"/>
              <a:pPr>
                <a:defRPr/>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E51A42F6-AFB0-44C5-A923-2B0FC5A367C6}" type="datetime1">
              <a:rPr lang="en-US" smtClean="0"/>
              <a:pPr>
                <a:defRPr/>
              </a:pPr>
              <a:t>12/6/2011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4832525-00B1-430F-97C4-E1F73468AD9A}" type="slidenum">
              <a:rPr lang="en-US" smtClean="0"/>
              <a:pPr>
                <a:defRPr/>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181F6B7-B288-4211-B81D-EEB65EFFFBB1}" type="datetime1">
              <a:rPr lang="en-US" smtClean="0"/>
              <a:pPr>
                <a:defRPr/>
              </a:pPr>
              <a:t>12/6/2011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3894064-80C0-4B4C-92EA-1FCD20232CB9}" type="slidenum">
              <a:rPr lang="en-US" smtClean="0"/>
              <a:pPr>
                <a:defRPr/>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EEC2A46-CAE2-48E0-AF25-3C304BA9CDEA}" type="datetime1">
              <a:rPr lang="en-US" smtClean="0"/>
              <a:pPr>
                <a:defRPr/>
              </a:pPr>
              <a:t>12/6/2011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B617475-1987-4D09-8FAC-EBFBB4373F8C}" type="slidenum">
              <a:rPr lang="en-US" smtClean="0"/>
              <a:pPr>
                <a:defRPr/>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CCE5D0E-4124-480D-ABC6-2C01F9588CFA}" type="datetime1">
              <a:rPr lang="en-US" smtClean="0"/>
              <a:pPr>
                <a:defRPr/>
              </a:pPr>
              <a:t>12/6/2011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73565D5-2DA6-4883-9138-A072A7DAA026}" type="slidenum">
              <a:rPr lang="en-US" smtClean="0"/>
              <a:pPr>
                <a:defRPr/>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4D7AAD8-D1E3-4D09-9797-B45C73CED0E8}" type="datetime1">
              <a:rPr lang="en-US" smtClean="0"/>
              <a:pPr>
                <a:defRPr/>
              </a:pPr>
              <a:t>12/6/2011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A5E6596-8DDA-466E-9477-179F7D698A69}" type="slidenum">
              <a:rPr lang="en-US" smtClean="0"/>
              <a:pPr>
                <a:defRPr/>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715C33D-56C8-4B77-8742-E00B0E3AF4D0}" type="datetime1">
              <a:rPr lang="en-US" smtClean="0"/>
              <a:pPr>
                <a:defRPr/>
              </a:pPr>
              <a:t>12/6/2011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10DECD0-9BA5-4912-B8B3-2B673A54E38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ustainability@trade.gov" TargetMode="Externa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epa.gov/opptintr/existingchemicals/pubs/tscainventory/index.html" TargetMode="External"/><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1.x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hyperlink" Target="http://www.epa.gov/oppt/newchems/pubs/pmnforms.htm" TargetMode="External"/><Relationship Id="rId7" Type="http://schemas.openxmlformats.org/officeDocument/2006/relationships/slide" Target="slide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hyperlink" Target="http://www.epa.gov/oecaerth/assistance/bystatute/tsca/" TargetMode="External"/><Relationship Id="rId4" Type="http://schemas.openxmlformats.org/officeDocument/2006/relationships/hyperlink" Target="http://www.epa.gov/regulations/laws/tsca.html" TargetMode="Externa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1.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4.x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hse.gov.uk/reach/resources/manufacturers.pdf" TargetMode="External"/><Relationship Id="rId7" Type="http://schemas.openxmlformats.org/officeDocument/2006/relationships/slide" Target="slide1.xml"/><Relationship Id="rId2" Type="http://schemas.openxmlformats.org/officeDocument/2006/relationships/hyperlink" Target="http://echa.europa.eu/reach_en.asp" TargetMode="Externa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image" Target="../media/image15.png"/><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2.png"/><Relationship Id="rId2" Type="http://schemas.openxmlformats.org/officeDocument/2006/relationships/hyperlink" Target="http://ec.europa.eu/environment/waste/weee/pdf/faq_weee.pdf" TargetMode="Externa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2.png"/><Relationship Id="rId2" Type="http://schemas.openxmlformats.org/officeDocument/2006/relationships/hyperlink" Target="http://export.gov/europeanunion/weeerohs/weeerohscountry-by-country/index.asp" TargetMode="Externa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7.w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hyperlink" Target="http://www.epa.gov/air/peg/index.html" TargetMode="External"/><Relationship Id="rId7" Type="http://schemas.openxmlformats.org/officeDocument/2006/relationships/image" Target="../media/image2.png"/><Relationship Id="rId2" Type="http://schemas.openxmlformats.org/officeDocument/2006/relationships/hyperlink" Target="http://www.epa.gov/air/caa/" TargetMode="Externa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hyperlink" Target="http://www.epa.gov/owow/watershed/wacademy/acad2000/cwa/index.htm" TargetMode="Externa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7.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5.wmf"/><Relationship Id="rId7"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hyperlink" Target="http://www.epa.gov/epawaste/hazard/generation/index.htm" TargetMode="External"/><Relationship Id="rId7"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wmf"/><Relationship Id="rId11" Type="http://schemas.openxmlformats.org/officeDocument/2006/relationships/image" Target="../media/image2.png"/><Relationship Id="rId5" Type="http://schemas.openxmlformats.org/officeDocument/2006/relationships/image" Target="../media/image5.wmf"/><Relationship Id="rId10" Type="http://schemas.openxmlformats.org/officeDocument/2006/relationships/slide" Target="slide1.xml"/><Relationship Id="rId4" Type="http://schemas.openxmlformats.org/officeDocument/2006/relationships/hyperlink" Target="http://www.epa.gov/OUST/" TargetMode="External"/><Relationship Id="rId9"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hyperlink" Target="http://www.epa.gov/superfund/cleanup/index.htm" TargetMode="External"/><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0.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14600"/>
            <a:ext cx="9144000" cy="1371600"/>
          </a:xfrm>
          <a:prstGeom prst="rect">
            <a:avLst/>
          </a:prstGeom>
          <a:effectLst>
            <a:outerShdw blurRad="40000" dist="23000" dir="5400000" rotWithShape="0">
              <a:srgbClr val="000000">
                <a:alpha val="35000"/>
              </a:srgbClr>
            </a:outerShdw>
            <a:reflection blurRad="6350" stA="50000" endA="300" endPos="90000" dir="5400000" sy="-100000" algn="bl" rotWithShape="0"/>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dirty="0" smtClean="0">
                <a:solidFill>
                  <a:schemeClr val="bg1"/>
                </a:solidFill>
              </a:rPr>
              <a:t>Foreign and Domestic Regulations</a:t>
            </a:r>
            <a:endParaRPr lang="en-US" sz="3600" dirty="0"/>
          </a:p>
        </p:txBody>
      </p:sp>
      <p:sp>
        <p:nvSpPr>
          <p:cNvPr id="2" name="Title 1"/>
          <p:cNvSpPr>
            <a:spLocks noGrp="1"/>
          </p:cNvSpPr>
          <p:nvPr>
            <p:ph type="title"/>
          </p:nvPr>
        </p:nvSpPr>
        <p:spPr>
          <a:xfrm>
            <a:off x="228600" y="228600"/>
            <a:ext cx="3505200" cy="609600"/>
          </a:xfrm>
        </p:spPr>
        <p:txBody>
          <a:bodyPr>
            <a:normAutofit/>
          </a:bodyPr>
          <a:lstStyle/>
          <a:p>
            <a:r>
              <a:rPr lang="en-US" sz="1000" dirty="0" smtClean="0">
                <a:solidFill>
                  <a:schemeClr val="bg1"/>
                </a:solidFill>
              </a:rPr>
              <a:t>Foreign and Domestic Regulations</a:t>
            </a:r>
            <a:endParaRPr lang="en-US" sz="1000" dirty="0"/>
          </a:p>
        </p:txBody>
      </p:sp>
      <p:sp>
        <p:nvSpPr>
          <p:cNvPr id="5" name="Right Arrow 4">
            <a:hlinkClick r:id="rId2"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 name="TextBox 4"/>
          <p:cNvSpPr txBox="1"/>
          <p:nvPr/>
        </p:nvSpPr>
        <p:spPr>
          <a:xfrm>
            <a:off x="228600" y="5486400"/>
            <a:ext cx="4191000"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Developed by the U.S. Department of Commerce,</a:t>
            </a:r>
          </a:p>
          <a:p>
            <a:r>
              <a:rPr lang="en-US" sz="1400" dirty="0" smtClean="0"/>
              <a:t>International Trade Administration,</a:t>
            </a:r>
          </a:p>
          <a:p>
            <a:r>
              <a:rPr lang="en-US" sz="1400" dirty="0" smtClean="0"/>
              <a:t>Manufacturing and Services </a:t>
            </a:r>
          </a:p>
          <a:p>
            <a:r>
              <a:rPr lang="en-US" sz="1400" dirty="0" smtClean="0"/>
              <a:t>December 6, 2011</a:t>
            </a:r>
          </a:p>
          <a:p>
            <a:r>
              <a:rPr lang="en-US" sz="1400" dirty="0" smtClean="0">
                <a:hlinkClick r:id="rId3"/>
              </a:rPr>
              <a:t>sustainability@trade.gov</a:t>
            </a:r>
            <a:r>
              <a:rPr lang="en-US" sz="1400" dirty="0" smtClean="0"/>
              <a:t> </a:t>
            </a:r>
            <a:endParaRPr lang="en-US" sz="1400" dirty="0"/>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04800" y="0"/>
            <a:ext cx="8229600" cy="1143000"/>
          </a:xfrm>
        </p:spPr>
        <p:txBody>
          <a:bodyPr/>
          <a:lstStyle/>
          <a:p>
            <a:pPr eaLnBrk="1" hangingPunct="1"/>
            <a:r>
              <a:rPr lang="en-US" smtClean="0">
                <a:latin typeface="Rockwell" pitchFamily="18" charset="0"/>
              </a:rPr>
              <a:t>Toxic Substances Control Act</a:t>
            </a:r>
          </a:p>
        </p:txBody>
      </p:sp>
      <p:sp>
        <p:nvSpPr>
          <p:cNvPr id="14339" name="Content Placeholder 2"/>
          <p:cNvSpPr>
            <a:spLocks noGrp="1"/>
          </p:cNvSpPr>
          <p:nvPr>
            <p:ph idx="1"/>
          </p:nvPr>
        </p:nvSpPr>
        <p:spPr>
          <a:xfrm>
            <a:off x="457200" y="1143000"/>
            <a:ext cx="7315200" cy="5029200"/>
          </a:xfrm>
        </p:spPr>
        <p:txBody>
          <a:bodyPr rtlCol="0">
            <a:normAutofit fontScale="62500" lnSpcReduction="20000"/>
          </a:bodyPr>
          <a:lstStyle/>
          <a:p>
            <a:pPr eaLnBrk="1" fontAlgn="auto" hangingPunct="1">
              <a:spcAft>
                <a:spcPts val="0"/>
              </a:spcAft>
              <a:buFont typeface="Arial" pitchFamily="34" charset="0"/>
              <a:buChar char="•"/>
              <a:defRPr/>
            </a:pPr>
            <a:r>
              <a:rPr lang="en-US" dirty="0" smtClean="0">
                <a:latin typeface="Rockwell" pitchFamily="18" charset="0"/>
              </a:rPr>
              <a:t>The Toxic Substances Control Act provides EPA with authority to require reporting, record-keeping and testing requirements, and restrictions relating to chemical substances and/or mixtures. Certain substances are generally excluded from TSCA, including, among others, food, drugs, cosmetics and pesticides.</a:t>
            </a:r>
            <a:r>
              <a:rPr lang="en-US" baseline="30000" dirty="0" smtClean="0">
                <a:latin typeface="Rockwell" pitchFamily="18" charset="0"/>
              </a:rPr>
              <a:t>1</a:t>
            </a:r>
            <a:r>
              <a:rPr lang="en-US" dirty="0" smtClean="0">
                <a:latin typeface="Rockwell" pitchFamily="18" charset="0"/>
              </a:rPr>
              <a:t> </a:t>
            </a:r>
          </a:p>
          <a:p>
            <a:pPr eaLnBrk="1" fontAlgn="auto" hangingPunct="1">
              <a:spcAft>
                <a:spcPts val="0"/>
              </a:spcAft>
              <a:buFont typeface="Arial" pitchFamily="34" charset="0"/>
              <a:buChar char="•"/>
              <a:defRPr/>
            </a:pPr>
            <a:endParaRPr lang="en-US" dirty="0" smtClean="0">
              <a:latin typeface="Rockwell" pitchFamily="18" charset="0"/>
            </a:endParaRPr>
          </a:p>
          <a:p>
            <a:pPr eaLnBrk="1" fontAlgn="auto" hangingPunct="1">
              <a:spcAft>
                <a:spcPts val="0"/>
              </a:spcAft>
              <a:buFont typeface="Arial" pitchFamily="34" charset="0"/>
              <a:buChar char="•"/>
              <a:defRPr/>
            </a:pPr>
            <a:r>
              <a:rPr lang="en-US" dirty="0" smtClean="0">
                <a:latin typeface="Rockwell" pitchFamily="18" charset="0"/>
              </a:rPr>
              <a:t>TSCA addresses the production, importation, use, and disposal of specific chemicals including polychlorinated biphenyls (PCBs), asbestos, radon and lead-based paint.</a:t>
            </a:r>
            <a:r>
              <a:rPr lang="en-US" baseline="30000" dirty="0" smtClean="0">
                <a:latin typeface="Rockwell" pitchFamily="18" charset="0"/>
              </a:rPr>
              <a:t>1</a:t>
            </a:r>
            <a:endParaRPr lang="en-US" dirty="0" smtClean="0">
              <a:latin typeface="Rockwell" pitchFamily="18" charset="0"/>
            </a:endParaRPr>
          </a:p>
          <a:p>
            <a:pPr eaLnBrk="1" fontAlgn="auto" hangingPunct="1">
              <a:spcAft>
                <a:spcPts val="0"/>
              </a:spcAft>
              <a:buFont typeface="Arial" pitchFamily="34" charset="0"/>
              <a:buChar char="•"/>
              <a:defRPr/>
            </a:pPr>
            <a:endParaRPr lang="en-US" dirty="0" smtClean="0">
              <a:latin typeface="Rockwell" pitchFamily="18" charset="0"/>
            </a:endParaRPr>
          </a:p>
          <a:p>
            <a:pPr eaLnBrk="1" fontAlgn="auto" hangingPunct="1">
              <a:spcAft>
                <a:spcPts val="0"/>
              </a:spcAft>
              <a:buFont typeface="Arial" pitchFamily="34" charset="0"/>
              <a:buChar char="•"/>
              <a:defRPr/>
            </a:pPr>
            <a:r>
              <a:rPr lang="en-US" dirty="0" smtClean="0">
                <a:latin typeface="Rockwell" pitchFamily="18" charset="0"/>
              </a:rPr>
              <a:t>TSCA requires EPA to maintain and publish a list of each chemical substance that is manufactured or processed in the United States (referred to as the </a:t>
            </a:r>
            <a:r>
              <a:rPr lang="en-US" dirty="0" smtClean="0">
                <a:latin typeface="Rockwell" pitchFamily="18" charset="0"/>
                <a:hlinkClick r:id="rId3"/>
              </a:rPr>
              <a:t>TSCA Inventory</a:t>
            </a:r>
            <a:r>
              <a:rPr lang="en-US" dirty="0" smtClean="0">
                <a:latin typeface="Rockwell" pitchFamily="18" charset="0"/>
              </a:rPr>
              <a:t>). The law prohibits the production or importation of chemicals not on this inventory.</a:t>
            </a:r>
            <a:r>
              <a:rPr lang="en-US" baseline="30000" dirty="0" smtClean="0">
                <a:latin typeface="Rockwell" pitchFamily="18" charset="0"/>
              </a:rPr>
              <a:t>2</a:t>
            </a:r>
            <a:endParaRPr lang="en-US" dirty="0" smtClean="0">
              <a:latin typeface="Rockwell" pitchFamily="18" charset="0"/>
            </a:endParaRPr>
          </a:p>
        </p:txBody>
      </p:sp>
      <p:sp>
        <p:nvSpPr>
          <p:cNvPr id="27656" name="TextBox 5"/>
          <p:cNvSpPr txBox="1">
            <a:spLocks noChangeArrowheads="1"/>
          </p:cNvSpPr>
          <p:nvPr/>
        </p:nvSpPr>
        <p:spPr bwMode="auto">
          <a:xfrm>
            <a:off x="171450" y="6324600"/>
            <a:ext cx="3259138" cy="554038"/>
          </a:xfrm>
          <a:prstGeom prst="rect">
            <a:avLst/>
          </a:prstGeom>
          <a:noFill/>
          <a:ln w="9525">
            <a:noFill/>
            <a:miter lim="800000"/>
            <a:headEnd/>
            <a:tailEnd/>
          </a:ln>
        </p:spPr>
        <p:txBody>
          <a:bodyPr wrap="none">
            <a:spAutoFit/>
          </a:bodyPr>
          <a:lstStyle/>
          <a:p>
            <a:r>
              <a:rPr lang="en-US" sz="1000" baseline="30000">
                <a:latin typeface="Rockwell" pitchFamily="18" charset="0"/>
              </a:rPr>
              <a:t>1</a:t>
            </a:r>
            <a:r>
              <a:rPr lang="en-US" sz="1000">
                <a:latin typeface="Rockwell" pitchFamily="18" charset="0"/>
              </a:rPr>
              <a:t> EPA. ‘Summary of the Toxic Substance Control Act’</a:t>
            </a:r>
          </a:p>
          <a:p>
            <a:r>
              <a:rPr lang="en-US" sz="1000" baseline="30000">
                <a:latin typeface="Rockwell" pitchFamily="18" charset="0"/>
              </a:rPr>
              <a:t>2</a:t>
            </a:r>
            <a:r>
              <a:rPr lang="en-US" sz="1000">
                <a:latin typeface="Rockwell" pitchFamily="18" charset="0"/>
              </a:rPr>
              <a:t> EPA. ‘TSCA Chemical Substance Inventory’</a:t>
            </a:r>
          </a:p>
          <a:p>
            <a:r>
              <a:rPr lang="en-US" sz="1000">
                <a:latin typeface="Rockwell" pitchFamily="18" charset="0"/>
              </a:rPr>
              <a:t> </a:t>
            </a:r>
          </a:p>
        </p:txBody>
      </p:sp>
      <p:pic>
        <p:nvPicPr>
          <p:cNvPr id="27657" name="Picture 15" descr="C:\Documents and Settings\Emily Conner\Local Settings\Temporary Internet Files\Content.IE5\5DKPLMLM\MC900104546[1].wmf"/>
          <p:cNvPicPr>
            <a:picLocks noChangeAspect="1" noChangeArrowheads="1"/>
          </p:cNvPicPr>
          <p:nvPr/>
        </p:nvPicPr>
        <p:blipFill>
          <a:blip r:embed="rId4" cstate="print"/>
          <a:srcRect/>
          <a:stretch>
            <a:fillRect/>
          </a:stretch>
        </p:blipFill>
        <p:spPr bwMode="auto">
          <a:xfrm>
            <a:off x="8164513" y="152400"/>
            <a:ext cx="827087" cy="822325"/>
          </a:xfrm>
          <a:prstGeom prst="rect">
            <a:avLst/>
          </a:prstGeom>
          <a:noFill/>
          <a:ln w="9525">
            <a:noFill/>
            <a:miter lim="800000"/>
            <a:headEnd/>
            <a:tailEnd/>
          </a:ln>
        </p:spPr>
      </p:pic>
      <p:sp>
        <p:nvSpPr>
          <p:cNvPr id="8" name="Right Arrow 7">
            <a:hlinkClick r:id="rId5"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9" name="Picture 7" descr="House.png">
            <a:hlinkClick r:id="rId6" action="ppaction://hlinksldjump"/>
          </p:cNvPr>
          <p:cNvPicPr>
            <a:picLocks noChangeAspect="1"/>
          </p:cNvPicPr>
          <p:nvPr/>
        </p:nvPicPr>
        <p:blipFill>
          <a:blip r:embed="rId7" cstate="print"/>
          <a:srcRect/>
          <a:stretch>
            <a:fillRect/>
          </a:stretch>
        </p:blipFill>
        <p:spPr bwMode="auto">
          <a:xfrm>
            <a:off x="8229600" y="6400800"/>
            <a:ext cx="431800" cy="365125"/>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C7232A7E-03C3-4D27-A9AE-80C92A01C059}" type="slidenum">
              <a:rPr lang="en-US" smtClean="0"/>
              <a:pPr>
                <a:defRPr/>
              </a:pPr>
              <a:t>10</a:t>
            </a:fld>
            <a:endParaRPr lang="en-US"/>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4800" y="152400"/>
            <a:ext cx="8229600" cy="1143000"/>
          </a:xfrm>
        </p:spPr>
        <p:txBody>
          <a:bodyPr rtlCol="0">
            <a:normAutofit/>
          </a:bodyPr>
          <a:lstStyle/>
          <a:p>
            <a:pPr eaLnBrk="1" fontAlgn="auto" hangingPunct="1">
              <a:spcAft>
                <a:spcPts val="0"/>
              </a:spcAft>
              <a:defRPr/>
            </a:pPr>
            <a:r>
              <a:rPr lang="en-US" smtClean="0">
                <a:latin typeface="Rockwell" pitchFamily="18" charset="0"/>
              </a:rPr>
              <a:t>Toxic Substances Control Act (Cont.)</a:t>
            </a:r>
          </a:p>
        </p:txBody>
      </p:sp>
      <p:sp>
        <p:nvSpPr>
          <p:cNvPr id="14339" name="Content Placeholder 2"/>
          <p:cNvSpPr>
            <a:spLocks noGrp="1"/>
          </p:cNvSpPr>
          <p:nvPr>
            <p:ph idx="1"/>
          </p:nvPr>
        </p:nvSpPr>
        <p:spPr>
          <a:xfrm>
            <a:off x="457200" y="1447800"/>
            <a:ext cx="7239000" cy="4572000"/>
          </a:xfrm>
        </p:spPr>
        <p:txBody>
          <a:bodyPr rtlCol="0">
            <a:normAutofit fontScale="77500" lnSpcReduction="20000"/>
          </a:bodyPr>
          <a:lstStyle/>
          <a:p>
            <a:pPr eaLnBrk="1" fontAlgn="auto" hangingPunct="1">
              <a:spcAft>
                <a:spcPts val="1200"/>
              </a:spcAft>
              <a:buFont typeface="Arial" pitchFamily="34" charset="0"/>
              <a:buChar char="•"/>
              <a:defRPr/>
            </a:pPr>
            <a:r>
              <a:rPr lang="en-US" sz="2600" dirty="0" smtClean="0">
                <a:latin typeface="Rockwell" pitchFamily="18" charset="0"/>
              </a:rPr>
              <a:t>Under TSCA, manufacturers of “new” chemicals (those not in the TSCA Inventory) must provide </a:t>
            </a:r>
            <a:r>
              <a:rPr lang="en-US" sz="2600" dirty="0" smtClean="0">
                <a:latin typeface="Rockwell" pitchFamily="18" charset="0"/>
                <a:hlinkClick r:id="rId3"/>
              </a:rPr>
              <a:t>pre-manufacture notification </a:t>
            </a:r>
            <a:r>
              <a:rPr lang="en-US" sz="2600" dirty="0" smtClean="0">
                <a:latin typeface="Rockwell" pitchFamily="18" charset="0"/>
              </a:rPr>
              <a:t>to EPA. </a:t>
            </a:r>
            <a:r>
              <a:rPr lang="en-US" sz="2600" baseline="30000" dirty="0" smtClean="0">
                <a:latin typeface="Rockwell" pitchFamily="18" charset="0"/>
              </a:rPr>
              <a:t>1</a:t>
            </a:r>
            <a:endParaRPr lang="en-US" sz="2600" dirty="0" smtClean="0">
              <a:latin typeface="Rockwell" pitchFamily="18" charset="0"/>
            </a:endParaRPr>
          </a:p>
          <a:p>
            <a:pPr eaLnBrk="1" fontAlgn="auto" hangingPunct="1">
              <a:spcAft>
                <a:spcPts val="1200"/>
              </a:spcAft>
              <a:buFont typeface="Arial" pitchFamily="34" charset="0"/>
              <a:buChar char="•"/>
              <a:defRPr/>
            </a:pPr>
            <a:r>
              <a:rPr lang="en-US" sz="2600" dirty="0" smtClean="0">
                <a:latin typeface="Rockwell" pitchFamily="18" charset="0"/>
              </a:rPr>
              <a:t>These notifications are reviewed by EPA, who may prohibit or restrict use of the chemical if it is deemed to present significant risks to human health or the environment.</a:t>
            </a:r>
          </a:p>
          <a:p>
            <a:pPr eaLnBrk="1" fontAlgn="auto" hangingPunct="1">
              <a:spcAft>
                <a:spcPts val="1200"/>
              </a:spcAft>
              <a:buFont typeface="Arial" pitchFamily="34" charset="0"/>
              <a:buChar char="•"/>
              <a:defRPr/>
            </a:pPr>
            <a:r>
              <a:rPr lang="en-US" sz="2600" dirty="0" smtClean="0">
                <a:latin typeface="Rockwell" pitchFamily="18" charset="0"/>
              </a:rPr>
              <a:t>TSCA also permits the EPA to require health and environmental risk assessments of chemicals by manufacturers, processors, importers or distributors.</a:t>
            </a:r>
          </a:p>
          <a:p>
            <a:pPr eaLnBrk="1" fontAlgn="auto" hangingPunct="1">
              <a:spcAft>
                <a:spcPts val="1200"/>
              </a:spcAft>
              <a:buFont typeface="Arial" pitchFamily="34" charset="0"/>
              <a:buChar char="•"/>
              <a:defRPr/>
            </a:pPr>
            <a:r>
              <a:rPr lang="en-US" sz="2600" dirty="0" smtClean="0">
                <a:latin typeface="Rockwell" pitchFamily="18" charset="0"/>
              </a:rPr>
              <a:t>For further information on TSCA and manufacturer obligations associated with this law, please visit </a:t>
            </a:r>
            <a:r>
              <a:rPr lang="en-US" sz="2600" dirty="0" smtClean="0">
                <a:latin typeface="Rockwell" pitchFamily="18" charset="0"/>
                <a:hlinkClick r:id="rId4"/>
              </a:rPr>
              <a:t>EPA’s TSCA website.</a:t>
            </a:r>
            <a:r>
              <a:rPr lang="en-US" sz="2600" dirty="0" smtClean="0">
                <a:latin typeface="Rockwell" pitchFamily="18" charset="0"/>
              </a:rPr>
              <a:t> Compliance assistance with TSCA can be found </a:t>
            </a:r>
            <a:r>
              <a:rPr lang="en-US" sz="2600" dirty="0" smtClean="0">
                <a:latin typeface="Rockwell" pitchFamily="18" charset="0"/>
                <a:hlinkClick r:id="rId5"/>
              </a:rPr>
              <a:t>here</a:t>
            </a:r>
            <a:r>
              <a:rPr lang="en-US" sz="2600" dirty="0" smtClean="0">
                <a:latin typeface="Rockwell" pitchFamily="18" charset="0"/>
              </a:rPr>
              <a:t>. </a:t>
            </a:r>
            <a:endParaRPr lang="en-US" dirty="0" smtClean="0">
              <a:latin typeface="Rockwell" pitchFamily="18" charset="0"/>
            </a:endParaRPr>
          </a:p>
        </p:txBody>
      </p:sp>
      <p:sp>
        <p:nvSpPr>
          <p:cNvPr id="28680" name="TextBox 5"/>
          <p:cNvSpPr txBox="1">
            <a:spLocks noChangeArrowheads="1"/>
          </p:cNvSpPr>
          <p:nvPr/>
        </p:nvSpPr>
        <p:spPr bwMode="auto">
          <a:xfrm>
            <a:off x="685800" y="6457950"/>
            <a:ext cx="3259138" cy="400050"/>
          </a:xfrm>
          <a:prstGeom prst="rect">
            <a:avLst/>
          </a:prstGeom>
          <a:noFill/>
          <a:ln w="9525">
            <a:noFill/>
            <a:miter lim="800000"/>
            <a:headEnd/>
            <a:tailEnd/>
          </a:ln>
        </p:spPr>
        <p:txBody>
          <a:bodyPr wrap="none">
            <a:spAutoFit/>
          </a:bodyPr>
          <a:lstStyle/>
          <a:p>
            <a:r>
              <a:rPr lang="en-US" sz="1000" baseline="30000">
                <a:latin typeface="Rockwell" pitchFamily="18" charset="0"/>
              </a:rPr>
              <a:t>1</a:t>
            </a:r>
            <a:r>
              <a:rPr lang="en-US" sz="1000">
                <a:latin typeface="Rockwell" pitchFamily="18" charset="0"/>
              </a:rPr>
              <a:t> EPA. ‘Summary of the Toxic Substance Control Act’</a:t>
            </a:r>
          </a:p>
          <a:p>
            <a:r>
              <a:rPr lang="en-US" sz="1000">
                <a:latin typeface="Rockwell" pitchFamily="18" charset="0"/>
              </a:rPr>
              <a:t> </a:t>
            </a:r>
          </a:p>
        </p:txBody>
      </p:sp>
      <p:pic>
        <p:nvPicPr>
          <p:cNvPr id="28681" name="Picture 15" descr="C:\Documents and Settings\Emily Conner\Local Settings\Temporary Internet Files\Content.IE5\5DKPLMLM\MC900104546[1].wmf"/>
          <p:cNvPicPr>
            <a:picLocks noChangeAspect="1" noChangeArrowheads="1"/>
          </p:cNvPicPr>
          <p:nvPr/>
        </p:nvPicPr>
        <p:blipFill>
          <a:blip r:embed="rId6" cstate="print"/>
          <a:srcRect/>
          <a:stretch>
            <a:fillRect/>
          </a:stretch>
        </p:blipFill>
        <p:spPr bwMode="auto">
          <a:xfrm>
            <a:off x="8164513" y="152400"/>
            <a:ext cx="827087" cy="822325"/>
          </a:xfrm>
          <a:prstGeom prst="rect">
            <a:avLst/>
          </a:prstGeom>
          <a:noFill/>
          <a:ln w="9525">
            <a:noFill/>
            <a:miter lim="800000"/>
            <a:headEnd/>
            <a:tailEnd/>
          </a:ln>
        </p:spPr>
      </p:pic>
      <p:sp>
        <p:nvSpPr>
          <p:cNvPr id="8" name="Right Arrow 7">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9" name="Picture 7" descr="House.png">
            <a:hlinkClick r:id="rId8" action="ppaction://hlinksldjump"/>
          </p:cNvPr>
          <p:cNvPicPr>
            <a:picLocks noChangeAspect="1"/>
          </p:cNvPicPr>
          <p:nvPr/>
        </p:nvPicPr>
        <p:blipFill>
          <a:blip r:embed="rId9" cstate="print"/>
          <a:srcRect/>
          <a:stretch>
            <a:fillRect/>
          </a:stretch>
        </p:blipFill>
        <p:spPr bwMode="auto">
          <a:xfrm>
            <a:off x="8229600" y="6400800"/>
            <a:ext cx="431800" cy="365125"/>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C7232A7E-03C3-4D27-A9AE-80C92A01C059}" type="slidenum">
              <a:rPr lang="en-US" smtClean="0"/>
              <a:pPr>
                <a:defRPr/>
              </a:pPr>
              <a:t>11</a:t>
            </a:fld>
            <a:endParaRPr lang="en-US"/>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0"/>
            <a:ext cx="8229600" cy="1143000"/>
          </a:xfrm>
        </p:spPr>
        <p:txBody>
          <a:bodyPr/>
          <a:lstStyle/>
          <a:p>
            <a:pPr eaLnBrk="1" hangingPunct="1"/>
            <a:r>
              <a:rPr lang="en-US" sz="3600" smtClean="0">
                <a:latin typeface="Rockwell" pitchFamily="18" charset="0"/>
              </a:rPr>
              <a:t>U.S. Regulation - Takeaways</a:t>
            </a:r>
          </a:p>
        </p:txBody>
      </p:sp>
      <p:sp>
        <p:nvSpPr>
          <p:cNvPr id="5123" name="Content Placeholder 2"/>
          <p:cNvSpPr>
            <a:spLocks noGrp="1"/>
          </p:cNvSpPr>
          <p:nvPr>
            <p:ph idx="1"/>
          </p:nvPr>
        </p:nvSpPr>
        <p:spPr>
          <a:xfrm>
            <a:off x="457200" y="914400"/>
            <a:ext cx="6553200" cy="4953000"/>
          </a:xfrm>
        </p:spPr>
        <p:txBody>
          <a:bodyPr tIns="182880" rtlCol="0">
            <a:noAutofit/>
          </a:bodyPr>
          <a:lstStyle/>
          <a:p>
            <a:pPr eaLnBrk="1" fontAlgn="auto" hangingPunct="1">
              <a:spcAft>
                <a:spcPts val="1200"/>
              </a:spcAft>
              <a:buFont typeface="Arial" pitchFamily="34" charset="0"/>
              <a:buChar char="•"/>
              <a:defRPr/>
            </a:pPr>
            <a:r>
              <a:rPr lang="en-US" sz="1600" dirty="0" smtClean="0">
                <a:latin typeface="Rockwell" pitchFamily="18" charset="0"/>
              </a:rPr>
              <a:t>For decades now, the U.S. has been passing laws designed to compel U.S. manufacturers to be responsible for their emissions to air and water, solid and hazardous waste streams and, in the case of chemical manufacturers, the environmental and health impacts of their products.</a:t>
            </a:r>
          </a:p>
          <a:p>
            <a:pPr eaLnBrk="1" fontAlgn="auto" hangingPunct="1">
              <a:spcAft>
                <a:spcPts val="1200"/>
              </a:spcAft>
              <a:buFont typeface="Arial" pitchFamily="34" charset="0"/>
              <a:buChar char="•"/>
              <a:defRPr/>
            </a:pPr>
            <a:r>
              <a:rPr lang="en-US" sz="1600" dirty="0" smtClean="0">
                <a:latin typeface="Rockwell" pitchFamily="18" charset="0"/>
              </a:rPr>
              <a:t>More importantly, these laws are designed to drive reductions in manufacturer emissions and waste (particularly hazardous wastes).</a:t>
            </a:r>
          </a:p>
          <a:p>
            <a:pPr eaLnBrk="1" fontAlgn="auto" hangingPunct="1">
              <a:spcAft>
                <a:spcPts val="1200"/>
              </a:spcAft>
              <a:buFont typeface="Arial" pitchFamily="34" charset="0"/>
              <a:buChar char="•"/>
              <a:defRPr/>
            </a:pPr>
            <a:r>
              <a:rPr lang="en-US" sz="1600" dirty="0" smtClean="0">
                <a:latin typeface="Rockwell" pitchFamily="18" charset="0"/>
              </a:rPr>
              <a:t>Done strategically, such reductions can significantly improve your bottom line. Many manufacturers have found that setting environmental performance goals above and beyond their regulatory requirements have led to not only increased profits, but have substantially reduced regulatory compliance burdens as well.</a:t>
            </a:r>
            <a:r>
              <a:rPr lang="en-US" sz="1600" baseline="30000" dirty="0" smtClean="0">
                <a:latin typeface="Rockwell" pitchFamily="18" charset="0"/>
              </a:rPr>
              <a:t>1</a:t>
            </a:r>
            <a:endParaRPr lang="en-US" sz="1600" dirty="0" smtClean="0">
              <a:latin typeface="Rockwell" pitchFamily="18" charset="0"/>
            </a:endParaRPr>
          </a:p>
        </p:txBody>
      </p:sp>
      <p:sp>
        <p:nvSpPr>
          <p:cNvPr id="29704" name="TextBox 6"/>
          <p:cNvSpPr txBox="1">
            <a:spLocks noChangeArrowheads="1"/>
          </p:cNvSpPr>
          <p:nvPr/>
        </p:nvSpPr>
        <p:spPr bwMode="auto">
          <a:xfrm>
            <a:off x="685800" y="6553200"/>
            <a:ext cx="3276600" cy="246063"/>
          </a:xfrm>
          <a:prstGeom prst="rect">
            <a:avLst/>
          </a:prstGeom>
          <a:noFill/>
          <a:ln w="9525">
            <a:noFill/>
            <a:miter lim="800000"/>
            <a:headEnd/>
            <a:tailEnd/>
          </a:ln>
        </p:spPr>
        <p:txBody>
          <a:bodyPr>
            <a:spAutoFit/>
          </a:bodyPr>
          <a:lstStyle/>
          <a:p>
            <a:r>
              <a:rPr lang="en-US" sz="1000" baseline="30000">
                <a:latin typeface="Rockwell" pitchFamily="18" charset="0"/>
              </a:rPr>
              <a:t>1</a:t>
            </a:r>
            <a:r>
              <a:rPr lang="en-US" sz="1000">
                <a:latin typeface="Rockwell" pitchFamily="18" charset="0"/>
              </a:rPr>
              <a:t> EPA, Performance Track Website</a:t>
            </a:r>
            <a:endParaRPr lang="en-US" sz="1000" baseline="30000">
              <a:latin typeface="Rockwell" pitchFamily="18" charset="0"/>
            </a:endParaRPr>
          </a:p>
        </p:txBody>
      </p:sp>
      <p:pic>
        <p:nvPicPr>
          <p:cNvPr id="29705" name="Picture 10" descr="C:\Documents and Settings\Emily Conner\Local Settings\Temporary Internet Files\Content.IE5\GWILDR60\MC900293076[1].wmf"/>
          <p:cNvPicPr>
            <a:picLocks noChangeAspect="1" noChangeArrowheads="1"/>
          </p:cNvPicPr>
          <p:nvPr/>
        </p:nvPicPr>
        <p:blipFill>
          <a:blip r:embed="rId2" cstate="print"/>
          <a:srcRect/>
          <a:stretch>
            <a:fillRect/>
          </a:stretch>
        </p:blipFill>
        <p:spPr bwMode="auto">
          <a:xfrm>
            <a:off x="7696200" y="152400"/>
            <a:ext cx="987425" cy="925513"/>
          </a:xfrm>
          <a:prstGeom prst="rect">
            <a:avLst/>
          </a:prstGeom>
          <a:noFill/>
          <a:ln w="9525">
            <a:noFill/>
            <a:miter lim="800000"/>
            <a:headEnd/>
            <a:tailEnd/>
          </a:ln>
        </p:spPr>
      </p:pic>
      <p:sp>
        <p:nvSpPr>
          <p:cNvPr id="8" name="Right Arrow 7">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9" name="Picture 7" descr="House.png">
            <a:hlinkClick r:id="rId4" action="ppaction://hlinksldjump"/>
          </p:cNvPr>
          <p:cNvPicPr>
            <a:picLocks noChangeAspect="1"/>
          </p:cNvPicPr>
          <p:nvPr/>
        </p:nvPicPr>
        <p:blipFill>
          <a:blip r:embed="rId5" cstate="print"/>
          <a:srcRect/>
          <a:stretch>
            <a:fillRect/>
          </a:stretch>
        </p:blipFill>
        <p:spPr bwMode="auto">
          <a:xfrm>
            <a:off x="8229600" y="6400800"/>
            <a:ext cx="431800" cy="365125"/>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C7232A7E-03C3-4D27-A9AE-80C92A01C059}" type="slidenum">
              <a:rPr lang="en-US" smtClean="0"/>
              <a:pPr>
                <a:defRPr/>
              </a:pPr>
              <a:t>12</a:t>
            </a:fld>
            <a:endParaRPr lang="en-US"/>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5"/>
          <p:cNvSpPr>
            <a:spLocks noGrp="1"/>
          </p:cNvSpPr>
          <p:nvPr>
            <p:ph type="title"/>
          </p:nvPr>
        </p:nvSpPr>
        <p:spPr/>
        <p:txBody>
          <a:bodyPr/>
          <a:lstStyle/>
          <a:p>
            <a:pPr eaLnBrk="1" hangingPunct="1"/>
            <a:r>
              <a:rPr lang="en-US" smtClean="0">
                <a:latin typeface="Rockwell" pitchFamily="18" charset="0"/>
              </a:rPr>
              <a:t>International Regulations</a:t>
            </a:r>
          </a:p>
        </p:txBody>
      </p:sp>
      <p:sp>
        <p:nvSpPr>
          <p:cNvPr id="2051" name="Content Placeholder 6"/>
          <p:cNvSpPr>
            <a:spLocks noGrp="1"/>
          </p:cNvSpPr>
          <p:nvPr>
            <p:ph idx="1"/>
          </p:nvPr>
        </p:nvSpPr>
        <p:spPr>
          <a:xfrm>
            <a:off x="457200" y="1447800"/>
            <a:ext cx="6629400" cy="4876800"/>
          </a:xfrm>
        </p:spPr>
        <p:txBody>
          <a:bodyPr rtlCol="0">
            <a:normAutofit fontScale="47500" lnSpcReduction="20000"/>
          </a:bodyPr>
          <a:lstStyle/>
          <a:p>
            <a:pPr eaLnBrk="1" fontAlgn="auto" hangingPunct="1">
              <a:spcAft>
                <a:spcPts val="1200"/>
              </a:spcAft>
              <a:buFont typeface="Arial" pitchFamily="34" charset="0"/>
              <a:buChar char="•"/>
              <a:defRPr/>
            </a:pPr>
            <a:r>
              <a:rPr lang="en-US" dirty="0" smtClean="0">
                <a:latin typeface="Rockwell" pitchFamily="18" charset="0"/>
              </a:rPr>
              <a:t>International regulations, or regulations outside the United States, related to environment and health have become as big a driver (and sometimes a greater driver) of sustainable business practices as domestic regulations, rising natural resource costs or consumer demands.</a:t>
            </a:r>
          </a:p>
          <a:p>
            <a:pPr eaLnBrk="1" fontAlgn="auto" hangingPunct="1">
              <a:spcAft>
                <a:spcPts val="1200"/>
              </a:spcAft>
              <a:buFont typeface="Arial" pitchFamily="34" charset="0"/>
              <a:buChar char="•"/>
              <a:defRPr/>
            </a:pPr>
            <a:r>
              <a:rPr lang="en-US" dirty="0" smtClean="0">
                <a:latin typeface="Rockwell" pitchFamily="18" charset="0"/>
              </a:rPr>
              <a:t>While it’s impossible to cover all regulations driving sustainability in this module, a few key regulations warrant attention. These include:</a:t>
            </a:r>
          </a:p>
          <a:p>
            <a:pPr lvl="1" eaLnBrk="1" fontAlgn="auto" hangingPunct="1">
              <a:spcAft>
                <a:spcPts val="1200"/>
              </a:spcAft>
              <a:buFont typeface="Arial" pitchFamily="34" charset="0"/>
              <a:buChar char="–"/>
              <a:defRPr/>
            </a:pPr>
            <a:r>
              <a:rPr lang="en-US" dirty="0" smtClean="0">
                <a:latin typeface="Rockwell" pitchFamily="18" charset="0"/>
              </a:rPr>
              <a:t>Registration, Evaluation, Authorization and Restriction of Chemical Substances (REACH) Regulation</a:t>
            </a:r>
          </a:p>
          <a:p>
            <a:pPr lvl="1">
              <a:spcAft>
                <a:spcPts val="1200"/>
              </a:spcAft>
              <a:defRPr/>
            </a:pPr>
            <a:r>
              <a:rPr lang="en-US" dirty="0" smtClean="0">
                <a:latin typeface="Rockwell" pitchFamily="18" charset="0"/>
              </a:rPr>
              <a:t>Restriction of Hazardous Substances (</a:t>
            </a:r>
            <a:r>
              <a:rPr lang="en-US" dirty="0" err="1" smtClean="0">
                <a:latin typeface="Rockwell" pitchFamily="18" charset="0"/>
              </a:rPr>
              <a:t>RoHS</a:t>
            </a:r>
            <a:r>
              <a:rPr lang="en-US" dirty="0" smtClean="0">
                <a:latin typeface="Rockwell" pitchFamily="18" charset="0"/>
              </a:rPr>
              <a:t>) Directive</a:t>
            </a:r>
          </a:p>
          <a:p>
            <a:pPr lvl="1">
              <a:spcAft>
                <a:spcPts val="1200"/>
              </a:spcAft>
              <a:defRPr/>
            </a:pPr>
            <a:r>
              <a:rPr lang="en-US" dirty="0" smtClean="0">
                <a:latin typeface="Rockwell" pitchFamily="18" charset="0"/>
              </a:rPr>
              <a:t>Waste Electrical and Electronic Equipment (WEEE) Directive</a:t>
            </a:r>
          </a:p>
          <a:p>
            <a:pPr eaLnBrk="1" fontAlgn="auto" hangingPunct="1">
              <a:spcAft>
                <a:spcPts val="1200"/>
              </a:spcAft>
              <a:buFont typeface="Arial" pitchFamily="34" charset="0"/>
              <a:buChar char="•"/>
              <a:defRPr/>
            </a:pPr>
            <a:r>
              <a:rPr lang="en-US" dirty="0" smtClean="0">
                <a:latin typeface="Rockwell" pitchFamily="18" charset="0"/>
              </a:rPr>
              <a:t>Though each of the above originated in the EU, they represent the basis for or have inspired similar regulations in other countries (e.g. China, Korea, Turkey) as well as U.S states (e.g. California).</a:t>
            </a:r>
            <a:r>
              <a:rPr lang="en-US" baseline="30000" dirty="0" smtClean="0">
                <a:latin typeface="Rockwell" pitchFamily="18" charset="0"/>
              </a:rPr>
              <a:t>1</a:t>
            </a:r>
          </a:p>
          <a:p>
            <a:pPr eaLnBrk="1" fontAlgn="auto" hangingPunct="1">
              <a:spcAft>
                <a:spcPts val="1200"/>
              </a:spcAft>
              <a:buFont typeface="Arial" pitchFamily="34" charset="0"/>
              <a:buChar char="•"/>
              <a:defRPr/>
            </a:pPr>
            <a:r>
              <a:rPr lang="en-US" dirty="0" smtClean="0">
                <a:latin typeface="Rockwell" pitchFamily="18" charset="0"/>
              </a:rPr>
              <a:t>Each of these regulations, and others like it, carries significant implications for U.S. producers exporting to or selling in these markets—failure to comply could mean the loss of important markets for a company.</a:t>
            </a:r>
          </a:p>
        </p:txBody>
      </p:sp>
      <p:pic>
        <p:nvPicPr>
          <p:cNvPr id="30728" name="Picture 9" descr="C:\Documents and Settings\Emily Conner\Local Settings\Temporary Internet Files\Content.IE5\GWILDR60\MC900278846[1].wmf"/>
          <p:cNvPicPr>
            <a:picLocks noChangeAspect="1" noChangeArrowheads="1"/>
          </p:cNvPicPr>
          <p:nvPr/>
        </p:nvPicPr>
        <p:blipFill>
          <a:blip r:embed="rId3" cstate="print"/>
          <a:srcRect/>
          <a:stretch>
            <a:fillRect/>
          </a:stretch>
        </p:blipFill>
        <p:spPr bwMode="auto">
          <a:xfrm>
            <a:off x="228600" y="314325"/>
            <a:ext cx="628650" cy="904875"/>
          </a:xfrm>
          <a:prstGeom prst="rect">
            <a:avLst/>
          </a:prstGeom>
          <a:noFill/>
          <a:ln w="9525">
            <a:noFill/>
            <a:miter lim="800000"/>
            <a:headEnd/>
            <a:tailEnd/>
          </a:ln>
        </p:spPr>
      </p:pic>
      <p:pic>
        <p:nvPicPr>
          <p:cNvPr id="30729" name="Picture 9" descr="C:\Documents and Settings\Emily Conner\Local Settings\Temporary Internet Files\Content.IE5\5DKPLMLM\MC900332514[1].wmf"/>
          <p:cNvPicPr>
            <a:picLocks noChangeAspect="1" noChangeArrowheads="1"/>
          </p:cNvPicPr>
          <p:nvPr/>
        </p:nvPicPr>
        <p:blipFill>
          <a:blip r:embed="rId4" cstate="print"/>
          <a:srcRect/>
          <a:stretch>
            <a:fillRect/>
          </a:stretch>
        </p:blipFill>
        <p:spPr bwMode="auto">
          <a:xfrm>
            <a:off x="8077200" y="304800"/>
            <a:ext cx="960438" cy="1066800"/>
          </a:xfrm>
          <a:prstGeom prst="rect">
            <a:avLst/>
          </a:prstGeom>
          <a:noFill/>
          <a:ln w="9525">
            <a:noFill/>
            <a:miter lim="800000"/>
            <a:headEnd/>
            <a:tailEnd/>
          </a:ln>
        </p:spPr>
      </p:pic>
      <p:sp>
        <p:nvSpPr>
          <p:cNvPr id="30730" name="TextBox 7"/>
          <p:cNvSpPr txBox="1">
            <a:spLocks noChangeArrowheads="1"/>
          </p:cNvSpPr>
          <p:nvPr/>
        </p:nvSpPr>
        <p:spPr bwMode="auto">
          <a:xfrm>
            <a:off x="457200" y="6400800"/>
            <a:ext cx="7467600" cy="246063"/>
          </a:xfrm>
          <a:prstGeom prst="rect">
            <a:avLst/>
          </a:prstGeom>
          <a:noFill/>
          <a:ln w="9525">
            <a:noFill/>
            <a:miter lim="800000"/>
            <a:headEnd/>
            <a:tailEnd/>
          </a:ln>
        </p:spPr>
        <p:txBody>
          <a:bodyPr>
            <a:spAutoFit/>
          </a:bodyPr>
          <a:lstStyle/>
          <a:p>
            <a:r>
              <a:rPr lang="en-US" sz="1000" baseline="30000">
                <a:latin typeface="Calibri" pitchFamily="34" charset="0"/>
              </a:rPr>
              <a:t>1 </a:t>
            </a:r>
            <a:r>
              <a:rPr lang="en-US" sz="1000">
                <a:latin typeface="Calibri" pitchFamily="34" charset="0"/>
              </a:rPr>
              <a:t>Wikipedia, “</a:t>
            </a:r>
            <a:r>
              <a:rPr lang="en-US" sz="1000" b="1">
                <a:latin typeface="Calibri" pitchFamily="34" charset="0"/>
              </a:rPr>
              <a:t>Restriction of Hazardous Substances Directive”</a:t>
            </a:r>
            <a:endParaRPr lang="en-US" sz="1000">
              <a:latin typeface="Calibri" pitchFamily="34" charset="0"/>
            </a:endParaRPr>
          </a:p>
        </p:txBody>
      </p:sp>
      <p:sp>
        <p:nvSpPr>
          <p:cNvPr id="10" name="Right Arrow 9">
            <a:hlinkClick r:id="rId5"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11" name="Picture 7" descr="House.png">
            <a:hlinkClick r:id="rId6" action="ppaction://hlinksldjump"/>
          </p:cNvPr>
          <p:cNvPicPr>
            <a:picLocks noChangeAspect="1"/>
          </p:cNvPicPr>
          <p:nvPr/>
        </p:nvPicPr>
        <p:blipFill>
          <a:blip r:embed="rId7" cstate="print"/>
          <a:srcRect/>
          <a:stretch>
            <a:fillRect/>
          </a:stretch>
        </p:blipFill>
        <p:spPr bwMode="auto">
          <a:xfrm>
            <a:off x="8229600" y="6400800"/>
            <a:ext cx="431800" cy="365125"/>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C7232A7E-03C3-4D27-A9AE-80C92A01C059}" type="slidenum">
              <a:rPr lang="en-US" smtClean="0"/>
              <a:pPr>
                <a:defRPr/>
              </a:pPr>
              <a:t>13</a:t>
            </a:fld>
            <a:endParaRPr lang="en-US"/>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0"/>
            <a:ext cx="8229600" cy="1143000"/>
          </a:xfrm>
        </p:spPr>
        <p:txBody>
          <a:bodyPr/>
          <a:lstStyle/>
          <a:p>
            <a:pPr eaLnBrk="1" hangingPunct="1"/>
            <a:r>
              <a:rPr lang="en-US" smtClean="0">
                <a:latin typeface="Rockwell" pitchFamily="18" charset="0"/>
              </a:rPr>
              <a:t>REACH (EU)</a:t>
            </a:r>
          </a:p>
        </p:txBody>
      </p:sp>
      <p:sp>
        <p:nvSpPr>
          <p:cNvPr id="31747" name="Content Placeholder 2"/>
          <p:cNvSpPr>
            <a:spLocks noGrp="1"/>
          </p:cNvSpPr>
          <p:nvPr>
            <p:ph idx="1"/>
          </p:nvPr>
        </p:nvSpPr>
        <p:spPr>
          <a:xfrm>
            <a:off x="381000" y="1219200"/>
            <a:ext cx="6705600" cy="5029200"/>
          </a:xfrm>
          <a:noFill/>
        </p:spPr>
        <p:txBody>
          <a:bodyPr tIns="182880">
            <a:normAutofit fontScale="85000" lnSpcReduction="10000"/>
          </a:bodyPr>
          <a:lstStyle/>
          <a:p>
            <a:pPr eaLnBrk="1" hangingPunct="1">
              <a:spcAft>
                <a:spcPts val="1200"/>
              </a:spcAft>
            </a:pPr>
            <a:r>
              <a:rPr lang="en-US" sz="1800" dirty="0" smtClean="0">
                <a:latin typeface="Rockwell" pitchFamily="18" charset="0"/>
              </a:rPr>
              <a:t>Registration, Evaluation, Authorization and Restriction of Chemical Substances (or REACH) is one of the most comprehensive regulations in the world governing the use of chemicals.</a:t>
            </a:r>
          </a:p>
          <a:p>
            <a:pPr eaLnBrk="1" hangingPunct="1">
              <a:spcAft>
                <a:spcPts val="1200"/>
              </a:spcAft>
            </a:pPr>
            <a:r>
              <a:rPr lang="en-US" sz="1800" dirty="0" smtClean="0">
                <a:latin typeface="Rockwell" pitchFamily="18" charset="0"/>
              </a:rPr>
              <a:t>REACH will eventually require all companies manufacturing or importing chemical substances (whether in products or by themselves) into the European Union, in quantities of one ton or more annually, to register these substances with the European Chemicals Agency (ECHA).</a:t>
            </a:r>
          </a:p>
          <a:p>
            <a:pPr eaLnBrk="1" hangingPunct="1">
              <a:spcAft>
                <a:spcPts val="1200"/>
              </a:spcAft>
            </a:pPr>
            <a:r>
              <a:rPr lang="en-US" sz="1800" dirty="0" smtClean="0">
                <a:latin typeface="Rockwell" pitchFamily="18" charset="0"/>
              </a:rPr>
              <a:t>All registrations require an assessment of the chemical’s risk to human health and the  environment during the product’s expected life (including the disposal stage).</a:t>
            </a:r>
          </a:p>
          <a:p>
            <a:pPr eaLnBrk="1" hangingPunct="1">
              <a:spcAft>
                <a:spcPts val="1200"/>
              </a:spcAft>
            </a:pPr>
            <a:r>
              <a:rPr lang="en-US" sz="1800" dirty="0" smtClean="0">
                <a:latin typeface="Rockwell" pitchFamily="18" charset="0"/>
              </a:rPr>
              <a:t>REACH also identifies Substances of Very High Concern (SVHCs), which are banned or whose use is restricted in the EU.</a:t>
            </a:r>
            <a:r>
              <a:rPr lang="en-US" sz="1800" baseline="30000" dirty="0" smtClean="0">
                <a:latin typeface="Rockwell" pitchFamily="18" charset="0"/>
              </a:rPr>
              <a:t>1</a:t>
            </a:r>
            <a:endParaRPr lang="en-US" sz="1800" dirty="0" smtClean="0">
              <a:latin typeface="Rockwell" pitchFamily="18" charset="0"/>
            </a:endParaRPr>
          </a:p>
          <a:p>
            <a:pPr eaLnBrk="1" hangingPunct="1">
              <a:spcAft>
                <a:spcPts val="1200"/>
              </a:spcAft>
            </a:pPr>
            <a:r>
              <a:rPr lang="en-US" sz="1800" dirty="0" smtClean="0">
                <a:latin typeface="Rockwell" pitchFamily="18" charset="0"/>
                <a:hlinkClick r:id="rId2"/>
              </a:rPr>
              <a:t>ECHA’s REACH website </a:t>
            </a:r>
            <a:r>
              <a:rPr lang="en-US" sz="1800" dirty="0" smtClean="0">
                <a:latin typeface="Rockwell" pitchFamily="18" charset="0"/>
              </a:rPr>
              <a:t>provides companies with comprehensive guidance and tools to assist them in complying with REACH.  The UK’s Competent Authority also offers a </a:t>
            </a:r>
            <a:r>
              <a:rPr lang="en-US" sz="1800" dirty="0" smtClean="0">
                <a:latin typeface="Rockwell" pitchFamily="18" charset="0"/>
                <a:hlinkClick r:id="rId3"/>
              </a:rPr>
              <a:t>two-page leaflet </a:t>
            </a:r>
            <a:r>
              <a:rPr lang="en-US" sz="1800" dirty="0" smtClean="0">
                <a:latin typeface="Rockwell" pitchFamily="18" charset="0"/>
              </a:rPr>
              <a:t>on what REACH means for manufacturers.</a:t>
            </a:r>
          </a:p>
        </p:txBody>
      </p:sp>
      <p:sp>
        <p:nvSpPr>
          <p:cNvPr id="31752" name="TextBox 5"/>
          <p:cNvSpPr txBox="1">
            <a:spLocks noChangeArrowheads="1"/>
          </p:cNvSpPr>
          <p:nvPr/>
        </p:nvSpPr>
        <p:spPr bwMode="auto">
          <a:xfrm>
            <a:off x="304800" y="6442075"/>
            <a:ext cx="5803900" cy="246063"/>
          </a:xfrm>
          <a:prstGeom prst="rect">
            <a:avLst/>
          </a:prstGeom>
          <a:noFill/>
          <a:ln w="9525">
            <a:noFill/>
            <a:miter lim="800000"/>
            <a:headEnd/>
            <a:tailEnd/>
          </a:ln>
        </p:spPr>
        <p:txBody>
          <a:bodyPr wrap="none">
            <a:spAutoFit/>
          </a:bodyPr>
          <a:lstStyle/>
          <a:p>
            <a:r>
              <a:rPr lang="en-US" sz="1000" baseline="30000">
                <a:latin typeface="Rockwell" pitchFamily="18" charset="0"/>
              </a:rPr>
              <a:t>1</a:t>
            </a:r>
            <a:r>
              <a:rPr lang="en-US" sz="1000">
                <a:latin typeface="Rockwell" pitchFamily="18" charset="0"/>
              </a:rPr>
              <a:t> TheManufacturer.com, “Impact of REACH on U.S. Exporters of Manufactured Goods to the EU”</a:t>
            </a:r>
          </a:p>
        </p:txBody>
      </p:sp>
      <p:pic>
        <p:nvPicPr>
          <p:cNvPr id="31753" name="Picture 12" descr="C:\Documents and Settings\Emily Conner\Local Settings\Temporary Internet Files\Content.IE5\CGCJB8W3\MC900090501[1].wmf"/>
          <p:cNvPicPr>
            <a:picLocks noChangeAspect="1" noChangeArrowheads="1"/>
          </p:cNvPicPr>
          <p:nvPr/>
        </p:nvPicPr>
        <p:blipFill>
          <a:blip r:embed="rId4" cstate="print"/>
          <a:srcRect/>
          <a:stretch>
            <a:fillRect/>
          </a:stretch>
        </p:blipFill>
        <p:spPr bwMode="auto">
          <a:xfrm>
            <a:off x="6929438" y="76200"/>
            <a:ext cx="1147762" cy="1066800"/>
          </a:xfrm>
          <a:prstGeom prst="rect">
            <a:avLst/>
          </a:prstGeom>
          <a:noFill/>
          <a:ln w="9525">
            <a:noFill/>
            <a:miter lim="800000"/>
            <a:headEnd/>
            <a:tailEnd/>
          </a:ln>
        </p:spPr>
      </p:pic>
      <p:pic>
        <p:nvPicPr>
          <p:cNvPr id="31754" name="Picture 11" descr="C:\Documents and Settings\Emily Conner\Local Settings\Temporary Internet Files\Content.IE5\6Z2KGCHC\MC900438065[1].png"/>
          <p:cNvPicPr>
            <a:picLocks noChangeAspect="1" noChangeArrowheads="1"/>
          </p:cNvPicPr>
          <p:nvPr/>
        </p:nvPicPr>
        <p:blipFill>
          <a:blip r:embed="rId5" cstate="print"/>
          <a:srcRect/>
          <a:stretch>
            <a:fillRect/>
          </a:stretch>
        </p:blipFill>
        <p:spPr bwMode="auto">
          <a:xfrm>
            <a:off x="838200" y="228600"/>
            <a:ext cx="838200" cy="838200"/>
          </a:xfrm>
          <a:prstGeom prst="rect">
            <a:avLst/>
          </a:prstGeom>
          <a:noFill/>
          <a:ln w="9525">
            <a:noFill/>
            <a:miter lim="800000"/>
            <a:headEnd/>
            <a:tailEnd/>
          </a:ln>
        </p:spPr>
      </p:pic>
      <p:sp>
        <p:nvSpPr>
          <p:cNvPr id="9" name="Right Arrow 8">
            <a:hlinkClick r:id="rId6"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10" name="Picture 7" descr="House.png">
            <a:hlinkClick r:id="rId7" action="ppaction://hlinksldjump"/>
          </p:cNvPr>
          <p:cNvPicPr>
            <a:picLocks noChangeAspect="1"/>
          </p:cNvPicPr>
          <p:nvPr/>
        </p:nvPicPr>
        <p:blipFill>
          <a:blip r:embed="rId8" cstate="print"/>
          <a:srcRect/>
          <a:stretch>
            <a:fillRect/>
          </a:stretch>
        </p:blipFill>
        <p:spPr bwMode="auto">
          <a:xfrm>
            <a:off x="8229600" y="6400800"/>
            <a:ext cx="431800" cy="365125"/>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C7232A7E-03C3-4D27-A9AE-80C92A01C059}" type="slidenum">
              <a:rPr lang="en-US" smtClean="0"/>
              <a:pPr>
                <a:defRPr/>
              </a:pPr>
              <a:t>14</a:t>
            </a:fld>
            <a:endParaRPr lang="en-US"/>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76200"/>
            <a:ext cx="8229600" cy="1143000"/>
          </a:xfrm>
        </p:spPr>
        <p:txBody>
          <a:bodyPr/>
          <a:lstStyle/>
          <a:p>
            <a:pPr eaLnBrk="1" hangingPunct="1"/>
            <a:r>
              <a:rPr lang="en-US" smtClean="0">
                <a:latin typeface="Rockwell" pitchFamily="18" charset="0"/>
              </a:rPr>
              <a:t>RoHS</a:t>
            </a:r>
          </a:p>
        </p:txBody>
      </p:sp>
      <p:sp>
        <p:nvSpPr>
          <p:cNvPr id="5123" name="Content Placeholder 2"/>
          <p:cNvSpPr>
            <a:spLocks noGrp="1"/>
          </p:cNvSpPr>
          <p:nvPr>
            <p:ph idx="1"/>
          </p:nvPr>
        </p:nvSpPr>
        <p:spPr>
          <a:xfrm>
            <a:off x="457200" y="1219200"/>
            <a:ext cx="6705600" cy="5105400"/>
          </a:xfrm>
          <a:noFill/>
        </p:spPr>
        <p:txBody>
          <a:bodyPr tIns="182880" rtlCol="0">
            <a:normAutofit fontScale="32500" lnSpcReduction="20000"/>
          </a:bodyPr>
          <a:lstStyle/>
          <a:p>
            <a:pPr eaLnBrk="1" fontAlgn="auto" hangingPunct="1">
              <a:spcAft>
                <a:spcPts val="1200"/>
              </a:spcAft>
              <a:buFont typeface="Arial" pitchFamily="34" charset="0"/>
              <a:buChar char="•"/>
              <a:defRPr/>
            </a:pPr>
            <a:r>
              <a:rPr lang="en-US" sz="4000" dirty="0" smtClean="0">
                <a:latin typeface="Rockwell" pitchFamily="18" charset="0"/>
              </a:rPr>
              <a:t>The EU’s Restriction of Hazardous Substances (or </a:t>
            </a:r>
            <a:r>
              <a:rPr lang="en-US" sz="4000" dirty="0" err="1" smtClean="0">
                <a:latin typeface="Rockwell" pitchFamily="18" charset="0"/>
              </a:rPr>
              <a:t>RoHS</a:t>
            </a:r>
            <a:r>
              <a:rPr lang="en-US" sz="4000" dirty="0" smtClean="0">
                <a:latin typeface="Rockwell" pitchFamily="18" charset="0"/>
              </a:rPr>
              <a:t>) Directive restricts the use of six hazardous materials in various types of electronic and electrical equipment (EEE) sold in the EU. These materials include:</a:t>
            </a:r>
            <a:r>
              <a:rPr lang="en-US" sz="4000" baseline="30000" dirty="0" smtClean="0">
                <a:latin typeface="Rockwell" pitchFamily="18" charset="0"/>
              </a:rPr>
              <a:t>1</a:t>
            </a:r>
            <a:endParaRPr lang="en-US" sz="4000" dirty="0" smtClean="0">
              <a:latin typeface="Rockwell" pitchFamily="18" charset="0"/>
            </a:endParaRPr>
          </a:p>
          <a:p>
            <a:pPr eaLnBrk="1" fontAlgn="auto" hangingPunct="1">
              <a:spcAft>
                <a:spcPts val="600"/>
              </a:spcAft>
              <a:buFont typeface="Arial" charset="0"/>
              <a:buNone/>
              <a:defRPr/>
            </a:pPr>
            <a:r>
              <a:rPr lang="en-US" sz="4000" dirty="0" smtClean="0">
                <a:latin typeface="Rockwell" pitchFamily="18" charset="0"/>
              </a:rPr>
              <a:t>		- lead</a:t>
            </a:r>
          </a:p>
          <a:p>
            <a:pPr eaLnBrk="1" fontAlgn="auto" hangingPunct="1">
              <a:spcAft>
                <a:spcPts val="600"/>
              </a:spcAft>
              <a:buFont typeface="Arial" charset="0"/>
              <a:buNone/>
              <a:defRPr/>
            </a:pPr>
            <a:r>
              <a:rPr lang="en-US" sz="4000" dirty="0" smtClean="0">
                <a:latin typeface="Rockwell" pitchFamily="18" charset="0"/>
              </a:rPr>
              <a:t>		- cadmium</a:t>
            </a:r>
          </a:p>
          <a:p>
            <a:pPr eaLnBrk="1" fontAlgn="auto" hangingPunct="1">
              <a:spcAft>
                <a:spcPts val="600"/>
              </a:spcAft>
              <a:buFont typeface="Arial" charset="0"/>
              <a:buNone/>
              <a:defRPr/>
            </a:pPr>
            <a:r>
              <a:rPr lang="en-US" sz="4000" dirty="0" smtClean="0">
                <a:latin typeface="Rockwell" pitchFamily="18" charset="0"/>
              </a:rPr>
              <a:t>		- mercury</a:t>
            </a:r>
          </a:p>
          <a:p>
            <a:pPr eaLnBrk="1" fontAlgn="auto" hangingPunct="1">
              <a:spcAft>
                <a:spcPts val="600"/>
              </a:spcAft>
              <a:buFont typeface="Arial" charset="0"/>
              <a:buNone/>
              <a:defRPr/>
            </a:pPr>
            <a:r>
              <a:rPr lang="en-US" sz="4000" dirty="0" smtClean="0">
                <a:latin typeface="Rockwell" pitchFamily="18" charset="0"/>
              </a:rPr>
              <a:t>		- </a:t>
            </a:r>
            <a:r>
              <a:rPr lang="en-US" sz="4000" dirty="0" err="1" smtClean="0">
                <a:latin typeface="Rockwell" pitchFamily="18" charset="0"/>
              </a:rPr>
              <a:t>hexavalent</a:t>
            </a:r>
            <a:r>
              <a:rPr lang="en-US" sz="4000" dirty="0" smtClean="0">
                <a:latin typeface="Rockwell" pitchFamily="18" charset="0"/>
              </a:rPr>
              <a:t> chromium</a:t>
            </a:r>
          </a:p>
          <a:p>
            <a:pPr eaLnBrk="1" fontAlgn="auto" hangingPunct="1">
              <a:spcAft>
                <a:spcPts val="600"/>
              </a:spcAft>
              <a:buFont typeface="Arial" charset="0"/>
              <a:buNone/>
              <a:defRPr/>
            </a:pPr>
            <a:r>
              <a:rPr lang="en-US" sz="4000" dirty="0" smtClean="0">
                <a:latin typeface="Rockwell" pitchFamily="18" charset="0"/>
              </a:rPr>
              <a:t>		- </a:t>
            </a:r>
            <a:r>
              <a:rPr lang="en-US" sz="4000" dirty="0" err="1" smtClean="0">
                <a:latin typeface="Rockwell" pitchFamily="18" charset="0"/>
              </a:rPr>
              <a:t>polybrominated</a:t>
            </a:r>
            <a:r>
              <a:rPr lang="en-US" sz="4000" dirty="0" smtClean="0">
                <a:latin typeface="Rockwell" pitchFamily="18" charset="0"/>
              </a:rPr>
              <a:t> biphenyl (PBB)</a:t>
            </a:r>
          </a:p>
          <a:p>
            <a:pPr eaLnBrk="1" fontAlgn="auto" hangingPunct="1">
              <a:spcAft>
                <a:spcPts val="600"/>
              </a:spcAft>
              <a:buFont typeface="Arial" charset="0"/>
              <a:buNone/>
              <a:defRPr/>
            </a:pPr>
            <a:r>
              <a:rPr lang="en-US" sz="4000" dirty="0" smtClean="0">
                <a:latin typeface="Rockwell" pitchFamily="18" charset="0"/>
              </a:rPr>
              <a:t>		- </a:t>
            </a:r>
            <a:r>
              <a:rPr lang="en-US" sz="4000" dirty="0" err="1" smtClean="0">
                <a:latin typeface="Rockwell" pitchFamily="18" charset="0"/>
              </a:rPr>
              <a:t>polybrominated</a:t>
            </a:r>
            <a:r>
              <a:rPr lang="en-US" sz="4000" dirty="0" smtClean="0">
                <a:latin typeface="Rockwell" pitchFamily="18" charset="0"/>
              </a:rPr>
              <a:t> diphenyl ether (PBDE)</a:t>
            </a:r>
          </a:p>
          <a:p>
            <a:pPr eaLnBrk="1" fontAlgn="auto" hangingPunct="1">
              <a:spcAft>
                <a:spcPts val="1200"/>
              </a:spcAft>
              <a:buFont typeface="Arial" pitchFamily="34" charset="0"/>
              <a:buChar char="•"/>
              <a:defRPr/>
            </a:pPr>
            <a:r>
              <a:rPr lang="en-US" sz="4000" dirty="0" smtClean="0">
                <a:latin typeface="Rockwell" pitchFamily="18" charset="0"/>
              </a:rPr>
              <a:t>Though not all EEE is covered by </a:t>
            </a:r>
            <a:r>
              <a:rPr lang="en-US" sz="4000" dirty="0" err="1" smtClean="0">
                <a:latin typeface="Rockwell" pitchFamily="18" charset="0"/>
              </a:rPr>
              <a:t>RoHS</a:t>
            </a:r>
            <a:r>
              <a:rPr lang="en-US" sz="4000" dirty="0" smtClean="0">
                <a:latin typeface="Rockwell" pitchFamily="18" charset="0"/>
              </a:rPr>
              <a:t>, the Directive does apply to a large swath of products: large and small household appliances; IT and telecommunications equipment; consumer electronics; lighting; electronic and electrical tools;  toys, leisure and sports equipment; medical devices; monitoring and control instruments; automatic dispensers; and semiconductor devices.</a:t>
            </a:r>
            <a:r>
              <a:rPr lang="en-US" sz="4000" baseline="30000" dirty="0" smtClean="0">
                <a:latin typeface="Rockwell" pitchFamily="18" charset="0"/>
              </a:rPr>
              <a:t>1</a:t>
            </a:r>
            <a:endParaRPr lang="en-US" sz="4000" dirty="0" smtClean="0">
              <a:latin typeface="Rockwell" pitchFamily="18" charset="0"/>
            </a:endParaRPr>
          </a:p>
          <a:p>
            <a:pPr eaLnBrk="1" fontAlgn="auto" hangingPunct="1">
              <a:spcAft>
                <a:spcPts val="1200"/>
              </a:spcAft>
              <a:buFont typeface="Arial" pitchFamily="34" charset="0"/>
              <a:buChar char="•"/>
              <a:defRPr/>
            </a:pPr>
            <a:r>
              <a:rPr lang="en-US" sz="4000" dirty="0" smtClean="0">
                <a:latin typeface="Rockwell" pitchFamily="18" charset="0"/>
              </a:rPr>
              <a:t>Any business that sells these products, sub-assemblies or components directly to EU countries, or sells to resellers, distributors or integrators that in turn sell products to EU countries, is impacted if they utilize any of the restricted materials. </a:t>
            </a:r>
            <a:r>
              <a:rPr lang="en-US" sz="4000" baseline="30000" dirty="0" smtClean="0">
                <a:latin typeface="Rockwell" pitchFamily="18" charset="0"/>
              </a:rPr>
              <a:t>3</a:t>
            </a:r>
            <a:endParaRPr lang="en-US" sz="4000" dirty="0" smtClean="0">
              <a:latin typeface="Rockwell" pitchFamily="18" charset="0"/>
            </a:endParaRPr>
          </a:p>
          <a:p>
            <a:pPr eaLnBrk="1" fontAlgn="auto" hangingPunct="1">
              <a:spcAft>
                <a:spcPts val="1200"/>
              </a:spcAft>
              <a:buFont typeface="Arial" pitchFamily="34" charset="0"/>
              <a:buChar char="•"/>
              <a:defRPr/>
            </a:pPr>
            <a:r>
              <a:rPr lang="en-US" sz="4000" dirty="0" smtClean="0">
                <a:latin typeface="Rockwell" pitchFamily="18" charset="0"/>
              </a:rPr>
              <a:t>The EU has developed a </a:t>
            </a:r>
            <a:r>
              <a:rPr lang="en-US" sz="4000" dirty="0" smtClean="0">
                <a:latin typeface="Rockwell" pitchFamily="18" charset="0"/>
                <a:hlinkClick r:id="rId2"/>
              </a:rPr>
              <a:t>FAQ guide </a:t>
            </a:r>
            <a:r>
              <a:rPr lang="en-US" sz="4000" dirty="0" smtClean="0">
                <a:latin typeface="Rockwell" pitchFamily="18" charset="0"/>
              </a:rPr>
              <a:t>for companies who are unsure of their status under </a:t>
            </a:r>
            <a:r>
              <a:rPr lang="en-US" sz="4000" dirty="0" err="1" smtClean="0">
                <a:latin typeface="Rockwell" pitchFamily="18" charset="0"/>
              </a:rPr>
              <a:t>RoHS</a:t>
            </a:r>
            <a:r>
              <a:rPr lang="en-US" sz="4000" dirty="0" smtClean="0">
                <a:latin typeface="Rockwell" pitchFamily="18" charset="0"/>
              </a:rPr>
              <a:t> and WEEE.</a:t>
            </a:r>
            <a:endParaRPr lang="en-US" dirty="0" smtClean="0">
              <a:latin typeface="Rockwell" pitchFamily="18" charset="0"/>
            </a:endParaRPr>
          </a:p>
        </p:txBody>
      </p:sp>
      <p:sp>
        <p:nvSpPr>
          <p:cNvPr id="32776" name="TextBox 5"/>
          <p:cNvSpPr txBox="1">
            <a:spLocks noChangeArrowheads="1"/>
          </p:cNvSpPr>
          <p:nvPr/>
        </p:nvSpPr>
        <p:spPr bwMode="auto">
          <a:xfrm>
            <a:off x="381000" y="6354763"/>
            <a:ext cx="4767263" cy="503237"/>
          </a:xfrm>
          <a:prstGeom prst="rect">
            <a:avLst/>
          </a:prstGeom>
          <a:noFill/>
          <a:ln w="9525">
            <a:noFill/>
            <a:miter lim="800000"/>
            <a:headEnd/>
            <a:tailEnd/>
          </a:ln>
        </p:spPr>
        <p:txBody>
          <a:bodyPr wrap="none">
            <a:spAutoFit/>
          </a:bodyPr>
          <a:lstStyle/>
          <a:p>
            <a:r>
              <a:rPr lang="en-US" sz="1000" baseline="30000">
                <a:latin typeface="Rockwell" pitchFamily="18" charset="0"/>
              </a:rPr>
              <a:t>1 </a:t>
            </a:r>
            <a:r>
              <a:rPr lang="en-US" sz="1000">
                <a:latin typeface="Rockwell" pitchFamily="18" charset="0"/>
              </a:rPr>
              <a:t>European Commission Environment Website, “Recast of the RoHS Directive”</a:t>
            </a:r>
          </a:p>
          <a:p>
            <a:r>
              <a:rPr lang="en-US" sz="1000" baseline="30000">
                <a:latin typeface="Rockwell" pitchFamily="18" charset="0"/>
              </a:rPr>
              <a:t>3 </a:t>
            </a:r>
            <a:r>
              <a:rPr lang="en-US" sz="1000">
                <a:latin typeface="Rockwell" pitchFamily="18" charset="0"/>
              </a:rPr>
              <a:t>RoHS Guide, RoHS Compliance FAQ</a:t>
            </a:r>
            <a:endParaRPr lang="en-US" sz="1000" baseline="30000">
              <a:latin typeface="Rockwell" pitchFamily="18" charset="0"/>
            </a:endParaRPr>
          </a:p>
          <a:p>
            <a:endParaRPr lang="en-US" sz="1000" baseline="30000">
              <a:latin typeface="Rockwell" pitchFamily="18" charset="0"/>
            </a:endParaRPr>
          </a:p>
        </p:txBody>
      </p:sp>
      <p:pic>
        <p:nvPicPr>
          <p:cNvPr id="32777" name="Picture 9" descr="C:\Documents and Settings\Emily Conner\Local Settings\Temporary Internet Files\Content.IE5\4T13NOC3\MC900324276[1].wmf"/>
          <p:cNvPicPr>
            <a:picLocks noChangeAspect="1" noChangeArrowheads="1"/>
          </p:cNvPicPr>
          <p:nvPr/>
        </p:nvPicPr>
        <p:blipFill>
          <a:blip r:embed="rId3" cstate="print"/>
          <a:srcRect/>
          <a:stretch>
            <a:fillRect/>
          </a:stretch>
        </p:blipFill>
        <p:spPr bwMode="auto">
          <a:xfrm>
            <a:off x="7086600" y="152400"/>
            <a:ext cx="990600" cy="990600"/>
          </a:xfrm>
          <a:prstGeom prst="rect">
            <a:avLst/>
          </a:prstGeom>
          <a:noFill/>
          <a:ln w="9525">
            <a:noFill/>
            <a:miter lim="800000"/>
            <a:headEnd/>
            <a:tailEnd/>
          </a:ln>
        </p:spPr>
      </p:pic>
      <p:pic>
        <p:nvPicPr>
          <p:cNvPr id="32778" name="Picture 11" descr="C:\Documents and Settings\Emily Conner\Local Settings\Temporary Internet Files\Content.IE5\6Z2KGCHC\MC900438065[1].png"/>
          <p:cNvPicPr>
            <a:picLocks noChangeAspect="1" noChangeArrowheads="1"/>
          </p:cNvPicPr>
          <p:nvPr/>
        </p:nvPicPr>
        <p:blipFill>
          <a:blip r:embed="rId4" cstate="print"/>
          <a:srcRect/>
          <a:stretch>
            <a:fillRect/>
          </a:stretch>
        </p:blipFill>
        <p:spPr bwMode="auto">
          <a:xfrm>
            <a:off x="838200" y="228600"/>
            <a:ext cx="838200" cy="838200"/>
          </a:xfrm>
          <a:prstGeom prst="rect">
            <a:avLst/>
          </a:prstGeom>
          <a:noFill/>
          <a:ln w="9525">
            <a:noFill/>
            <a:miter lim="800000"/>
            <a:headEnd/>
            <a:tailEnd/>
          </a:ln>
        </p:spPr>
      </p:pic>
      <p:sp>
        <p:nvSpPr>
          <p:cNvPr id="9" name="Right Arrow 8">
            <a:hlinkClick r:id="rId5"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10" name="Picture 7" descr="House.png">
            <a:hlinkClick r:id="rId6" action="ppaction://hlinksldjump"/>
          </p:cNvPr>
          <p:cNvPicPr>
            <a:picLocks noChangeAspect="1"/>
          </p:cNvPicPr>
          <p:nvPr/>
        </p:nvPicPr>
        <p:blipFill>
          <a:blip r:embed="rId7" cstate="print"/>
          <a:srcRect/>
          <a:stretch>
            <a:fillRect/>
          </a:stretch>
        </p:blipFill>
        <p:spPr bwMode="auto">
          <a:xfrm>
            <a:off x="8229600" y="6400800"/>
            <a:ext cx="431800" cy="365125"/>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C7232A7E-03C3-4D27-A9AE-80C92A01C059}" type="slidenum">
              <a:rPr lang="en-US" smtClean="0"/>
              <a:pPr>
                <a:defRPr/>
              </a:pPr>
              <a:t>15</a:t>
            </a:fld>
            <a:endParaRPr lang="en-US"/>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76200"/>
            <a:ext cx="8229600" cy="1143000"/>
          </a:xfrm>
        </p:spPr>
        <p:txBody>
          <a:bodyPr/>
          <a:lstStyle/>
          <a:p>
            <a:pPr eaLnBrk="1" hangingPunct="1"/>
            <a:r>
              <a:rPr lang="en-US" smtClean="0">
                <a:latin typeface="Rockwell" pitchFamily="18" charset="0"/>
              </a:rPr>
              <a:t>WEEE</a:t>
            </a:r>
          </a:p>
        </p:txBody>
      </p:sp>
      <p:sp>
        <p:nvSpPr>
          <p:cNvPr id="5123" name="Content Placeholder 2"/>
          <p:cNvSpPr>
            <a:spLocks noGrp="1"/>
          </p:cNvSpPr>
          <p:nvPr>
            <p:ph idx="1"/>
          </p:nvPr>
        </p:nvSpPr>
        <p:spPr>
          <a:xfrm>
            <a:off x="457200" y="1219200"/>
            <a:ext cx="6781800" cy="5105400"/>
          </a:xfrm>
          <a:noFill/>
        </p:spPr>
        <p:txBody>
          <a:bodyPr tIns="182880" rtlCol="0">
            <a:normAutofit fontScale="32500" lnSpcReduction="20000"/>
          </a:bodyPr>
          <a:lstStyle/>
          <a:p>
            <a:pPr eaLnBrk="1" fontAlgn="auto" hangingPunct="1">
              <a:spcAft>
                <a:spcPts val="0"/>
              </a:spcAft>
              <a:buFont typeface="Arial" pitchFamily="34" charset="0"/>
              <a:buChar char="•"/>
              <a:defRPr/>
            </a:pPr>
            <a:r>
              <a:rPr lang="en-US" sz="4500" dirty="0" smtClean="0">
                <a:latin typeface="Rockwell" pitchFamily="18" charset="0"/>
              </a:rPr>
              <a:t>The EU’s Waste Electrical and Electronic Equipment Directive (WEEE) sets collection, recycling and recovery targets for the EEE sold in the EU (and covered under </a:t>
            </a:r>
            <a:r>
              <a:rPr lang="en-US" sz="4500" dirty="0" err="1" smtClean="0">
                <a:latin typeface="Rockwell" pitchFamily="18" charset="0"/>
              </a:rPr>
              <a:t>RoHS</a:t>
            </a:r>
            <a:r>
              <a:rPr lang="en-US" sz="4500" dirty="0" smtClean="0">
                <a:latin typeface="Rockwell" pitchFamily="18" charset="0"/>
              </a:rPr>
              <a:t>) and is designed to address the problem of toxic e-waste.</a:t>
            </a:r>
          </a:p>
          <a:p>
            <a:pPr eaLnBrk="1" fontAlgn="auto" hangingPunct="1">
              <a:spcAft>
                <a:spcPts val="0"/>
              </a:spcAft>
              <a:buFont typeface="Arial" charset="0"/>
              <a:buNone/>
              <a:defRPr/>
            </a:pPr>
            <a:endParaRPr lang="en-US" sz="4500" dirty="0" smtClean="0">
              <a:latin typeface="Rockwell" pitchFamily="18" charset="0"/>
            </a:endParaRPr>
          </a:p>
          <a:p>
            <a:pPr eaLnBrk="1" fontAlgn="auto" hangingPunct="1">
              <a:spcAft>
                <a:spcPts val="0"/>
              </a:spcAft>
              <a:buFont typeface="Arial" pitchFamily="34" charset="0"/>
              <a:buChar char="•"/>
              <a:defRPr/>
            </a:pPr>
            <a:r>
              <a:rPr lang="en-US" sz="4500" dirty="0" smtClean="0">
                <a:latin typeface="Rockwell" pitchFamily="18" charset="0"/>
              </a:rPr>
              <a:t>WEEE places financial responsibility for the environmentally-friendly disposal of EEE on the manufacturers of such equipment, mandating that customers be offered a “free of charge” method of returning end-of-life EEE.</a:t>
            </a:r>
            <a:r>
              <a:rPr lang="en-US" sz="4500" baseline="30000" dirty="0" smtClean="0">
                <a:latin typeface="Rockwell" pitchFamily="18" charset="0"/>
              </a:rPr>
              <a:t>1</a:t>
            </a:r>
          </a:p>
          <a:p>
            <a:pPr eaLnBrk="1" fontAlgn="auto" hangingPunct="1">
              <a:spcAft>
                <a:spcPts val="0"/>
              </a:spcAft>
              <a:buFont typeface="Arial" pitchFamily="34" charset="0"/>
              <a:buChar char="•"/>
              <a:defRPr/>
            </a:pPr>
            <a:endParaRPr lang="en-US" sz="4500" dirty="0" smtClean="0">
              <a:latin typeface="Rockwell" pitchFamily="18" charset="0"/>
            </a:endParaRPr>
          </a:p>
          <a:p>
            <a:pPr eaLnBrk="1" fontAlgn="auto" hangingPunct="1">
              <a:spcAft>
                <a:spcPts val="0"/>
              </a:spcAft>
              <a:buFont typeface="Arial" pitchFamily="34" charset="0"/>
              <a:buChar char="•"/>
              <a:defRPr/>
            </a:pPr>
            <a:r>
              <a:rPr lang="en-US" sz="4500" dirty="0" smtClean="0">
                <a:latin typeface="Rockwell" pitchFamily="18" charset="0"/>
              </a:rPr>
              <a:t>Though </a:t>
            </a:r>
            <a:r>
              <a:rPr lang="en-US" sz="4500" dirty="0" err="1" smtClean="0">
                <a:latin typeface="Rockwell" pitchFamily="18" charset="0"/>
              </a:rPr>
              <a:t>RoHS</a:t>
            </a:r>
            <a:r>
              <a:rPr lang="en-US" sz="4500" dirty="0" smtClean="0">
                <a:latin typeface="Rockwell" pitchFamily="18" charset="0"/>
              </a:rPr>
              <a:t> and WEEE were designed to complement one another (</a:t>
            </a:r>
            <a:r>
              <a:rPr lang="en-US" sz="4500" dirty="0" err="1" smtClean="0">
                <a:latin typeface="Rockwell" pitchFamily="18" charset="0"/>
              </a:rPr>
              <a:t>RoHS</a:t>
            </a:r>
            <a:r>
              <a:rPr lang="en-US" sz="4500" dirty="0" smtClean="0">
                <a:latin typeface="Rockwell" pitchFamily="18" charset="0"/>
              </a:rPr>
              <a:t> aiming to reduce hazardous materials in EEE; WEEE aiming to improve the environmentally responsible handling of such goods), they have not been uniformly implemented in the EU, which can complicate export procedures for U.S. businesses. </a:t>
            </a:r>
            <a:endParaRPr lang="en-US" sz="4500" baseline="30000" dirty="0" smtClean="0">
              <a:latin typeface="Rockwell" pitchFamily="18" charset="0"/>
            </a:endParaRPr>
          </a:p>
          <a:p>
            <a:pPr eaLnBrk="1" fontAlgn="auto" hangingPunct="1">
              <a:spcAft>
                <a:spcPts val="0"/>
              </a:spcAft>
              <a:buFont typeface="Arial" pitchFamily="34" charset="0"/>
              <a:buChar char="•"/>
              <a:defRPr/>
            </a:pPr>
            <a:endParaRPr lang="en-US" sz="4500" dirty="0" smtClean="0">
              <a:latin typeface="Rockwell" pitchFamily="18" charset="0"/>
            </a:endParaRPr>
          </a:p>
          <a:p>
            <a:pPr eaLnBrk="1" fontAlgn="auto" hangingPunct="1">
              <a:spcAft>
                <a:spcPts val="0"/>
              </a:spcAft>
              <a:buFont typeface="Arial" pitchFamily="34" charset="0"/>
              <a:buChar char="•"/>
              <a:defRPr/>
            </a:pPr>
            <a:r>
              <a:rPr lang="en-US" sz="4500" dirty="0" smtClean="0">
                <a:latin typeface="Rockwell" pitchFamily="18" charset="0"/>
              </a:rPr>
              <a:t>U.S. manufacturers seeking to export EEE to the EU should consult the Department of Commerce’s </a:t>
            </a:r>
            <a:r>
              <a:rPr lang="en-US" sz="4500" dirty="0" smtClean="0">
                <a:latin typeface="Rockwell" pitchFamily="18" charset="0"/>
                <a:hlinkClick r:id="rId2"/>
              </a:rPr>
              <a:t>WEEE/</a:t>
            </a:r>
            <a:r>
              <a:rPr lang="en-US" sz="4500" dirty="0" err="1" smtClean="0">
                <a:latin typeface="Rockwell" pitchFamily="18" charset="0"/>
                <a:hlinkClick r:id="rId2"/>
              </a:rPr>
              <a:t>RoHS</a:t>
            </a:r>
            <a:r>
              <a:rPr lang="en-US" sz="4500" dirty="0" smtClean="0">
                <a:latin typeface="Rockwell" pitchFamily="18" charset="0"/>
                <a:hlinkClick r:id="rId2"/>
              </a:rPr>
              <a:t> Country-by-Country </a:t>
            </a:r>
            <a:r>
              <a:rPr lang="en-US" sz="4500" dirty="0" err="1" smtClean="0">
                <a:latin typeface="Rockwell" pitchFamily="18" charset="0"/>
                <a:hlinkClick r:id="rId2"/>
              </a:rPr>
              <a:t>Export.Gov</a:t>
            </a:r>
            <a:r>
              <a:rPr lang="en-US" sz="4500" dirty="0" smtClean="0">
                <a:latin typeface="Rockwell" pitchFamily="18" charset="0"/>
                <a:hlinkClick r:id="rId2"/>
              </a:rPr>
              <a:t> page </a:t>
            </a:r>
            <a:r>
              <a:rPr lang="en-US" sz="4500" dirty="0" smtClean="0">
                <a:latin typeface="Rockwell" pitchFamily="18" charset="0"/>
              </a:rPr>
              <a:t>to learn how </a:t>
            </a:r>
            <a:r>
              <a:rPr lang="en-US" sz="4500" dirty="0" err="1" smtClean="0">
                <a:latin typeface="Rockwell" pitchFamily="18" charset="0"/>
              </a:rPr>
              <a:t>RoHS</a:t>
            </a:r>
            <a:r>
              <a:rPr lang="en-US" sz="4500" dirty="0" smtClean="0">
                <a:latin typeface="Rockwell" pitchFamily="18" charset="0"/>
              </a:rPr>
              <a:t>/WEEE have been implemented in your export market of interest. </a:t>
            </a:r>
          </a:p>
          <a:p>
            <a:pPr eaLnBrk="1" fontAlgn="auto" hangingPunct="1">
              <a:spcAft>
                <a:spcPts val="0"/>
              </a:spcAft>
              <a:buFont typeface="Arial" pitchFamily="34" charset="0"/>
              <a:buChar char="•"/>
              <a:defRPr/>
            </a:pPr>
            <a:endParaRPr lang="en-US" dirty="0" smtClean="0">
              <a:latin typeface="Rockwell" pitchFamily="18" charset="0"/>
            </a:endParaRPr>
          </a:p>
          <a:p>
            <a:pPr eaLnBrk="1" fontAlgn="auto" hangingPunct="1">
              <a:spcAft>
                <a:spcPts val="0"/>
              </a:spcAft>
              <a:buFont typeface="Arial" charset="0"/>
              <a:buNone/>
              <a:defRPr/>
            </a:pPr>
            <a:endParaRPr lang="en-US" dirty="0" smtClean="0">
              <a:latin typeface="Rockwell" pitchFamily="18" charset="0"/>
            </a:endParaRPr>
          </a:p>
        </p:txBody>
      </p:sp>
      <p:sp>
        <p:nvSpPr>
          <p:cNvPr id="33800" name="TextBox 5"/>
          <p:cNvSpPr txBox="1">
            <a:spLocks noChangeArrowheads="1"/>
          </p:cNvSpPr>
          <p:nvPr/>
        </p:nvSpPr>
        <p:spPr bwMode="auto">
          <a:xfrm>
            <a:off x="381000" y="6354763"/>
            <a:ext cx="2763838" cy="349250"/>
          </a:xfrm>
          <a:prstGeom prst="rect">
            <a:avLst/>
          </a:prstGeom>
          <a:noFill/>
          <a:ln w="9525">
            <a:noFill/>
            <a:miter lim="800000"/>
            <a:headEnd/>
            <a:tailEnd/>
          </a:ln>
        </p:spPr>
        <p:txBody>
          <a:bodyPr wrap="none">
            <a:spAutoFit/>
          </a:bodyPr>
          <a:lstStyle/>
          <a:p>
            <a:r>
              <a:rPr lang="en-US" sz="1000" baseline="30000">
                <a:latin typeface="Rockwell" pitchFamily="18" charset="0"/>
              </a:rPr>
              <a:t>1</a:t>
            </a:r>
            <a:r>
              <a:rPr lang="en-US" sz="1000">
                <a:latin typeface="Rockwell" pitchFamily="18" charset="0"/>
              </a:rPr>
              <a:t> Export.Gov, WEEE and RoHS: an overview</a:t>
            </a:r>
          </a:p>
          <a:p>
            <a:endParaRPr lang="en-US" sz="1000" baseline="30000">
              <a:latin typeface="Rockwell" pitchFamily="18" charset="0"/>
            </a:endParaRPr>
          </a:p>
        </p:txBody>
      </p:sp>
      <p:pic>
        <p:nvPicPr>
          <p:cNvPr id="33801" name="Picture 9" descr="C:\Documents and Settings\Emily Conner\Local Settings\Temporary Internet Files\Content.IE5\4T13NOC3\MC900324276[1].wmf"/>
          <p:cNvPicPr>
            <a:picLocks noChangeAspect="1" noChangeArrowheads="1"/>
          </p:cNvPicPr>
          <p:nvPr/>
        </p:nvPicPr>
        <p:blipFill>
          <a:blip r:embed="rId3" cstate="print"/>
          <a:srcRect/>
          <a:stretch>
            <a:fillRect/>
          </a:stretch>
        </p:blipFill>
        <p:spPr bwMode="auto">
          <a:xfrm>
            <a:off x="7086600" y="152400"/>
            <a:ext cx="990600" cy="990600"/>
          </a:xfrm>
          <a:prstGeom prst="rect">
            <a:avLst/>
          </a:prstGeom>
          <a:noFill/>
          <a:ln w="9525">
            <a:noFill/>
            <a:miter lim="800000"/>
            <a:headEnd/>
            <a:tailEnd/>
          </a:ln>
        </p:spPr>
      </p:pic>
      <p:pic>
        <p:nvPicPr>
          <p:cNvPr id="33802" name="Picture 11" descr="C:\Documents and Settings\Emily Conner\Local Settings\Temporary Internet Files\Content.IE5\6Z2KGCHC\MC900438065[1].png"/>
          <p:cNvPicPr>
            <a:picLocks noChangeAspect="1" noChangeArrowheads="1"/>
          </p:cNvPicPr>
          <p:nvPr/>
        </p:nvPicPr>
        <p:blipFill>
          <a:blip r:embed="rId4" cstate="print"/>
          <a:srcRect/>
          <a:stretch>
            <a:fillRect/>
          </a:stretch>
        </p:blipFill>
        <p:spPr bwMode="auto">
          <a:xfrm>
            <a:off x="838200" y="228600"/>
            <a:ext cx="838200" cy="838200"/>
          </a:xfrm>
          <a:prstGeom prst="rect">
            <a:avLst/>
          </a:prstGeom>
          <a:noFill/>
          <a:ln w="9525">
            <a:noFill/>
            <a:miter lim="800000"/>
            <a:headEnd/>
            <a:tailEnd/>
          </a:ln>
        </p:spPr>
      </p:pic>
      <p:sp>
        <p:nvSpPr>
          <p:cNvPr id="9" name="Right Arrow 8">
            <a:hlinkClick r:id="rId5"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10" name="Picture 7" descr="House.png">
            <a:hlinkClick r:id="rId6" action="ppaction://hlinksldjump"/>
          </p:cNvPr>
          <p:cNvPicPr>
            <a:picLocks noChangeAspect="1"/>
          </p:cNvPicPr>
          <p:nvPr/>
        </p:nvPicPr>
        <p:blipFill>
          <a:blip r:embed="rId7" cstate="print"/>
          <a:srcRect/>
          <a:stretch>
            <a:fillRect/>
          </a:stretch>
        </p:blipFill>
        <p:spPr bwMode="auto">
          <a:xfrm>
            <a:off x="8229600" y="6400800"/>
            <a:ext cx="431800" cy="365125"/>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C7232A7E-03C3-4D27-A9AE-80C92A01C059}" type="slidenum">
              <a:rPr lang="en-US" smtClean="0"/>
              <a:pPr>
                <a:defRPr/>
              </a:pPr>
              <a:t>16</a:t>
            </a:fld>
            <a:endParaRPr lang="en-US"/>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6200"/>
            <a:ext cx="8229600" cy="1143000"/>
          </a:xfrm>
        </p:spPr>
        <p:txBody>
          <a:bodyPr/>
          <a:lstStyle/>
          <a:p>
            <a:pPr eaLnBrk="1" hangingPunct="1"/>
            <a:r>
              <a:rPr lang="en-US" sz="3600" smtClean="0">
                <a:latin typeface="Rockwell" pitchFamily="18" charset="0"/>
              </a:rPr>
              <a:t>Implications for U.S. Manufacturers</a:t>
            </a:r>
          </a:p>
        </p:txBody>
      </p:sp>
      <p:sp>
        <p:nvSpPr>
          <p:cNvPr id="5123" name="Content Placeholder 2"/>
          <p:cNvSpPr>
            <a:spLocks noGrp="1"/>
          </p:cNvSpPr>
          <p:nvPr>
            <p:ph idx="1"/>
          </p:nvPr>
        </p:nvSpPr>
        <p:spPr>
          <a:xfrm>
            <a:off x="457200" y="1219200"/>
            <a:ext cx="7162800" cy="5105400"/>
          </a:xfrm>
        </p:spPr>
        <p:txBody>
          <a:bodyPr tIns="182880" rtlCol="0">
            <a:normAutofit fontScale="32500" lnSpcReduction="20000"/>
          </a:bodyPr>
          <a:lstStyle/>
          <a:p>
            <a:pPr eaLnBrk="1" fontAlgn="auto" hangingPunct="1">
              <a:spcAft>
                <a:spcPts val="0"/>
              </a:spcAft>
              <a:buFont typeface="Arial" pitchFamily="34" charset="0"/>
              <a:buChar char="•"/>
              <a:defRPr/>
            </a:pPr>
            <a:r>
              <a:rPr lang="en-US" sz="5000" dirty="0" smtClean="0">
                <a:latin typeface="Rockwell" pitchFamily="18" charset="0"/>
              </a:rPr>
              <a:t>Though different in their purpose, REACH, </a:t>
            </a:r>
            <a:r>
              <a:rPr lang="en-US" sz="5000" dirty="0" err="1" smtClean="0">
                <a:latin typeface="Rockwell" pitchFamily="18" charset="0"/>
              </a:rPr>
              <a:t>RoHS</a:t>
            </a:r>
            <a:r>
              <a:rPr lang="en-US" sz="5000" dirty="0" smtClean="0">
                <a:latin typeface="Rockwell" pitchFamily="18" charset="0"/>
              </a:rPr>
              <a:t>/WEEE , and the proliferation of other “design for the environment” and product stewardship-related regulations around the world carry a host of cross-cutting implications for U.S. manufacturers. These include the increasing necessity for companies to:</a:t>
            </a:r>
          </a:p>
          <a:p>
            <a:pPr eaLnBrk="1" fontAlgn="auto" hangingPunct="1">
              <a:spcAft>
                <a:spcPts val="0"/>
              </a:spcAft>
              <a:buFont typeface="Arial" charset="0"/>
              <a:buNone/>
              <a:defRPr/>
            </a:pPr>
            <a:endParaRPr lang="en-US" sz="5000" dirty="0" smtClean="0">
              <a:latin typeface="Rockwell" pitchFamily="18" charset="0"/>
            </a:endParaRPr>
          </a:p>
          <a:p>
            <a:pPr marL="1031875" indent="-117475" eaLnBrk="1" fontAlgn="auto" hangingPunct="1">
              <a:spcAft>
                <a:spcPts val="0"/>
              </a:spcAft>
              <a:buFontTx/>
              <a:buChar char="-"/>
              <a:defRPr/>
            </a:pPr>
            <a:r>
              <a:rPr lang="en-US" sz="5000" dirty="0" smtClean="0">
                <a:latin typeface="Rockwell" pitchFamily="18" charset="0"/>
              </a:rPr>
              <a:t>Allocate adequate staff and establish the needed infrastructure to obtain a thorough understanding of the materials and chemicals in the products you produce, and their impacts to the environment and human health. More often than not, this will involve engaging your supply chain.</a:t>
            </a:r>
          </a:p>
          <a:p>
            <a:pPr marL="1031875" indent="-117475" eaLnBrk="1" fontAlgn="auto" hangingPunct="1">
              <a:spcAft>
                <a:spcPts val="0"/>
              </a:spcAft>
              <a:buFont typeface="Arial" charset="0"/>
              <a:buNone/>
              <a:defRPr/>
            </a:pPr>
            <a:endParaRPr lang="en-US" sz="5000" dirty="0" smtClean="0">
              <a:latin typeface="Rockwell" pitchFamily="18" charset="0"/>
            </a:endParaRPr>
          </a:p>
          <a:p>
            <a:pPr marL="1031875" indent="-117475" eaLnBrk="1" fontAlgn="auto" hangingPunct="1">
              <a:spcAft>
                <a:spcPts val="0"/>
              </a:spcAft>
              <a:buFontTx/>
              <a:buChar char="-"/>
              <a:defRPr/>
            </a:pPr>
            <a:r>
              <a:rPr lang="en-US" sz="5000" dirty="0" smtClean="0">
                <a:latin typeface="Rockwell" pitchFamily="18" charset="0"/>
              </a:rPr>
              <a:t>Identify more </a:t>
            </a:r>
            <a:r>
              <a:rPr lang="en-US" sz="5000" smtClean="0">
                <a:latin typeface="Rockwell" pitchFamily="18" charset="0"/>
              </a:rPr>
              <a:t>environmentally responsible chemical/material </a:t>
            </a:r>
            <a:r>
              <a:rPr lang="en-US" sz="5000" dirty="0" smtClean="0">
                <a:latin typeface="Rockwell" pitchFamily="18" charset="0"/>
              </a:rPr>
              <a:t>alternatives  as inputs to your products.</a:t>
            </a:r>
          </a:p>
          <a:p>
            <a:pPr marL="1031875" indent="-117475" eaLnBrk="1" fontAlgn="auto" hangingPunct="1">
              <a:spcAft>
                <a:spcPts val="0"/>
              </a:spcAft>
              <a:buFontTx/>
              <a:buChar char="-"/>
              <a:defRPr/>
            </a:pPr>
            <a:endParaRPr lang="en-US" sz="5000" dirty="0" smtClean="0">
              <a:latin typeface="Rockwell" pitchFamily="18" charset="0"/>
            </a:endParaRPr>
          </a:p>
          <a:p>
            <a:pPr marL="1031875" indent="-117475" eaLnBrk="1" fontAlgn="auto" hangingPunct="1">
              <a:spcAft>
                <a:spcPts val="0"/>
              </a:spcAft>
              <a:buFontTx/>
              <a:buChar char="-"/>
              <a:defRPr/>
            </a:pPr>
            <a:r>
              <a:rPr lang="en-US" sz="5000" dirty="0" smtClean="0">
                <a:latin typeface="Rockwell" pitchFamily="18" charset="0"/>
              </a:rPr>
              <a:t>Establish effective product take back, recycling or remanufacturing programs in the communities you do business in.</a:t>
            </a:r>
          </a:p>
          <a:p>
            <a:pPr marL="1031875" indent="-117475" eaLnBrk="1" fontAlgn="auto" hangingPunct="1">
              <a:spcAft>
                <a:spcPts val="0"/>
              </a:spcAft>
              <a:buFontTx/>
              <a:buChar char="-"/>
              <a:defRPr/>
            </a:pPr>
            <a:endParaRPr lang="en-US" sz="4500" dirty="0" smtClean="0">
              <a:latin typeface="Rockwell" pitchFamily="18" charset="0"/>
            </a:endParaRPr>
          </a:p>
          <a:p>
            <a:pPr eaLnBrk="1" fontAlgn="auto" hangingPunct="1">
              <a:spcAft>
                <a:spcPts val="0"/>
              </a:spcAft>
              <a:buFont typeface="Arial" charset="0"/>
              <a:buNone/>
              <a:defRPr/>
            </a:pPr>
            <a:endParaRPr lang="en-US" sz="4500" dirty="0" smtClean="0">
              <a:latin typeface="Rockwell" pitchFamily="18" charset="0"/>
            </a:endParaRPr>
          </a:p>
          <a:p>
            <a:pPr eaLnBrk="1" fontAlgn="auto" hangingPunct="1">
              <a:spcAft>
                <a:spcPts val="0"/>
              </a:spcAft>
              <a:buFont typeface="Arial" charset="0"/>
              <a:buNone/>
              <a:defRPr/>
            </a:pPr>
            <a:endParaRPr lang="en-US" sz="4500" dirty="0" smtClean="0">
              <a:latin typeface="Rockwell" pitchFamily="18" charset="0"/>
            </a:endParaRPr>
          </a:p>
          <a:p>
            <a:pPr eaLnBrk="1" fontAlgn="auto" hangingPunct="1">
              <a:spcAft>
                <a:spcPts val="0"/>
              </a:spcAft>
              <a:buFont typeface="Arial" pitchFamily="34" charset="0"/>
              <a:buChar char="•"/>
              <a:defRPr/>
            </a:pPr>
            <a:endParaRPr lang="en-US" dirty="0" smtClean="0">
              <a:latin typeface="Rockwell" pitchFamily="18" charset="0"/>
            </a:endParaRPr>
          </a:p>
          <a:p>
            <a:pPr eaLnBrk="1" fontAlgn="auto" hangingPunct="1">
              <a:spcAft>
                <a:spcPts val="0"/>
              </a:spcAft>
              <a:buFont typeface="Arial" charset="0"/>
              <a:buNone/>
              <a:defRPr/>
            </a:pPr>
            <a:endParaRPr lang="en-US" dirty="0" smtClean="0">
              <a:latin typeface="Rockwell" pitchFamily="18" charset="0"/>
            </a:endParaRPr>
          </a:p>
        </p:txBody>
      </p:sp>
      <p:sp>
        <p:nvSpPr>
          <p:cNvPr id="6" name="Right Arrow 5">
            <a:hlinkClick r:id="rId2"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7" name="Picture 7" descr="House.png">
            <a:hlinkClick r:id="rId3" action="ppaction://hlinksldjump"/>
          </p:cNvPr>
          <p:cNvPicPr>
            <a:picLocks noChangeAspect="1"/>
          </p:cNvPicPr>
          <p:nvPr/>
        </p:nvPicPr>
        <p:blipFill>
          <a:blip r:embed="rId4" cstate="print"/>
          <a:srcRect/>
          <a:stretch>
            <a:fillRect/>
          </a:stretch>
        </p:blipFill>
        <p:spPr bwMode="auto">
          <a:xfrm>
            <a:off x="8229600" y="6400800"/>
            <a:ext cx="431800" cy="36512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C7232A7E-03C3-4D27-A9AE-80C92A01C059}" type="slidenum">
              <a:rPr lang="en-US" smtClean="0"/>
              <a:pPr>
                <a:defRPr/>
              </a:pPr>
              <a:t>17</a:t>
            </a:fld>
            <a:endParaRPr lang="en-US"/>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76200"/>
            <a:ext cx="8229600" cy="1143000"/>
          </a:xfrm>
        </p:spPr>
        <p:txBody>
          <a:bodyPr/>
          <a:lstStyle/>
          <a:p>
            <a:pPr eaLnBrk="1" hangingPunct="1"/>
            <a:r>
              <a:rPr lang="en-US" sz="3600" smtClean="0">
                <a:latin typeface="Rockwell" pitchFamily="18" charset="0"/>
              </a:rPr>
              <a:t>Opportunities for U.S. Manufacturers</a:t>
            </a:r>
          </a:p>
        </p:txBody>
      </p:sp>
      <p:sp>
        <p:nvSpPr>
          <p:cNvPr id="5123" name="Content Placeholder 2"/>
          <p:cNvSpPr>
            <a:spLocks noGrp="1"/>
          </p:cNvSpPr>
          <p:nvPr>
            <p:ph idx="1"/>
          </p:nvPr>
        </p:nvSpPr>
        <p:spPr>
          <a:xfrm>
            <a:off x="457200" y="1219200"/>
            <a:ext cx="7086600" cy="5105400"/>
          </a:xfrm>
        </p:spPr>
        <p:txBody>
          <a:bodyPr tIns="182880" rtlCol="0">
            <a:normAutofit fontScale="40000" lnSpcReduction="20000"/>
          </a:bodyPr>
          <a:lstStyle/>
          <a:p>
            <a:pPr eaLnBrk="1" fontAlgn="auto" hangingPunct="1">
              <a:spcAft>
                <a:spcPts val="0"/>
              </a:spcAft>
              <a:buFont typeface="Arial" pitchFamily="34" charset="0"/>
              <a:buChar char="•"/>
              <a:defRPr/>
            </a:pPr>
            <a:r>
              <a:rPr lang="en-US" sz="4500" dirty="0" smtClean="0">
                <a:latin typeface="Rockwell" pitchFamily="18" charset="0"/>
              </a:rPr>
              <a:t>However, approached strategically, the spread of such regulations could present unique opportunities for firms designing and manufacturing with sustainability in mind. These include:</a:t>
            </a:r>
          </a:p>
          <a:p>
            <a:pPr eaLnBrk="1" fontAlgn="auto" hangingPunct="1">
              <a:spcAft>
                <a:spcPts val="0"/>
              </a:spcAft>
              <a:buFont typeface="Arial" charset="0"/>
              <a:buNone/>
              <a:defRPr/>
            </a:pPr>
            <a:endParaRPr lang="en-US" sz="4500" dirty="0" smtClean="0">
              <a:latin typeface="Rockwell" pitchFamily="18" charset="0"/>
            </a:endParaRPr>
          </a:p>
          <a:p>
            <a:pPr marL="1031875" indent="-117475" eaLnBrk="1" fontAlgn="auto" hangingPunct="1">
              <a:spcAft>
                <a:spcPts val="0"/>
              </a:spcAft>
              <a:buFontTx/>
              <a:buChar char="-"/>
              <a:defRPr/>
            </a:pPr>
            <a:r>
              <a:rPr lang="en-US" sz="4500" dirty="0" smtClean="0">
                <a:latin typeface="Rockwell" pitchFamily="18" charset="0"/>
              </a:rPr>
              <a:t>Expanding market share in relation to competitors that are less prepared for this new regulatory environment</a:t>
            </a:r>
          </a:p>
          <a:p>
            <a:pPr marL="1031875" indent="-117475" eaLnBrk="1" fontAlgn="auto" hangingPunct="1">
              <a:spcAft>
                <a:spcPts val="0"/>
              </a:spcAft>
              <a:buFontTx/>
              <a:buChar char="-"/>
              <a:defRPr/>
            </a:pPr>
            <a:endParaRPr lang="en-US" sz="4500" dirty="0" smtClean="0">
              <a:latin typeface="Rockwell" pitchFamily="18" charset="0"/>
            </a:endParaRPr>
          </a:p>
          <a:p>
            <a:pPr marL="1031875" indent="-117475" eaLnBrk="1" fontAlgn="auto" hangingPunct="1">
              <a:spcAft>
                <a:spcPts val="0"/>
              </a:spcAft>
              <a:buFontTx/>
              <a:buChar char="-"/>
              <a:defRPr/>
            </a:pPr>
            <a:r>
              <a:rPr lang="en-US" sz="4500" dirty="0" smtClean="0">
                <a:latin typeface="Rockwell" pitchFamily="18" charset="0"/>
              </a:rPr>
              <a:t>Driving product innovation in a way that reduces production costs AND life cycle impacts</a:t>
            </a:r>
          </a:p>
          <a:p>
            <a:pPr marL="1031875" indent="-117475" eaLnBrk="1" fontAlgn="auto" hangingPunct="1">
              <a:spcAft>
                <a:spcPts val="0"/>
              </a:spcAft>
              <a:buFont typeface="Arial" charset="0"/>
              <a:buNone/>
              <a:defRPr/>
            </a:pPr>
            <a:endParaRPr lang="en-US" sz="4500" dirty="0" smtClean="0">
              <a:latin typeface="Rockwell" pitchFamily="18" charset="0"/>
            </a:endParaRPr>
          </a:p>
          <a:p>
            <a:pPr marL="1031875" indent="-117475" eaLnBrk="1" fontAlgn="auto" hangingPunct="1">
              <a:spcAft>
                <a:spcPts val="0"/>
              </a:spcAft>
              <a:buFontTx/>
              <a:buChar char="-"/>
              <a:defRPr/>
            </a:pPr>
            <a:r>
              <a:rPr lang="en-US" sz="4500" dirty="0" smtClean="0">
                <a:latin typeface="Rockwell" pitchFamily="18" charset="0"/>
              </a:rPr>
              <a:t>Improving brand recognition as a forward-looking company that cares about the environment and society</a:t>
            </a:r>
          </a:p>
          <a:p>
            <a:pPr marL="1031875" indent="-117475" eaLnBrk="1" fontAlgn="auto" hangingPunct="1">
              <a:spcAft>
                <a:spcPts val="0"/>
              </a:spcAft>
              <a:buFontTx/>
              <a:buChar char="-"/>
              <a:defRPr/>
            </a:pPr>
            <a:endParaRPr lang="en-US" sz="4500" dirty="0" smtClean="0">
              <a:latin typeface="Rockwell" pitchFamily="18" charset="0"/>
            </a:endParaRPr>
          </a:p>
          <a:p>
            <a:pPr marL="1031875" indent="-117475" eaLnBrk="1" fontAlgn="auto" hangingPunct="1">
              <a:spcAft>
                <a:spcPts val="0"/>
              </a:spcAft>
              <a:buFontTx/>
              <a:buChar char="-"/>
              <a:defRPr/>
            </a:pPr>
            <a:r>
              <a:rPr lang="en-US" sz="4500" dirty="0" smtClean="0">
                <a:latin typeface="Rockwell" pitchFamily="18" charset="0"/>
              </a:rPr>
              <a:t>Establishing stronger, more transparent relationships with suppliers </a:t>
            </a:r>
          </a:p>
          <a:p>
            <a:pPr marL="1031875" indent="-117475" eaLnBrk="1" fontAlgn="auto" hangingPunct="1">
              <a:spcAft>
                <a:spcPts val="0"/>
              </a:spcAft>
              <a:buFontTx/>
              <a:buChar char="-"/>
              <a:defRPr/>
            </a:pPr>
            <a:endParaRPr lang="en-US" sz="4500" dirty="0" smtClean="0">
              <a:latin typeface="Rockwell" pitchFamily="18" charset="0"/>
            </a:endParaRPr>
          </a:p>
          <a:p>
            <a:pPr eaLnBrk="1" fontAlgn="auto" hangingPunct="1">
              <a:spcAft>
                <a:spcPts val="0"/>
              </a:spcAft>
              <a:buFont typeface="Arial" charset="0"/>
              <a:buNone/>
              <a:defRPr/>
            </a:pPr>
            <a:endParaRPr lang="en-US" sz="4500" dirty="0" smtClean="0">
              <a:latin typeface="Rockwell" pitchFamily="18" charset="0"/>
            </a:endParaRPr>
          </a:p>
          <a:p>
            <a:pPr eaLnBrk="1" fontAlgn="auto" hangingPunct="1">
              <a:spcAft>
                <a:spcPts val="0"/>
              </a:spcAft>
              <a:buFont typeface="Arial" charset="0"/>
              <a:buNone/>
              <a:defRPr/>
            </a:pPr>
            <a:endParaRPr lang="en-US" sz="4500" dirty="0" smtClean="0">
              <a:latin typeface="Rockwell" pitchFamily="18" charset="0"/>
            </a:endParaRPr>
          </a:p>
          <a:p>
            <a:pPr eaLnBrk="1" fontAlgn="auto" hangingPunct="1">
              <a:spcAft>
                <a:spcPts val="0"/>
              </a:spcAft>
              <a:buFont typeface="Arial" pitchFamily="34" charset="0"/>
              <a:buChar char="•"/>
              <a:defRPr/>
            </a:pPr>
            <a:endParaRPr lang="en-US" dirty="0" smtClean="0">
              <a:latin typeface="Rockwell" pitchFamily="18" charset="0"/>
            </a:endParaRPr>
          </a:p>
          <a:p>
            <a:pPr eaLnBrk="1" fontAlgn="auto" hangingPunct="1">
              <a:spcAft>
                <a:spcPts val="0"/>
              </a:spcAft>
              <a:buFont typeface="Arial" charset="0"/>
              <a:buNone/>
              <a:defRPr/>
            </a:pPr>
            <a:endParaRPr lang="en-US" dirty="0" smtClean="0">
              <a:latin typeface="Rockwell" pitchFamily="18" charset="0"/>
            </a:endParaRPr>
          </a:p>
        </p:txBody>
      </p:sp>
      <p:pic>
        <p:nvPicPr>
          <p:cNvPr id="35848" name="Picture 8" descr="C:\Documents and Settings\Emily Conner\Local Settings\Temporary Internet Files\Content.IE5\YCHAW8CN\MC900056196[1].wmf"/>
          <p:cNvPicPr>
            <a:picLocks noChangeAspect="1" noChangeArrowheads="1"/>
          </p:cNvPicPr>
          <p:nvPr/>
        </p:nvPicPr>
        <p:blipFill>
          <a:blip r:embed="rId2" cstate="print"/>
          <a:srcRect/>
          <a:stretch>
            <a:fillRect/>
          </a:stretch>
        </p:blipFill>
        <p:spPr bwMode="auto">
          <a:xfrm>
            <a:off x="7924800" y="990600"/>
            <a:ext cx="971550" cy="976313"/>
          </a:xfrm>
          <a:prstGeom prst="rect">
            <a:avLst/>
          </a:prstGeom>
          <a:noFill/>
          <a:ln w="9525">
            <a:noFill/>
            <a:miter lim="800000"/>
            <a:headEnd/>
            <a:tailEnd/>
          </a:ln>
        </p:spPr>
      </p:pic>
      <p:pic>
        <p:nvPicPr>
          <p:cNvPr id="8" name="Picture 7" descr="House.png">
            <a:hlinkClick r:id="rId3" action="ppaction://hlinksldjump"/>
          </p:cNvPr>
          <p:cNvPicPr>
            <a:picLocks noChangeAspect="1"/>
          </p:cNvPicPr>
          <p:nvPr/>
        </p:nvPicPr>
        <p:blipFill>
          <a:blip r:embed="rId4" cstate="print"/>
          <a:srcRect/>
          <a:stretch>
            <a:fillRect/>
          </a:stretch>
        </p:blipFill>
        <p:spPr bwMode="auto">
          <a:xfrm>
            <a:off x="8229600" y="6400800"/>
            <a:ext cx="431800" cy="3651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C7232A7E-03C3-4D27-A9AE-80C92A01C059}" type="slidenum">
              <a:rPr lang="en-US" smtClean="0"/>
              <a:pPr>
                <a:defRPr/>
              </a:pPr>
              <a:t>18</a:t>
            </a:fld>
            <a:endParaRPr lang="en-US"/>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1143000"/>
          </a:xfrm>
        </p:spPr>
        <p:txBody>
          <a:bodyPr/>
          <a:lstStyle/>
          <a:p>
            <a:pPr eaLnBrk="1" hangingPunct="1"/>
            <a:r>
              <a:rPr lang="en-US" smtClean="0">
                <a:latin typeface="Rockwell" pitchFamily="18" charset="0"/>
              </a:rPr>
              <a:t>U.S. Regulation</a:t>
            </a:r>
          </a:p>
        </p:txBody>
      </p:sp>
      <p:sp>
        <p:nvSpPr>
          <p:cNvPr id="19459" name="Content Placeholder 2"/>
          <p:cNvSpPr>
            <a:spLocks noGrp="1"/>
          </p:cNvSpPr>
          <p:nvPr>
            <p:ph idx="1"/>
          </p:nvPr>
        </p:nvSpPr>
        <p:spPr>
          <a:xfrm>
            <a:off x="457200" y="1341438"/>
            <a:ext cx="6705600" cy="4983162"/>
          </a:xfrm>
        </p:spPr>
        <p:txBody>
          <a:bodyPr>
            <a:normAutofit fontScale="85000" lnSpcReduction="20000"/>
          </a:bodyPr>
          <a:lstStyle/>
          <a:p>
            <a:pPr eaLnBrk="1" hangingPunct="1">
              <a:spcAft>
                <a:spcPts val="1200"/>
              </a:spcAft>
            </a:pPr>
            <a:r>
              <a:rPr lang="en-US" sz="2000" dirty="0" smtClean="0">
                <a:latin typeface="Rockwell" pitchFamily="18" charset="0"/>
              </a:rPr>
              <a:t>While many federal and state environmental laws exist today, five key federal laws largely govern and drive environmentally sound business practices today.  These are the:</a:t>
            </a:r>
          </a:p>
          <a:p>
            <a:pPr lvl="1" eaLnBrk="1" hangingPunct="1">
              <a:spcAft>
                <a:spcPts val="1200"/>
              </a:spcAft>
            </a:pPr>
            <a:r>
              <a:rPr lang="en-US" sz="1800" dirty="0" smtClean="0">
                <a:latin typeface="Rockwell" pitchFamily="18" charset="0"/>
              </a:rPr>
              <a:t>Clean Air Act</a:t>
            </a:r>
          </a:p>
          <a:p>
            <a:pPr lvl="1" eaLnBrk="1" hangingPunct="1">
              <a:spcAft>
                <a:spcPts val="1200"/>
              </a:spcAft>
            </a:pPr>
            <a:r>
              <a:rPr lang="en-US" sz="1800" dirty="0" smtClean="0">
                <a:latin typeface="Rockwell" pitchFamily="18" charset="0"/>
              </a:rPr>
              <a:t>Clean Water Act</a:t>
            </a:r>
          </a:p>
          <a:p>
            <a:pPr lvl="1" eaLnBrk="1" hangingPunct="1">
              <a:spcAft>
                <a:spcPts val="1200"/>
              </a:spcAft>
            </a:pPr>
            <a:r>
              <a:rPr lang="en-US" sz="1800" dirty="0" smtClean="0">
                <a:latin typeface="Rockwell" pitchFamily="18" charset="0"/>
              </a:rPr>
              <a:t>Resource Conservation and Recovery Act</a:t>
            </a:r>
          </a:p>
          <a:p>
            <a:pPr lvl="1" eaLnBrk="1" hangingPunct="1">
              <a:spcAft>
                <a:spcPts val="1200"/>
              </a:spcAft>
            </a:pPr>
            <a:r>
              <a:rPr lang="en-US" sz="1800" dirty="0" smtClean="0">
                <a:latin typeface="Rockwell" pitchFamily="18" charset="0"/>
              </a:rPr>
              <a:t>Comprehensive Environmental Response, Compensation, and Liability Act (Superfund)</a:t>
            </a:r>
          </a:p>
          <a:p>
            <a:pPr lvl="1" eaLnBrk="1" hangingPunct="1">
              <a:spcAft>
                <a:spcPts val="1200"/>
              </a:spcAft>
            </a:pPr>
            <a:r>
              <a:rPr lang="en-US" sz="1800" dirty="0" smtClean="0">
                <a:latin typeface="Rockwell" pitchFamily="18" charset="0"/>
              </a:rPr>
              <a:t>Toxic Substances Control Act </a:t>
            </a:r>
          </a:p>
          <a:p>
            <a:pPr eaLnBrk="1" hangingPunct="1">
              <a:spcAft>
                <a:spcPts val="1200"/>
              </a:spcAft>
            </a:pPr>
            <a:r>
              <a:rPr lang="en-US" sz="2000" dirty="0" smtClean="0">
                <a:latin typeface="Rockwell" pitchFamily="18" charset="0"/>
              </a:rPr>
              <a:t>It’s important to note that most of these federal regulations have state-based counterparts, so make sure to check your state and local laws to ensure full regulatory compliance.</a:t>
            </a:r>
          </a:p>
          <a:p>
            <a:pPr eaLnBrk="1" hangingPunct="1">
              <a:spcAft>
                <a:spcPts val="1200"/>
              </a:spcAft>
            </a:pPr>
            <a:r>
              <a:rPr lang="en-US" sz="2000" dirty="0" smtClean="0">
                <a:latin typeface="Rockwell" pitchFamily="18" charset="0"/>
              </a:rPr>
              <a:t>For more on how these laws relate to specific manufacturing practices, please see the set of corresponding slides in Section V. (Example: see Air Quality for Clean Air Act)</a:t>
            </a:r>
          </a:p>
        </p:txBody>
      </p:sp>
      <p:pic>
        <p:nvPicPr>
          <p:cNvPr id="19460" name="Picture 8" descr="C:\Documents and Settings\Emily Conner\Local Settings\Temporary Internet Files\Content.IE5\5DKPLMLM\MC900349411[1].wmf"/>
          <p:cNvPicPr>
            <a:picLocks noChangeAspect="1" noChangeArrowheads="1"/>
          </p:cNvPicPr>
          <p:nvPr/>
        </p:nvPicPr>
        <p:blipFill>
          <a:blip r:embed="rId3" cstate="print"/>
          <a:srcRect/>
          <a:stretch>
            <a:fillRect/>
          </a:stretch>
        </p:blipFill>
        <p:spPr bwMode="auto">
          <a:xfrm>
            <a:off x="6934200" y="76200"/>
            <a:ext cx="1435100" cy="1114425"/>
          </a:xfrm>
          <a:prstGeom prst="rect">
            <a:avLst/>
          </a:prstGeom>
          <a:noFill/>
          <a:ln w="9525">
            <a:noFill/>
            <a:miter lim="800000"/>
            <a:headEnd/>
            <a:tailEnd/>
          </a:ln>
        </p:spPr>
      </p:pic>
      <p:sp>
        <p:nvSpPr>
          <p:cNvPr id="9" name="Right Arrow 8">
            <a:hlinkClick r:id="" action="ppaction://noaction"/>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19464" name="Picture 7" descr="House.png">
            <a:hlinkClick r:id="rId4" action="ppaction://hlinksldjump"/>
          </p:cNvPr>
          <p:cNvPicPr>
            <a:picLocks noChangeAspect="1"/>
          </p:cNvPicPr>
          <p:nvPr/>
        </p:nvPicPr>
        <p:blipFill>
          <a:blip r:embed="rId5" cstate="print"/>
          <a:srcRect/>
          <a:stretch>
            <a:fillRect/>
          </a:stretch>
        </p:blipFill>
        <p:spPr bwMode="auto">
          <a:xfrm>
            <a:off x="8229600" y="6400800"/>
            <a:ext cx="431800" cy="3651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C7232A7E-03C3-4D27-A9AE-80C92A01C059}" type="slidenum">
              <a:rPr lang="en-US" smtClean="0"/>
              <a:pPr>
                <a:defRPr/>
              </a:pPr>
              <a:t>2</a:t>
            </a:fld>
            <a:endParaRPr lang="en-US"/>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143000"/>
          </a:xfrm>
        </p:spPr>
        <p:txBody>
          <a:bodyPr/>
          <a:lstStyle/>
          <a:p>
            <a:pPr eaLnBrk="1" hangingPunct="1"/>
            <a:r>
              <a:rPr lang="en-US" smtClean="0">
                <a:latin typeface="Rockwell" pitchFamily="18" charset="0"/>
              </a:rPr>
              <a:t>Clean Air Act</a:t>
            </a:r>
          </a:p>
        </p:txBody>
      </p:sp>
      <p:sp>
        <p:nvSpPr>
          <p:cNvPr id="9219" name="Content Placeholder 2"/>
          <p:cNvSpPr>
            <a:spLocks noGrp="1"/>
          </p:cNvSpPr>
          <p:nvPr>
            <p:ph idx="1"/>
          </p:nvPr>
        </p:nvSpPr>
        <p:spPr>
          <a:xfrm>
            <a:off x="457200" y="1219200"/>
            <a:ext cx="6934200" cy="5105400"/>
          </a:xfrm>
          <a:noFill/>
        </p:spPr>
        <p:txBody>
          <a:bodyPr tIns="182880" rtlCol="0">
            <a:normAutofit fontScale="85000" lnSpcReduction="20000"/>
          </a:bodyPr>
          <a:lstStyle/>
          <a:p>
            <a:pPr eaLnBrk="1" fontAlgn="auto" hangingPunct="1">
              <a:spcAft>
                <a:spcPts val="1200"/>
              </a:spcAft>
              <a:buFont typeface="Arial" pitchFamily="34" charset="0"/>
              <a:buChar char="•"/>
              <a:defRPr/>
            </a:pPr>
            <a:r>
              <a:rPr lang="en-US" sz="2000" dirty="0" smtClean="0">
                <a:latin typeface="Rockwell" pitchFamily="18" charset="0"/>
              </a:rPr>
              <a:t>The Clean Air Act (CAA), originally passed in 1963 and revised most recently in 1990, is designed to protect and improve air quality in the U.S. as well as the ozone layer.</a:t>
            </a:r>
            <a:r>
              <a:rPr lang="en-US" sz="2000" baseline="30000" dirty="0" smtClean="0">
                <a:latin typeface="Rockwell" pitchFamily="18" charset="0"/>
              </a:rPr>
              <a:t>1</a:t>
            </a:r>
            <a:endParaRPr lang="en-US" sz="2000" dirty="0" smtClean="0">
              <a:latin typeface="Rockwell" pitchFamily="18" charset="0"/>
            </a:endParaRPr>
          </a:p>
          <a:p>
            <a:pPr eaLnBrk="1" fontAlgn="auto" hangingPunct="1">
              <a:spcAft>
                <a:spcPts val="1200"/>
              </a:spcAft>
              <a:buFont typeface="Arial" pitchFamily="34" charset="0"/>
              <a:buChar char="•"/>
              <a:defRPr/>
            </a:pPr>
            <a:r>
              <a:rPr lang="en-US" sz="2000" dirty="0" smtClean="0">
                <a:latin typeface="Rockwell" pitchFamily="18" charset="0"/>
              </a:rPr>
              <a:t>The law charges EPA with developing and enforcing regulations to:	</a:t>
            </a:r>
          </a:p>
          <a:p>
            <a:pPr marL="693738" indent="-354013" eaLnBrk="1" fontAlgn="auto" hangingPunct="1">
              <a:spcAft>
                <a:spcPts val="1200"/>
              </a:spcAft>
              <a:buFont typeface="Arial" charset="0"/>
              <a:buNone/>
              <a:defRPr/>
            </a:pPr>
            <a:r>
              <a:rPr lang="en-US" sz="2000" dirty="0" smtClean="0">
                <a:latin typeface="Rockwell" pitchFamily="18" charset="0"/>
              </a:rPr>
              <a:t>	-	Reduce outdoor, or ambient, concentrations of air pollutants 	that that cause smog, haze, acid rain, and other problems;</a:t>
            </a:r>
          </a:p>
          <a:p>
            <a:pPr marL="693738" indent="220663" eaLnBrk="1" fontAlgn="auto" hangingPunct="1">
              <a:spcAft>
                <a:spcPts val="1200"/>
              </a:spcAft>
              <a:buFontTx/>
              <a:buChar char="-"/>
              <a:defRPr/>
            </a:pPr>
            <a:r>
              <a:rPr lang="en-US" sz="2000" dirty="0" smtClean="0">
                <a:latin typeface="Rockwell" pitchFamily="18" charset="0"/>
              </a:rPr>
              <a:t>Reduce emissions of toxic air pollutants that are known to, or are suspected of, causing cancer or other serious health effects; and</a:t>
            </a:r>
          </a:p>
          <a:p>
            <a:pPr marL="693738" indent="0" eaLnBrk="1" fontAlgn="auto" hangingPunct="1">
              <a:spcAft>
                <a:spcPts val="1200"/>
              </a:spcAft>
              <a:buFontTx/>
              <a:buChar char="-"/>
              <a:defRPr/>
            </a:pPr>
            <a:r>
              <a:rPr lang="en-US" sz="2000" dirty="0" smtClean="0">
                <a:latin typeface="Rockwell" pitchFamily="18" charset="0"/>
              </a:rPr>
              <a:t> 	Phase out production and use of chemicals that destroy 	stratospheric ozone.</a:t>
            </a:r>
            <a:r>
              <a:rPr lang="en-US" sz="2000" baseline="30000" dirty="0" smtClean="0">
                <a:latin typeface="Rockwell" pitchFamily="18" charset="0"/>
              </a:rPr>
              <a:t>2</a:t>
            </a:r>
            <a:endParaRPr lang="en-US" sz="2000" dirty="0" smtClean="0">
              <a:latin typeface="Rockwell" pitchFamily="18" charset="0"/>
            </a:endParaRPr>
          </a:p>
          <a:p>
            <a:pPr eaLnBrk="1" fontAlgn="auto" hangingPunct="1">
              <a:spcAft>
                <a:spcPts val="1200"/>
              </a:spcAft>
              <a:buFont typeface="Arial" pitchFamily="34" charset="0"/>
              <a:buChar char="•"/>
              <a:defRPr/>
            </a:pPr>
            <a:r>
              <a:rPr lang="en-US" sz="2000" dirty="0" smtClean="0">
                <a:latin typeface="Rockwell" pitchFamily="18" charset="0"/>
              </a:rPr>
              <a:t>Under the CAA, EPA sets limits on specific air pollutants as well as pollutants coming from specific sources (e.g. chemical plants, utilities, steel mills, etc.). It also establishes auto gasoline formulation and emissions control standards.</a:t>
            </a:r>
          </a:p>
        </p:txBody>
      </p:sp>
      <p:sp>
        <p:nvSpPr>
          <p:cNvPr id="20488" name="TextBox 5"/>
          <p:cNvSpPr txBox="1">
            <a:spLocks noChangeArrowheads="1"/>
          </p:cNvSpPr>
          <p:nvPr/>
        </p:nvSpPr>
        <p:spPr bwMode="auto">
          <a:xfrm>
            <a:off x="533400" y="6477000"/>
            <a:ext cx="3276600" cy="400050"/>
          </a:xfrm>
          <a:prstGeom prst="rect">
            <a:avLst/>
          </a:prstGeom>
          <a:noFill/>
          <a:ln w="9525">
            <a:noFill/>
            <a:miter lim="800000"/>
            <a:headEnd/>
            <a:tailEnd/>
          </a:ln>
        </p:spPr>
        <p:txBody>
          <a:bodyPr wrap="none">
            <a:spAutoFit/>
          </a:bodyPr>
          <a:lstStyle/>
          <a:p>
            <a:r>
              <a:rPr lang="en-US" sz="1000" baseline="30000">
                <a:latin typeface="Rockwell" pitchFamily="18" charset="0"/>
              </a:rPr>
              <a:t>1</a:t>
            </a:r>
            <a:r>
              <a:rPr lang="en-US" sz="1000">
                <a:latin typeface="Rockwell" pitchFamily="18" charset="0"/>
              </a:rPr>
              <a:t>  EPA. ‘Clean Air Act’</a:t>
            </a:r>
          </a:p>
          <a:p>
            <a:r>
              <a:rPr lang="en-US" sz="1000" baseline="30000">
                <a:latin typeface="Rockwell" pitchFamily="18" charset="0"/>
              </a:rPr>
              <a:t>2</a:t>
            </a:r>
            <a:r>
              <a:rPr lang="en-US" sz="1000">
                <a:latin typeface="Rockwell" pitchFamily="18" charset="0"/>
              </a:rPr>
              <a:t>  EPA. ‘The Plain English Guide to the Clean Air Act’</a:t>
            </a:r>
          </a:p>
        </p:txBody>
      </p:sp>
      <p:pic>
        <p:nvPicPr>
          <p:cNvPr id="20489" name="Picture 10" descr="C:\Documents and Settings\Emily Conner\Local Settings\Temporary Internet Files\Content.IE5\YCHAW8CN\MC900437211[1].jpg"/>
          <p:cNvPicPr>
            <a:picLocks noChangeAspect="1" noChangeArrowheads="1"/>
          </p:cNvPicPr>
          <p:nvPr/>
        </p:nvPicPr>
        <p:blipFill>
          <a:blip r:embed="rId2" cstate="print"/>
          <a:srcRect/>
          <a:stretch>
            <a:fillRect/>
          </a:stretch>
        </p:blipFill>
        <p:spPr bwMode="auto">
          <a:xfrm>
            <a:off x="7083425" y="76200"/>
            <a:ext cx="993775" cy="992188"/>
          </a:xfrm>
          <a:prstGeom prst="rect">
            <a:avLst/>
          </a:prstGeom>
          <a:noFill/>
          <a:ln w="9525">
            <a:noFill/>
            <a:miter lim="800000"/>
            <a:headEnd/>
            <a:tailEnd/>
          </a:ln>
        </p:spPr>
      </p:pic>
      <p:sp>
        <p:nvSpPr>
          <p:cNvPr id="8" name="Right Arrow 7">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9" name="Picture 7" descr="House.png">
            <a:hlinkClick r:id="rId4" action="ppaction://hlinksldjump"/>
          </p:cNvPr>
          <p:cNvPicPr>
            <a:picLocks noChangeAspect="1"/>
          </p:cNvPicPr>
          <p:nvPr/>
        </p:nvPicPr>
        <p:blipFill>
          <a:blip r:embed="rId5" cstate="print"/>
          <a:srcRect/>
          <a:stretch>
            <a:fillRect/>
          </a:stretch>
        </p:blipFill>
        <p:spPr bwMode="auto">
          <a:xfrm>
            <a:off x="8229600" y="6400800"/>
            <a:ext cx="431800" cy="365125"/>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C7232A7E-03C3-4D27-A9AE-80C92A01C059}" type="slidenum">
              <a:rPr lang="en-US" smtClean="0"/>
              <a:pPr>
                <a:defRPr/>
              </a:pPr>
              <a:t>3</a:t>
            </a:fld>
            <a:endParaRPr lang="en-US"/>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1143000"/>
          </a:xfrm>
        </p:spPr>
        <p:txBody>
          <a:bodyPr/>
          <a:lstStyle/>
          <a:p>
            <a:pPr eaLnBrk="1" hangingPunct="1"/>
            <a:r>
              <a:rPr lang="en-US" smtClean="0">
                <a:latin typeface="Rockwell" pitchFamily="18" charset="0"/>
              </a:rPr>
              <a:t>Clean Air Act (Cont.)</a:t>
            </a:r>
          </a:p>
        </p:txBody>
      </p:sp>
      <p:sp>
        <p:nvSpPr>
          <p:cNvPr id="9219" name="Content Placeholder 2"/>
          <p:cNvSpPr>
            <a:spLocks noGrp="1"/>
          </p:cNvSpPr>
          <p:nvPr>
            <p:ph idx="1"/>
          </p:nvPr>
        </p:nvSpPr>
        <p:spPr>
          <a:xfrm>
            <a:off x="457200" y="1295400"/>
            <a:ext cx="6629400" cy="4038600"/>
          </a:xfrm>
          <a:noFill/>
        </p:spPr>
        <p:txBody>
          <a:bodyPr tIns="182880" rtlCol="0">
            <a:normAutofit fontScale="85000" lnSpcReduction="10000"/>
          </a:bodyPr>
          <a:lstStyle/>
          <a:p>
            <a:pPr eaLnBrk="1" fontAlgn="auto" hangingPunct="1">
              <a:spcAft>
                <a:spcPts val="1200"/>
              </a:spcAft>
              <a:buFont typeface="Arial" pitchFamily="34" charset="0"/>
              <a:buChar char="•"/>
              <a:defRPr/>
            </a:pPr>
            <a:r>
              <a:rPr lang="en-US" sz="2400" dirty="0" smtClean="0">
                <a:latin typeface="Rockwell" pitchFamily="18" charset="0"/>
              </a:rPr>
              <a:t>CAA regulates Six Criteria Air Pollutants (as described in the Air Quality Section in the previous lesson), but also allows the EPA to regulate other pollutants that could harm the environment or human health. </a:t>
            </a:r>
          </a:p>
          <a:p>
            <a:pPr eaLnBrk="1" fontAlgn="auto" hangingPunct="1">
              <a:spcAft>
                <a:spcPts val="1200"/>
              </a:spcAft>
              <a:buFont typeface="Arial" pitchFamily="34" charset="0"/>
              <a:buChar char="•"/>
              <a:defRPr/>
            </a:pPr>
            <a:r>
              <a:rPr lang="en-US" sz="2400" dirty="0" smtClean="0">
                <a:latin typeface="Rockwell" pitchFamily="18" charset="0"/>
              </a:rPr>
              <a:t>States play an integral role in carrying out CAA by working with facilities to reduce air pollution and reviewing and approving permit applications for industries or chemical processes.</a:t>
            </a:r>
          </a:p>
          <a:p>
            <a:pPr eaLnBrk="1" fontAlgn="auto" hangingPunct="1">
              <a:spcAft>
                <a:spcPts val="1200"/>
              </a:spcAft>
              <a:buFont typeface="Arial" pitchFamily="34" charset="0"/>
              <a:buChar char="•"/>
              <a:defRPr/>
            </a:pPr>
            <a:r>
              <a:rPr lang="en-US" sz="2400" dirty="0" smtClean="0">
                <a:latin typeface="Rockwell" pitchFamily="18" charset="0"/>
              </a:rPr>
              <a:t>For more information on the Clean Air Act, check out the </a:t>
            </a:r>
            <a:r>
              <a:rPr lang="en-US" sz="2400" dirty="0" smtClean="0">
                <a:latin typeface="Rockwell" pitchFamily="18" charset="0"/>
                <a:hlinkClick r:id="rId2"/>
              </a:rPr>
              <a:t>EPA’s CAA website </a:t>
            </a:r>
            <a:r>
              <a:rPr lang="en-US" sz="2400" dirty="0" smtClean="0">
                <a:latin typeface="Rockwell" pitchFamily="18" charset="0"/>
              </a:rPr>
              <a:t>as well as </a:t>
            </a:r>
            <a:r>
              <a:rPr lang="en-US" sz="2400" dirty="0" smtClean="0">
                <a:latin typeface="Rockwell" pitchFamily="18" charset="0"/>
                <a:hlinkClick r:id="rId3"/>
              </a:rPr>
              <a:t>‘The Plain English Guide To The Clean Air Act’</a:t>
            </a:r>
            <a:r>
              <a:rPr lang="en-US" sz="2400" dirty="0" smtClean="0">
                <a:latin typeface="Rockwell" pitchFamily="18" charset="0"/>
              </a:rPr>
              <a:t>.</a:t>
            </a:r>
          </a:p>
        </p:txBody>
      </p:sp>
      <p:sp>
        <p:nvSpPr>
          <p:cNvPr id="21512" name="TextBox 5"/>
          <p:cNvSpPr txBox="1">
            <a:spLocks noChangeArrowheads="1"/>
          </p:cNvSpPr>
          <p:nvPr/>
        </p:nvSpPr>
        <p:spPr bwMode="auto">
          <a:xfrm>
            <a:off x="533400" y="6477000"/>
            <a:ext cx="1438275" cy="246063"/>
          </a:xfrm>
          <a:prstGeom prst="rect">
            <a:avLst/>
          </a:prstGeom>
          <a:noFill/>
          <a:ln w="9525">
            <a:noFill/>
            <a:miter lim="800000"/>
            <a:headEnd/>
            <a:tailEnd/>
          </a:ln>
        </p:spPr>
        <p:txBody>
          <a:bodyPr wrap="none">
            <a:spAutoFit/>
          </a:bodyPr>
          <a:lstStyle/>
          <a:p>
            <a:r>
              <a:rPr lang="en-US" sz="1000" baseline="30000">
                <a:latin typeface="Rockwell" pitchFamily="18" charset="0"/>
              </a:rPr>
              <a:t>1</a:t>
            </a:r>
            <a:r>
              <a:rPr lang="en-US" sz="1000">
                <a:latin typeface="Rockwell" pitchFamily="18" charset="0"/>
              </a:rPr>
              <a:t> EPA. ‘Clean Air Act’</a:t>
            </a:r>
          </a:p>
        </p:txBody>
      </p:sp>
      <p:pic>
        <p:nvPicPr>
          <p:cNvPr id="21513" name="Picture 10" descr="C:\Documents and Settings\Emily Conner\Local Settings\Temporary Internet Files\Content.IE5\YCHAW8CN\MC900437211[1].jpg"/>
          <p:cNvPicPr>
            <a:picLocks noChangeAspect="1" noChangeArrowheads="1"/>
          </p:cNvPicPr>
          <p:nvPr/>
        </p:nvPicPr>
        <p:blipFill>
          <a:blip r:embed="rId4" cstate="print"/>
          <a:srcRect/>
          <a:stretch>
            <a:fillRect/>
          </a:stretch>
        </p:blipFill>
        <p:spPr bwMode="auto">
          <a:xfrm>
            <a:off x="7620000" y="152400"/>
            <a:ext cx="993775" cy="992188"/>
          </a:xfrm>
          <a:prstGeom prst="rect">
            <a:avLst/>
          </a:prstGeom>
          <a:noFill/>
          <a:ln w="9525">
            <a:noFill/>
            <a:miter lim="800000"/>
            <a:headEnd/>
            <a:tailEnd/>
          </a:ln>
        </p:spPr>
      </p:pic>
      <p:sp>
        <p:nvSpPr>
          <p:cNvPr id="8" name="Right Arrow 7">
            <a:hlinkClick r:id="rId5"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9" name="Picture 7" descr="House.png">
            <a:hlinkClick r:id="rId6" action="ppaction://hlinksldjump"/>
          </p:cNvPr>
          <p:cNvPicPr>
            <a:picLocks noChangeAspect="1"/>
          </p:cNvPicPr>
          <p:nvPr/>
        </p:nvPicPr>
        <p:blipFill>
          <a:blip r:embed="rId7" cstate="print"/>
          <a:srcRect/>
          <a:stretch>
            <a:fillRect/>
          </a:stretch>
        </p:blipFill>
        <p:spPr bwMode="auto">
          <a:xfrm>
            <a:off x="8229600" y="6400800"/>
            <a:ext cx="431800" cy="365125"/>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C7232A7E-03C3-4D27-A9AE-80C92A01C059}" type="slidenum">
              <a:rPr lang="en-US" smtClean="0"/>
              <a:pPr>
                <a:defRPr/>
              </a:pPr>
              <a:t>4</a:t>
            </a:fld>
            <a:endParaRPr lang="en-US"/>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143000"/>
          </a:xfrm>
        </p:spPr>
        <p:txBody>
          <a:bodyPr/>
          <a:lstStyle/>
          <a:p>
            <a:pPr eaLnBrk="1" hangingPunct="1"/>
            <a:r>
              <a:rPr lang="en-US" smtClean="0">
                <a:latin typeface="Rockwell" pitchFamily="18" charset="0"/>
              </a:rPr>
              <a:t>Clean Water Act</a:t>
            </a:r>
          </a:p>
        </p:txBody>
      </p:sp>
      <p:sp>
        <p:nvSpPr>
          <p:cNvPr id="11267" name="Content Placeholder 2"/>
          <p:cNvSpPr>
            <a:spLocks noGrp="1"/>
          </p:cNvSpPr>
          <p:nvPr>
            <p:ph idx="1"/>
          </p:nvPr>
        </p:nvSpPr>
        <p:spPr>
          <a:xfrm>
            <a:off x="457200" y="1066800"/>
            <a:ext cx="6553200" cy="5257800"/>
          </a:xfrm>
          <a:noFill/>
          <a:ln>
            <a:noFill/>
          </a:ln>
        </p:spPr>
        <p:txBody>
          <a:bodyPr tIns="182880" rtlCol="0">
            <a:normAutofit fontScale="92500" lnSpcReduction="10000"/>
          </a:bodyPr>
          <a:lstStyle/>
          <a:p>
            <a:pPr eaLnBrk="1" fontAlgn="auto" hangingPunct="1">
              <a:spcAft>
                <a:spcPts val="1200"/>
              </a:spcAft>
              <a:buFont typeface="Arial" pitchFamily="34" charset="0"/>
              <a:buChar char="•"/>
              <a:defRPr/>
            </a:pPr>
            <a:r>
              <a:rPr lang="en-US" sz="2000" dirty="0" smtClean="0">
                <a:latin typeface="Rockwell" pitchFamily="18" charset="0"/>
              </a:rPr>
              <a:t>The Clean Water Act (CWA) governs discharges of pollutants into the waters of the United States as well as quality standards for surface waters (not including groundwater, which is covered by other federal legislation). </a:t>
            </a:r>
            <a:r>
              <a:rPr lang="en-US" sz="2000" baseline="30000" dirty="0" smtClean="0">
                <a:latin typeface="Rockwell" pitchFamily="18" charset="0"/>
              </a:rPr>
              <a:t>1</a:t>
            </a:r>
            <a:endParaRPr lang="en-US" sz="2000" dirty="0" smtClean="0">
              <a:latin typeface="Rockwell" pitchFamily="18" charset="0"/>
            </a:endParaRPr>
          </a:p>
          <a:p>
            <a:pPr eaLnBrk="1" fontAlgn="auto" hangingPunct="1">
              <a:spcAft>
                <a:spcPts val="1200"/>
              </a:spcAft>
              <a:buFont typeface="Arial" pitchFamily="34" charset="0"/>
              <a:buChar char="•"/>
              <a:defRPr/>
            </a:pPr>
            <a:r>
              <a:rPr lang="en-US" sz="2000" dirty="0" smtClean="0">
                <a:latin typeface="Rockwell" pitchFamily="18" charset="0"/>
              </a:rPr>
              <a:t>Under CWA, the EPA has implemented pollution control programs (such as setting wastewater standards for industry) and set water quality standards for all contaminants in surface waters. </a:t>
            </a:r>
            <a:r>
              <a:rPr lang="en-US" sz="2000" baseline="30000" dirty="0" smtClean="0">
                <a:latin typeface="Rockwell" pitchFamily="18" charset="0"/>
              </a:rPr>
              <a:t>1</a:t>
            </a:r>
          </a:p>
          <a:p>
            <a:pPr eaLnBrk="1" fontAlgn="auto" hangingPunct="1">
              <a:spcAft>
                <a:spcPts val="1200"/>
              </a:spcAft>
              <a:buFont typeface="Arial" pitchFamily="34" charset="0"/>
              <a:buChar char="•"/>
              <a:defRPr/>
            </a:pPr>
            <a:r>
              <a:rPr lang="en-US" sz="2000" dirty="0" smtClean="0">
                <a:latin typeface="Rockwell" pitchFamily="18" charset="0"/>
              </a:rPr>
              <a:t>The CWA makes it unlawful to discharge any pollutant from a “point source” (e.g. industrial facility, military base) into navigable waters without a permit. EPA's National Pollutant Discharge Elimination System (NPDES) permits program controls discharges. </a:t>
            </a:r>
          </a:p>
          <a:p>
            <a:pPr eaLnBrk="1" fontAlgn="auto" hangingPunct="1">
              <a:spcAft>
                <a:spcPts val="1200"/>
              </a:spcAft>
              <a:buFont typeface="Arial" pitchFamily="34" charset="0"/>
              <a:buChar char="•"/>
              <a:defRPr/>
            </a:pPr>
            <a:r>
              <a:rPr lang="en-US" sz="2000" dirty="0" smtClean="0">
                <a:latin typeface="Rockwell" pitchFamily="18" charset="0"/>
              </a:rPr>
              <a:t>For the most part, EPA relies on states to issue permits directly to discharging facilities.</a:t>
            </a:r>
          </a:p>
        </p:txBody>
      </p:sp>
      <p:sp>
        <p:nvSpPr>
          <p:cNvPr id="22536" name="TextBox 5"/>
          <p:cNvSpPr txBox="1">
            <a:spLocks noChangeArrowheads="1"/>
          </p:cNvSpPr>
          <p:nvPr/>
        </p:nvSpPr>
        <p:spPr bwMode="auto">
          <a:xfrm>
            <a:off x="457200" y="6324600"/>
            <a:ext cx="2565400" cy="246063"/>
          </a:xfrm>
          <a:prstGeom prst="rect">
            <a:avLst/>
          </a:prstGeom>
          <a:noFill/>
          <a:ln w="9525">
            <a:noFill/>
            <a:miter lim="800000"/>
            <a:headEnd/>
            <a:tailEnd/>
          </a:ln>
        </p:spPr>
        <p:txBody>
          <a:bodyPr wrap="none">
            <a:spAutoFit/>
          </a:bodyPr>
          <a:lstStyle/>
          <a:p>
            <a:r>
              <a:rPr lang="en-US" sz="1000" baseline="30000">
                <a:latin typeface="Rockwell" pitchFamily="18" charset="0"/>
              </a:rPr>
              <a:t>1</a:t>
            </a:r>
            <a:r>
              <a:rPr lang="en-US" sz="1000">
                <a:latin typeface="Rockwell" pitchFamily="18" charset="0"/>
              </a:rPr>
              <a:t> EPA. ‘Summary of the Clean Water Act’</a:t>
            </a:r>
          </a:p>
        </p:txBody>
      </p:sp>
      <p:pic>
        <p:nvPicPr>
          <p:cNvPr id="22537" name="Picture 10" descr="C:\Documents and Settings\Emily Conner\Local Settings\Temporary Internet Files\Content.IE5\5DKPLMLM\MC900333042[1].wmf"/>
          <p:cNvPicPr>
            <a:picLocks noChangeAspect="1" noChangeArrowheads="1"/>
          </p:cNvPicPr>
          <p:nvPr/>
        </p:nvPicPr>
        <p:blipFill>
          <a:blip r:embed="rId3" cstate="print"/>
          <a:srcRect/>
          <a:stretch>
            <a:fillRect/>
          </a:stretch>
        </p:blipFill>
        <p:spPr bwMode="auto">
          <a:xfrm>
            <a:off x="7162800" y="74613"/>
            <a:ext cx="914400" cy="915987"/>
          </a:xfrm>
          <a:prstGeom prst="rect">
            <a:avLst/>
          </a:prstGeom>
          <a:noFill/>
          <a:ln w="9525">
            <a:noFill/>
            <a:miter lim="800000"/>
            <a:headEnd/>
            <a:tailEnd/>
          </a:ln>
        </p:spPr>
      </p:pic>
      <p:sp>
        <p:nvSpPr>
          <p:cNvPr id="8" name="Right Arrow 7">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9" name="Picture 7" descr="House.png">
            <a:hlinkClick r:id="rId5" action="ppaction://hlinksldjump"/>
          </p:cNvPr>
          <p:cNvPicPr>
            <a:picLocks noChangeAspect="1"/>
          </p:cNvPicPr>
          <p:nvPr/>
        </p:nvPicPr>
        <p:blipFill>
          <a:blip r:embed="rId6" cstate="print"/>
          <a:srcRect/>
          <a:stretch>
            <a:fillRect/>
          </a:stretch>
        </p:blipFill>
        <p:spPr bwMode="auto">
          <a:xfrm>
            <a:off x="8229600" y="6400800"/>
            <a:ext cx="431800" cy="365125"/>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C7232A7E-03C3-4D27-A9AE-80C92A01C059}" type="slidenum">
              <a:rPr lang="en-US" smtClean="0"/>
              <a:pPr>
                <a:defRPr/>
              </a:pPr>
              <a:t>5</a:t>
            </a:fld>
            <a:endParaRPr lang="en-US"/>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1143000"/>
          </a:xfrm>
        </p:spPr>
        <p:txBody>
          <a:bodyPr/>
          <a:lstStyle/>
          <a:p>
            <a:pPr eaLnBrk="1" hangingPunct="1"/>
            <a:r>
              <a:rPr lang="en-US" smtClean="0">
                <a:latin typeface="Rockwell" pitchFamily="18" charset="0"/>
              </a:rPr>
              <a:t>Clean Water Act (Cont.)</a:t>
            </a:r>
          </a:p>
        </p:txBody>
      </p:sp>
      <p:sp>
        <p:nvSpPr>
          <p:cNvPr id="11267" name="Content Placeholder 2"/>
          <p:cNvSpPr>
            <a:spLocks noGrp="1"/>
          </p:cNvSpPr>
          <p:nvPr>
            <p:ph idx="1"/>
          </p:nvPr>
        </p:nvSpPr>
        <p:spPr>
          <a:xfrm>
            <a:off x="457200" y="1066800"/>
            <a:ext cx="6629400" cy="5257800"/>
          </a:xfrm>
          <a:noFill/>
          <a:ln>
            <a:noFill/>
          </a:ln>
        </p:spPr>
        <p:txBody>
          <a:bodyPr tIns="182880" rtlCol="0">
            <a:normAutofit fontScale="92500" lnSpcReduction="20000"/>
          </a:bodyPr>
          <a:lstStyle/>
          <a:p>
            <a:pPr eaLnBrk="1" fontAlgn="auto" hangingPunct="1">
              <a:spcAft>
                <a:spcPts val="1200"/>
              </a:spcAft>
              <a:buFont typeface="Arial" pitchFamily="34" charset="0"/>
              <a:buChar char="•"/>
              <a:defRPr/>
            </a:pPr>
            <a:r>
              <a:rPr lang="en-US" sz="2400" dirty="0" smtClean="0">
                <a:latin typeface="Rockwell" pitchFamily="18" charset="0"/>
              </a:rPr>
              <a:t>Under CWA, EPA develops national “best available technology” standards for categories of dischargers. This is to ensure a basic national discharge standard for all facilities within a category.</a:t>
            </a:r>
            <a:r>
              <a:rPr lang="en-US" sz="2400" baseline="30000" dirty="0" smtClean="0">
                <a:latin typeface="Rockwell" pitchFamily="18" charset="0"/>
              </a:rPr>
              <a:t>1</a:t>
            </a:r>
          </a:p>
          <a:p>
            <a:pPr eaLnBrk="1" fontAlgn="auto" hangingPunct="1">
              <a:spcAft>
                <a:spcPts val="1200"/>
              </a:spcAft>
              <a:buFont typeface="Arial" pitchFamily="34" charset="0"/>
              <a:buChar char="•"/>
              <a:defRPr/>
            </a:pPr>
            <a:r>
              <a:rPr lang="en-US" sz="2400" dirty="0" smtClean="0">
                <a:latin typeface="Rockwell" pitchFamily="18" charset="0"/>
              </a:rPr>
              <a:t>Where these standards are insufficient for a specific location, water quality standards may be employed. Water quality standards are designed based on expected end use (e.g. drinking water, supporting aquatic life, industrial use, etc.) and setting local standards is a task typically taken on by the states.</a:t>
            </a:r>
          </a:p>
          <a:p>
            <a:pPr eaLnBrk="1" fontAlgn="auto" hangingPunct="1">
              <a:spcAft>
                <a:spcPts val="1200"/>
              </a:spcAft>
              <a:buFont typeface="Arial" pitchFamily="34" charset="0"/>
              <a:buChar char="•"/>
              <a:defRPr/>
            </a:pPr>
            <a:r>
              <a:rPr lang="en-US" sz="2400" dirty="0" smtClean="0">
                <a:latin typeface="Rockwell" pitchFamily="18" charset="0"/>
              </a:rPr>
              <a:t>For a more comprehensive overview of CWA and your obligations as a company, please see the </a:t>
            </a:r>
            <a:r>
              <a:rPr lang="en-US" sz="2400" dirty="0" smtClean="0">
                <a:latin typeface="Rockwell" pitchFamily="18" charset="0"/>
                <a:hlinkClick r:id="rId3"/>
              </a:rPr>
              <a:t>EPA’s Introduction to the Clean Water Act </a:t>
            </a:r>
            <a:r>
              <a:rPr lang="en-US" sz="2400" dirty="0" smtClean="0">
                <a:latin typeface="Rockwell" pitchFamily="18" charset="0"/>
              </a:rPr>
              <a:t>learning module.</a:t>
            </a:r>
          </a:p>
        </p:txBody>
      </p:sp>
      <p:sp>
        <p:nvSpPr>
          <p:cNvPr id="23560" name="TextBox 5"/>
          <p:cNvSpPr txBox="1">
            <a:spLocks noChangeArrowheads="1"/>
          </p:cNvSpPr>
          <p:nvPr/>
        </p:nvSpPr>
        <p:spPr bwMode="auto">
          <a:xfrm>
            <a:off x="457200" y="6400800"/>
            <a:ext cx="2735263" cy="246063"/>
          </a:xfrm>
          <a:prstGeom prst="rect">
            <a:avLst/>
          </a:prstGeom>
          <a:noFill/>
          <a:ln w="9525">
            <a:noFill/>
            <a:miter lim="800000"/>
            <a:headEnd/>
            <a:tailEnd/>
          </a:ln>
        </p:spPr>
        <p:txBody>
          <a:bodyPr wrap="none">
            <a:spAutoFit/>
          </a:bodyPr>
          <a:lstStyle/>
          <a:p>
            <a:r>
              <a:rPr lang="en-US" sz="1000" baseline="30000">
                <a:latin typeface="Rockwell" pitchFamily="18" charset="0"/>
              </a:rPr>
              <a:t>1</a:t>
            </a:r>
            <a:r>
              <a:rPr lang="en-US" sz="1000">
                <a:latin typeface="Rockwell" pitchFamily="18" charset="0"/>
              </a:rPr>
              <a:t> EPA. ‘Introduction to the Clean Water Act’</a:t>
            </a:r>
          </a:p>
        </p:txBody>
      </p:sp>
      <p:pic>
        <p:nvPicPr>
          <p:cNvPr id="23561" name="Picture 10" descr="C:\Documents and Settings\Emily Conner\Local Settings\Temporary Internet Files\Content.IE5\5DKPLMLM\MC900333042[1].wmf"/>
          <p:cNvPicPr>
            <a:picLocks noChangeAspect="1" noChangeArrowheads="1"/>
          </p:cNvPicPr>
          <p:nvPr/>
        </p:nvPicPr>
        <p:blipFill>
          <a:blip r:embed="rId4" cstate="print"/>
          <a:srcRect/>
          <a:stretch>
            <a:fillRect/>
          </a:stretch>
        </p:blipFill>
        <p:spPr bwMode="auto">
          <a:xfrm>
            <a:off x="8001000" y="152400"/>
            <a:ext cx="914400" cy="915988"/>
          </a:xfrm>
          <a:prstGeom prst="rect">
            <a:avLst/>
          </a:prstGeom>
          <a:noFill/>
          <a:ln w="9525">
            <a:noFill/>
            <a:miter lim="800000"/>
            <a:headEnd/>
            <a:tailEnd/>
          </a:ln>
        </p:spPr>
      </p:pic>
      <p:sp>
        <p:nvSpPr>
          <p:cNvPr id="8" name="Right Arrow 7">
            <a:hlinkClick r:id="rId5"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9" name="Picture 7" descr="House.png">
            <a:hlinkClick r:id="rId6" action="ppaction://hlinksldjump"/>
          </p:cNvPr>
          <p:cNvPicPr>
            <a:picLocks noChangeAspect="1"/>
          </p:cNvPicPr>
          <p:nvPr/>
        </p:nvPicPr>
        <p:blipFill>
          <a:blip r:embed="rId7" cstate="print"/>
          <a:srcRect/>
          <a:stretch>
            <a:fillRect/>
          </a:stretch>
        </p:blipFill>
        <p:spPr bwMode="auto">
          <a:xfrm>
            <a:off x="8229600" y="6400800"/>
            <a:ext cx="431800" cy="365125"/>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C7232A7E-03C3-4D27-A9AE-80C92A01C059}" type="slidenum">
              <a:rPr lang="en-US" smtClean="0"/>
              <a:pPr>
                <a:defRPr/>
              </a:pPr>
              <a:t>6</a:t>
            </a:fld>
            <a:endParaRPr lang="en-US"/>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1143000"/>
          </a:xfrm>
        </p:spPr>
        <p:txBody>
          <a:bodyPr/>
          <a:lstStyle/>
          <a:p>
            <a:pPr eaLnBrk="1" hangingPunct="1"/>
            <a:r>
              <a:rPr lang="en-US" sz="3600" smtClean="0">
                <a:latin typeface="Rockwell" pitchFamily="18" charset="0"/>
              </a:rPr>
              <a:t>Resource Conservation Recovery Act</a:t>
            </a:r>
          </a:p>
        </p:txBody>
      </p:sp>
      <p:sp>
        <p:nvSpPr>
          <p:cNvPr id="13315" name="Content Placeholder 2"/>
          <p:cNvSpPr>
            <a:spLocks noGrp="1"/>
          </p:cNvSpPr>
          <p:nvPr>
            <p:ph idx="1"/>
          </p:nvPr>
        </p:nvSpPr>
        <p:spPr>
          <a:xfrm>
            <a:off x="457200" y="1066800"/>
            <a:ext cx="6400800" cy="4190999"/>
          </a:xfrm>
        </p:spPr>
        <p:txBody>
          <a:bodyPr rtlCol="0">
            <a:normAutofit fontScale="85000" lnSpcReduction="20000"/>
          </a:bodyPr>
          <a:lstStyle/>
          <a:p>
            <a:pPr eaLnBrk="1" fontAlgn="auto" hangingPunct="1">
              <a:spcAft>
                <a:spcPts val="1200"/>
              </a:spcAft>
              <a:buFont typeface="Arial" pitchFamily="34" charset="0"/>
              <a:buChar char="•"/>
              <a:defRPr/>
            </a:pPr>
            <a:r>
              <a:rPr lang="en-US" sz="2000" dirty="0" smtClean="0">
                <a:latin typeface="Rockwell" pitchFamily="18" charset="0"/>
              </a:rPr>
              <a:t>The Resource Conservation and Recovery Act (RCRA) is the U.S.’s primary law governing the disposal of solid and hazardous waste.</a:t>
            </a:r>
          </a:p>
          <a:p>
            <a:pPr eaLnBrk="1" fontAlgn="auto" hangingPunct="1">
              <a:spcAft>
                <a:spcPts val="1200"/>
              </a:spcAft>
              <a:buFont typeface="Arial" pitchFamily="34" charset="0"/>
              <a:buChar char="•"/>
              <a:defRPr/>
            </a:pPr>
            <a:r>
              <a:rPr lang="en-US" sz="2000" dirty="0" smtClean="0">
                <a:latin typeface="Rockwell" pitchFamily="18" charset="0"/>
              </a:rPr>
              <a:t>RCRA gives the EPA the authority to control hazardous waste from “cradle-to-grave” (including generation, transportation, treatment, storage, and disposal) and provides a framework for the management of non-hazardous solid wastes.</a:t>
            </a:r>
          </a:p>
          <a:p>
            <a:pPr eaLnBrk="1" fontAlgn="auto" hangingPunct="1">
              <a:spcAft>
                <a:spcPts val="1200"/>
              </a:spcAft>
              <a:buFont typeface="Arial" pitchFamily="34" charset="0"/>
              <a:buChar char="•"/>
              <a:defRPr/>
            </a:pPr>
            <a:r>
              <a:rPr lang="en-US" sz="2000" dirty="0" smtClean="0">
                <a:latin typeface="Rockwell" pitchFamily="18" charset="0"/>
              </a:rPr>
              <a:t>To meet its goals, RCRA established three distinct, yet interrelated, programs:</a:t>
            </a:r>
          </a:p>
          <a:p>
            <a:pPr indent="350838" eaLnBrk="1" fontAlgn="auto" hangingPunct="1">
              <a:spcAft>
                <a:spcPts val="1200"/>
              </a:spcAft>
              <a:buFont typeface="+mj-lt"/>
              <a:buAutoNum type="arabicPeriod"/>
              <a:defRPr/>
            </a:pPr>
            <a:r>
              <a:rPr lang="en-US" sz="2000" i="1" dirty="0" smtClean="0">
                <a:latin typeface="Rockwell" pitchFamily="18" charset="0"/>
              </a:rPr>
              <a:t>RCRA’s Solid Waste Program (RCRA Subtitle D) </a:t>
            </a:r>
            <a:r>
              <a:rPr lang="en-US" sz="2000" dirty="0" smtClean="0">
                <a:latin typeface="Rockwell" pitchFamily="18" charset="0"/>
              </a:rPr>
              <a:t>bans all open dumping of waste, encourages states to develop plans to manage nonhazardous industrial solid waste and municipal solid waste,  and sets criteria for municipal solid waste landfills and other solid waste disposal facilities.</a:t>
            </a:r>
          </a:p>
        </p:txBody>
      </p:sp>
      <p:sp>
        <p:nvSpPr>
          <p:cNvPr id="24584" name="TextBox 5"/>
          <p:cNvSpPr txBox="1">
            <a:spLocks noChangeArrowheads="1"/>
          </p:cNvSpPr>
          <p:nvPr/>
        </p:nvSpPr>
        <p:spPr bwMode="auto">
          <a:xfrm>
            <a:off x="228600" y="6432550"/>
            <a:ext cx="1936750" cy="554038"/>
          </a:xfrm>
          <a:prstGeom prst="rect">
            <a:avLst/>
          </a:prstGeom>
          <a:noFill/>
          <a:ln w="9525">
            <a:noFill/>
            <a:miter lim="800000"/>
            <a:headEnd/>
            <a:tailEnd/>
          </a:ln>
        </p:spPr>
        <p:txBody>
          <a:bodyPr wrap="none">
            <a:spAutoFit/>
          </a:bodyPr>
          <a:lstStyle/>
          <a:p>
            <a:r>
              <a:rPr lang="en-US" sz="1000" baseline="30000">
                <a:latin typeface="Rockwell" pitchFamily="18" charset="0"/>
              </a:rPr>
              <a:t>1</a:t>
            </a:r>
            <a:r>
              <a:rPr lang="en-US" sz="1000">
                <a:latin typeface="Rockwell" pitchFamily="18" charset="0"/>
              </a:rPr>
              <a:t> EPA. ‘Summary of the RCRA’</a:t>
            </a:r>
          </a:p>
          <a:p>
            <a:r>
              <a:rPr lang="en-US" sz="1000" baseline="30000">
                <a:latin typeface="Rockwell" pitchFamily="18" charset="0"/>
              </a:rPr>
              <a:t>2</a:t>
            </a:r>
            <a:r>
              <a:rPr lang="en-US" sz="1000">
                <a:latin typeface="Rockwell" pitchFamily="18" charset="0"/>
              </a:rPr>
              <a:t> EPA. ‘RCRA Online’</a:t>
            </a:r>
          </a:p>
          <a:p>
            <a:r>
              <a:rPr lang="en-US" sz="1000">
                <a:latin typeface="Rockwell" pitchFamily="18" charset="0"/>
              </a:rPr>
              <a:t> </a:t>
            </a:r>
          </a:p>
        </p:txBody>
      </p:sp>
      <p:pic>
        <p:nvPicPr>
          <p:cNvPr id="24585" name="Picture 8" descr="C:\Documents and Settings\Emily Conner\Local Settings\Temporary Internet Files\Content.IE5\GWILDR60\MC900097883[1].wmf"/>
          <p:cNvPicPr>
            <a:picLocks noChangeAspect="1" noChangeArrowheads="1"/>
          </p:cNvPicPr>
          <p:nvPr/>
        </p:nvPicPr>
        <p:blipFill>
          <a:blip r:embed="rId3" cstate="print"/>
          <a:srcRect/>
          <a:stretch>
            <a:fillRect/>
          </a:stretch>
        </p:blipFill>
        <p:spPr bwMode="auto">
          <a:xfrm>
            <a:off x="5334000" y="5410200"/>
            <a:ext cx="809625" cy="914400"/>
          </a:xfrm>
          <a:prstGeom prst="rect">
            <a:avLst/>
          </a:prstGeom>
          <a:noFill/>
          <a:ln w="9525">
            <a:noFill/>
            <a:miter lim="800000"/>
            <a:headEnd/>
            <a:tailEnd/>
          </a:ln>
        </p:spPr>
      </p:pic>
      <p:pic>
        <p:nvPicPr>
          <p:cNvPr id="24586" name="Picture 15" descr="C:\Documents and Settings\Emily Conner\Local Settings\Temporary Internet Files\Content.IE5\YCHAW8CN\MC900149986[1].wmf"/>
          <p:cNvPicPr>
            <a:picLocks noChangeAspect="1" noChangeArrowheads="1"/>
          </p:cNvPicPr>
          <p:nvPr/>
        </p:nvPicPr>
        <p:blipFill>
          <a:blip r:embed="rId4" cstate="print"/>
          <a:srcRect/>
          <a:stretch>
            <a:fillRect/>
          </a:stretch>
        </p:blipFill>
        <p:spPr bwMode="auto">
          <a:xfrm>
            <a:off x="879475" y="5368925"/>
            <a:ext cx="1025525" cy="1031875"/>
          </a:xfrm>
          <a:prstGeom prst="rect">
            <a:avLst/>
          </a:prstGeom>
          <a:noFill/>
          <a:ln w="9525">
            <a:noFill/>
            <a:miter lim="800000"/>
            <a:headEnd/>
            <a:tailEnd/>
          </a:ln>
        </p:spPr>
      </p:pic>
      <p:pic>
        <p:nvPicPr>
          <p:cNvPr id="24587" name="Picture 17" descr="C:\Documents and Settings\Emily Conner\Local Settings\Temporary Internet Files\Content.IE5\49HQQKCC\MC900071249[1].wmf"/>
          <p:cNvPicPr>
            <a:picLocks noChangeAspect="1" noChangeArrowheads="1"/>
          </p:cNvPicPr>
          <p:nvPr/>
        </p:nvPicPr>
        <p:blipFill>
          <a:blip r:embed="rId5" cstate="print"/>
          <a:srcRect/>
          <a:stretch>
            <a:fillRect/>
          </a:stretch>
        </p:blipFill>
        <p:spPr bwMode="auto">
          <a:xfrm>
            <a:off x="2827338" y="5410200"/>
            <a:ext cx="1516062" cy="990600"/>
          </a:xfrm>
          <a:prstGeom prst="rect">
            <a:avLst/>
          </a:prstGeom>
          <a:noFill/>
          <a:ln w="9525">
            <a:noFill/>
            <a:miter lim="800000"/>
            <a:headEnd/>
            <a:tailEnd/>
          </a:ln>
        </p:spPr>
      </p:pic>
      <p:pic>
        <p:nvPicPr>
          <p:cNvPr id="24588" name="Picture 21" descr="C:\Documents and Settings\Emily Conner\Local Settings\Temporary Internet Files\Content.IE5\5DKPLMLM\MC900030183[1].wmf"/>
          <p:cNvPicPr>
            <a:picLocks noChangeAspect="1" noChangeArrowheads="1"/>
          </p:cNvPicPr>
          <p:nvPr/>
        </p:nvPicPr>
        <p:blipFill>
          <a:blip r:embed="rId6" cstate="print"/>
          <a:srcRect/>
          <a:stretch>
            <a:fillRect/>
          </a:stretch>
        </p:blipFill>
        <p:spPr bwMode="auto">
          <a:xfrm>
            <a:off x="7088188" y="5410200"/>
            <a:ext cx="912812" cy="914400"/>
          </a:xfrm>
          <a:prstGeom prst="rect">
            <a:avLst/>
          </a:prstGeom>
          <a:noFill/>
          <a:ln w="9525">
            <a:noFill/>
            <a:miter lim="800000"/>
            <a:headEnd/>
            <a:tailEnd/>
          </a:ln>
        </p:spPr>
      </p:pic>
      <p:cxnSp>
        <p:nvCxnSpPr>
          <p:cNvPr id="24" name="Straight Arrow Connector 23"/>
          <p:cNvCxnSpPr>
            <a:stCxn id="12303" idx="3"/>
            <a:endCxn id="12305" idx="1"/>
          </p:cNvCxnSpPr>
          <p:nvPr/>
        </p:nvCxnSpPr>
        <p:spPr>
          <a:xfrm>
            <a:off x="1905000" y="5884863"/>
            <a:ext cx="922338" cy="2063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a:stCxn id="24584" idx="3"/>
            <a:endCxn id="12309" idx="1"/>
          </p:cNvCxnSpPr>
          <p:nvPr/>
        </p:nvCxnSpPr>
        <p:spPr>
          <a:xfrm>
            <a:off x="6143625" y="5867400"/>
            <a:ext cx="944563"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a:stCxn id="12305" idx="3"/>
            <a:endCxn id="24584" idx="1"/>
          </p:cNvCxnSpPr>
          <p:nvPr/>
        </p:nvCxnSpPr>
        <p:spPr>
          <a:xfrm flipV="1">
            <a:off x="4343400" y="5867400"/>
            <a:ext cx="990600" cy="381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Right Arrow 13">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15" name="Picture 7" descr="House.png">
            <a:hlinkClick r:id="rId8" action="ppaction://hlinksldjump"/>
          </p:cNvPr>
          <p:cNvPicPr>
            <a:picLocks noChangeAspect="1"/>
          </p:cNvPicPr>
          <p:nvPr/>
        </p:nvPicPr>
        <p:blipFill>
          <a:blip r:embed="rId9" cstate="print"/>
          <a:srcRect/>
          <a:stretch>
            <a:fillRect/>
          </a:stretch>
        </p:blipFill>
        <p:spPr bwMode="auto">
          <a:xfrm>
            <a:off x="8229600" y="6400800"/>
            <a:ext cx="431800" cy="365125"/>
          </a:xfrm>
          <a:prstGeom prst="rect">
            <a:avLst/>
          </a:prstGeom>
          <a:noFill/>
          <a:ln w="9525">
            <a:noFill/>
            <a:miter lim="800000"/>
            <a:headEnd/>
            <a:tailEnd/>
          </a:ln>
        </p:spPr>
      </p:pic>
      <p:sp>
        <p:nvSpPr>
          <p:cNvPr id="16" name="Slide Number Placeholder 15"/>
          <p:cNvSpPr>
            <a:spLocks noGrp="1"/>
          </p:cNvSpPr>
          <p:nvPr>
            <p:ph type="sldNum" sz="quarter" idx="12"/>
          </p:nvPr>
        </p:nvSpPr>
        <p:spPr/>
        <p:txBody>
          <a:bodyPr/>
          <a:lstStyle/>
          <a:p>
            <a:pPr>
              <a:defRPr/>
            </a:pPr>
            <a:fld id="{C7232A7E-03C3-4D27-A9AE-80C92A01C059}" type="slidenum">
              <a:rPr lang="en-US" smtClean="0"/>
              <a:pPr>
                <a:defRPr/>
              </a:pPr>
              <a:t>7</a:t>
            </a:fld>
            <a:endParaRPr lang="en-US"/>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229600" cy="1143000"/>
          </a:xfrm>
        </p:spPr>
        <p:txBody>
          <a:bodyPr rtlCol="0">
            <a:normAutofit fontScale="90000"/>
          </a:bodyPr>
          <a:lstStyle/>
          <a:p>
            <a:pPr eaLnBrk="1" fontAlgn="auto" hangingPunct="1">
              <a:spcAft>
                <a:spcPts val="0"/>
              </a:spcAft>
              <a:defRPr/>
            </a:pPr>
            <a:r>
              <a:rPr lang="en-US" sz="3600" smtClean="0">
                <a:latin typeface="Rockwell" pitchFamily="18" charset="0"/>
              </a:rPr>
              <a:t>Resource Conservation And Recovery Act (Cont.)</a:t>
            </a:r>
          </a:p>
        </p:txBody>
      </p:sp>
      <p:sp>
        <p:nvSpPr>
          <p:cNvPr id="13315" name="Content Placeholder 2"/>
          <p:cNvSpPr>
            <a:spLocks noGrp="1"/>
          </p:cNvSpPr>
          <p:nvPr>
            <p:ph idx="1"/>
          </p:nvPr>
        </p:nvSpPr>
        <p:spPr>
          <a:xfrm>
            <a:off x="457200" y="1143001"/>
            <a:ext cx="6934200" cy="4191000"/>
          </a:xfrm>
        </p:spPr>
        <p:txBody>
          <a:bodyPr rtlCol="0">
            <a:normAutofit fontScale="92500" lnSpcReduction="20000"/>
          </a:bodyPr>
          <a:lstStyle/>
          <a:p>
            <a:pPr marL="796925" indent="-457200" eaLnBrk="1" fontAlgn="auto" hangingPunct="1">
              <a:spcAft>
                <a:spcPts val="1200"/>
              </a:spcAft>
              <a:buFont typeface="Arial" charset="0"/>
              <a:buAutoNum type="arabicPeriod" startAt="2"/>
              <a:defRPr/>
            </a:pPr>
            <a:r>
              <a:rPr lang="en-US" sz="1800" i="1" dirty="0" smtClean="0">
                <a:latin typeface="Rockwell" pitchFamily="18" charset="0"/>
              </a:rPr>
              <a:t>RCRA’s Hazardous Waste Program (RCRA Subtitle C) </a:t>
            </a:r>
            <a:r>
              <a:rPr lang="en-US" sz="1800" dirty="0" smtClean="0">
                <a:latin typeface="Rockwell" pitchFamily="18" charset="0"/>
              </a:rPr>
              <a:t>establishes a system for controlling hazardous waste from the time it is generated until its ultimate disposal.</a:t>
            </a:r>
          </a:p>
          <a:p>
            <a:pPr marL="796925" indent="-457200" eaLnBrk="1" fontAlgn="auto" hangingPunct="1">
              <a:spcAft>
                <a:spcPts val="1200"/>
              </a:spcAft>
              <a:buFont typeface="Arial" charset="0"/>
              <a:buAutoNum type="arabicPeriod" startAt="2"/>
              <a:defRPr/>
            </a:pPr>
            <a:r>
              <a:rPr lang="en-US" sz="1800" i="1" dirty="0" smtClean="0">
                <a:latin typeface="Rockwell" pitchFamily="18" charset="0"/>
              </a:rPr>
              <a:t>RCRA’s Underground Storage Tank Program (RCRA Subtitle I) </a:t>
            </a:r>
            <a:r>
              <a:rPr lang="en-US" sz="1800" dirty="0" smtClean="0">
                <a:latin typeface="Rockwell" pitchFamily="18" charset="0"/>
              </a:rPr>
              <a:t>regulates underground storage tanks containing hazardous substances and petroleum products.</a:t>
            </a:r>
          </a:p>
          <a:p>
            <a:pPr marL="339725" indent="-339725" eaLnBrk="1" fontAlgn="auto" hangingPunct="1">
              <a:spcAft>
                <a:spcPts val="1200"/>
              </a:spcAft>
              <a:buFont typeface="Arial" pitchFamily="34" charset="0"/>
              <a:buChar char="•"/>
              <a:tabLst>
                <a:tab pos="339725" algn="l"/>
              </a:tabLst>
              <a:defRPr/>
            </a:pPr>
            <a:r>
              <a:rPr lang="en-US" sz="1800" dirty="0" smtClean="0">
                <a:latin typeface="Rockwell" pitchFamily="18" charset="0"/>
              </a:rPr>
              <a:t>Items 2 and 3 most directly apply to U.S. manufacturers.  Subtitle C requires extensive tracking and reporting of hazardous waste beginning at the point of generation all the way through until disposal. Generators of hazardous waste can learn more about their RCRA obligations </a:t>
            </a:r>
            <a:r>
              <a:rPr lang="en-US" sz="1800" dirty="0" smtClean="0">
                <a:latin typeface="Rockwell" pitchFamily="18" charset="0"/>
                <a:hlinkClick r:id="rId3"/>
              </a:rPr>
              <a:t>here</a:t>
            </a:r>
            <a:r>
              <a:rPr lang="en-US" sz="1800" dirty="0" smtClean="0">
                <a:latin typeface="Rockwell" pitchFamily="18" charset="0"/>
              </a:rPr>
              <a:t>. </a:t>
            </a:r>
          </a:p>
          <a:p>
            <a:pPr marL="339725" indent="-339725" eaLnBrk="1" fontAlgn="auto" hangingPunct="1">
              <a:spcAft>
                <a:spcPts val="1200"/>
              </a:spcAft>
              <a:buFont typeface="Arial" pitchFamily="34" charset="0"/>
              <a:buChar char="•"/>
              <a:tabLst>
                <a:tab pos="339725" algn="l"/>
              </a:tabLst>
              <a:defRPr/>
            </a:pPr>
            <a:r>
              <a:rPr lang="en-US" sz="1800" dirty="0" smtClean="0">
                <a:latin typeface="Rockwell" pitchFamily="18" charset="0"/>
              </a:rPr>
              <a:t>Under RCRA, owners of underground storage tanks (USTs) that store petroleum or hazardous substances need to take precautions against potential leaks that may affect groundwater.  Owners of USTs can learn more about their RCRA obligations </a:t>
            </a:r>
            <a:r>
              <a:rPr lang="en-US" sz="1800" dirty="0" smtClean="0">
                <a:latin typeface="Rockwell" pitchFamily="18" charset="0"/>
                <a:hlinkClick r:id="rId4"/>
              </a:rPr>
              <a:t>here</a:t>
            </a:r>
            <a:r>
              <a:rPr lang="en-US" sz="1800" dirty="0" smtClean="0">
                <a:latin typeface="Rockwell" pitchFamily="18" charset="0"/>
              </a:rPr>
              <a:t>.</a:t>
            </a:r>
          </a:p>
          <a:p>
            <a:pPr marL="339725" indent="-339725" eaLnBrk="1" fontAlgn="auto" hangingPunct="1">
              <a:spcAft>
                <a:spcPts val="1200"/>
              </a:spcAft>
              <a:buFont typeface="Arial" pitchFamily="34" charset="0"/>
              <a:buChar char="•"/>
              <a:tabLst>
                <a:tab pos="339725" algn="l"/>
              </a:tabLst>
              <a:defRPr/>
            </a:pPr>
            <a:endParaRPr lang="en-US" sz="1800" dirty="0" smtClean="0">
              <a:latin typeface="Rockwell" pitchFamily="18" charset="0"/>
            </a:endParaRPr>
          </a:p>
          <a:p>
            <a:pPr marL="339725" indent="-339725" eaLnBrk="1" fontAlgn="auto" hangingPunct="1">
              <a:spcAft>
                <a:spcPts val="1200"/>
              </a:spcAft>
              <a:buFont typeface="Arial" pitchFamily="34" charset="0"/>
              <a:buChar char="•"/>
              <a:tabLst>
                <a:tab pos="339725" algn="l"/>
              </a:tabLst>
              <a:defRPr/>
            </a:pPr>
            <a:endParaRPr lang="en-US" sz="1800" dirty="0" smtClean="0">
              <a:latin typeface="Rockwell" pitchFamily="18" charset="0"/>
            </a:endParaRPr>
          </a:p>
        </p:txBody>
      </p:sp>
      <p:sp>
        <p:nvSpPr>
          <p:cNvPr id="25608" name="TextBox 5"/>
          <p:cNvSpPr txBox="1">
            <a:spLocks noChangeArrowheads="1"/>
          </p:cNvSpPr>
          <p:nvPr/>
        </p:nvSpPr>
        <p:spPr bwMode="auto">
          <a:xfrm>
            <a:off x="228600" y="6432550"/>
            <a:ext cx="1936750" cy="554038"/>
          </a:xfrm>
          <a:prstGeom prst="rect">
            <a:avLst/>
          </a:prstGeom>
          <a:noFill/>
          <a:ln w="9525">
            <a:noFill/>
            <a:miter lim="800000"/>
            <a:headEnd/>
            <a:tailEnd/>
          </a:ln>
        </p:spPr>
        <p:txBody>
          <a:bodyPr wrap="none">
            <a:spAutoFit/>
          </a:bodyPr>
          <a:lstStyle/>
          <a:p>
            <a:r>
              <a:rPr lang="en-US" sz="1000" baseline="30000">
                <a:latin typeface="Rockwell" pitchFamily="18" charset="0"/>
              </a:rPr>
              <a:t>1</a:t>
            </a:r>
            <a:r>
              <a:rPr lang="en-US" sz="1000">
                <a:latin typeface="Rockwell" pitchFamily="18" charset="0"/>
              </a:rPr>
              <a:t> EPA. ‘Summary of the RCRA’</a:t>
            </a:r>
          </a:p>
          <a:p>
            <a:r>
              <a:rPr lang="en-US" sz="1000" baseline="30000">
                <a:latin typeface="Rockwell" pitchFamily="18" charset="0"/>
              </a:rPr>
              <a:t>2</a:t>
            </a:r>
            <a:r>
              <a:rPr lang="en-US" sz="1000">
                <a:latin typeface="Rockwell" pitchFamily="18" charset="0"/>
              </a:rPr>
              <a:t> EPA. ‘RCRA Online’</a:t>
            </a:r>
          </a:p>
          <a:p>
            <a:r>
              <a:rPr lang="en-US" sz="1000">
                <a:latin typeface="Rockwell" pitchFamily="18" charset="0"/>
              </a:rPr>
              <a:t> </a:t>
            </a:r>
          </a:p>
        </p:txBody>
      </p:sp>
      <p:pic>
        <p:nvPicPr>
          <p:cNvPr id="25609" name="Picture 8" descr="C:\Documents and Settings\Emily Conner\Local Settings\Temporary Internet Files\Content.IE5\GWILDR60\MC900097883[1].wmf"/>
          <p:cNvPicPr>
            <a:picLocks noChangeAspect="1" noChangeArrowheads="1"/>
          </p:cNvPicPr>
          <p:nvPr/>
        </p:nvPicPr>
        <p:blipFill>
          <a:blip r:embed="rId5" cstate="print"/>
          <a:srcRect/>
          <a:stretch>
            <a:fillRect/>
          </a:stretch>
        </p:blipFill>
        <p:spPr bwMode="auto">
          <a:xfrm>
            <a:off x="5334000" y="5410200"/>
            <a:ext cx="809625" cy="914400"/>
          </a:xfrm>
          <a:prstGeom prst="rect">
            <a:avLst/>
          </a:prstGeom>
          <a:noFill/>
          <a:ln w="9525">
            <a:noFill/>
            <a:miter lim="800000"/>
            <a:headEnd/>
            <a:tailEnd/>
          </a:ln>
        </p:spPr>
      </p:pic>
      <p:pic>
        <p:nvPicPr>
          <p:cNvPr id="25610" name="Picture 15" descr="C:\Documents and Settings\Emily Conner\Local Settings\Temporary Internet Files\Content.IE5\YCHAW8CN\MC900149986[1].wmf"/>
          <p:cNvPicPr>
            <a:picLocks noChangeAspect="1" noChangeArrowheads="1"/>
          </p:cNvPicPr>
          <p:nvPr/>
        </p:nvPicPr>
        <p:blipFill>
          <a:blip r:embed="rId6" cstate="print"/>
          <a:srcRect/>
          <a:stretch>
            <a:fillRect/>
          </a:stretch>
        </p:blipFill>
        <p:spPr bwMode="auto">
          <a:xfrm>
            <a:off x="879475" y="5368925"/>
            <a:ext cx="1025525" cy="1031875"/>
          </a:xfrm>
          <a:prstGeom prst="rect">
            <a:avLst/>
          </a:prstGeom>
          <a:noFill/>
          <a:ln w="9525">
            <a:noFill/>
            <a:miter lim="800000"/>
            <a:headEnd/>
            <a:tailEnd/>
          </a:ln>
        </p:spPr>
      </p:pic>
      <p:pic>
        <p:nvPicPr>
          <p:cNvPr id="25611" name="Picture 17" descr="C:\Documents and Settings\Emily Conner\Local Settings\Temporary Internet Files\Content.IE5\49HQQKCC\MC900071249[1].wmf"/>
          <p:cNvPicPr>
            <a:picLocks noChangeAspect="1" noChangeArrowheads="1"/>
          </p:cNvPicPr>
          <p:nvPr/>
        </p:nvPicPr>
        <p:blipFill>
          <a:blip r:embed="rId7" cstate="print"/>
          <a:srcRect/>
          <a:stretch>
            <a:fillRect/>
          </a:stretch>
        </p:blipFill>
        <p:spPr bwMode="auto">
          <a:xfrm>
            <a:off x="2827338" y="5410200"/>
            <a:ext cx="1516062" cy="990600"/>
          </a:xfrm>
          <a:prstGeom prst="rect">
            <a:avLst/>
          </a:prstGeom>
          <a:noFill/>
          <a:ln w="9525">
            <a:noFill/>
            <a:miter lim="800000"/>
            <a:headEnd/>
            <a:tailEnd/>
          </a:ln>
        </p:spPr>
      </p:pic>
      <p:pic>
        <p:nvPicPr>
          <p:cNvPr id="25612" name="Picture 21" descr="C:\Documents and Settings\Emily Conner\Local Settings\Temporary Internet Files\Content.IE5\5DKPLMLM\MC900030183[1].wmf"/>
          <p:cNvPicPr>
            <a:picLocks noChangeAspect="1" noChangeArrowheads="1"/>
          </p:cNvPicPr>
          <p:nvPr/>
        </p:nvPicPr>
        <p:blipFill>
          <a:blip r:embed="rId8" cstate="print"/>
          <a:srcRect/>
          <a:stretch>
            <a:fillRect/>
          </a:stretch>
        </p:blipFill>
        <p:spPr bwMode="auto">
          <a:xfrm>
            <a:off x="7088188" y="5410200"/>
            <a:ext cx="912812" cy="914400"/>
          </a:xfrm>
          <a:prstGeom prst="rect">
            <a:avLst/>
          </a:prstGeom>
          <a:noFill/>
          <a:ln w="9525">
            <a:noFill/>
            <a:miter lim="800000"/>
            <a:headEnd/>
            <a:tailEnd/>
          </a:ln>
        </p:spPr>
      </p:pic>
      <p:cxnSp>
        <p:nvCxnSpPr>
          <p:cNvPr id="24" name="Straight Arrow Connector 23"/>
          <p:cNvCxnSpPr>
            <a:stCxn id="12303" idx="3"/>
            <a:endCxn id="12305" idx="1"/>
          </p:cNvCxnSpPr>
          <p:nvPr/>
        </p:nvCxnSpPr>
        <p:spPr>
          <a:xfrm>
            <a:off x="1905000" y="5884863"/>
            <a:ext cx="922338" cy="2063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a:stCxn id="25608" idx="3"/>
            <a:endCxn id="12309" idx="1"/>
          </p:cNvCxnSpPr>
          <p:nvPr/>
        </p:nvCxnSpPr>
        <p:spPr>
          <a:xfrm>
            <a:off x="6143625" y="5867400"/>
            <a:ext cx="944563"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a:stCxn id="12305" idx="3"/>
            <a:endCxn id="25608" idx="1"/>
          </p:cNvCxnSpPr>
          <p:nvPr/>
        </p:nvCxnSpPr>
        <p:spPr>
          <a:xfrm flipV="1">
            <a:off x="4343400" y="5867400"/>
            <a:ext cx="990600" cy="381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Right Arrow 13">
            <a:hlinkClick r:id="rId9"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15" name="Picture 7" descr="House.png">
            <a:hlinkClick r:id="rId10" action="ppaction://hlinksldjump"/>
          </p:cNvPr>
          <p:cNvPicPr>
            <a:picLocks noChangeAspect="1"/>
          </p:cNvPicPr>
          <p:nvPr/>
        </p:nvPicPr>
        <p:blipFill>
          <a:blip r:embed="rId11" cstate="print"/>
          <a:srcRect/>
          <a:stretch>
            <a:fillRect/>
          </a:stretch>
        </p:blipFill>
        <p:spPr bwMode="auto">
          <a:xfrm>
            <a:off x="8229600" y="6400800"/>
            <a:ext cx="431800" cy="365125"/>
          </a:xfrm>
          <a:prstGeom prst="rect">
            <a:avLst/>
          </a:prstGeom>
          <a:noFill/>
          <a:ln w="9525">
            <a:noFill/>
            <a:miter lim="800000"/>
            <a:headEnd/>
            <a:tailEnd/>
          </a:ln>
        </p:spPr>
      </p:pic>
      <p:sp>
        <p:nvSpPr>
          <p:cNvPr id="16" name="Slide Number Placeholder 15"/>
          <p:cNvSpPr>
            <a:spLocks noGrp="1"/>
          </p:cNvSpPr>
          <p:nvPr>
            <p:ph type="sldNum" sz="quarter" idx="12"/>
          </p:nvPr>
        </p:nvSpPr>
        <p:spPr/>
        <p:txBody>
          <a:bodyPr/>
          <a:lstStyle/>
          <a:p>
            <a:pPr>
              <a:defRPr/>
            </a:pPr>
            <a:fld id="{C7232A7E-03C3-4D27-A9AE-80C92A01C059}" type="slidenum">
              <a:rPr lang="en-US" smtClean="0"/>
              <a:pPr>
                <a:defRPr/>
              </a:pPr>
              <a:t>8</a:t>
            </a:fld>
            <a:endParaRPr lang="en-US"/>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9600" y="152400"/>
            <a:ext cx="8229600" cy="1143000"/>
          </a:xfrm>
        </p:spPr>
        <p:txBody>
          <a:bodyPr/>
          <a:lstStyle/>
          <a:p>
            <a:pPr eaLnBrk="1" hangingPunct="1"/>
            <a:r>
              <a:rPr lang="en-US" smtClean="0">
                <a:latin typeface="Rockwell" pitchFamily="18" charset="0"/>
              </a:rPr>
              <a:t>CERCLA/Superfund</a:t>
            </a:r>
          </a:p>
        </p:txBody>
      </p:sp>
      <p:sp>
        <p:nvSpPr>
          <p:cNvPr id="26627" name="Content Placeholder 2"/>
          <p:cNvSpPr>
            <a:spLocks noGrp="1"/>
          </p:cNvSpPr>
          <p:nvPr>
            <p:ph idx="1"/>
          </p:nvPr>
        </p:nvSpPr>
        <p:spPr>
          <a:xfrm>
            <a:off x="457200" y="1524000"/>
            <a:ext cx="7543800" cy="4876800"/>
          </a:xfrm>
        </p:spPr>
        <p:txBody>
          <a:bodyPr>
            <a:normAutofit lnSpcReduction="10000"/>
          </a:bodyPr>
          <a:lstStyle/>
          <a:p>
            <a:pPr eaLnBrk="1" hangingPunct="1"/>
            <a:r>
              <a:rPr lang="en-US" sz="1800" dirty="0" smtClean="0">
                <a:latin typeface="Rockwell" pitchFamily="18" charset="0"/>
              </a:rPr>
              <a:t>The Comprehensive Environmental Response, Compensation, and Liability Act (CERCLA), better known as Superfund, was created to remediate sites contaminated by hazardous substances. It allows the EPA to clean up such sites and to compel responsible parties to perform cleanups or reimburse the government for EPA-led cleanups.</a:t>
            </a:r>
            <a:r>
              <a:rPr lang="en-US" sz="1800" baseline="30000" dirty="0" smtClean="0">
                <a:latin typeface="Rockwell" pitchFamily="18" charset="0"/>
              </a:rPr>
              <a:t>1</a:t>
            </a:r>
          </a:p>
          <a:p>
            <a:pPr eaLnBrk="1" hangingPunct="1"/>
            <a:endParaRPr lang="en-US" sz="1800" baseline="30000" dirty="0" smtClean="0">
              <a:latin typeface="Rockwell" pitchFamily="18" charset="0"/>
            </a:endParaRPr>
          </a:p>
          <a:p>
            <a:pPr eaLnBrk="1" hangingPunct="1"/>
            <a:r>
              <a:rPr lang="en-US" sz="1800" dirty="0" smtClean="0">
                <a:latin typeface="Rockwell" pitchFamily="18" charset="0"/>
              </a:rPr>
              <a:t>The </a:t>
            </a:r>
            <a:r>
              <a:rPr lang="en-US" sz="1800" dirty="0" smtClean="0">
                <a:latin typeface="Rockwell" pitchFamily="18" charset="0"/>
                <a:hlinkClick r:id="rId3"/>
              </a:rPr>
              <a:t>Superfund cleanup process </a:t>
            </a:r>
            <a:r>
              <a:rPr lang="en-US" sz="1800" dirty="0" smtClean="0">
                <a:latin typeface="Rockwell" pitchFamily="18" charset="0"/>
              </a:rPr>
              <a:t>is complex. It begins with an initial site assessment and hazard ranking,  and is followed by a public comment period, EPA decision as to whether or not the site is placed on EPA’s National Priorities List, a remedial investigation and feasibility study, and finally, the design and implementation of a cleanup plan.</a:t>
            </a:r>
            <a:r>
              <a:rPr lang="en-US" sz="1800" baseline="30000" dirty="0" smtClean="0">
                <a:latin typeface="Rockwell" pitchFamily="18" charset="0"/>
              </a:rPr>
              <a:t>1</a:t>
            </a:r>
            <a:endParaRPr lang="en-US" sz="1800" dirty="0" smtClean="0">
              <a:latin typeface="Rockwell" pitchFamily="18" charset="0"/>
            </a:endParaRPr>
          </a:p>
          <a:p>
            <a:pPr eaLnBrk="1" hangingPunct="1"/>
            <a:endParaRPr lang="en-US" sz="1800" dirty="0" smtClean="0">
              <a:latin typeface="Rockwell" pitchFamily="18" charset="0"/>
            </a:endParaRPr>
          </a:p>
          <a:p>
            <a:pPr eaLnBrk="1" hangingPunct="1"/>
            <a:r>
              <a:rPr lang="en-US" sz="1800" dirty="0" smtClean="0">
                <a:latin typeface="Rockwell" pitchFamily="18" charset="0"/>
              </a:rPr>
              <a:t>Parties identified as responsible for a contaminated site are obligated to bear the financial burden for the site’s cleanup. When a responsible party cannot be identified, the government assumes financial responsibility for the cleanup.</a:t>
            </a:r>
            <a:r>
              <a:rPr lang="en-US" sz="1800" baseline="30000" dirty="0" smtClean="0">
                <a:latin typeface="Rockwell" pitchFamily="18" charset="0"/>
              </a:rPr>
              <a:t>2</a:t>
            </a:r>
            <a:endParaRPr lang="en-US" sz="1800" dirty="0" smtClean="0">
              <a:latin typeface="Rockwell" pitchFamily="18" charset="0"/>
            </a:endParaRPr>
          </a:p>
        </p:txBody>
      </p:sp>
      <p:sp>
        <p:nvSpPr>
          <p:cNvPr id="26632" name="TextBox 5"/>
          <p:cNvSpPr txBox="1">
            <a:spLocks noChangeArrowheads="1"/>
          </p:cNvSpPr>
          <p:nvPr/>
        </p:nvSpPr>
        <p:spPr bwMode="auto">
          <a:xfrm>
            <a:off x="533400" y="6457950"/>
            <a:ext cx="2376488" cy="400050"/>
          </a:xfrm>
          <a:prstGeom prst="rect">
            <a:avLst/>
          </a:prstGeom>
          <a:noFill/>
          <a:ln w="9525">
            <a:noFill/>
            <a:miter lim="800000"/>
            <a:headEnd/>
            <a:tailEnd/>
          </a:ln>
        </p:spPr>
        <p:txBody>
          <a:bodyPr wrap="none">
            <a:spAutoFit/>
          </a:bodyPr>
          <a:lstStyle/>
          <a:p>
            <a:r>
              <a:rPr lang="en-US" sz="1000" baseline="30000">
                <a:latin typeface="Rockwell" pitchFamily="18" charset="0"/>
              </a:rPr>
              <a:t>1</a:t>
            </a:r>
            <a:r>
              <a:rPr lang="en-US" sz="1000">
                <a:latin typeface="Rockwell" pitchFamily="18" charset="0"/>
              </a:rPr>
              <a:t> EPA. ‘Superfund: Basic Information’</a:t>
            </a:r>
          </a:p>
          <a:p>
            <a:r>
              <a:rPr lang="en-US" sz="1000" baseline="30000">
                <a:latin typeface="Rockwell" pitchFamily="18" charset="0"/>
              </a:rPr>
              <a:t>2</a:t>
            </a:r>
            <a:r>
              <a:rPr lang="en-US" sz="1000">
                <a:latin typeface="Rockwell" pitchFamily="18" charset="0"/>
              </a:rPr>
              <a:t> EPA, Superfund Enforcement </a:t>
            </a:r>
          </a:p>
        </p:txBody>
      </p:sp>
      <p:pic>
        <p:nvPicPr>
          <p:cNvPr id="26633" name="Picture 11" descr="C:\Documents and Settings\Emily Conner\Local Settings\Temporary Internet Files\Content.IE5\YCHAW8CN\MC900233116[1].wmf"/>
          <p:cNvPicPr>
            <a:picLocks noChangeAspect="1" noChangeArrowheads="1"/>
          </p:cNvPicPr>
          <p:nvPr/>
        </p:nvPicPr>
        <p:blipFill>
          <a:blip r:embed="rId4" cstate="print"/>
          <a:srcRect/>
          <a:stretch>
            <a:fillRect/>
          </a:stretch>
        </p:blipFill>
        <p:spPr bwMode="auto">
          <a:xfrm>
            <a:off x="690563" y="136525"/>
            <a:ext cx="1062037" cy="1082675"/>
          </a:xfrm>
          <a:prstGeom prst="rect">
            <a:avLst/>
          </a:prstGeom>
          <a:noFill/>
          <a:ln w="9525">
            <a:noFill/>
            <a:miter lim="800000"/>
            <a:headEnd/>
            <a:tailEnd/>
          </a:ln>
        </p:spPr>
      </p:pic>
      <p:sp>
        <p:nvSpPr>
          <p:cNvPr id="8" name="Right Arrow 7">
            <a:hlinkClick r:id="rId5"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9" name="Picture 7" descr="House.png">
            <a:hlinkClick r:id="rId6" action="ppaction://hlinksldjump"/>
          </p:cNvPr>
          <p:cNvPicPr>
            <a:picLocks noChangeAspect="1"/>
          </p:cNvPicPr>
          <p:nvPr/>
        </p:nvPicPr>
        <p:blipFill>
          <a:blip r:embed="rId7" cstate="print"/>
          <a:srcRect/>
          <a:stretch>
            <a:fillRect/>
          </a:stretch>
        </p:blipFill>
        <p:spPr bwMode="auto">
          <a:xfrm>
            <a:off x="8229600" y="6400800"/>
            <a:ext cx="431800" cy="365125"/>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C7232A7E-03C3-4D27-A9AE-80C92A01C059}" type="slidenum">
              <a:rPr lang="en-US" smtClean="0"/>
              <a:pPr>
                <a:defRPr/>
              </a:pPr>
              <a:t>9</a:t>
            </a:fld>
            <a:endParaRPr lang="en-US"/>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101 theme">
  <a:themeElements>
    <a:clrScheme name="Brights">
      <a:dk1>
        <a:sysClr val="windowText" lastClr="000000"/>
      </a:dk1>
      <a:lt1>
        <a:sysClr val="window" lastClr="FFFFFF"/>
      </a:lt1>
      <a:dk2>
        <a:srgbClr val="003359"/>
      </a:dk2>
      <a:lt2>
        <a:srgbClr val="0073E6"/>
      </a:lt2>
      <a:accent1>
        <a:srgbClr val="38B8FF"/>
      </a:accent1>
      <a:accent2>
        <a:srgbClr val="003359"/>
      </a:accent2>
      <a:accent3>
        <a:srgbClr val="660066"/>
      </a:accent3>
      <a:accent4>
        <a:srgbClr val="008000"/>
      </a:accent4>
      <a:accent5>
        <a:srgbClr val="C41200"/>
      </a:accent5>
      <a:accent6>
        <a:srgbClr val="ED8500"/>
      </a:accent6>
      <a:hlink>
        <a:srgbClr val="C41200"/>
      </a:hlink>
      <a:folHlink>
        <a:srgbClr val="46EB91"/>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101 theme</Template>
  <TotalTime>2514</TotalTime>
  <Words>2074</Words>
  <Application>Microsoft Office PowerPoint</Application>
  <PresentationFormat>On-screen Show (4:3)</PresentationFormat>
  <Paragraphs>176</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101 theme</vt:lpstr>
      <vt:lpstr>Foreign and Domestic Regulations</vt:lpstr>
      <vt:lpstr>U.S. Regulation</vt:lpstr>
      <vt:lpstr>Clean Air Act</vt:lpstr>
      <vt:lpstr>Clean Air Act (Cont.)</vt:lpstr>
      <vt:lpstr>Clean Water Act</vt:lpstr>
      <vt:lpstr>Clean Water Act (Cont.)</vt:lpstr>
      <vt:lpstr>Resource Conservation Recovery Act</vt:lpstr>
      <vt:lpstr>Resource Conservation And Recovery Act (Cont.)</vt:lpstr>
      <vt:lpstr>CERCLA/Superfund</vt:lpstr>
      <vt:lpstr>Toxic Substances Control Act</vt:lpstr>
      <vt:lpstr>Toxic Substances Control Act (Cont.)</vt:lpstr>
      <vt:lpstr>U.S. Regulation - Takeaways</vt:lpstr>
      <vt:lpstr>International Regulations</vt:lpstr>
      <vt:lpstr>REACH (EU)</vt:lpstr>
      <vt:lpstr>RoHS</vt:lpstr>
      <vt:lpstr>WEEE</vt:lpstr>
      <vt:lpstr>Implications for U.S. Manufacturers</vt:lpstr>
      <vt:lpstr>Opportunities for U.S. Manufacturers</vt:lpstr>
    </vt:vector>
  </TitlesOfParts>
  <Company>DOC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Road Ahead</dc:title>
  <dc:creator>Emily Conner</dc:creator>
  <cp:lastModifiedBy>Morgan Barr</cp:lastModifiedBy>
  <cp:revision>240</cp:revision>
  <dcterms:created xsi:type="dcterms:W3CDTF">2011-08-11T14:01:16Z</dcterms:created>
  <dcterms:modified xsi:type="dcterms:W3CDTF">2011-12-06T18:18:28Z</dcterms:modified>
</cp:coreProperties>
</file>