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notesSlides/notesSlide7.xml" ContentType="application/vnd.openxmlformats-officedocument.presentationml.notesSlide+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emf" ContentType="image/x-emf"/>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441" r:id="rId2"/>
    <p:sldId id="473" r:id="rId3"/>
    <p:sldId id="498" r:id="rId4"/>
    <p:sldId id="474" r:id="rId5"/>
    <p:sldId id="467" r:id="rId6"/>
    <p:sldId id="454" r:id="rId7"/>
    <p:sldId id="455" r:id="rId8"/>
    <p:sldId id="465" r:id="rId9"/>
    <p:sldId id="466" r:id="rId10"/>
    <p:sldId id="476" r:id="rId11"/>
    <p:sldId id="475" r:id="rId12"/>
    <p:sldId id="300" r:id="rId13"/>
    <p:sldId id="470" r:id="rId14"/>
    <p:sldId id="489" r:id="rId15"/>
    <p:sldId id="450" r:id="rId16"/>
    <p:sldId id="488" r:id="rId17"/>
    <p:sldId id="487" r:id="rId18"/>
    <p:sldId id="471" r:id="rId19"/>
    <p:sldId id="490" r:id="rId20"/>
    <p:sldId id="493" r:id="rId21"/>
    <p:sldId id="494" r:id="rId22"/>
    <p:sldId id="479" r:id="rId23"/>
    <p:sldId id="499" r:id="rId24"/>
    <p:sldId id="500" r:id="rId25"/>
    <p:sldId id="495" r:id="rId26"/>
    <p:sldId id="496" r:id="rId27"/>
    <p:sldId id="436" r:id="rId28"/>
    <p:sldId id="461" r:id="rId29"/>
    <p:sldId id="464" r:id="rId30"/>
    <p:sldId id="492" r:id="rId31"/>
    <p:sldId id="305" r:id="rId32"/>
  </p:sldIdLst>
  <p:sldSz cx="9144000" cy="6858000" type="screen4x3"/>
  <p:notesSz cx="6858000" cy="92964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rgan Barr" initials="MB" lastIdx="3" clrIdx="0"/>
  <p:cmAuthor id="1" name="Morgan" initials="M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F063"/>
    <a:srgbClr val="FAD260"/>
    <a:srgbClr val="EECC00"/>
    <a:srgbClr val="FB9D3F"/>
    <a:srgbClr val="EABE04"/>
    <a:srgbClr val="F5D561"/>
    <a:srgbClr val="008000"/>
    <a:srgbClr val="BDFFBD"/>
    <a:srgbClr val="006000"/>
    <a:srgbClr val="009200"/>
  </p:clrMru>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13" autoAdjust="0"/>
    <p:restoredTop sz="89661" autoAdjust="0"/>
  </p:normalViewPr>
  <p:slideViewPr>
    <p:cSldViewPr>
      <p:cViewPr varScale="1">
        <p:scale>
          <a:sx n="101" d="100"/>
          <a:sy n="101" d="100"/>
        </p:scale>
        <p:origin x="-1218" y="-96"/>
      </p:cViewPr>
      <p:guideLst>
        <p:guide orient="horz" pos="2160"/>
        <p:guide pos="2880"/>
      </p:guideLst>
    </p:cSldViewPr>
  </p:slideViewPr>
  <p:outlineViewPr>
    <p:cViewPr>
      <p:scale>
        <a:sx n="33" d="100"/>
        <a:sy n="33" d="100"/>
      </p:scale>
      <p:origin x="48" y="64512"/>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59" d="100"/>
          <a:sy n="59" d="100"/>
        </p:scale>
        <p:origin x="-2496" y="-7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ata9.xml.rels><?xml version="1.0" encoding="UTF-8" standalone="yes"?>
<Relationships xmlns="http://schemas.openxmlformats.org/package/2006/relationships"><Relationship Id="rId1" Type="http://schemas.openxmlformats.org/officeDocument/2006/relationships/image" Target="../media/image2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custT="1"/>
      <dgm:spPr/>
      <dgm:t>
        <a:bodyPr/>
        <a:lstStyle/>
        <a:p>
          <a:pPr algn="l"/>
          <a:r>
            <a:rPr lang="en-US" sz="3200" dirty="0" smtClean="0"/>
            <a:t>Example</a:t>
          </a:r>
          <a:endParaRPr lang="en-US" sz="3200"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tIns="182880"/>
        <a:lstStyle/>
        <a:p>
          <a:r>
            <a:rPr lang="en-US" sz="1400" dirty="0" smtClean="0"/>
            <a:t>DuPont, operating in an energy intensive industry,</a:t>
          </a:r>
          <a:r>
            <a:rPr lang="en-US" sz="1400" baseline="0" dirty="0" smtClean="0"/>
            <a:t> set a goal of further reducing its energy use. Even though it had already cut energy use to pre-1990 levels while growing 40%, DuPont initialized a  new “Bold Energy Plan.”  The Plan included 245 projects and cost $50 million, but saves the company $50 million annually</a:t>
          </a:r>
          <a:r>
            <a:rPr lang="en-US" sz="1400" b="0" baseline="0" dirty="0" smtClean="0"/>
            <a:t>.</a:t>
          </a:r>
          <a:r>
            <a:rPr lang="en-US" sz="1400" b="0" baseline="30000" dirty="0" smtClean="0"/>
            <a:t>1</a:t>
          </a:r>
          <a:endParaRPr lang="en-US" sz="1400" b="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68841" custScaleY="69045"/>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custLinFactNeighborX="9022">
        <dgm:presLayoutVars>
          <dgm:chMax val="0"/>
          <dgm:bulletEnabled val="1"/>
        </dgm:presLayoutVars>
      </dgm:prSet>
      <dgm:spPr/>
      <dgm:t>
        <a:bodyPr/>
        <a:lstStyle/>
        <a:p>
          <a:endParaRPr lang="en-US"/>
        </a:p>
      </dgm:t>
    </dgm:pt>
  </dgm:ptLst>
  <dgm:cxnLst>
    <dgm:cxn modelId="{7653074D-C5AE-46B8-924F-DE29DF38B74A}" srcId="{FFC9B2A8-8099-4EE4-B21E-726F4DF27A71}" destId="{112CA22B-B042-40A5-9794-0730A5CA5011}" srcOrd="0" destOrd="0" parTransId="{DE105B56-DA8B-4AD7-8123-FF2C2A60A9B6}" sibTransId="{CCDA51FA-D6D3-44AF-8470-BB9D8CB320E8}"/>
    <dgm:cxn modelId="{87F3130D-63FC-4645-B058-D4698D6F23C4}" type="presOf" srcId="{FFC9B2A8-8099-4EE4-B21E-726F4DF27A71}" destId="{D325A295-D3B8-4E94-8C14-A76270783C88}" srcOrd="0" destOrd="0" presId="urn:microsoft.com/office/officeart/2005/8/layout/hList2"/>
    <dgm:cxn modelId="{698D222E-076F-41C2-9539-8C72BD3CE1F2}" type="presOf" srcId="{112CA22B-B042-40A5-9794-0730A5CA5011}" destId="{04D9B468-C7DB-4896-A785-625B2A83C092}" srcOrd="0" destOrd="0"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07403E98-B4C8-4AE6-926F-8A304D5EBD55}" type="presOf" srcId="{706CC38C-CCAA-416E-8B41-25CAA89F1897}" destId="{F48E3D62-5A5C-47D5-8CC0-6C5ECB4A1EE9}" srcOrd="0" destOrd="0" presId="urn:microsoft.com/office/officeart/2005/8/layout/hList2"/>
    <dgm:cxn modelId="{673067CD-E0FC-437E-8E9D-DC343CB2851D}" type="presParOf" srcId="{F48E3D62-5A5C-47D5-8CC0-6C5ECB4A1EE9}" destId="{04692C2A-C643-4A3E-AB35-433D0BFFF17F}" srcOrd="0" destOrd="0" presId="urn:microsoft.com/office/officeart/2005/8/layout/hList2"/>
    <dgm:cxn modelId="{E5887E3B-1BFB-425A-B120-8D2D8E5BD5CB}" type="presParOf" srcId="{04692C2A-C643-4A3E-AB35-433D0BFFF17F}" destId="{CE974109-CA0F-440F-94D3-0CD624624309}" srcOrd="0" destOrd="0" presId="urn:microsoft.com/office/officeart/2005/8/layout/hList2"/>
    <dgm:cxn modelId="{A5E694F1-61A2-4B2C-8D16-4BEFF301FD00}" type="presParOf" srcId="{04692C2A-C643-4A3E-AB35-433D0BFFF17F}" destId="{04D9B468-C7DB-4896-A785-625B2A83C092}" srcOrd="1" destOrd="0" presId="urn:microsoft.com/office/officeart/2005/8/layout/hList2"/>
    <dgm:cxn modelId="{3A823C34-2E46-4908-862A-4B3B49E8949B}"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34105E-1CCA-4FAC-B73C-87A25C23A544}" type="doc">
      <dgm:prSet loTypeId="urn:microsoft.com/office/officeart/2005/8/layout/radial5" loCatId="relationship" qsTypeId="urn:microsoft.com/office/officeart/2005/8/quickstyle/3d1" qsCatId="3D" csTypeId="urn:microsoft.com/office/officeart/2005/8/colors/colorful1" csCatId="colorful" phldr="1"/>
      <dgm:spPr/>
      <dgm:t>
        <a:bodyPr/>
        <a:lstStyle/>
        <a:p>
          <a:endParaRPr lang="en-US"/>
        </a:p>
      </dgm:t>
    </dgm:pt>
    <dgm:pt modelId="{2850DBE4-42D5-4AE6-BE15-F1FED3BC9DBC}">
      <dgm:prSet phldrT="[Text]" custT="1"/>
      <dgm:spPr/>
      <dgm:t>
        <a:bodyPr/>
        <a:lstStyle/>
        <a:p>
          <a:pPr algn="ctr"/>
          <a:r>
            <a:rPr lang="en-US" sz="1200" b="1" dirty="0" smtClean="0"/>
            <a:t>RE-thinking</a:t>
          </a:r>
          <a:endParaRPr lang="en-US" sz="1200" dirty="0"/>
        </a:p>
      </dgm:t>
    </dgm:pt>
    <dgm:pt modelId="{6BFEDEDB-C132-470B-B0D0-B199A9D536A6}" type="parTrans" cxnId="{5020668E-62A8-4B3E-9366-B2DC8815EFC4}">
      <dgm:prSet/>
      <dgm:spPr/>
      <dgm:t>
        <a:bodyPr/>
        <a:lstStyle/>
        <a:p>
          <a:endParaRPr lang="en-US"/>
        </a:p>
      </dgm:t>
    </dgm:pt>
    <dgm:pt modelId="{822DBA57-632F-4DA9-AE5C-405D1FC18848}" type="sibTrans" cxnId="{5020668E-62A8-4B3E-9366-B2DC8815EFC4}">
      <dgm:prSet/>
      <dgm:spPr/>
      <dgm:t>
        <a:bodyPr/>
        <a:lstStyle/>
        <a:p>
          <a:endParaRPr lang="en-US"/>
        </a:p>
      </dgm:t>
    </dgm:pt>
    <dgm:pt modelId="{9BDD7B8A-3F91-4ED3-983D-E93757DAB9AF}">
      <dgm:prSet custT="1"/>
      <dgm:spPr/>
      <dgm:t>
        <a:bodyPr/>
        <a:lstStyle/>
        <a:p>
          <a:pPr algn="ctr"/>
          <a:r>
            <a:rPr lang="en-US" sz="1200" b="1" dirty="0" smtClean="0"/>
            <a:t>RE-pair</a:t>
          </a:r>
          <a:endParaRPr lang="en-US" sz="1200" dirty="0" smtClean="0"/>
        </a:p>
      </dgm:t>
    </dgm:pt>
    <dgm:pt modelId="{1FF893B2-9C7D-4F28-ACB5-472C03DE4BD5}" type="parTrans" cxnId="{E65692A5-0A04-4B50-87F6-E9AB115A3DAC}">
      <dgm:prSet/>
      <dgm:spPr/>
      <dgm:t>
        <a:bodyPr/>
        <a:lstStyle/>
        <a:p>
          <a:endParaRPr lang="en-US"/>
        </a:p>
      </dgm:t>
    </dgm:pt>
    <dgm:pt modelId="{B579987E-0AA5-4ED3-82A8-12C1D458752C}" type="sibTrans" cxnId="{E65692A5-0A04-4B50-87F6-E9AB115A3DAC}">
      <dgm:prSet/>
      <dgm:spPr/>
      <dgm:t>
        <a:bodyPr/>
        <a:lstStyle/>
        <a:p>
          <a:endParaRPr lang="en-US"/>
        </a:p>
      </dgm:t>
    </dgm:pt>
    <dgm:pt modelId="{8E017764-952A-49C8-B4DA-7C33FB0F3F02}">
      <dgm:prSet custT="1"/>
      <dgm:spPr/>
      <dgm:t>
        <a:bodyPr/>
        <a:lstStyle/>
        <a:p>
          <a:pPr algn="ctr"/>
          <a:r>
            <a:rPr lang="en-US" sz="1200" b="1" dirty="0" smtClean="0"/>
            <a:t>RE-place</a:t>
          </a:r>
          <a:endParaRPr lang="en-US" sz="1200" dirty="0" smtClean="0"/>
        </a:p>
      </dgm:t>
    </dgm:pt>
    <dgm:pt modelId="{38A9A5B7-8B1E-4599-B4D3-BC06F8BC5F24}" type="parTrans" cxnId="{96D4C3FA-AED5-4132-96BE-0BC8C5BC6FAE}">
      <dgm:prSet/>
      <dgm:spPr/>
      <dgm:t>
        <a:bodyPr/>
        <a:lstStyle/>
        <a:p>
          <a:endParaRPr lang="en-US"/>
        </a:p>
      </dgm:t>
    </dgm:pt>
    <dgm:pt modelId="{3B842141-8CF9-45B3-95D2-FA1DCC159B58}" type="sibTrans" cxnId="{96D4C3FA-AED5-4132-96BE-0BC8C5BC6FAE}">
      <dgm:prSet/>
      <dgm:spPr/>
      <dgm:t>
        <a:bodyPr/>
        <a:lstStyle/>
        <a:p>
          <a:endParaRPr lang="en-US"/>
        </a:p>
      </dgm:t>
    </dgm:pt>
    <dgm:pt modelId="{23A91264-A08F-4604-B4B9-5C4C87AFF5B9}">
      <dgm:prSet custT="1"/>
      <dgm:spPr/>
      <dgm:t>
        <a:bodyPr/>
        <a:lstStyle/>
        <a:p>
          <a:pPr algn="ctr"/>
          <a:r>
            <a:rPr lang="en-US" sz="1200" b="1" dirty="0" smtClean="0"/>
            <a:t>RE-use</a:t>
          </a:r>
          <a:endParaRPr lang="en-US" sz="1200" dirty="0" smtClean="0"/>
        </a:p>
      </dgm:t>
    </dgm:pt>
    <dgm:pt modelId="{A5BF4DF0-E4D1-47B0-B145-0A3D3FFA0600}" type="parTrans" cxnId="{183FE8BE-80C2-43A7-B7EE-680EF76F325A}">
      <dgm:prSet/>
      <dgm:spPr/>
      <dgm:t>
        <a:bodyPr/>
        <a:lstStyle/>
        <a:p>
          <a:endParaRPr lang="en-US"/>
        </a:p>
      </dgm:t>
    </dgm:pt>
    <dgm:pt modelId="{E526EC77-B068-40B8-8485-696B34E766FD}" type="sibTrans" cxnId="{183FE8BE-80C2-43A7-B7EE-680EF76F325A}">
      <dgm:prSet/>
      <dgm:spPr/>
      <dgm:t>
        <a:bodyPr/>
        <a:lstStyle/>
        <a:p>
          <a:endParaRPr lang="en-US"/>
        </a:p>
      </dgm:t>
    </dgm:pt>
    <dgm:pt modelId="{2235855D-020B-47F3-B2C1-C5FA2277FC0D}">
      <dgm:prSet custT="1"/>
      <dgm:spPr/>
      <dgm:t>
        <a:bodyPr/>
        <a:lstStyle/>
        <a:p>
          <a:pPr algn="ctr"/>
          <a:r>
            <a:rPr lang="en-US" sz="1200" b="1" dirty="0" smtClean="0"/>
            <a:t>RE-duce</a:t>
          </a:r>
          <a:endParaRPr lang="en-US" sz="1200" dirty="0" smtClean="0"/>
        </a:p>
      </dgm:t>
    </dgm:pt>
    <dgm:pt modelId="{FDD5033F-B29F-438B-AF07-8E3D933CB482}" type="parTrans" cxnId="{AA6022E7-5BAF-4B01-8937-CFD76DB66F04}">
      <dgm:prSet/>
      <dgm:spPr/>
      <dgm:t>
        <a:bodyPr/>
        <a:lstStyle/>
        <a:p>
          <a:endParaRPr lang="en-US"/>
        </a:p>
      </dgm:t>
    </dgm:pt>
    <dgm:pt modelId="{B27A2909-D0BC-4BF7-A91C-F8A49E1E4F51}" type="sibTrans" cxnId="{AA6022E7-5BAF-4B01-8937-CFD76DB66F04}">
      <dgm:prSet/>
      <dgm:spPr/>
      <dgm:t>
        <a:bodyPr/>
        <a:lstStyle/>
        <a:p>
          <a:endParaRPr lang="en-US"/>
        </a:p>
      </dgm:t>
    </dgm:pt>
    <dgm:pt modelId="{EDF680D4-EFFB-4B22-8E83-5DD647BAB4FE}">
      <dgm:prSet custT="1"/>
      <dgm:spPr>
        <a:solidFill>
          <a:schemeClr val="bg2"/>
        </a:solidFill>
      </dgm:spPr>
      <dgm:t>
        <a:bodyPr/>
        <a:lstStyle/>
        <a:p>
          <a:pPr algn="ctr"/>
          <a:r>
            <a:rPr lang="en-US" sz="1200" b="1" dirty="0" smtClean="0"/>
            <a:t>RE-cycle</a:t>
          </a:r>
          <a:endParaRPr lang="en-US" sz="1200" dirty="0" smtClean="0"/>
        </a:p>
      </dgm:t>
    </dgm:pt>
    <dgm:pt modelId="{109EC951-8D83-4CC2-87CD-AEEACA24FDA1}" type="parTrans" cxnId="{54A615E9-F984-41E4-88DE-43A1BA9D3856}">
      <dgm:prSet/>
      <dgm:spPr>
        <a:solidFill>
          <a:schemeClr val="bg2"/>
        </a:solidFill>
      </dgm:spPr>
      <dgm:t>
        <a:bodyPr/>
        <a:lstStyle/>
        <a:p>
          <a:endParaRPr lang="en-US"/>
        </a:p>
      </dgm:t>
    </dgm:pt>
    <dgm:pt modelId="{D209BC7A-FB65-4EC8-B156-C20DF17A084B}" type="sibTrans" cxnId="{54A615E9-F984-41E4-88DE-43A1BA9D3856}">
      <dgm:prSet/>
      <dgm:spPr/>
      <dgm:t>
        <a:bodyPr/>
        <a:lstStyle/>
        <a:p>
          <a:endParaRPr lang="en-US"/>
        </a:p>
      </dgm:t>
    </dgm:pt>
    <dgm:pt modelId="{D98E9314-FB6D-4E0F-AFF6-8945E15B75BB}">
      <dgm:prSet phldrT="[Text]"/>
      <dgm:spPr>
        <a:solidFill>
          <a:srgbClr val="FFFF00"/>
        </a:solidFill>
      </dgm:spPr>
      <dgm:t>
        <a:bodyPr/>
        <a:lstStyle/>
        <a:p>
          <a:pPr algn="ctr"/>
          <a:r>
            <a:rPr lang="en-US" dirty="0" smtClean="0">
              <a:solidFill>
                <a:schemeClr val="tx1"/>
              </a:solidFill>
            </a:rPr>
            <a:t>“6 RE Philosophy”</a:t>
          </a:r>
          <a:endParaRPr lang="en-US" dirty="0">
            <a:solidFill>
              <a:schemeClr val="tx1"/>
            </a:solidFill>
          </a:endParaRPr>
        </a:p>
      </dgm:t>
    </dgm:pt>
    <dgm:pt modelId="{DC5A6B26-3D07-43C9-BB22-9CB1ECCDEF6B}" type="parTrans" cxnId="{0449B059-BFC0-4ADA-A53E-D584470B8D22}">
      <dgm:prSet/>
      <dgm:spPr/>
      <dgm:t>
        <a:bodyPr/>
        <a:lstStyle/>
        <a:p>
          <a:endParaRPr lang="en-US"/>
        </a:p>
      </dgm:t>
    </dgm:pt>
    <dgm:pt modelId="{E6F6F8EB-BDD9-4CE6-9BBE-3F999470ED7D}" type="sibTrans" cxnId="{0449B059-BFC0-4ADA-A53E-D584470B8D22}">
      <dgm:prSet/>
      <dgm:spPr/>
      <dgm:t>
        <a:bodyPr/>
        <a:lstStyle/>
        <a:p>
          <a:endParaRPr lang="en-US"/>
        </a:p>
      </dgm:t>
    </dgm:pt>
    <dgm:pt modelId="{41E934B5-6C28-4FD6-ABF5-47B5558139BA}">
      <dgm:prSet phldrT="[Text]" custT="1"/>
      <dgm:spPr/>
      <dgm:t>
        <a:bodyPr/>
        <a:lstStyle/>
        <a:p>
          <a:pPr algn="ctr"/>
          <a:r>
            <a:rPr lang="en-US" sz="1200" dirty="0" smtClean="0"/>
            <a:t>examining the product’s functions</a:t>
          </a:r>
          <a:endParaRPr lang="en-US" sz="1200" dirty="0"/>
        </a:p>
      </dgm:t>
    </dgm:pt>
    <dgm:pt modelId="{65CDB175-3AA4-464A-AC10-B78954B11403}" type="parTrans" cxnId="{9F3AD91A-EDB0-4E52-907A-2BD8FB925079}">
      <dgm:prSet/>
      <dgm:spPr/>
      <dgm:t>
        <a:bodyPr/>
        <a:lstStyle/>
        <a:p>
          <a:endParaRPr lang="en-US"/>
        </a:p>
      </dgm:t>
    </dgm:pt>
    <dgm:pt modelId="{A56F0500-02C9-4597-A68C-6AE42E9F37A6}" type="sibTrans" cxnId="{9F3AD91A-EDB0-4E52-907A-2BD8FB925079}">
      <dgm:prSet/>
      <dgm:spPr/>
      <dgm:t>
        <a:bodyPr/>
        <a:lstStyle/>
        <a:p>
          <a:endParaRPr lang="en-US"/>
        </a:p>
      </dgm:t>
    </dgm:pt>
    <dgm:pt modelId="{8C2CF1A1-21BC-49A0-AABE-6645F28421F3}">
      <dgm:prSet custT="1"/>
      <dgm:spPr/>
      <dgm:t>
        <a:bodyPr/>
        <a:lstStyle/>
        <a:p>
          <a:pPr algn="ctr"/>
          <a:r>
            <a:rPr lang="en-US" sz="1200" smtClean="0"/>
            <a:t>design </a:t>
          </a:r>
          <a:r>
            <a:rPr lang="en-US" sz="1200" dirty="0" smtClean="0"/>
            <a:t>the product so that it’s easy to repair</a:t>
          </a:r>
        </a:p>
      </dgm:t>
    </dgm:pt>
    <dgm:pt modelId="{2A3BF490-E523-40EB-8360-651E6982DF7B}" type="parTrans" cxnId="{C39948A7-0692-4F7B-8642-16C424F1F7CA}">
      <dgm:prSet/>
      <dgm:spPr/>
      <dgm:t>
        <a:bodyPr/>
        <a:lstStyle/>
        <a:p>
          <a:endParaRPr lang="en-US"/>
        </a:p>
      </dgm:t>
    </dgm:pt>
    <dgm:pt modelId="{3046CD64-F5CA-4025-98DF-3A35BE6EE0AB}" type="sibTrans" cxnId="{C39948A7-0692-4F7B-8642-16C424F1F7CA}">
      <dgm:prSet/>
      <dgm:spPr/>
      <dgm:t>
        <a:bodyPr/>
        <a:lstStyle/>
        <a:p>
          <a:endParaRPr lang="en-US"/>
        </a:p>
      </dgm:t>
    </dgm:pt>
    <dgm:pt modelId="{671CD563-70C6-4CC9-9CF3-AE8B410FF92A}">
      <dgm:prSet custT="1"/>
      <dgm:spPr/>
      <dgm:t>
        <a:bodyPr/>
        <a:lstStyle/>
        <a:p>
          <a:pPr algn="ctr"/>
          <a:r>
            <a:rPr lang="en-US" sz="1200" smtClean="0"/>
            <a:t>substitute </a:t>
          </a:r>
          <a:r>
            <a:rPr lang="en-US" sz="1200" dirty="0" smtClean="0"/>
            <a:t>safer materials for hazardous or unsafe ones</a:t>
          </a:r>
        </a:p>
      </dgm:t>
    </dgm:pt>
    <dgm:pt modelId="{79952EC7-9186-43DD-8EB6-1DE425DA533B}" type="parTrans" cxnId="{753A5F4A-F5D7-4EE6-AFB4-7901A8FC866E}">
      <dgm:prSet/>
      <dgm:spPr/>
      <dgm:t>
        <a:bodyPr/>
        <a:lstStyle/>
        <a:p>
          <a:endParaRPr lang="en-US"/>
        </a:p>
      </dgm:t>
    </dgm:pt>
    <dgm:pt modelId="{744BA4D7-8CB4-4F55-BEA8-704F922F7750}" type="sibTrans" cxnId="{753A5F4A-F5D7-4EE6-AFB4-7901A8FC866E}">
      <dgm:prSet/>
      <dgm:spPr/>
      <dgm:t>
        <a:bodyPr/>
        <a:lstStyle/>
        <a:p>
          <a:endParaRPr lang="en-US"/>
        </a:p>
      </dgm:t>
    </dgm:pt>
    <dgm:pt modelId="{AA01B826-0069-443B-8A40-755AC92E7B8F}">
      <dgm:prSet custT="1"/>
      <dgm:spPr/>
      <dgm:t>
        <a:bodyPr/>
        <a:lstStyle/>
        <a:p>
          <a:pPr algn="ctr"/>
          <a:r>
            <a:rPr lang="en-US" sz="1200" smtClean="0"/>
            <a:t>design </a:t>
          </a:r>
          <a:r>
            <a:rPr lang="en-US" sz="1200" dirty="0" smtClean="0"/>
            <a:t>the product so it can be disassembled</a:t>
          </a:r>
        </a:p>
      </dgm:t>
    </dgm:pt>
    <dgm:pt modelId="{EDE5CCC9-FC42-4D76-B50F-6448B508F51D}" type="parTrans" cxnId="{2F37BBA2-8A26-43FB-8A78-1DD80139BDFB}">
      <dgm:prSet/>
      <dgm:spPr/>
      <dgm:t>
        <a:bodyPr/>
        <a:lstStyle/>
        <a:p>
          <a:endParaRPr lang="en-US"/>
        </a:p>
      </dgm:t>
    </dgm:pt>
    <dgm:pt modelId="{A2377B09-A32A-4599-9A57-52CD246CB796}" type="sibTrans" cxnId="{2F37BBA2-8A26-43FB-8A78-1DD80139BDFB}">
      <dgm:prSet/>
      <dgm:spPr/>
      <dgm:t>
        <a:bodyPr/>
        <a:lstStyle/>
        <a:p>
          <a:endParaRPr lang="en-US"/>
        </a:p>
      </dgm:t>
    </dgm:pt>
    <dgm:pt modelId="{37E7908A-D4C9-41E8-81D9-D98F11338FF0}">
      <dgm:prSet custT="1"/>
      <dgm:spPr/>
      <dgm:t>
        <a:bodyPr/>
        <a:lstStyle/>
        <a:p>
          <a:pPr algn="ctr"/>
          <a:r>
            <a:rPr lang="en-US" sz="1200" smtClean="0"/>
            <a:t>lower </a:t>
          </a:r>
          <a:r>
            <a:rPr lang="en-US" sz="1200" dirty="0" smtClean="0"/>
            <a:t>the energy, water, material use and other impacts over the life cycle</a:t>
          </a:r>
        </a:p>
      </dgm:t>
    </dgm:pt>
    <dgm:pt modelId="{B381AA6E-2665-4ECF-BFFD-A5508A4C7020}" type="parTrans" cxnId="{B822C4E8-8010-423B-A964-F13DAFDD50BC}">
      <dgm:prSet/>
      <dgm:spPr/>
      <dgm:t>
        <a:bodyPr/>
        <a:lstStyle/>
        <a:p>
          <a:endParaRPr lang="en-US"/>
        </a:p>
      </dgm:t>
    </dgm:pt>
    <dgm:pt modelId="{320BDB5A-A2BA-49FE-A41D-6A4DA47E7199}" type="sibTrans" cxnId="{B822C4E8-8010-423B-A964-F13DAFDD50BC}">
      <dgm:prSet/>
      <dgm:spPr/>
      <dgm:t>
        <a:bodyPr/>
        <a:lstStyle/>
        <a:p>
          <a:endParaRPr lang="en-US"/>
        </a:p>
      </dgm:t>
    </dgm:pt>
    <dgm:pt modelId="{32E0C0C5-543A-495D-9E98-2F81145419F2}">
      <dgm:prSet custT="1"/>
      <dgm:spPr>
        <a:solidFill>
          <a:schemeClr val="bg2"/>
        </a:solidFill>
      </dgm:spPr>
      <dgm:t>
        <a:bodyPr/>
        <a:lstStyle/>
        <a:p>
          <a:pPr algn="ctr"/>
          <a:r>
            <a:rPr lang="en-US" sz="1200" dirty="0" smtClean="0"/>
            <a:t>choose recyclable materials</a:t>
          </a:r>
        </a:p>
      </dgm:t>
    </dgm:pt>
    <dgm:pt modelId="{4A3A8BD6-6441-46EE-AD88-CC669334940B}" type="parTrans" cxnId="{5B8443A3-5061-4F48-8F3D-A3E1B4F0472D}">
      <dgm:prSet/>
      <dgm:spPr/>
      <dgm:t>
        <a:bodyPr/>
        <a:lstStyle/>
        <a:p>
          <a:endParaRPr lang="en-US"/>
        </a:p>
      </dgm:t>
    </dgm:pt>
    <dgm:pt modelId="{043A5773-BE8F-4EC4-8950-5815314D33A8}" type="sibTrans" cxnId="{5B8443A3-5061-4F48-8F3D-A3E1B4F0472D}">
      <dgm:prSet/>
      <dgm:spPr/>
      <dgm:t>
        <a:bodyPr/>
        <a:lstStyle/>
        <a:p>
          <a:endParaRPr lang="en-US"/>
        </a:p>
      </dgm:t>
    </dgm:pt>
    <dgm:pt modelId="{B73C0A2C-8D92-48E5-8DEE-F61485BE77D7}" type="pres">
      <dgm:prSet presAssocID="{5D34105E-1CCA-4FAC-B73C-87A25C23A544}" presName="Name0" presStyleCnt="0">
        <dgm:presLayoutVars>
          <dgm:chMax val="1"/>
          <dgm:dir/>
          <dgm:animLvl val="ctr"/>
          <dgm:resizeHandles val="exact"/>
        </dgm:presLayoutVars>
      </dgm:prSet>
      <dgm:spPr/>
      <dgm:t>
        <a:bodyPr/>
        <a:lstStyle/>
        <a:p>
          <a:endParaRPr lang="en-US"/>
        </a:p>
      </dgm:t>
    </dgm:pt>
    <dgm:pt modelId="{17A5F867-741F-45B7-B20C-F78E3A66EB17}" type="pres">
      <dgm:prSet presAssocID="{D98E9314-FB6D-4E0F-AFF6-8945E15B75BB}" presName="centerShape" presStyleLbl="node0" presStyleIdx="0" presStyleCnt="1"/>
      <dgm:spPr/>
      <dgm:t>
        <a:bodyPr/>
        <a:lstStyle/>
        <a:p>
          <a:endParaRPr lang="en-US"/>
        </a:p>
      </dgm:t>
    </dgm:pt>
    <dgm:pt modelId="{55C6B0BF-811C-4212-8116-2BC72461292E}" type="pres">
      <dgm:prSet presAssocID="{6BFEDEDB-C132-470B-B0D0-B199A9D536A6}" presName="parTrans" presStyleLbl="sibTrans2D1" presStyleIdx="0" presStyleCnt="6"/>
      <dgm:spPr/>
      <dgm:t>
        <a:bodyPr/>
        <a:lstStyle/>
        <a:p>
          <a:endParaRPr lang="en-US"/>
        </a:p>
      </dgm:t>
    </dgm:pt>
    <dgm:pt modelId="{50F66C24-4128-491C-940D-F49A86C572FB}" type="pres">
      <dgm:prSet presAssocID="{6BFEDEDB-C132-470B-B0D0-B199A9D536A6}" presName="connectorText" presStyleLbl="sibTrans2D1" presStyleIdx="0" presStyleCnt="6"/>
      <dgm:spPr/>
      <dgm:t>
        <a:bodyPr/>
        <a:lstStyle/>
        <a:p>
          <a:endParaRPr lang="en-US"/>
        </a:p>
      </dgm:t>
    </dgm:pt>
    <dgm:pt modelId="{0971DCD9-0B44-42CB-B87B-E3E92BF9ACFC}" type="pres">
      <dgm:prSet presAssocID="{2850DBE4-42D5-4AE6-BE15-F1FED3BC9DBC}" presName="node" presStyleLbl="node1" presStyleIdx="0" presStyleCnt="6" custScaleX="124776" custScaleY="113187">
        <dgm:presLayoutVars>
          <dgm:bulletEnabled val="1"/>
        </dgm:presLayoutVars>
      </dgm:prSet>
      <dgm:spPr/>
      <dgm:t>
        <a:bodyPr/>
        <a:lstStyle/>
        <a:p>
          <a:endParaRPr lang="en-US"/>
        </a:p>
      </dgm:t>
    </dgm:pt>
    <dgm:pt modelId="{0C315BBD-685D-4882-9D7F-7DAA5BA677FD}" type="pres">
      <dgm:prSet presAssocID="{1FF893B2-9C7D-4F28-ACB5-472C03DE4BD5}" presName="parTrans" presStyleLbl="sibTrans2D1" presStyleIdx="1" presStyleCnt="6"/>
      <dgm:spPr/>
      <dgm:t>
        <a:bodyPr/>
        <a:lstStyle/>
        <a:p>
          <a:endParaRPr lang="en-US"/>
        </a:p>
      </dgm:t>
    </dgm:pt>
    <dgm:pt modelId="{A173DA63-DEBD-43E8-9C76-90DD3917F5F6}" type="pres">
      <dgm:prSet presAssocID="{1FF893B2-9C7D-4F28-ACB5-472C03DE4BD5}" presName="connectorText" presStyleLbl="sibTrans2D1" presStyleIdx="1" presStyleCnt="6"/>
      <dgm:spPr/>
      <dgm:t>
        <a:bodyPr/>
        <a:lstStyle/>
        <a:p>
          <a:endParaRPr lang="en-US"/>
        </a:p>
      </dgm:t>
    </dgm:pt>
    <dgm:pt modelId="{259754CA-4341-4F99-A4E1-486D56799036}" type="pres">
      <dgm:prSet presAssocID="{9BDD7B8A-3F91-4ED3-983D-E93757DAB9AF}" presName="node" presStyleLbl="node1" presStyleIdx="1" presStyleCnt="6" custScaleX="124776" custScaleY="113187">
        <dgm:presLayoutVars>
          <dgm:bulletEnabled val="1"/>
        </dgm:presLayoutVars>
      </dgm:prSet>
      <dgm:spPr/>
      <dgm:t>
        <a:bodyPr/>
        <a:lstStyle/>
        <a:p>
          <a:endParaRPr lang="en-US"/>
        </a:p>
      </dgm:t>
    </dgm:pt>
    <dgm:pt modelId="{B985F6EC-E305-4597-A7A0-65B6170B9339}" type="pres">
      <dgm:prSet presAssocID="{38A9A5B7-8B1E-4599-B4D3-BC06F8BC5F24}" presName="parTrans" presStyleLbl="sibTrans2D1" presStyleIdx="2" presStyleCnt="6"/>
      <dgm:spPr/>
      <dgm:t>
        <a:bodyPr/>
        <a:lstStyle/>
        <a:p>
          <a:endParaRPr lang="en-US"/>
        </a:p>
      </dgm:t>
    </dgm:pt>
    <dgm:pt modelId="{FE3C7C65-243F-452F-BB46-B2C70DC61FF1}" type="pres">
      <dgm:prSet presAssocID="{38A9A5B7-8B1E-4599-B4D3-BC06F8BC5F24}" presName="connectorText" presStyleLbl="sibTrans2D1" presStyleIdx="2" presStyleCnt="6"/>
      <dgm:spPr/>
      <dgm:t>
        <a:bodyPr/>
        <a:lstStyle/>
        <a:p>
          <a:endParaRPr lang="en-US"/>
        </a:p>
      </dgm:t>
    </dgm:pt>
    <dgm:pt modelId="{328A3E1B-D90E-4922-B1D8-F3434BD07AEF}" type="pres">
      <dgm:prSet presAssocID="{8E017764-952A-49C8-B4DA-7C33FB0F3F02}" presName="node" presStyleLbl="node1" presStyleIdx="2" presStyleCnt="6" custScaleX="124776" custScaleY="113187">
        <dgm:presLayoutVars>
          <dgm:bulletEnabled val="1"/>
        </dgm:presLayoutVars>
      </dgm:prSet>
      <dgm:spPr/>
      <dgm:t>
        <a:bodyPr/>
        <a:lstStyle/>
        <a:p>
          <a:endParaRPr lang="en-US"/>
        </a:p>
      </dgm:t>
    </dgm:pt>
    <dgm:pt modelId="{477485E6-1340-42D4-9292-27F9A00DDDC8}" type="pres">
      <dgm:prSet presAssocID="{A5BF4DF0-E4D1-47B0-B145-0A3D3FFA0600}" presName="parTrans" presStyleLbl="sibTrans2D1" presStyleIdx="3" presStyleCnt="6"/>
      <dgm:spPr/>
      <dgm:t>
        <a:bodyPr/>
        <a:lstStyle/>
        <a:p>
          <a:endParaRPr lang="en-US"/>
        </a:p>
      </dgm:t>
    </dgm:pt>
    <dgm:pt modelId="{9FA0341A-C468-4F69-8996-F220F8AAA527}" type="pres">
      <dgm:prSet presAssocID="{A5BF4DF0-E4D1-47B0-B145-0A3D3FFA0600}" presName="connectorText" presStyleLbl="sibTrans2D1" presStyleIdx="3" presStyleCnt="6"/>
      <dgm:spPr/>
      <dgm:t>
        <a:bodyPr/>
        <a:lstStyle/>
        <a:p>
          <a:endParaRPr lang="en-US"/>
        </a:p>
      </dgm:t>
    </dgm:pt>
    <dgm:pt modelId="{3462FC75-6D5B-4155-AF47-FEFF6CFABD4B}" type="pres">
      <dgm:prSet presAssocID="{23A91264-A08F-4604-B4B9-5C4C87AFF5B9}" presName="node" presStyleLbl="node1" presStyleIdx="3" presStyleCnt="6" custScaleX="124776" custScaleY="113187">
        <dgm:presLayoutVars>
          <dgm:bulletEnabled val="1"/>
        </dgm:presLayoutVars>
      </dgm:prSet>
      <dgm:spPr/>
      <dgm:t>
        <a:bodyPr/>
        <a:lstStyle/>
        <a:p>
          <a:endParaRPr lang="en-US"/>
        </a:p>
      </dgm:t>
    </dgm:pt>
    <dgm:pt modelId="{7C21BE13-BBD6-469B-880E-BF2DF2282DEA}" type="pres">
      <dgm:prSet presAssocID="{FDD5033F-B29F-438B-AF07-8E3D933CB482}" presName="parTrans" presStyleLbl="sibTrans2D1" presStyleIdx="4" presStyleCnt="6"/>
      <dgm:spPr/>
      <dgm:t>
        <a:bodyPr/>
        <a:lstStyle/>
        <a:p>
          <a:endParaRPr lang="en-US"/>
        </a:p>
      </dgm:t>
    </dgm:pt>
    <dgm:pt modelId="{83CAFFBD-3803-4CF1-9196-42DBB6352B63}" type="pres">
      <dgm:prSet presAssocID="{FDD5033F-B29F-438B-AF07-8E3D933CB482}" presName="connectorText" presStyleLbl="sibTrans2D1" presStyleIdx="4" presStyleCnt="6"/>
      <dgm:spPr/>
      <dgm:t>
        <a:bodyPr/>
        <a:lstStyle/>
        <a:p>
          <a:endParaRPr lang="en-US"/>
        </a:p>
      </dgm:t>
    </dgm:pt>
    <dgm:pt modelId="{44BAA09F-08B8-4C7A-AE79-FF39F80CF452}" type="pres">
      <dgm:prSet presAssocID="{2235855D-020B-47F3-B2C1-C5FA2277FC0D}" presName="node" presStyleLbl="node1" presStyleIdx="4" presStyleCnt="6" custScaleX="124776" custScaleY="113187">
        <dgm:presLayoutVars>
          <dgm:bulletEnabled val="1"/>
        </dgm:presLayoutVars>
      </dgm:prSet>
      <dgm:spPr/>
      <dgm:t>
        <a:bodyPr/>
        <a:lstStyle/>
        <a:p>
          <a:endParaRPr lang="en-US"/>
        </a:p>
      </dgm:t>
    </dgm:pt>
    <dgm:pt modelId="{3291C876-A5DE-457A-895B-F9AEF3F38F20}" type="pres">
      <dgm:prSet presAssocID="{109EC951-8D83-4CC2-87CD-AEEACA24FDA1}" presName="parTrans" presStyleLbl="sibTrans2D1" presStyleIdx="5" presStyleCnt="6"/>
      <dgm:spPr/>
      <dgm:t>
        <a:bodyPr/>
        <a:lstStyle/>
        <a:p>
          <a:endParaRPr lang="en-US"/>
        </a:p>
      </dgm:t>
    </dgm:pt>
    <dgm:pt modelId="{FD5B8757-B323-4912-82EB-A0327A2077D3}" type="pres">
      <dgm:prSet presAssocID="{109EC951-8D83-4CC2-87CD-AEEACA24FDA1}" presName="connectorText" presStyleLbl="sibTrans2D1" presStyleIdx="5" presStyleCnt="6"/>
      <dgm:spPr/>
      <dgm:t>
        <a:bodyPr/>
        <a:lstStyle/>
        <a:p>
          <a:endParaRPr lang="en-US"/>
        </a:p>
      </dgm:t>
    </dgm:pt>
    <dgm:pt modelId="{FC240D79-1386-4A35-85E4-8EF062342176}" type="pres">
      <dgm:prSet presAssocID="{EDF680D4-EFFB-4B22-8E83-5DD647BAB4FE}" presName="node" presStyleLbl="node1" presStyleIdx="5" presStyleCnt="6" custScaleX="124776" custScaleY="113187">
        <dgm:presLayoutVars>
          <dgm:bulletEnabled val="1"/>
        </dgm:presLayoutVars>
      </dgm:prSet>
      <dgm:spPr/>
      <dgm:t>
        <a:bodyPr/>
        <a:lstStyle/>
        <a:p>
          <a:endParaRPr lang="en-US"/>
        </a:p>
      </dgm:t>
    </dgm:pt>
  </dgm:ptLst>
  <dgm:cxnLst>
    <dgm:cxn modelId="{27A52B61-6407-4F91-8184-FCB8D7BA3188}" type="presOf" srcId="{A5BF4DF0-E4D1-47B0-B145-0A3D3FFA0600}" destId="{9FA0341A-C468-4F69-8996-F220F8AAA527}" srcOrd="1" destOrd="0" presId="urn:microsoft.com/office/officeart/2005/8/layout/radial5"/>
    <dgm:cxn modelId="{B822C4E8-8010-423B-A964-F13DAFDD50BC}" srcId="{2235855D-020B-47F3-B2C1-C5FA2277FC0D}" destId="{37E7908A-D4C9-41E8-81D9-D98F11338FF0}" srcOrd="0" destOrd="0" parTransId="{B381AA6E-2665-4ECF-BFFD-A5508A4C7020}" sibTransId="{320BDB5A-A2BA-49FE-A41D-6A4DA47E7199}"/>
    <dgm:cxn modelId="{F077A74C-F262-4A1B-8994-912090F242A1}" type="presOf" srcId="{FDD5033F-B29F-438B-AF07-8E3D933CB482}" destId="{83CAFFBD-3803-4CF1-9196-42DBB6352B63}" srcOrd="1" destOrd="0" presId="urn:microsoft.com/office/officeart/2005/8/layout/radial5"/>
    <dgm:cxn modelId="{753A5F4A-F5D7-4EE6-AFB4-7901A8FC866E}" srcId="{8E017764-952A-49C8-B4DA-7C33FB0F3F02}" destId="{671CD563-70C6-4CC9-9CF3-AE8B410FF92A}" srcOrd="0" destOrd="0" parTransId="{79952EC7-9186-43DD-8EB6-1DE425DA533B}" sibTransId="{744BA4D7-8CB4-4F55-BEA8-704F922F7750}"/>
    <dgm:cxn modelId="{90991E0D-6147-4445-895B-511BFB577D11}" type="presOf" srcId="{109EC951-8D83-4CC2-87CD-AEEACA24FDA1}" destId="{3291C876-A5DE-457A-895B-F9AEF3F38F20}" srcOrd="0" destOrd="0" presId="urn:microsoft.com/office/officeart/2005/8/layout/radial5"/>
    <dgm:cxn modelId="{CB32CEE6-84DA-4A4E-B6B1-E7F80F98234F}" type="presOf" srcId="{9BDD7B8A-3F91-4ED3-983D-E93757DAB9AF}" destId="{259754CA-4341-4F99-A4E1-486D56799036}" srcOrd="0" destOrd="0" presId="urn:microsoft.com/office/officeart/2005/8/layout/radial5"/>
    <dgm:cxn modelId="{AA6022E7-5BAF-4B01-8937-CFD76DB66F04}" srcId="{D98E9314-FB6D-4E0F-AFF6-8945E15B75BB}" destId="{2235855D-020B-47F3-B2C1-C5FA2277FC0D}" srcOrd="4" destOrd="0" parTransId="{FDD5033F-B29F-438B-AF07-8E3D933CB482}" sibTransId="{B27A2909-D0BC-4BF7-A91C-F8A49E1E4F51}"/>
    <dgm:cxn modelId="{982FA340-B747-4742-A642-B04902C58AC2}" type="presOf" srcId="{6BFEDEDB-C132-470B-B0D0-B199A9D536A6}" destId="{50F66C24-4128-491C-940D-F49A86C572FB}" srcOrd="1" destOrd="0" presId="urn:microsoft.com/office/officeart/2005/8/layout/radial5"/>
    <dgm:cxn modelId="{0246CDAC-9E96-4751-B0A7-91F23D9388B9}" type="presOf" srcId="{23A91264-A08F-4604-B4B9-5C4C87AFF5B9}" destId="{3462FC75-6D5B-4155-AF47-FEFF6CFABD4B}" srcOrd="0" destOrd="0" presId="urn:microsoft.com/office/officeart/2005/8/layout/radial5"/>
    <dgm:cxn modelId="{123A2A7A-D549-492C-AA59-A8A6161A4134}" type="presOf" srcId="{EDF680D4-EFFB-4B22-8E83-5DD647BAB4FE}" destId="{FC240D79-1386-4A35-85E4-8EF062342176}" srcOrd="0" destOrd="0" presId="urn:microsoft.com/office/officeart/2005/8/layout/radial5"/>
    <dgm:cxn modelId="{C39948A7-0692-4F7B-8642-16C424F1F7CA}" srcId="{9BDD7B8A-3F91-4ED3-983D-E93757DAB9AF}" destId="{8C2CF1A1-21BC-49A0-AABE-6645F28421F3}" srcOrd="0" destOrd="0" parTransId="{2A3BF490-E523-40EB-8360-651E6982DF7B}" sibTransId="{3046CD64-F5CA-4025-98DF-3A35BE6EE0AB}"/>
    <dgm:cxn modelId="{183FE8BE-80C2-43A7-B7EE-680EF76F325A}" srcId="{D98E9314-FB6D-4E0F-AFF6-8945E15B75BB}" destId="{23A91264-A08F-4604-B4B9-5C4C87AFF5B9}" srcOrd="3" destOrd="0" parTransId="{A5BF4DF0-E4D1-47B0-B145-0A3D3FFA0600}" sibTransId="{E526EC77-B068-40B8-8485-696B34E766FD}"/>
    <dgm:cxn modelId="{7908FE7E-746B-4F03-AA1B-D517FF741C9A}" type="presOf" srcId="{8E017764-952A-49C8-B4DA-7C33FB0F3F02}" destId="{328A3E1B-D90E-4922-B1D8-F3434BD07AEF}" srcOrd="0" destOrd="0" presId="urn:microsoft.com/office/officeart/2005/8/layout/radial5"/>
    <dgm:cxn modelId="{54A615E9-F984-41E4-88DE-43A1BA9D3856}" srcId="{D98E9314-FB6D-4E0F-AFF6-8945E15B75BB}" destId="{EDF680D4-EFFB-4B22-8E83-5DD647BAB4FE}" srcOrd="5" destOrd="0" parTransId="{109EC951-8D83-4CC2-87CD-AEEACA24FDA1}" sibTransId="{D209BC7A-FB65-4EC8-B156-C20DF17A084B}"/>
    <dgm:cxn modelId="{5B8443A3-5061-4F48-8F3D-A3E1B4F0472D}" srcId="{EDF680D4-EFFB-4B22-8E83-5DD647BAB4FE}" destId="{32E0C0C5-543A-495D-9E98-2F81145419F2}" srcOrd="0" destOrd="0" parTransId="{4A3A8BD6-6441-46EE-AD88-CC669334940B}" sibTransId="{043A5773-BE8F-4EC4-8950-5815314D33A8}"/>
    <dgm:cxn modelId="{5020668E-62A8-4B3E-9366-B2DC8815EFC4}" srcId="{D98E9314-FB6D-4E0F-AFF6-8945E15B75BB}" destId="{2850DBE4-42D5-4AE6-BE15-F1FED3BC9DBC}" srcOrd="0" destOrd="0" parTransId="{6BFEDEDB-C132-470B-B0D0-B199A9D536A6}" sibTransId="{822DBA57-632F-4DA9-AE5C-405D1FC18848}"/>
    <dgm:cxn modelId="{EB5DB6A4-1C1E-4B3B-B891-C061110DA640}" type="presOf" srcId="{1FF893B2-9C7D-4F28-ACB5-472C03DE4BD5}" destId="{0C315BBD-685D-4882-9D7F-7DAA5BA677FD}" srcOrd="0" destOrd="0" presId="urn:microsoft.com/office/officeart/2005/8/layout/radial5"/>
    <dgm:cxn modelId="{3198CA50-F152-4D7A-A93C-51DEF5CCF4C9}" type="presOf" srcId="{1FF893B2-9C7D-4F28-ACB5-472C03DE4BD5}" destId="{A173DA63-DEBD-43E8-9C76-90DD3917F5F6}" srcOrd="1" destOrd="0" presId="urn:microsoft.com/office/officeart/2005/8/layout/radial5"/>
    <dgm:cxn modelId="{83BC4CC8-DECB-432F-AA74-AF56890AA1AF}" type="presOf" srcId="{5D34105E-1CCA-4FAC-B73C-87A25C23A544}" destId="{B73C0A2C-8D92-48E5-8DEE-F61485BE77D7}" srcOrd="0" destOrd="0" presId="urn:microsoft.com/office/officeart/2005/8/layout/radial5"/>
    <dgm:cxn modelId="{0449B059-BFC0-4ADA-A53E-D584470B8D22}" srcId="{5D34105E-1CCA-4FAC-B73C-87A25C23A544}" destId="{D98E9314-FB6D-4E0F-AFF6-8945E15B75BB}" srcOrd="0" destOrd="0" parTransId="{DC5A6B26-3D07-43C9-BB22-9CB1ECCDEF6B}" sibTransId="{E6F6F8EB-BDD9-4CE6-9BBE-3F999470ED7D}"/>
    <dgm:cxn modelId="{5BD962B6-1832-45F8-95ED-07A5E743AEE9}" type="presOf" srcId="{A5BF4DF0-E4D1-47B0-B145-0A3D3FFA0600}" destId="{477485E6-1340-42D4-9292-27F9A00DDDC8}" srcOrd="0" destOrd="0" presId="urn:microsoft.com/office/officeart/2005/8/layout/radial5"/>
    <dgm:cxn modelId="{0021702E-6550-4426-A0F8-685C236F2A36}" type="presOf" srcId="{38A9A5B7-8B1E-4599-B4D3-BC06F8BC5F24}" destId="{B985F6EC-E305-4597-A7A0-65B6170B9339}" srcOrd="0" destOrd="0" presId="urn:microsoft.com/office/officeart/2005/8/layout/radial5"/>
    <dgm:cxn modelId="{A18336D2-2FE0-4D7A-94B1-9745DD12C51C}" type="presOf" srcId="{37E7908A-D4C9-41E8-81D9-D98F11338FF0}" destId="{44BAA09F-08B8-4C7A-AE79-FF39F80CF452}" srcOrd="0" destOrd="1" presId="urn:microsoft.com/office/officeart/2005/8/layout/radial5"/>
    <dgm:cxn modelId="{9F3AD91A-EDB0-4E52-907A-2BD8FB925079}" srcId="{2850DBE4-42D5-4AE6-BE15-F1FED3BC9DBC}" destId="{41E934B5-6C28-4FD6-ABF5-47B5558139BA}" srcOrd="0" destOrd="0" parTransId="{65CDB175-3AA4-464A-AC10-B78954B11403}" sibTransId="{A56F0500-02C9-4597-A68C-6AE42E9F37A6}"/>
    <dgm:cxn modelId="{70FD34FA-1B5F-4A94-909D-05EFDAA406E9}" type="presOf" srcId="{8C2CF1A1-21BC-49A0-AABE-6645F28421F3}" destId="{259754CA-4341-4F99-A4E1-486D56799036}" srcOrd="0" destOrd="1" presId="urn:microsoft.com/office/officeart/2005/8/layout/radial5"/>
    <dgm:cxn modelId="{B82E3BD3-B897-4928-9326-B23189937A0F}" type="presOf" srcId="{109EC951-8D83-4CC2-87CD-AEEACA24FDA1}" destId="{FD5B8757-B323-4912-82EB-A0327A2077D3}" srcOrd="1" destOrd="0" presId="urn:microsoft.com/office/officeart/2005/8/layout/radial5"/>
    <dgm:cxn modelId="{813B438C-8BEE-40B2-A50F-C4147374A26E}" type="presOf" srcId="{AA01B826-0069-443B-8A40-755AC92E7B8F}" destId="{3462FC75-6D5B-4155-AF47-FEFF6CFABD4B}" srcOrd="0" destOrd="1" presId="urn:microsoft.com/office/officeart/2005/8/layout/radial5"/>
    <dgm:cxn modelId="{96D4C3FA-AED5-4132-96BE-0BC8C5BC6FAE}" srcId="{D98E9314-FB6D-4E0F-AFF6-8945E15B75BB}" destId="{8E017764-952A-49C8-B4DA-7C33FB0F3F02}" srcOrd="2" destOrd="0" parTransId="{38A9A5B7-8B1E-4599-B4D3-BC06F8BC5F24}" sibTransId="{3B842141-8CF9-45B3-95D2-FA1DCC159B58}"/>
    <dgm:cxn modelId="{9A68B6D2-B015-4098-87BE-D4E62BAAA79A}" type="presOf" srcId="{38A9A5B7-8B1E-4599-B4D3-BC06F8BC5F24}" destId="{FE3C7C65-243F-452F-BB46-B2C70DC61FF1}" srcOrd="1" destOrd="0" presId="urn:microsoft.com/office/officeart/2005/8/layout/radial5"/>
    <dgm:cxn modelId="{22C8C394-A588-4764-9F4A-91455ECE946D}" type="presOf" srcId="{6BFEDEDB-C132-470B-B0D0-B199A9D536A6}" destId="{55C6B0BF-811C-4212-8116-2BC72461292E}" srcOrd="0" destOrd="0" presId="urn:microsoft.com/office/officeart/2005/8/layout/radial5"/>
    <dgm:cxn modelId="{C4D9120B-1546-4D72-AA22-5FEB9ABE6242}" type="presOf" srcId="{FDD5033F-B29F-438B-AF07-8E3D933CB482}" destId="{7C21BE13-BBD6-469B-880E-BF2DF2282DEA}" srcOrd="0" destOrd="0" presId="urn:microsoft.com/office/officeart/2005/8/layout/radial5"/>
    <dgm:cxn modelId="{4ABAED95-CCD7-402D-A8D9-CE9F1578A8A0}" type="presOf" srcId="{671CD563-70C6-4CC9-9CF3-AE8B410FF92A}" destId="{328A3E1B-D90E-4922-B1D8-F3434BD07AEF}" srcOrd="0" destOrd="1" presId="urn:microsoft.com/office/officeart/2005/8/layout/radial5"/>
    <dgm:cxn modelId="{167EC266-D97C-4BF7-9C33-C184CF17AC70}" type="presOf" srcId="{D98E9314-FB6D-4E0F-AFF6-8945E15B75BB}" destId="{17A5F867-741F-45B7-B20C-F78E3A66EB17}" srcOrd="0" destOrd="0" presId="urn:microsoft.com/office/officeart/2005/8/layout/radial5"/>
    <dgm:cxn modelId="{E65692A5-0A04-4B50-87F6-E9AB115A3DAC}" srcId="{D98E9314-FB6D-4E0F-AFF6-8945E15B75BB}" destId="{9BDD7B8A-3F91-4ED3-983D-E93757DAB9AF}" srcOrd="1" destOrd="0" parTransId="{1FF893B2-9C7D-4F28-ACB5-472C03DE4BD5}" sibTransId="{B579987E-0AA5-4ED3-82A8-12C1D458752C}"/>
    <dgm:cxn modelId="{EF49C974-67F0-4E82-B410-5256B260BE06}" type="presOf" srcId="{2235855D-020B-47F3-B2C1-C5FA2277FC0D}" destId="{44BAA09F-08B8-4C7A-AE79-FF39F80CF452}" srcOrd="0" destOrd="0" presId="urn:microsoft.com/office/officeart/2005/8/layout/radial5"/>
    <dgm:cxn modelId="{ECA3EA17-6F51-47DA-962F-F69278905258}" type="presOf" srcId="{41E934B5-6C28-4FD6-ABF5-47B5558139BA}" destId="{0971DCD9-0B44-42CB-B87B-E3E92BF9ACFC}" srcOrd="0" destOrd="1" presId="urn:microsoft.com/office/officeart/2005/8/layout/radial5"/>
    <dgm:cxn modelId="{D745D1D9-BB3A-4438-BC5C-F12010A2D7E2}" type="presOf" srcId="{32E0C0C5-543A-495D-9E98-2F81145419F2}" destId="{FC240D79-1386-4A35-85E4-8EF062342176}" srcOrd="0" destOrd="1" presId="urn:microsoft.com/office/officeart/2005/8/layout/radial5"/>
    <dgm:cxn modelId="{2F37BBA2-8A26-43FB-8A78-1DD80139BDFB}" srcId="{23A91264-A08F-4604-B4B9-5C4C87AFF5B9}" destId="{AA01B826-0069-443B-8A40-755AC92E7B8F}" srcOrd="0" destOrd="0" parTransId="{EDE5CCC9-FC42-4D76-B50F-6448B508F51D}" sibTransId="{A2377B09-A32A-4599-9A57-52CD246CB796}"/>
    <dgm:cxn modelId="{D5FFC8EB-2A62-4549-9590-D5AB53AC7570}" type="presOf" srcId="{2850DBE4-42D5-4AE6-BE15-F1FED3BC9DBC}" destId="{0971DCD9-0B44-42CB-B87B-E3E92BF9ACFC}" srcOrd="0" destOrd="0" presId="urn:microsoft.com/office/officeart/2005/8/layout/radial5"/>
    <dgm:cxn modelId="{6864F034-905B-4F1D-B384-2A20E58D62B0}" type="presParOf" srcId="{B73C0A2C-8D92-48E5-8DEE-F61485BE77D7}" destId="{17A5F867-741F-45B7-B20C-F78E3A66EB17}" srcOrd="0" destOrd="0" presId="urn:microsoft.com/office/officeart/2005/8/layout/radial5"/>
    <dgm:cxn modelId="{FD2FDCCB-F93A-4A95-BB75-4862CE487FAB}" type="presParOf" srcId="{B73C0A2C-8D92-48E5-8DEE-F61485BE77D7}" destId="{55C6B0BF-811C-4212-8116-2BC72461292E}" srcOrd="1" destOrd="0" presId="urn:microsoft.com/office/officeart/2005/8/layout/radial5"/>
    <dgm:cxn modelId="{8E6E1243-F307-4772-9B97-199C9B41D393}" type="presParOf" srcId="{55C6B0BF-811C-4212-8116-2BC72461292E}" destId="{50F66C24-4128-491C-940D-F49A86C572FB}" srcOrd="0" destOrd="0" presId="urn:microsoft.com/office/officeart/2005/8/layout/radial5"/>
    <dgm:cxn modelId="{53BCCA95-144A-4BAC-851E-F4C5B18BB745}" type="presParOf" srcId="{B73C0A2C-8D92-48E5-8DEE-F61485BE77D7}" destId="{0971DCD9-0B44-42CB-B87B-E3E92BF9ACFC}" srcOrd="2" destOrd="0" presId="urn:microsoft.com/office/officeart/2005/8/layout/radial5"/>
    <dgm:cxn modelId="{EE86B0A1-BBA3-4FFD-A7D5-B7A92E658BCE}" type="presParOf" srcId="{B73C0A2C-8D92-48E5-8DEE-F61485BE77D7}" destId="{0C315BBD-685D-4882-9D7F-7DAA5BA677FD}" srcOrd="3" destOrd="0" presId="urn:microsoft.com/office/officeart/2005/8/layout/radial5"/>
    <dgm:cxn modelId="{EA7B2436-C45F-4AF0-8C46-7D755073BF1C}" type="presParOf" srcId="{0C315BBD-685D-4882-9D7F-7DAA5BA677FD}" destId="{A173DA63-DEBD-43E8-9C76-90DD3917F5F6}" srcOrd="0" destOrd="0" presId="urn:microsoft.com/office/officeart/2005/8/layout/radial5"/>
    <dgm:cxn modelId="{AADD1536-1201-4D80-A733-F6830AFAC5B8}" type="presParOf" srcId="{B73C0A2C-8D92-48E5-8DEE-F61485BE77D7}" destId="{259754CA-4341-4F99-A4E1-486D56799036}" srcOrd="4" destOrd="0" presId="urn:microsoft.com/office/officeart/2005/8/layout/radial5"/>
    <dgm:cxn modelId="{6A8E9E9B-6E8F-4DFA-AC40-9A72D84F27A2}" type="presParOf" srcId="{B73C0A2C-8D92-48E5-8DEE-F61485BE77D7}" destId="{B985F6EC-E305-4597-A7A0-65B6170B9339}" srcOrd="5" destOrd="0" presId="urn:microsoft.com/office/officeart/2005/8/layout/radial5"/>
    <dgm:cxn modelId="{2AB3A540-1898-4B7B-AD77-29041A32F520}" type="presParOf" srcId="{B985F6EC-E305-4597-A7A0-65B6170B9339}" destId="{FE3C7C65-243F-452F-BB46-B2C70DC61FF1}" srcOrd="0" destOrd="0" presId="urn:microsoft.com/office/officeart/2005/8/layout/radial5"/>
    <dgm:cxn modelId="{FBEAC2DF-7BC5-4649-A7D9-A54058816010}" type="presParOf" srcId="{B73C0A2C-8D92-48E5-8DEE-F61485BE77D7}" destId="{328A3E1B-D90E-4922-B1D8-F3434BD07AEF}" srcOrd="6" destOrd="0" presId="urn:microsoft.com/office/officeart/2005/8/layout/radial5"/>
    <dgm:cxn modelId="{380BE73F-682E-47AE-9576-D84AB53A72FA}" type="presParOf" srcId="{B73C0A2C-8D92-48E5-8DEE-F61485BE77D7}" destId="{477485E6-1340-42D4-9292-27F9A00DDDC8}" srcOrd="7" destOrd="0" presId="urn:microsoft.com/office/officeart/2005/8/layout/radial5"/>
    <dgm:cxn modelId="{ABF5DBBE-556E-4E00-8730-C5AC6E8D0879}" type="presParOf" srcId="{477485E6-1340-42D4-9292-27F9A00DDDC8}" destId="{9FA0341A-C468-4F69-8996-F220F8AAA527}" srcOrd="0" destOrd="0" presId="urn:microsoft.com/office/officeart/2005/8/layout/radial5"/>
    <dgm:cxn modelId="{6A2062A6-5FEA-419C-B6A7-B56CA8BA2EC6}" type="presParOf" srcId="{B73C0A2C-8D92-48E5-8DEE-F61485BE77D7}" destId="{3462FC75-6D5B-4155-AF47-FEFF6CFABD4B}" srcOrd="8" destOrd="0" presId="urn:microsoft.com/office/officeart/2005/8/layout/radial5"/>
    <dgm:cxn modelId="{867863E9-28BD-418F-9767-EAE57FD514DA}" type="presParOf" srcId="{B73C0A2C-8D92-48E5-8DEE-F61485BE77D7}" destId="{7C21BE13-BBD6-469B-880E-BF2DF2282DEA}" srcOrd="9" destOrd="0" presId="urn:microsoft.com/office/officeart/2005/8/layout/radial5"/>
    <dgm:cxn modelId="{743FA488-A0BC-49F2-87C5-3D7DD7FB223A}" type="presParOf" srcId="{7C21BE13-BBD6-469B-880E-BF2DF2282DEA}" destId="{83CAFFBD-3803-4CF1-9196-42DBB6352B63}" srcOrd="0" destOrd="0" presId="urn:microsoft.com/office/officeart/2005/8/layout/radial5"/>
    <dgm:cxn modelId="{E26A7DCA-BB7E-461A-9B68-334B442E034E}" type="presParOf" srcId="{B73C0A2C-8D92-48E5-8DEE-F61485BE77D7}" destId="{44BAA09F-08B8-4C7A-AE79-FF39F80CF452}" srcOrd="10" destOrd="0" presId="urn:microsoft.com/office/officeart/2005/8/layout/radial5"/>
    <dgm:cxn modelId="{66D5CF67-96DD-4021-90C6-DE12351D6E7F}" type="presParOf" srcId="{B73C0A2C-8D92-48E5-8DEE-F61485BE77D7}" destId="{3291C876-A5DE-457A-895B-F9AEF3F38F20}" srcOrd="11" destOrd="0" presId="urn:microsoft.com/office/officeart/2005/8/layout/radial5"/>
    <dgm:cxn modelId="{9E8B79AD-7386-4E02-8904-F62DBC3F0851}" type="presParOf" srcId="{3291C876-A5DE-457A-895B-F9AEF3F38F20}" destId="{FD5B8757-B323-4912-82EB-A0327A2077D3}" srcOrd="0" destOrd="0" presId="urn:microsoft.com/office/officeart/2005/8/layout/radial5"/>
    <dgm:cxn modelId="{31902578-2FDC-4501-A883-DB26CD270D35}" type="presParOf" srcId="{B73C0A2C-8D92-48E5-8DEE-F61485BE77D7}" destId="{FC240D79-1386-4A35-85E4-8EF062342176}" srcOrd="12"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17630A-58E1-4777-86AE-2A52CEECE6E9}" type="doc">
      <dgm:prSet loTypeId="urn:microsoft.com/office/officeart/2005/8/layout/list1" loCatId="list" qsTypeId="urn:microsoft.com/office/officeart/2005/8/quickstyle/simple4" qsCatId="simple" csTypeId="urn:microsoft.com/office/officeart/2005/8/colors/accent5_2" csCatId="accent5" phldr="1"/>
      <dgm:spPr/>
      <dgm:t>
        <a:bodyPr/>
        <a:lstStyle/>
        <a:p>
          <a:endParaRPr lang="en-US"/>
        </a:p>
      </dgm:t>
    </dgm:pt>
    <dgm:pt modelId="{10C76D83-7B72-4226-B90A-E7EE6DCDD8F3}">
      <dgm:prSet phldrT="[Text]"/>
      <dgm:spPr/>
      <dgm:t>
        <a:bodyPr/>
        <a:lstStyle/>
        <a:p>
          <a:r>
            <a:rPr lang="en-US" b="1" dirty="0" smtClean="0"/>
            <a:t>1. Inventory Analysis</a:t>
          </a:r>
          <a:endParaRPr lang="en-US" dirty="0"/>
        </a:p>
      </dgm:t>
    </dgm:pt>
    <dgm:pt modelId="{0842D208-E82A-4E0D-94D1-99E35F380D2D}" type="parTrans" cxnId="{AB881AE7-948E-4282-BC50-CCB00F5525EB}">
      <dgm:prSet/>
      <dgm:spPr/>
      <dgm:t>
        <a:bodyPr/>
        <a:lstStyle/>
        <a:p>
          <a:endParaRPr lang="en-US"/>
        </a:p>
      </dgm:t>
    </dgm:pt>
    <dgm:pt modelId="{4977518F-F08A-4483-AFEA-EF749F3FD1EE}" type="sibTrans" cxnId="{AB881AE7-948E-4282-BC50-CCB00F5525EB}">
      <dgm:prSet/>
      <dgm:spPr/>
      <dgm:t>
        <a:bodyPr/>
        <a:lstStyle/>
        <a:p>
          <a:endParaRPr lang="en-US"/>
        </a:p>
      </dgm:t>
    </dgm:pt>
    <dgm:pt modelId="{397C4B3D-EFED-495D-BF4B-A51F54D3FB0D}">
      <dgm:prSet/>
      <dgm:spPr/>
      <dgm:t>
        <a:bodyPr/>
        <a:lstStyle/>
        <a:p>
          <a:r>
            <a:rPr lang="en-US" b="1" dirty="0" smtClean="0"/>
            <a:t>2. Impact Analysis</a:t>
          </a:r>
          <a:endParaRPr lang="en-US" dirty="0" smtClean="0"/>
        </a:p>
      </dgm:t>
    </dgm:pt>
    <dgm:pt modelId="{D8186C9C-C505-4C90-B119-95B56149CC73}" type="parTrans" cxnId="{456BECAC-96DE-46B9-B6CA-21EDDE699DEE}">
      <dgm:prSet/>
      <dgm:spPr/>
      <dgm:t>
        <a:bodyPr/>
        <a:lstStyle/>
        <a:p>
          <a:endParaRPr lang="en-US"/>
        </a:p>
      </dgm:t>
    </dgm:pt>
    <dgm:pt modelId="{9ECE04A3-A448-46CC-B552-9BD7494C8E63}" type="sibTrans" cxnId="{456BECAC-96DE-46B9-B6CA-21EDDE699DEE}">
      <dgm:prSet/>
      <dgm:spPr/>
      <dgm:t>
        <a:bodyPr/>
        <a:lstStyle/>
        <a:p>
          <a:endParaRPr lang="en-US"/>
        </a:p>
      </dgm:t>
    </dgm:pt>
    <dgm:pt modelId="{5BAECA0E-07CD-463F-935D-18753A2204D3}">
      <dgm:prSet/>
      <dgm:spPr/>
      <dgm:t>
        <a:bodyPr/>
        <a:lstStyle/>
        <a:p>
          <a:r>
            <a:rPr lang="en-US" b="1" dirty="0" smtClean="0"/>
            <a:t>3. Improvement Analysis</a:t>
          </a:r>
          <a:endParaRPr lang="en-US" dirty="0" smtClean="0"/>
        </a:p>
      </dgm:t>
    </dgm:pt>
    <dgm:pt modelId="{B49C9DF4-340F-4B0B-9DFE-67A90D989A51}" type="parTrans" cxnId="{68B6B83B-D933-4E91-B5FC-DB41DAA7CA78}">
      <dgm:prSet/>
      <dgm:spPr/>
      <dgm:t>
        <a:bodyPr/>
        <a:lstStyle/>
        <a:p>
          <a:endParaRPr lang="en-US"/>
        </a:p>
      </dgm:t>
    </dgm:pt>
    <dgm:pt modelId="{FF0A9DB3-5A94-4CD5-BF68-626FEA40472F}" type="sibTrans" cxnId="{68B6B83B-D933-4E91-B5FC-DB41DAA7CA78}">
      <dgm:prSet/>
      <dgm:spPr/>
      <dgm:t>
        <a:bodyPr/>
        <a:lstStyle/>
        <a:p>
          <a:endParaRPr lang="en-US"/>
        </a:p>
      </dgm:t>
    </dgm:pt>
    <dgm:pt modelId="{2AA64DC7-77B4-426F-B4A5-C470509EAA5D}">
      <dgm:prSet/>
      <dgm:spPr/>
      <dgm:t>
        <a:bodyPr/>
        <a:lstStyle/>
        <a:p>
          <a:r>
            <a:rPr lang="en-US" dirty="0" smtClean="0"/>
            <a:t>interpret the results to identify and implement opportunities to lower the environmental impact</a:t>
          </a:r>
        </a:p>
      </dgm:t>
    </dgm:pt>
    <dgm:pt modelId="{999B2624-2555-48A9-93B3-27F77969EF1B}" type="parTrans" cxnId="{ACAE0AB7-1750-4487-BCD5-17C62C6539F8}">
      <dgm:prSet/>
      <dgm:spPr/>
      <dgm:t>
        <a:bodyPr/>
        <a:lstStyle/>
        <a:p>
          <a:endParaRPr lang="en-US"/>
        </a:p>
      </dgm:t>
    </dgm:pt>
    <dgm:pt modelId="{C704269E-AE29-4BA2-9BEA-75020BBC12C8}" type="sibTrans" cxnId="{ACAE0AB7-1750-4487-BCD5-17C62C6539F8}">
      <dgm:prSet/>
      <dgm:spPr/>
      <dgm:t>
        <a:bodyPr/>
        <a:lstStyle/>
        <a:p>
          <a:endParaRPr lang="en-US"/>
        </a:p>
      </dgm:t>
    </dgm:pt>
    <dgm:pt modelId="{4A342874-E37F-4F5A-A947-22401511DFF5}">
      <dgm:prSet/>
      <dgm:spPr/>
      <dgm:t>
        <a:bodyPr/>
        <a:lstStyle/>
        <a:p>
          <a:r>
            <a:rPr lang="en-US" smtClean="0"/>
            <a:t>assess </a:t>
          </a:r>
          <a:r>
            <a:rPr lang="en-US" dirty="0" smtClean="0"/>
            <a:t>or evaluate the total impact of the product on the environment</a:t>
          </a:r>
        </a:p>
      </dgm:t>
    </dgm:pt>
    <dgm:pt modelId="{26449127-9017-44FB-8570-28E478284FD6}" type="parTrans" cxnId="{C097E590-F827-4A78-96B5-49AD9C0E43A4}">
      <dgm:prSet/>
      <dgm:spPr/>
      <dgm:t>
        <a:bodyPr/>
        <a:lstStyle/>
        <a:p>
          <a:endParaRPr lang="en-US"/>
        </a:p>
      </dgm:t>
    </dgm:pt>
    <dgm:pt modelId="{F1B1C201-F99E-4B40-874B-1F528B770C33}" type="sibTrans" cxnId="{C097E590-F827-4A78-96B5-49AD9C0E43A4}">
      <dgm:prSet/>
      <dgm:spPr/>
      <dgm:t>
        <a:bodyPr/>
        <a:lstStyle/>
        <a:p>
          <a:endParaRPr lang="en-US"/>
        </a:p>
      </dgm:t>
    </dgm:pt>
    <dgm:pt modelId="{5E0AEE37-6FBE-48C7-879F-60B92D18C02A}">
      <dgm:prSet phldrT="[Text]"/>
      <dgm:spPr/>
      <dgm:t>
        <a:bodyPr/>
        <a:lstStyle/>
        <a:p>
          <a:r>
            <a:rPr lang="en-US" smtClean="0"/>
            <a:t>identify </a:t>
          </a:r>
          <a:r>
            <a:rPr lang="en-US" dirty="0" smtClean="0"/>
            <a:t>and quantify the inputs (materials and energy) and all the environmental releases</a:t>
          </a:r>
          <a:endParaRPr lang="en-US" dirty="0"/>
        </a:p>
      </dgm:t>
    </dgm:pt>
    <dgm:pt modelId="{43799237-9E0F-481D-9C3A-B04181300B83}" type="parTrans" cxnId="{784D1A0B-5604-4781-9F94-BDDD601CE7E0}">
      <dgm:prSet/>
      <dgm:spPr/>
      <dgm:t>
        <a:bodyPr/>
        <a:lstStyle/>
        <a:p>
          <a:endParaRPr lang="en-US"/>
        </a:p>
      </dgm:t>
    </dgm:pt>
    <dgm:pt modelId="{1699100E-9FF9-4BB3-9B5D-8E4CAB0EA51E}" type="sibTrans" cxnId="{784D1A0B-5604-4781-9F94-BDDD601CE7E0}">
      <dgm:prSet/>
      <dgm:spPr/>
      <dgm:t>
        <a:bodyPr/>
        <a:lstStyle/>
        <a:p>
          <a:endParaRPr lang="en-US"/>
        </a:p>
      </dgm:t>
    </dgm:pt>
    <dgm:pt modelId="{228573E0-F143-4DD7-A55A-5013B684C60E}" type="pres">
      <dgm:prSet presAssocID="{B717630A-58E1-4777-86AE-2A52CEECE6E9}" presName="linear" presStyleCnt="0">
        <dgm:presLayoutVars>
          <dgm:dir/>
          <dgm:animLvl val="lvl"/>
          <dgm:resizeHandles val="exact"/>
        </dgm:presLayoutVars>
      </dgm:prSet>
      <dgm:spPr/>
      <dgm:t>
        <a:bodyPr/>
        <a:lstStyle/>
        <a:p>
          <a:endParaRPr lang="en-US"/>
        </a:p>
      </dgm:t>
    </dgm:pt>
    <dgm:pt modelId="{6ABE6122-2AAD-4D1A-AFF1-D8B6DF9A3BBF}" type="pres">
      <dgm:prSet presAssocID="{10C76D83-7B72-4226-B90A-E7EE6DCDD8F3}" presName="parentLin" presStyleCnt="0"/>
      <dgm:spPr/>
    </dgm:pt>
    <dgm:pt modelId="{77DBE5ED-2CA7-4D09-B3EF-CB01C4ABEF65}" type="pres">
      <dgm:prSet presAssocID="{10C76D83-7B72-4226-B90A-E7EE6DCDD8F3}" presName="parentLeftMargin" presStyleLbl="node1" presStyleIdx="0" presStyleCnt="3"/>
      <dgm:spPr/>
      <dgm:t>
        <a:bodyPr/>
        <a:lstStyle/>
        <a:p>
          <a:endParaRPr lang="en-US"/>
        </a:p>
      </dgm:t>
    </dgm:pt>
    <dgm:pt modelId="{CC090B37-ECCC-49F4-B41F-52D38BFA49E0}" type="pres">
      <dgm:prSet presAssocID="{10C76D83-7B72-4226-B90A-E7EE6DCDD8F3}" presName="parentText" presStyleLbl="node1" presStyleIdx="0" presStyleCnt="3">
        <dgm:presLayoutVars>
          <dgm:chMax val="0"/>
          <dgm:bulletEnabled val="1"/>
        </dgm:presLayoutVars>
      </dgm:prSet>
      <dgm:spPr/>
      <dgm:t>
        <a:bodyPr/>
        <a:lstStyle/>
        <a:p>
          <a:endParaRPr lang="en-US"/>
        </a:p>
      </dgm:t>
    </dgm:pt>
    <dgm:pt modelId="{6573EAE3-EF53-4A5A-BB4A-883E99BB803F}" type="pres">
      <dgm:prSet presAssocID="{10C76D83-7B72-4226-B90A-E7EE6DCDD8F3}" presName="negativeSpace" presStyleCnt="0"/>
      <dgm:spPr/>
    </dgm:pt>
    <dgm:pt modelId="{59F2DE31-3FE2-496B-9976-F418A9FFB3CA}" type="pres">
      <dgm:prSet presAssocID="{10C76D83-7B72-4226-B90A-E7EE6DCDD8F3}" presName="childText" presStyleLbl="conFgAcc1" presStyleIdx="0" presStyleCnt="3">
        <dgm:presLayoutVars>
          <dgm:bulletEnabled val="1"/>
        </dgm:presLayoutVars>
      </dgm:prSet>
      <dgm:spPr/>
      <dgm:t>
        <a:bodyPr/>
        <a:lstStyle/>
        <a:p>
          <a:endParaRPr lang="en-US"/>
        </a:p>
      </dgm:t>
    </dgm:pt>
    <dgm:pt modelId="{3ACECCEA-1E5C-431D-BA48-FF635252A911}" type="pres">
      <dgm:prSet presAssocID="{4977518F-F08A-4483-AFEA-EF749F3FD1EE}" presName="spaceBetweenRectangles" presStyleCnt="0"/>
      <dgm:spPr/>
    </dgm:pt>
    <dgm:pt modelId="{EEA2E33C-AC1B-4699-B3EF-655AE3D9E878}" type="pres">
      <dgm:prSet presAssocID="{397C4B3D-EFED-495D-BF4B-A51F54D3FB0D}" presName="parentLin" presStyleCnt="0"/>
      <dgm:spPr/>
    </dgm:pt>
    <dgm:pt modelId="{0E7EB335-8C9B-4C45-8580-DCDD5010B99A}" type="pres">
      <dgm:prSet presAssocID="{397C4B3D-EFED-495D-BF4B-A51F54D3FB0D}" presName="parentLeftMargin" presStyleLbl="node1" presStyleIdx="0" presStyleCnt="3"/>
      <dgm:spPr/>
      <dgm:t>
        <a:bodyPr/>
        <a:lstStyle/>
        <a:p>
          <a:endParaRPr lang="en-US"/>
        </a:p>
      </dgm:t>
    </dgm:pt>
    <dgm:pt modelId="{8BCAFDA7-C087-41D2-877F-E2075392116E}" type="pres">
      <dgm:prSet presAssocID="{397C4B3D-EFED-495D-BF4B-A51F54D3FB0D}" presName="parentText" presStyleLbl="node1" presStyleIdx="1" presStyleCnt="3">
        <dgm:presLayoutVars>
          <dgm:chMax val="0"/>
          <dgm:bulletEnabled val="1"/>
        </dgm:presLayoutVars>
      </dgm:prSet>
      <dgm:spPr/>
      <dgm:t>
        <a:bodyPr/>
        <a:lstStyle/>
        <a:p>
          <a:endParaRPr lang="en-US"/>
        </a:p>
      </dgm:t>
    </dgm:pt>
    <dgm:pt modelId="{63127BCA-E5F8-4333-841C-DD7D26121FD6}" type="pres">
      <dgm:prSet presAssocID="{397C4B3D-EFED-495D-BF4B-A51F54D3FB0D}" presName="negativeSpace" presStyleCnt="0"/>
      <dgm:spPr/>
    </dgm:pt>
    <dgm:pt modelId="{0C0C052D-5496-4B1D-944A-AACCF2F1BD2B}" type="pres">
      <dgm:prSet presAssocID="{397C4B3D-EFED-495D-BF4B-A51F54D3FB0D}" presName="childText" presStyleLbl="conFgAcc1" presStyleIdx="1" presStyleCnt="3">
        <dgm:presLayoutVars>
          <dgm:bulletEnabled val="1"/>
        </dgm:presLayoutVars>
      </dgm:prSet>
      <dgm:spPr/>
      <dgm:t>
        <a:bodyPr/>
        <a:lstStyle/>
        <a:p>
          <a:endParaRPr lang="en-US"/>
        </a:p>
      </dgm:t>
    </dgm:pt>
    <dgm:pt modelId="{3F936501-DB34-4D9A-B7DC-AAF564897162}" type="pres">
      <dgm:prSet presAssocID="{9ECE04A3-A448-46CC-B552-9BD7494C8E63}" presName="spaceBetweenRectangles" presStyleCnt="0"/>
      <dgm:spPr/>
    </dgm:pt>
    <dgm:pt modelId="{06D6721F-69C2-437D-B6D5-BA4651025078}" type="pres">
      <dgm:prSet presAssocID="{5BAECA0E-07CD-463F-935D-18753A2204D3}" presName="parentLin" presStyleCnt="0"/>
      <dgm:spPr/>
    </dgm:pt>
    <dgm:pt modelId="{199A34BB-60BB-430A-96BF-8E6DBF3A39E1}" type="pres">
      <dgm:prSet presAssocID="{5BAECA0E-07CD-463F-935D-18753A2204D3}" presName="parentLeftMargin" presStyleLbl="node1" presStyleIdx="1" presStyleCnt="3"/>
      <dgm:spPr/>
      <dgm:t>
        <a:bodyPr/>
        <a:lstStyle/>
        <a:p>
          <a:endParaRPr lang="en-US"/>
        </a:p>
      </dgm:t>
    </dgm:pt>
    <dgm:pt modelId="{ED65C21C-58FF-4DC1-A11E-F7B452DDEC1E}" type="pres">
      <dgm:prSet presAssocID="{5BAECA0E-07CD-463F-935D-18753A2204D3}" presName="parentText" presStyleLbl="node1" presStyleIdx="2" presStyleCnt="3">
        <dgm:presLayoutVars>
          <dgm:chMax val="0"/>
          <dgm:bulletEnabled val="1"/>
        </dgm:presLayoutVars>
      </dgm:prSet>
      <dgm:spPr/>
      <dgm:t>
        <a:bodyPr/>
        <a:lstStyle/>
        <a:p>
          <a:endParaRPr lang="en-US"/>
        </a:p>
      </dgm:t>
    </dgm:pt>
    <dgm:pt modelId="{BB217439-0802-4639-B13E-CDD076C8C2B7}" type="pres">
      <dgm:prSet presAssocID="{5BAECA0E-07CD-463F-935D-18753A2204D3}" presName="negativeSpace" presStyleCnt="0"/>
      <dgm:spPr/>
    </dgm:pt>
    <dgm:pt modelId="{EDB7617D-AA88-4C04-8EE1-9A5C9C7D1CFE}" type="pres">
      <dgm:prSet presAssocID="{5BAECA0E-07CD-463F-935D-18753A2204D3}" presName="childText" presStyleLbl="conFgAcc1" presStyleIdx="2" presStyleCnt="3">
        <dgm:presLayoutVars>
          <dgm:bulletEnabled val="1"/>
        </dgm:presLayoutVars>
      </dgm:prSet>
      <dgm:spPr/>
      <dgm:t>
        <a:bodyPr/>
        <a:lstStyle/>
        <a:p>
          <a:endParaRPr lang="en-US"/>
        </a:p>
      </dgm:t>
    </dgm:pt>
  </dgm:ptLst>
  <dgm:cxnLst>
    <dgm:cxn modelId="{7A34788F-5168-4D5F-AB60-B2B18266A603}" type="presOf" srcId="{B717630A-58E1-4777-86AE-2A52CEECE6E9}" destId="{228573E0-F143-4DD7-A55A-5013B684C60E}" srcOrd="0" destOrd="0" presId="urn:microsoft.com/office/officeart/2005/8/layout/list1"/>
    <dgm:cxn modelId="{784D1A0B-5604-4781-9F94-BDDD601CE7E0}" srcId="{10C76D83-7B72-4226-B90A-E7EE6DCDD8F3}" destId="{5E0AEE37-6FBE-48C7-879F-60B92D18C02A}" srcOrd="0" destOrd="0" parTransId="{43799237-9E0F-481D-9C3A-B04181300B83}" sibTransId="{1699100E-9FF9-4BB3-9B5D-8E4CAB0EA51E}"/>
    <dgm:cxn modelId="{198473E4-D8D6-4887-9692-436C913A9DA0}" type="presOf" srcId="{5BAECA0E-07CD-463F-935D-18753A2204D3}" destId="{ED65C21C-58FF-4DC1-A11E-F7B452DDEC1E}" srcOrd="1" destOrd="0" presId="urn:microsoft.com/office/officeart/2005/8/layout/list1"/>
    <dgm:cxn modelId="{7E641BC2-CC0B-4AF7-8487-F098576C9BD6}" type="presOf" srcId="{2AA64DC7-77B4-426F-B4A5-C470509EAA5D}" destId="{EDB7617D-AA88-4C04-8EE1-9A5C9C7D1CFE}" srcOrd="0" destOrd="0" presId="urn:microsoft.com/office/officeart/2005/8/layout/list1"/>
    <dgm:cxn modelId="{ACAE0AB7-1750-4487-BCD5-17C62C6539F8}" srcId="{5BAECA0E-07CD-463F-935D-18753A2204D3}" destId="{2AA64DC7-77B4-426F-B4A5-C470509EAA5D}" srcOrd="0" destOrd="0" parTransId="{999B2624-2555-48A9-93B3-27F77969EF1B}" sibTransId="{C704269E-AE29-4BA2-9BEA-75020BBC12C8}"/>
    <dgm:cxn modelId="{AB881AE7-948E-4282-BC50-CCB00F5525EB}" srcId="{B717630A-58E1-4777-86AE-2A52CEECE6E9}" destId="{10C76D83-7B72-4226-B90A-E7EE6DCDD8F3}" srcOrd="0" destOrd="0" parTransId="{0842D208-E82A-4E0D-94D1-99E35F380D2D}" sibTransId="{4977518F-F08A-4483-AFEA-EF749F3FD1EE}"/>
    <dgm:cxn modelId="{1AB485F2-2C49-4FE6-83FF-2A74E38E16CB}" type="presOf" srcId="{5E0AEE37-6FBE-48C7-879F-60B92D18C02A}" destId="{59F2DE31-3FE2-496B-9976-F418A9FFB3CA}" srcOrd="0" destOrd="0" presId="urn:microsoft.com/office/officeart/2005/8/layout/list1"/>
    <dgm:cxn modelId="{C097E590-F827-4A78-96B5-49AD9C0E43A4}" srcId="{397C4B3D-EFED-495D-BF4B-A51F54D3FB0D}" destId="{4A342874-E37F-4F5A-A947-22401511DFF5}" srcOrd="0" destOrd="0" parTransId="{26449127-9017-44FB-8570-28E478284FD6}" sibTransId="{F1B1C201-F99E-4B40-874B-1F528B770C33}"/>
    <dgm:cxn modelId="{456BECAC-96DE-46B9-B6CA-21EDDE699DEE}" srcId="{B717630A-58E1-4777-86AE-2A52CEECE6E9}" destId="{397C4B3D-EFED-495D-BF4B-A51F54D3FB0D}" srcOrd="1" destOrd="0" parTransId="{D8186C9C-C505-4C90-B119-95B56149CC73}" sibTransId="{9ECE04A3-A448-46CC-B552-9BD7494C8E63}"/>
    <dgm:cxn modelId="{BA4598C2-C19D-4B13-88B2-89A7D94FAC90}" type="presOf" srcId="{10C76D83-7B72-4226-B90A-E7EE6DCDD8F3}" destId="{CC090B37-ECCC-49F4-B41F-52D38BFA49E0}" srcOrd="1" destOrd="0" presId="urn:microsoft.com/office/officeart/2005/8/layout/list1"/>
    <dgm:cxn modelId="{BAE78E06-12FC-4F2E-BBE1-AA17FC1CE35A}" type="presOf" srcId="{5BAECA0E-07CD-463F-935D-18753A2204D3}" destId="{199A34BB-60BB-430A-96BF-8E6DBF3A39E1}" srcOrd="0" destOrd="0" presId="urn:microsoft.com/office/officeart/2005/8/layout/list1"/>
    <dgm:cxn modelId="{A4383C69-0C60-40AA-A772-AF71263DE475}" type="presOf" srcId="{10C76D83-7B72-4226-B90A-E7EE6DCDD8F3}" destId="{77DBE5ED-2CA7-4D09-B3EF-CB01C4ABEF65}" srcOrd="0" destOrd="0" presId="urn:microsoft.com/office/officeart/2005/8/layout/list1"/>
    <dgm:cxn modelId="{68B6B83B-D933-4E91-B5FC-DB41DAA7CA78}" srcId="{B717630A-58E1-4777-86AE-2A52CEECE6E9}" destId="{5BAECA0E-07CD-463F-935D-18753A2204D3}" srcOrd="2" destOrd="0" parTransId="{B49C9DF4-340F-4B0B-9DFE-67A90D989A51}" sibTransId="{FF0A9DB3-5A94-4CD5-BF68-626FEA40472F}"/>
    <dgm:cxn modelId="{3E6D9C71-AEDC-4DDE-8391-724D203CFC4C}" type="presOf" srcId="{397C4B3D-EFED-495D-BF4B-A51F54D3FB0D}" destId="{0E7EB335-8C9B-4C45-8580-DCDD5010B99A}" srcOrd="0" destOrd="0" presId="urn:microsoft.com/office/officeart/2005/8/layout/list1"/>
    <dgm:cxn modelId="{27B9FE8F-2FE9-4EBC-B658-C9680767CF45}" type="presOf" srcId="{397C4B3D-EFED-495D-BF4B-A51F54D3FB0D}" destId="{8BCAFDA7-C087-41D2-877F-E2075392116E}" srcOrd="1" destOrd="0" presId="urn:microsoft.com/office/officeart/2005/8/layout/list1"/>
    <dgm:cxn modelId="{DD4E20E7-6E19-43E8-B0A9-BDD34D10C796}" type="presOf" srcId="{4A342874-E37F-4F5A-A947-22401511DFF5}" destId="{0C0C052D-5496-4B1D-944A-AACCF2F1BD2B}" srcOrd="0" destOrd="0" presId="urn:microsoft.com/office/officeart/2005/8/layout/list1"/>
    <dgm:cxn modelId="{BC2E5F8E-9987-42EF-B8F5-08F0410C1282}" type="presParOf" srcId="{228573E0-F143-4DD7-A55A-5013B684C60E}" destId="{6ABE6122-2AAD-4D1A-AFF1-D8B6DF9A3BBF}" srcOrd="0" destOrd="0" presId="urn:microsoft.com/office/officeart/2005/8/layout/list1"/>
    <dgm:cxn modelId="{A1FCAC5A-1C0C-41AF-B95E-CE47FA315F40}" type="presParOf" srcId="{6ABE6122-2AAD-4D1A-AFF1-D8B6DF9A3BBF}" destId="{77DBE5ED-2CA7-4D09-B3EF-CB01C4ABEF65}" srcOrd="0" destOrd="0" presId="urn:microsoft.com/office/officeart/2005/8/layout/list1"/>
    <dgm:cxn modelId="{05C6324A-BFA9-4898-99D9-A31D46ECDDB9}" type="presParOf" srcId="{6ABE6122-2AAD-4D1A-AFF1-D8B6DF9A3BBF}" destId="{CC090B37-ECCC-49F4-B41F-52D38BFA49E0}" srcOrd="1" destOrd="0" presId="urn:microsoft.com/office/officeart/2005/8/layout/list1"/>
    <dgm:cxn modelId="{88AC2DFC-DC4E-4006-B3BA-343AF171A8F5}" type="presParOf" srcId="{228573E0-F143-4DD7-A55A-5013B684C60E}" destId="{6573EAE3-EF53-4A5A-BB4A-883E99BB803F}" srcOrd="1" destOrd="0" presId="urn:microsoft.com/office/officeart/2005/8/layout/list1"/>
    <dgm:cxn modelId="{197E9191-DFD2-48B9-BFD9-D7608A36E9E8}" type="presParOf" srcId="{228573E0-F143-4DD7-A55A-5013B684C60E}" destId="{59F2DE31-3FE2-496B-9976-F418A9FFB3CA}" srcOrd="2" destOrd="0" presId="urn:microsoft.com/office/officeart/2005/8/layout/list1"/>
    <dgm:cxn modelId="{43E51055-8A09-4CA8-B621-A503F67DCC56}" type="presParOf" srcId="{228573E0-F143-4DD7-A55A-5013B684C60E}" destId="{3ACECCEA-1E5C-431D-BA48-FF635252A911}" srcOrd="3" destOrd="0" presId="urn:microsoft.com/office/officeart/2005/8/layout/list1"/>
    <dgm:cxn modelId="{CD63617E-5023-47E9-8E6E-DD426B777C79}" type="presParOf" srcId="{228573E0-F143-4DD7-A55A-5013B684C60E}" destId="{EEA2E33C-AC1B-4699-B3EF-655AE3D9E878}" srcOrd="4" destOrd="0" presId="urn:microsoft.com/office/officeart/2005/8/layout/list1"/>
    <dgm:cxn modelId="{A453EF8F-53C9-4F8F-99BA-41D5ECE06C67}" type="presParOf" srcId="{EEA2E33C-AC1B-4699-B3EF-655AE3D9E878}" destId="{0E7EB335-8C9B-4C45-8580-DCDD5010B99A}" srcOrd="0" destOrd="0" presId="urn:microsoft.com/office/officeart/2005/8/layout/list1"/>
    <dgm:cxn modelId="{4F7C5CD1-BF35-4BF6-9E22-9AD20A11F892}" type="presParOf" srcId="{EEA2E33C-AC1B-4699-B3EF-655AE3D9E878}" destId="{8BCAFDA7-C087-41D2-877F-E2075392116E}" srcOrd="1" destOrd="0" presId="urn:microsoft.com/office/officeart/2005/8/layout/list1"/>
    <dgm:cxn modelId="{0A42C1A3-6D73-4575-AC32-FF9321C52A53}" type="presParOf" srcId="{228573E0-F143-4DD7-A55A-5013B684C60E}" destId="{63127BCA-E5F8-4333-841C-DD7D26121FD6}" srcOrd="5" destOrd="0" presId="urn:microsoft.com/office/officeart/2005/8/layout/list1"/>
    <dgm:cxn modelId="{06C5A1B5-B9D3-4B65-8D3E-614CBAB5E70E}" type="presParOf" srcId="{228573E0-F143-4DD7-A55A-5013B684C60E}" destId="{0C0C052D-5496-4B1D-944A-AACCF2F1BD2B}" srcOrd="6" destOrd="0" presId="urn:microsoft.com/office/officeart/2005/8/layout/list1"/>
    <dgm:cxn modelId="{1B9F9679-F149-467C-80AC-5E24EA448C4E}" type="presParOf" srcId="{228573E0-F143-4DD7-A55A-5013B684C60E}" destId="{3F936501-DB34-4D9A-B7DC-AAF564897162}" srcOrd="7" destOrd="0" presId="urn:microsoft.com/office/officeart/2005/8/layout/list1"/>
    <dgm:cxn modelId="{D864556F-B21D-440A-8291-B7A1781C27C1}" type="presParOf" srcId="{228573E0-F143-4DD7-A55A-5013B684C60E}" destId="{06D6721F-69C2-437D-B6D5-BA4651025078}" srcOrd="8" destOrd="0" presId="urn:microsoft.com/office/officeart/2005/8/layout/list1"/>
    <dgm:cxn modelId="{444D4572-AD43-419C-AFF5-CEAAFE801426}" type="presParOf" srcId="{06D6721F-69C2-437D-B6D5-BA4651025078}" destId="{199A34BB-60BB-430A-96BF-8E6DBF3A39E1}" srcOrd="0" destOrd="0" presId="urn:microsoft.com/office/officeart/2005/8/layout/list1"/>
    <dgm:cxn modelId="{3AC4B56E-9F48-4FC2-9978-58879F677B24}" type="presParOf" srcId="{06D6721F-69C2-437D-B6D5-BA4651025078}" destId="{ED65C21C-58FF-4DC1-A11E-F7B452DDEC1E}" srcOrd="1" destOrd="0" presId="urn:microsoft.com/office/officeart/2005/8/layout/list1"/>
    <dgm:cxn modelId="{55E8450D-BDE6-41BD-8995-44FE37F9C118}" type="presParOf" srcId="{228573E0-F143-4DD7-A55A-5013B684C60E}" destId="{BB217439-0802-4639-B13E-CDD076C8C2B7}" srcOrd="9" destOrd="0" presId="urn:microsoft.com/office/officeart/2005/8/layout/list1"/>
    <dgm:cxn modelId="{1A8B592D-A13C-4266-A90A-59C03130D2DF}" type="presParOf" srcId="{228573E0-F143-4DD7-A55A-5013B684C60E}" destId="{EDB7617D-AA88-4C04-8EE1-9A5C9C7D1CFE}"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6404CE-15F1-4069-A9E5-08FDD77CD29F}" type="doc">
      <dgm:prSet loTypeId="urn:microsoft.com/office/officeart/2005/8/layout/default" loCatId="list" qsTypeId="urn:microsoft.com/office/officeart/2005/8/quickstyle/simple4" qsCatId="simple" csTypeId="urn:microsoft.com/office/officeart/2005/8/colors/colorful1" csCatId="colorful" phldr="1"/>
      <dgm:spPr/>
      <dgm:t>
        <a:bodyPr/>
        <a:lstStyle/>
        <a:p>
          <a:endParaRPr lang="en-US"/>
        </a:p>
      </dgm:t>
    </dgm:pt>
    <dgm:pt modelId="{EBEF283A-7FAC-4283-875A-16097D3B6AC3}">
      <dgm:prSet phldrT="[Text]"/>
      <dgm:spPr/>
      <dgm:t>
        <a:bodyPr/>
        <a:lstStyle/>
        <a:p>
          <a:r>
            <a:rPr lang="en-US" dirty="0" smtClean="0"/>
            <a:t>Assessments require a lot of data and staff hours.  The costs are often prohibitive, especially for smaller companies.  </a:t>
          </a:r>
          <a:endParaRPr lang="en-US" dirty="0"/>
        </a:p>
      </dgm:t>
    </dgm:pt>
    <dgm:pt modelId="{F5972011-7739-4D10-B63E-B1ECBD63600F}" type="parTrans" cxnId="{9B01BB8A-3F4A-4E58-B8A2-15BF2956456A}">
      <dgm:prSet/>
      <dgm:spPr/>
      <dgm:t>
        <a:bodyPr/>
        <a:lstStyle/>
        <a:p>
          <a:endParaRPr lang="en-US"/>
        </a:p>
      </dgm:t>
    </dgm:pt>
    <dgm:pt modelId="{7BF38564-C101-4FF7-B079-50C845CA44F1}" type="sibTrans" cxnId="{9B01BB8A-3F4A-4E58-B8A2-15BF2956456A}">
      <dgm:prSet/>
      <dgm:spPr/>
      <dgm:t>
        <a:bodyPr/>
        <a:lstStyle/>
        <a:p>
          <a:endParaRPr lang="en-US"/>
        </a:p>
      </dgm:t>
    </dgm:pt>
    <dgm:pt modelId="{C0752233-5D6D-4FD8-AE7E-F0D92484717E}">
      <dgm:prSet/>
      <dgm:spPr/>
      <dgm:t>
        <a:bodyPr/>
        <a:lstStyle/>
        <a:p>
          <a:r>
            <a:rPr lang="en-US" dirty="0" smtClean="0"/>
            <a:t>Data may not be available or may not meet data quality requirements.</a:t>
          </a:r>
        </a:p>
      </dgm:t>
    </dgm:pt>
    <dgm:pt modelId="{FC659E79-4E1E-4D93-A05F-006291A71024}" type="parTrans" cxnId="{BBC8ED53-01E0-4C10-8F97-BA9D0DC79067}">
      <dgm:prSet/>
      <dgm:spPr/>
      <dgm:t>
        <a:bodyPr/>
        <a:lstStyle/>
        <a:p>
          <a:endParaRPr lang="en-US"/>
        </a:p>
      </dgm:t>
    </dgm:pt>
    <dgm:pt modelId="{7A297748-0844-4655-B4B7-3D64A26C1107}" type="sibTrans" cxnId="{BBC8ED53-01E0-4C10-8F97-BA9D0DC79067}">
      <dgm:prSet/>
      <dgm:spPr/>
      <dgm:t>
        <a:bodyPr/>
        <a:lstStyle/>
        <a:p>
          <a:endParaRPr lang="en-US"/>
        </a:p>
      </dgm:t>
    </dgm:pt>
    <dgm:pt modelId="{0AAC36AA-0741-4D58-AACF-5FCB6EE1E107}">
      <dgm:prSet/>
      <dgm:spPr/>
      <dgm:t>
        <a:bodyPr/>
        <a:lstStyle/>
        <a:p>
          <a:r>
            <a:rPr lang="en-US" dirty="0" smtClean="0"/>
            <a:t>It can be difficult to allocate materials and other inputs appropriately</a:t>
          </a:r>
        </a:p>
      </dgm:t>
    </dgm:pt>
    <dgm:pt modelId="{29C6D5E5-DCA8-484C-B37D-0A3623F452C6}" type="parTrans" cxnId="{80EEDFE9-40A2-48CD-AC0B-FF143DF6B536}">
      <dgm:prSet/>
      <dgm:spPr/>
      <dgm:t>
        <a:bodyPr/>
        <a:lstStyle/>
        <a:p>
          <a:endParaRPr lang="en-US"/>
        </a:p>
      </dgm:t>
    </dgm:pt>
    <dgm:pt modelId="{079040B5-4EA9-46D7-A3EE-1E14C9AA0306}" type="sibTrans" cxnId="{80EEDFE9-40A2-48CD-AC0B-FF143DF6B536}">
      <dgm:prSet/>
      <dgm:spPr/>
      <dgm:t>
        <a:bodyPr/>
        <a:lstStyle/>
        <a:p>
          <a:endParaRPr lang="en-US"/>
        </a:p>
      </dgm:t>
    </dgm:pt>
    <dgm:pt modelId="{F0B9F25E-0423-4280-8B17-B1737D3544CB}">
      <dgm:prSet/>
      <dgm:spPr/>
      <dgm:t>
        <a:bodyPr/>
        <a:lstStyle/>
        <a:p>
          <a:r>
            <a:rPr lang="en-US" smtClean="0"/>
            <a:t>Environmental impact data are often complex and difficult to understand</a:t>
          </a:r>
          <a:endParaRPr lang="en-US" dirty="0" smtClean="0"/>
        </a:p>
      </dgm:t>
    </dgm:pt>
    <dgm:pt modelId="{97C75138-0D84-4BCB-9160-8BA92EDE53C4}" type="parTrans" cxnId="{C3DD43D3-F949-4DA4-8C59-AB431C161216}">
      <dgm:prSet/>
      <dgm:spPr/>
      <dgm:t>
        <a:bodyPr/>
        <a:lstStyle/>
        <a:p>
          <a:endParaRPr lang="en-US"/>
        </a:p>
      </dgm:t>
    </dgm:pt>
    <dgm:pt modelId="{CD93ADA6-8A0C-4D81-AB59-94288AA30578}" type="sibTrans" cxnId="{C3DD43D3-F949-4DA4-8C59-AB431C161216}">
      <dgm:prSet/>
      <dgm:spPr/>
      <dgm:t>
        <a:bodyPr/>
        <a:lstStyle/>
        <a:p>
          <a:endParaRPr lang="en-US"/>
        </a:p>
      </dgm:t>
    </dgm:pt>
    <dgm:pt modelId="{B5828555-7246-41B0-A820-4D7B15F7A337}" type="pres">
      <dgm:prSet presAssocID="{7E6404CE-15F1-4069-A9E5-08FDD77CD29F}" presName="diagram" presStyleCnt="0">
        <dgm:presLayoutVars>
          <dgm:dir/>
          <dgm:resizeHandles val="exact"/>
        </dgm:presLayoutVars>
      </dgm:prSet>
      <dgm:spPr/>
      <dgm:t>
        <a:bodyPr/>
        <a:lstStyle/>
        <a:p>
          <a:endParaRPr lang="en-US"/>
        </a:p>
      </dgm:t>
    </dgm:pt>
    <dgm:pt modelId="{FC89A000-6A4C-4AA2-95EC-4EE12C58A1E3}" type="pres">
      <dgm:prSet presAssocID="{EBEF283A-7FAC-4283-875A-16097D3B6AC3}" presName="node" presStyleLbl="node1" presStyleIdx="0" presStyleCnt="4">
        <dgm:presLayoutVars>
          <dgm:bulletEnabled val="1"/>
        </dgm:presLayoutVars>
      </dgm:prSet>
      <dgm:spPr/>
      <dgm:t>
        <a:bodyPr/>
        <a:lstStyle/>
        <a:p>
          <a:endParaRPr lang="en-US"/>
        </a:p>
      </dgm:t>
    </dgm:pt>
    <dgm:pt modelId="{27D4284E-174D-4BA8-96BA-15B51B7C207A}" type="pres">
      <dgm:prSet presAssocID="{7BF38564-C101-4FF7-B079-50C845CA44F1}" presName="sibTrans" presStyleCnt="0"/>
      <dgm:spPr/>
    </dgm:pt>
    <dgm:pt modelId="{5430530C-EB90-48ED-8BDB-34FC91541628}" type="pres">
      <dgm:prSet presAssocID="{C0752233-5D6D-4FD8-AE7E-F0D92484717E}" presName="node" presStyleLbl="node1" presStyleIdx="1" presStyleCnt="4">
        <dgm:presLayoutVars>
          <dgm:bulletEnabled val="1"/>
        </dgm:presLayoutVars>
      </dgm:prSet>
      <dgm:spPr/>
      <dgm:t>
        <a:bodyPr/>
        <a:lstStyle/>
        <a:p>
          <a:endParaRPr lang="en-US"/>
        </a:p>
      </dgm:t>
    </dgm:pt>
    <dgm:pt modelId="{53064243-E19B-4CAB-8935-9C05FF756D9F}" type="pres">
      <dgm:prSet presAssocID="{7A297748-0844-4655-B4B7-3D64A26C1107}" presName="sibTrans" presStyleCnt="0"/>
      <dgm:spPr/>
    </dgm:pt>
    <dgm:pt modelId="{A7B28D49-CCEF-4731-9997-065A5027B689}" type="pres">
      <dgm:prSet presAssocID="{0AAC36AA-0741-4D58-AACF-5FCB6EE1E107}" presName="node" presStyleLbl="node1" presStyleIdx="2" presStyleCnt="4">
        <dgm:presLayoutVars>
          <dgm:bulletEnabled val="1"/>
        </dgm:presLayoutVars>
      </dgm:prSet>
      <dgm:spPr/>
      <dgm:t>
        <a:bodyPr/>
        <a:lstStyle/>
        <a:p>
          <a:endParaRPr lang="en-US"/>
        </a:p>
      </dgm:t>
    </dgm:pt>
    <dgm:pt modelId="{1B2AD9E2-43E0-4D4E-A3DE-F8C9D170C371}" type="pres">
      <dgm:prSet presAssocID="{079040B5-4EA9-46D7-A3EE-1E14C9AA0306}" presName="sibTrans" presStyleCnt="0"/>
      <dgm:spPr/>
    </dgm:pt>
    <dgm:pt modelId="{2911BE59-433C-41BA-B632-4ABFCA4D4DB9}" type="pres">
      <dgm:prSet presAssocID="{F0B9F25E-0423-4280-8B17-B1737D3544CB}" presName="node" presStyleLbl="node1" presStyleIdx="3" presStyleCnt="4">
        <dgm:presLayoutVars>
          <dgm:bulletEnabled val="1"/>
        </dgm:presLayoutVars>
      </dgm:prSet>
      <dgm:spPr/>
      <dgm:t>
        <a:bodyPr/>
        <a:lstStyle/>
        <a:p>
          <a:endParaRPr lang="en-US"/>
        </a:p>
      </dgm:t>
    </dgm:pt>
  </dgm:ptLst>
  <dgm:cxnLst>
    <dgm:cxn modelId="{7F019125-EF6C-4E33-B175-E318A01514B2}" type="presOf" srcId="{0AAC36AA-0741-4D58-AACF-5FCB6EE1E107}" destId="{A7B28D49-CCEF-4731-9997-065A5027B689}" srcOrd="0" destOrd="0" presId="urn:microsoft.com/office/officeart/2005/8/layout/default"/>
    <dgm:cxn modelId="{38972ED5-D974-46DF-ABE2-6389C6BD2EDB}" type="presOf" srcId="{EBEF283A-7FAC-4283-875A-16097D3B6AC3}" destId="{FC89A000-6A4C-4AA2-95EC-4EE12C58A1E3}" srcOrd="0" destOrd="0" presId="urn:microsoft.com/office/officeart/2005/8/layout/default"/>
    <dgm:cxn modelId="{A14AF142-757E-4D48-ACD3-BD273FD6E794}" type="presOf" srcId="{F0B9F25E-0423-4280-8B17-B1737D3544CB}" destId="{2911BE59-433C-41BA-B632-4ABFCA4D4DB9}" srcOrd="0" destOrd="0" presId="urn:microsoft.com/office/officeart/2005/8/layout/default"/>
    <dgm:cxn modelId="{BBC8ED53-01E0-4C10-8F97-BA9D0DC79067}" srcId="{7E6404CE-15F1-4069-A9E5-08FDD77CD29F}" destId="{C0752233-5D6D-4FD8-AE7E-F0D92484717E}" srcOrd="1" destOrd="0" parTransId="{FC659E79-4E1E-4D93-A05F-006291A71024}" sibTransId="{7A297748-0844-4655-B4B7-3D64A26C1107}"/>
    <dgm:cxn modelId="{C3DD43D3-F949-4DA4-8C59-AB431C161216}" srcId="{7E6404CE-15F1-4069-A9E5-08FDD77CD29F}" destId="{F0B9F25E-0423-4280-8B17-B1737D3544CB}" srcOrd="3" destOrd="0" parTransId="{97C75138-0D84-4BCB-9160-8BA92EDE53C4}" sibTransId="{CD93ADA6-8A0C-4D81-AB59-94288AA30578}"/>
    <dgm:cxn modelId="{D1B56250-E389-4049-BC0D-AD2400127183}" type="presOf" srcId="{C0752233-5D6D-4FD8-AE7E-F0D92484717E}" destId="{5430530C-EB90-48ED-8BDB-34FC91541628}" srcOrd="0" destOrd="0" presId="urn:microsoft.com/office/officeart/2005/8/layout/default"/>
    <dgm:cxn modelId="{80EEDFE9-40A2-48CD-AC0B-FF143DF6B536}" srcId="{7E6404CE-15F1-4069-A9E5-08FDD77CD29F}" destId="{0AAC36AA-0741-4D58-AACF-5FCB6EE1E107}" srcOrd="2" destOrd="0" parTransId="{29C6D5E5-DCA8-484C-B37D-0A3623F452C6}" sibTransId="{079040B5-4EA9-46D7-A3EE-1E14C9AA0306}"/>
    <dgm:cxn modelId="{9B01BB8A-3F4A-4E58-B8A2-15BF2956456A}" srcId="{7E6404CE-15F1-4069-A9E5-08FDD77CD29F}" destId="{EBEF283A-7FAC-4283-875A-16097D3B6AC3}" srcOrd="0" destOrd="0" parTransId="{F5972011-7739-4D10-B63E-B1ECBD63600F}" sibTransId="{7BF38564-C101-4FF7-B079-50C845CA44F1}"/>
    <dgm:cxn modelId="{147BECDC-F471-4294-9DBB-7EE8BE983A85}" type="presOf" srcId="{7E6404CE-15F1-4069-A9E5-08FDD77CD29F}" destId="{B5828555-7246-41B0-A820-4D7B15F7A337}" srcOrd="0" destOrd="0" presId="urn:microsoft.com/office/officeart/2005/8/layout/default"/>
    <dgm:cxn modelId="{EE29AB01-C7CE-4B10-8B50-676EB85982D2}" type="presParOf" srcId="{B5828555-7246-41B0-A820-4D7B15F7A337}" destId="{FC89A000-6A4C-4AA2-95EC-4EE12C58A1E3}" srcOrd="0" destOrd="0" presId="urn:microsoft.com/office/officeart/2005/8/layout/default"/>
    <dgm:cxn modelId="{78E1A9F3-5A10-4E68-BECF-D1ED54637485}" type="presParOf" srcId="{B5828555-7246-41B0-A820-4D7B15F7A337}" destId="{27D4284E-174D-4BA8-96BA-15B51B7C207A}" srcOrd="1" destOrd="0" presId="urn:microsoft.com/office/officeart/2005/8/layout/default"/>
    <dgm:cxn modelId="{F0CAE921-58AE-433C-90AB-55DAADE3DA17}" type="presParOf" srcId="{B5828555-7246-41B0-A820-4D7B15F7A337}" destId="{5430530C-EB90-48ED-8BDB-34FC91541628}" srcOrd="2" destOrd="0" presId="urn:microsoft.com/office/officeart/2005/8/layout/default"/>
    <dgm:cxn modelId="{7B7A1593-8228-4D24-B169-BD69A7D319DE}" type="presParOf" srcId="{B5828555-7246-41B0-A820-4D7B15F7A337}" destId="{53064243-E19B-4CAB-8935-9C05FF756D9F}" srcOrd="3" destOrd="0" presId="urn:microsoft.com/office/officeart/2005/8/layout/default"/>
    <dgm:cxn modelId="{B6BE848D-01EF-40CB-9546-8DFAC6B30885}" type="presParOf" srcId="{B5828555-7246-41B0-A820-4D7B15F7A337}" destId="{A7B28D49-CCEF-4731-9997-065A5027B689}" srcOrd="4" destOrd="0" presId="urn:microsoft.com/office/officeart/2005/8/layout/default"/>
    <dgm:cxn modelId="{E4312DF7-1F4A-4EA0-8B77-52D082826027}" type="presParOf" srcId="{B5828555-7246-41B0-A820-4D7B15F7A337}" destId="{1B2AD9E2-43E0-4D4E-A3DE-F8C9D170C371}" srcOrd="5" destOrd="0" presId="urn:microsoft.com/office/officeart/2005/8/layout/default"/>
    <dgm:cxn modelId="{97416044-5BA3-43AA-9688-26321DE1CE74}" type="presParOf" srcId="{B5828555-7246-41B0-A820-4D7B15F7A337}" destId="{2911BE59-433C-41BA-B632-4ABFCA4D4DB9}"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CB74EED-7501-409C-9237-6ACF0156807F}" type="doc">
      <dgm:prSet loTypeId="urn:microsoft.com/office/officeart/2005/8/layout/list1" loCatId="list" qsTypeId="urn:microsoft.com/office/officeart/2005/8/quickstyle/simple5" qsCatId="simple" csTypeId="urn:microsoft.com/office/officeart/2005/8/colors/accent6_2" csCatId="accent6" phldr="1"/>
      <dgm:spPr/>
      <dgm:t>
        <a:bodyPr/>
        <a:lstStyle/>
        <a:p>
          <a:endParaRPr lang="en-US"/>
        </a:p>
      </dgm:t>
    </dgm:pt>
    <dgm:pt modelId="{50AA8057-264D-4CFC-AF93-69D4BE77F07A}">
      <dgm:prSet phldrT="[Text]">
        <dgm:style>
          <a:lnRef idx="0">
            <a:schemeClr val="accent5"/>
          </a:lnRef>
          <a:fillRef idx="3">
            <a:schemeClr val="accent5"/>
          </a:fillRef>
          <a:effectRef idx="3">
            <a:schemeClr val="accent5"/>
          </a:effectRef>
          <a:fontRef idx="minor">
            <a:schemeClr val="lt1"/>
          </a:fontRef>
        </dgm:style>
      </dgm:prSet>
      <dgm:spPr/>
      <dgm:t>
        <a:bodyPr/>
        <a:lstStyle/>
        <a:p>
          <a:r>
            <a:rPr lang="en-US" dirty="0" smtClean="0"/>
            <a:t>1. Examine your industry as a whole </a:t>
          </a:r>
          <a:endParaRPr lang="en-US" dirty="0"/>
        </a:p>
      </dgm:t>
    </dgm:pt>
    <dgm:pt modelId="{EA2835F4-BD15-460F-AD55-5F83309CC04C}" type="parTrans" cxnId="{E3DDF1F7-C3A1-47F0-A4EF-F884D2CEBFBE}">
      <dgm:prSet/>
      <dgm:spPr/>
      <dgm:t>
        <a:bodyPr/>
        <a:lstStyle/>
        <a:p>
          <a:endParaRPr lang="en-US"/>
        </a:p>
      </dgm:t>
    </dgm:pt>
    <dgm:pt modelId="{F0EF0F51-9210-4D30-9954-5D15F542A26F}" type="sibTrans" cxnId="{E3DDF1F7-C3A1-47F0-A4EF-F884D2CEBFBE}">
      <dgm:prSet/>
      <dgm:spPr/>
      <dgm:t>
        <a:bodyPr/>
        <a:lstStyle/>
        <a:p>
          <a:endParaRPr lang="en-US"/>
        </a:p>
      </dgm:t>
    </dgm:pt>
    <dgm:pt modelId="{DFDDD5D6-3304-48B0-A1B3-185EB5AD229D}">
      <dgm:prSet>
        <dgm:style>
          <a:lnRef idx="0">
            <a:schemeClr val="accent2"/>
          </a:lnRef>
          <a:fillRef idx="3">
            <a:schemeClr val="accent2"/>
          </a:fillRef>
          <a:effectRef idx="3">
            <a:schemeClr val="accent2"/>
          </a:effectRef>
          <a:fontRef idx="minor">
            <a:schemeClr val="lt1"/>
          </a:fontRef>
        </dgm:style>
      </dgm:prSet>
      <dgm:spPr/>
      <dgm:t>
        <a:bodyPr/>
        <a:lstStyle/>
        <a:p>
          <a:r>
            <a:rPr lang="en-US" dirty="0" smtClean="0"/>
            <a:t>2. Identify where you are in the value chain</a:t>
          </a:r>
        </a:p>
      </dgm:t>
    </dgm:pt>
    <dgm:pt modelId="{55B17028-4C73-4FF1-A0A2-1C9196ABE3C9}" type="parTrans" cxnId="{BF36F8C1-40B8-410D-B596-AFCEDB21E6C3}">
      <dgm:prSet/>
      <dgm:spPr/>
      <dgm:t>
        <a:bodyPr/>
        <a:lstStyle/>
        <a:p>
          <a:endParaRPr lang="en-US"/>
        </a:p>
      </dgm:t>
    </dgm:pt>
    <dgm:pt modelId="{F43C0EA0-B4CC-47B8-B5EC-A8B97D1FED84}" type="sibTrans" cxnId="{BF36F8C1-40B8-410D-B596-AFCEDB21E6C3}">
      <dgm:prSet/>
      <dgm:spPr/>
      <dgm:t>
        <a:bodyPr/>
        <a:lstStyle/>
        <a:p>
          <a:endParaRPr lang="en-US"/>
        </a:p>
      </dgm:t>
    </dgm:pt>
    <dgm:pt modelId="{D8962C7D-F727-4FA3-80DA-E19B4F53CFE8}">
      <dgm:prSet>
        <dgm:style>
          <a:lnRef idx="0">
            <a:schemeClr val="accent4"/>
          </a:lnRef>
          <a:fillRef idx="3">
            <a:schemeClr val="accent4"/>
          </a:fillRef>
          <a:effectRef idx="3">
            <a:schemeClr val="accent4"/>
          </a:effectRef>
          <a:fontRef idx="minor">
            <a:schemeClr val="lt1"/>
          </a:fontRef>
        </dgm:style>
      </dgm:prSet>
      <dgm:spPr/>
      <dgm:t>
        <a:bodyPr/>
        <a:lstStyle/>
        <a:p>
          <a:r>
            <a:rPr lang="en-US" dirty="0" smtClean="0"/>
            <a:t>3. Conduct a self-assessment</a:t>
          </a:r>
          <a:endParaRPr lang="en-US" dirty="0"/>
        </a:p>
      </dgm:t>
    </dgm:pt>
    <dgm:pt modelId="{369EF573-A7CF-4A30-BA38-ED4784EFA21C}" type="parTrans" cxnId="{8AD0BA6A-5980-4C90-B0BB-8AD5EFE8084C}">
      <dgm:prSet/>
      <dgm:spPr/>
      <dgm:t>
        <a:bodyPr/>
        <a:lstStyle/>
        <a:p>
          <a:endParaRPr lang="en-US"/>
        </a:p>
      </dgm:t>
    </dgm:pt>
    <dgm:pt modelId="{17A3CA3B-447D-4640-B96E-8C0EF6E4425E}" type="sibTrans" cxnId="{8AD0BA6A-5980-4C90-B0BB-8AD5EFE8084C}">
      <dgm:prSet/>
      <dgm:spPr/>
      <dgm:t>
        <a:bodyPr/>
        <a:lstStyle/>
        <a:p>
          <a:endParaRPr lang="en-US"/>
        </a:p>
      </dgm:t>
    </dgm:pt>
    <dgm:pt modelId="{3323C208-11FB-4481-A2A2-DE563AB32058}">
      <dgm:prSet phldrT="[Text]">
        <dgm:style>
          <a:lnRef idx="1">
            <a:schemeClr val="accent5"/>
          </a:lnRef>
          <a:fillRef idx="2">
            <a:schemeClr val="accent5"/>
          </a:fillRef>
          <a:effectRef idx="1">
            <a:schemeClr val="accent5"/>
          </a:effectRef>
          <a:fontRef idx="minor">
            <a:schemeClr val="dk1"/>
          </a:fontRef>
        </dgm:style>
      </dgm:prSet>
      <dgm:spPr/>
      <dgm:t>
        <a:bodyPr/>
        <a:lstStyle/>
        <a:p>
          <a:r>
            <a:rPr lang="en-US" dirty="0" smtClean="0"/>
            <a:t>Understand the unique impacts your industry has and stakeholder concerns.  Are there environmental problems associated with your industry?  Are stakeholders worried about specific issues?</a:t>
          </a:r>
          <a:endParaRPr lang="en-US" dirty="0"/>
        </a:p>
      </dgm:t>
    </dgm:pt>
    <dgm:pt modelId="{750B6B5B-CF6E-4379-A2E2-E82400F3E331}" type="parTrans" cxnId="{82D67C57-E0D4-4CE7-AAAC-0794E83363BA}">
      <dgm:prSet/>
      <dgm:spPr/>
      <dgm:t>
        <a:bodyPr/>
        <a:lstStyle/>
        <a:p>
          <a:endParaRPr lang="en-US"/>
        </a:p>
      </dgm:t>
    </dgm:pt>
    <dgm:pt modelId="{3215A9AF-E58B-4B7F-8641-8099CA6E075F}" type="sibTrans" cxnId="{82D67C57-E0D4-4CE7-AAAC-0794E83363BA}">
      <dgm:prSet/>
      <dgm:spPr/>
      <dgm:t>
        <a:bodyPr/>
        <a:lstStyle/>
        <a:p>
          <a:endParaRPr lang="en-US"/>
        </a:p>
      </dgm:t>
    </dgm:pt>
    <dgm:pt modelId="{D98BC7F4-5D1D-48C5-AA0C-D669FE7D5090}">
      <dgm:prSet>
        <dgm:style>
          <a:lnRef idx="1">
            <a:schemeClr val="accent4"/>
          </a:lnRef>
          <a:fillRef idx="2">
            <a:schemeClr val="accent4"/>
          </a:fillRef>
          <a:effectRef idx="1">
            <a:schemeClr val="accent4"/>
          </a:effectRef>
          <a:fontRef idx="minor">
            <a:schemeClr val="dk1"/>
          </a:fontRef>
        </dgm:style>
      </dgm:prSet>
      <dgm:spPr/>
      <dgm:t>
        <a:bodyPr/>
        <a:lstStyle/>
        <a:p>
          <a:r>
            <a:rPr lang="en-US" dirty="0" smtClean="0"/>
            <a:t>Assess your company (or facility) using metrics and get a baseline measurement.  This will allow you to measure progress over time.  Many companies focus on these inside the fence issues first, but it is important to understand them in the context of the first two steps.</a:t>
          </a:r>
          <a:endParaRPr lang="en-US" dirty="0"/>
        </a:p>
      </dgm:t>
    </dgm:pt>
    <dgm:pt modelId="{644F8EFC-EE90-4666-902B-94A8D4B83766}" type="parTrans" cxnId="{2AB54933-5608-4E3D-8F63-AA4841480AD4}">
      <dgm:prSet/>
      <dgm:spPr/>
      <dgm:t>
        <a:bodyPr/>
        <a:lstStyle/>
        <a:p>
          <a:endParaRPr lang="en-US"/>
        </a:p>
      </dgm:t>
    </dgm:pt>
    <dgm:pt modelId="{79F943E8-0441-4745-92BC-132D629F2AE7}" type="sibTrans" cxnId="{2AB54933-5608-4E3D-8F63-AA4841480AD4}">
      <dgm:prSet/>
      <dgm:spPr/>
      <dgm:t>
        <a:bodyPr/>
        <a:lstStyle/>
        <a:p>
          <a:endParaRPr lang="en-US"/>
        </a:p>
      </dgm:t>
    </dgm:pt>
    <dgm:pt modelId="{29230D3C-FB28-4530-9ED8-00AB5A160ECF}">
      <dgm:prSet>
        <dgm:style>
          <a:lnRef idx="1">
            <a:schemeClr val="accent2"/>
          </a:lnRef>
          <a:fillRef idx="2">
            <a:schemeClr val="accent2"/>
          </a:fillRef>
          <a:effectRef idx="1">
            <a:schemeClr val="accent2"/>
          </a:effectRef>
          <a:fontRef idx="minor">
            <a:schemeClr val="dk1"/>
          </a:fontRef>
        </dgm:style>
      </dgm:prSet>
      <dgm:spPr/>
      <dgm:t>
        <a:bodyPr/>
        <a:lstStyle/>
        <a:p>
          <a:r>
            <a:rPr lang="en-US" dirty="0" smtClean="0"/>
            <a:t>Within your industry, where does your company lie in the value chain of the product?  How does that affect the industry impacts that you can control or influence?</a:t>
          </a:r>
        </a:p>
      </dgm:t>
    </dgm:pt>
    <dgm:pt modelId="{C7A9ABBB-D550-4AEE-B1BE-070130FE95A8}" type="parTrans" cxnId="{3584B843-D9F6-433A-9566-AB4BE5AA88FD}">
      <dgm:prSet/>
      <dgm:spPr/>
      <dgm:t>
        <a:bodyPr/>
        <a:lstStyle/>
        <a:p>
          <a:endParaRPr lang="en-US"/>
        </a:p>
      </dgm:t>
    </dgm:pt>
    <dgm:pt modelId="{D19A2D28-460F-43B9-A998-2111F845406D}" type="sibTrans" cxnId="{3584B843-D9F6-433A-9566-AB4BE5AA88FD}">
      <dgm:prSet/>
      <dgm:spPr/>
      <dgm:t>
        <a:bodyPr/>
        <a:lstStyle/>
        <a:p>
          <a:endParaRPr lang="en-US"/>
        </a:p>
      </dgm:t>
    </dgm:pt>
    <dgm:pt modelId="{46846D4A-F4E1-48DD-9CF9-25844252C131}" type="pres">
      <dgm:prSet presAssocID="{2CB74EED-7501-409C-9237-6ACF0156807F}" presName="linear" presStyleCnt="0">
        <dgm:presLayoutVars>
          <dgm:dir/>
          <dgm:animLvl val="lvl"/>
          <dgm:resizeHandles val="exact"/>
        </dgm:presLayoutVars>
      </dgm:prSet>
      <dgm:spPr/>
      <dgm:t>
        <a:bodyPr/>
        <a:lstStyle/>
        <a:p>
          <a:endParaRPr lang="en-US"/>
        </a:p>
      </dgm:t>
    </dgm:pt>
    <dgm:pt modelId="{C7C49D5D-728A-4DF7-8F73-C0039E272B60}" type="pres">
      <dgm:prSet presAssocID="{50AA8057-264D-4CFC-AF93-69D4BE77F07A}" presName="parentLin" presStyleCnt="0"/>
      <dgm:spPr/>
    </dgm:pt>
    <dgm:pt modelId="{82639A5C-2283-4B48-A294-A6AD879F4672}" type="pres">
      <dgm:prSet presAssocID="{50AA8057-264D-4CFC-AF93-69D4BE77F07A}" presName="parentLeftMargin" presStyleLbl="node1" presStyleIdx="0" presStyleCnt="3"/>
      <dgm:spPr/>
      <dgm:t>
        <a:bodyPr/>
        <a:lstStyle/>
        <a:p>
          <a:endParaRPr lang="en-US"/>
        </a:p>
      </dgm:t>
    </dgm:pt>
    <dgm:pt modelId="{5EE534B5-9B48-450C-8107-142971FEAD57}" type="pres">
      <dgm:prSet presAssocID="{50AA8057-264D-4CFC-AF93-69D4BE77F07A}" presName="parentText" presStyleLbl="node1" presStyleIdx="0" presStyleCnt="3">
        <dgm:presLayoutVars>
          <dgm:chMax val="0"/>
          <dgm:bulletEnabled val="1"/>
        </dgm:presLayoutVars>
      </dgm:prSet>
      <dgm:spPr/>
      <dgm:t>
        <a:bodyPr/>
        <a:lstStyle/>
        <a:p>
          <a:endParaRPr lang="en-US"/>
        </a:p>
      </dgm:t>
    </dgm:pt>
    <dgm:pt modelId="{81453333-573D-4BCC-9ADE-9CC7A2D9B002}" type="pres">
      <dgm:prSet presAssocID="{50AA8057-264D-4CFC-AF93-69D4BE77F07A}" presName="negativeSpace" presStyleCnt="0"/>
      <dgm:spPr/>
    </dgm:pt>
    <dgm:pt modelId="{EBEB1E06-BA39-40C1-A8FF-2B9BE2568387}" type="pres">
      <dgm:prSet presAssocID="{50AA8057-264D-4CFC-AF93-69D4BE77F07A}" presName="childText" presStyleLbl="conFgAcc1" presStyleIdx="0" presStyleCnt="3">
        <dgm:presLayoutVars>
          <dgm:bulletEnabled val="1"/>
        </dgm:presLayoutVars>
      </dgm:prSet>
      <dgm:spPr/>
      <dgm:t>
        <a:bodyPr/>
        <a:lstStyle/>
        <a:p>
          <a:endParaRPr lang="en-US"/>
        </a:p>
      </dgm:t>
    </dgm:pt>
    <dgm:pt modelId="{BE17B7CC-E3F0-4928-A674-9D9CD8D9FBCF}" type="pres">
      <dgm:prSet presAssocID="{F0EF0F51-9210-4D30-9954-5D15F542A26F}" presName="spaceBetweenRectangles" presStyleCnt="0"/>
      <dgm:spPr/>
    </dgm:pt>
    <dgm:pt modelId="{8ACE3B5E-88D8-4D3A-B860-1E3B05645E73}" type="pres">
      <dgm:prSet presAssocID="{DFDDD5D6-3304-48B0-A1B3-185EB5AD229D}" presName="parentLin" presStyleCnt="0"/>
      <dgm:spPr/>
    </dgm:pt>
    <dgm:pt modelId="{0EF41C59-F7A7-471E-8BA6-9AA3B9F6EC40}" type="pres">
      <dgm:prSet presAssocID="{DFDDD5D6-3304-48B0-A1B3-185EB5AD229D}" presName="parentLeftMargin" presStyleLbl="node1" presStyleIdx="0" presStyleCnt="3"/>
      <dgm:spPr/>
      <dgm:t>
        <a:bodyPr/>
        <a:lstStyle/>
        <a:p>
          <a:endParaRPr lang="en-US"/>
        </a:p>
      </dgm:t>
    </dgm:pt>
    <dgm:pt modelId="{153B25CD-B233-4A9B-8CDC-9EB859E7C178}" type="pres">
      <dgm:prSet presAssocID="{DFDDD5D6-3304-48B0-A1B3-185EB5AD229D}" presName="parentText" presStyleLbl="node1" presStyleIdx="1" presStyleCnt="3">
        <dgm:presLayoutVars>
          <dgm:chMax val="0"/>
          <dgm:bulletEnabled val="1"/>
        </dgm:presLayoutVars>
      </dgm:prSet>
      <dgm:spPr/>
      <dgm:t>
        <a:bodyPr/>
        <a:lstStyle/>
        <a:p>
          <a:endParaRPr lang="en-US"/>
        </a:p>
      </dgm:t>
    </dgm:pt>
    <dgm:pt modelId="{82AD0EF9-63C3-4D6C-A63A-FC2E7CBE45E0}" type="pres">
      <dgm:prSet presAssocID="{DFDDD5D6-3304-48B0-A1B3-185EB5AD229D}" presName="negativeSpace" presStyleCnt="0"/>
      <dgm:spPr/>
    </dgm:pt>
    <dgm:pt modelId="{A04EC876-CBAE-49DB-8E8F-77770CB2A543}" type="pres">
      <dgm:prSet presAssocID="{DFDDD5D6-3304-48B0-A1B3-185EB5AD229D}" presName="childText" presStyleLbl="conFgAcc1" presStyleIdx="1" presStyleCnt="3">
        <dgm:presLayoutVars>
          <dgm:bulletEnabled val="1"/>
        </dgm:presLayoutVars>
      </dgm:prSet>
      <dgm:spPr/>
      <dgm:t>
        <a:bodyPr/>
        <a:lstStyle/>
        <a:p>
          <a:endParaRPr lang="en-US"/>
        </a:p>
      </dgm:t>
    </dgm:pt>
    <dgm:pt modelId="{54E76683-C45D-4C67-AAF1-8F7C0ECCBC9C}" type="pres">
      <dgm:prSet presAssocID="{F43C0EA0-B4CC-47B8-B5EC-A8B97D1FED84}" presName="spaceBetweenRectangles" presStyleCnt="0"/>
      <dgm:spPr/>
    </dgm:pt>
    <dgm:pt modelId="{CEBA7106-C141-42B5-8FB4-EAD5220E9BC8}" type="pres">
      <dgm:prSet presAssocID="{D8962C7D-F727-4FA3-80DA-E19B4F53CFE8}" presName="parentLin" presStyleCnt="0"/>
      <dgm:spPr/>
    </dgm:pt>
    <dgm:pt modelId="{5B69F9E5-604F-48ED-B212-3517F3D8D1ED}" type="pres">
      <dgm:prSet presAssocID="{D8962C7D-F727-4FA3-80DA-E19B4F53CFE8}" presName="parentLeftMargin" presStyleLbl="node1" presStyleIdx="1" presStyleCnt="3"/>
      <dgm:spPr/>
      <dgm:t>
        <a:bodyPr/>
        <a:lstStyle/>
        <a:p>
          <a:endParaRPr lang="en-US"/>
        </a:p>
      </dgm:t>
    </dgm:pt>
    <dgm:pt modelId="{0D3FDADE-AA4E-4AF8-8BC1-1F73FF6D2D92}" type="pres">
      <dgm:prSet presAssocID="{D8962C7D-F727-4FA3-80DA-E19B4F53CFE8}" presName="parentText" presStyleLbl="node1" presStyleIdx="2" presStyleCnt="3">
        <dgm:presLayoutVars>
          <dgm:chMax val="0"/>
          <dgm:bulletEnabled val="1"/>
        </dgm:presLayoutVars>
      </dgm:prSet>
      <dgm:spPr/>
      <dgm:t>
        <a:bodyPr/>
        <a:lstStyle/>
        <a:p>
          <a:endParaRPr lang="en-US"/>
        </a:p>
      </dgm:t>
    </dgm:pt>
    <dgm:pt modelId="{E5B818E8-AD87-42DF-90D9-CACEC50B77D5}" type="pres">
      <dgm:prSet presAssocID="{D8962C7D-F727-4FA3-80DA-E19B4F53CFE8}" presName="negativeSpace" presStyleCnt="0"/>
      <dgm:spPr/>
    </dgm:pt>
    <dgm:pt modelId="{32B6B11A-6B6B-4190-BCC6-C8BD238F5E32}" type="pres">
      <dgm:prSet presAssocID="{D8962C7D-F727-4FA3-80DA-E19B4F53CFE8}" presName="childText" presStyleLbl="conFgAcc1" presStyleIdx="2" presStyleCnt="3">
        <dgm:presLayoutVars>
          <dgm:bulletEnabled val="1"/>
        </dgm:presLayoutVars>
      </dgm:prSet>
      <dgm:spPr/>
      <dgm:t>
        <a:bodyPr/>
        <a:lstStyle/>
        <a:p>
          <a:endParaRPr lang="en-US"/>
        </a:p>
      </dgm:t>
    </dgm:pt>
  </dgm:ptLst>
  <dgm:cxnLst>
    <dgm:cxn modelId="{08FDCE42-A811-4315-B21C-87F20FF7C1E3}" type="presOf" srcId="{D98BC7F4-5D1D-48C5-AA0C-D669FE7D5090}" destId="{32B6B11A-6B6B-4190-BCC6-C8BD238F5E32}" srcOrd="0" destOrd="0" presId="urn:microsoft.com/office/officeart/2005/8/layout/list1"/>
    <dgm:cxn modelId="{82D67C57-E0D4-4CE7-AAAC-0794E83363BA}" srcId="{50AA8057-264D-4CFC-AF93-69D4BE77F07A}" destId="{3323C208-11FB-4481-A2A2-DE563AB32058}" srcOrd="0" destOrd="0" parTransId="{750B6B5B-CF6E-4379-A2E2-E82400F3E331}" sibTransId="{3215A9AF-E58B-4B7F-8641-8099CA6E075F}"/>
    <dgm:cxn modelId="{75C4110A-235D-494A-8F3B-EB7628E4D995}" type="presOf" srcId="{29230D3C-FB28-4530-9ED8-00AB5A160ECF}" destId="{A04EC876-CBAE-49DB-8E8F-77770CB2A543}" srcOrd="0" destOrd="0" presId="urn:microsoft.com/office/officeart/2005/8/layout/list1"/>
    <dgm:cxn modelId="{8AD0BA6A-5980-4C90-B0BB-8AD5EFE8084C}" srcId="{2CB74EED-7501-409C-9237-6ACF0156807F}" destId="{D8962C7D-F727-4FA3-80DA-E19B4F53CFE8}" srcOrd="2" destOrd="0" parTransId="{369EF573-A7CF-4A30-BA38-ED4784EFA21C}" sibTransId="{17A3CA3B-447D-4640-B96E-8C0EF6E4425E}"/>
    <dgm:cxn modelId="{3584B843-D9F6-433A-9566-AB4BE5AA88FD}" srcId="{DFDDD5D6-3304-48B0-A1B3-185EB5AD229D}" destId="{29230D3C-FB28-4530-9ED8-00AB5A160ECF}" srcOrd="0" destOrd="0" parTransId="{C7A9ABBB-D550-4AEE-B1BE-070130FE95A8}" sibTransId="{D19A2D28-460F-43B9-A998-2111F845406D}"/>
    <dgm:cxn modelId="{5AA1C136-A758-47A0-B166-9ECE1FA88AC0}" type="presOf" srcId="{50AA8057-264D-4CFC-AF93-69D4BE77F07A}" destId="{5EE534B5-9B48-450C-8107-142971FEAD57}" srcOrd="1" destOrd="0" presId="urn:microsoft.com/office/officeart/2005/8/layout/list1"/>
    <dgm:cxn modelId="{45B8745B-15FD-47E0-AF58-8DB8370E52CC}" type="presOf" srcId="{50AA8057-264D-4CFC-AF93-69D4BE77F07A}" destId="{82639A5C-2283-4B48-A294-A6AD879F4672}" srcOrd="0" destOrd="0" presId="urn:microsoft.com/office/officeart/2005/8/layout/list1"/>
    <dgm:cxn modelId="{5F2DCE85-8D22-4FAD-86D2-13F7B8319C20}" type="presOf" srcId="{D8962C7D-F727-4FA3-80DA-E19B4F53CFE8}" destId="{0D3FDADE-AA4E-4AF8-8BC1-1F73FF6D2D92}" srcOrd="1" destOrd="0" presId="urn:microsoft.com/office/officeart/2005/8/layout/list1"/>
    <dgm:cxn modelId="{E3DDF1F7-C3A1-47F0-A4EF-F884D2CEBFBE}" srcId="{2CB74EED-7501-409C-9237-6ACF0156807F}" destId="{50AA8057-264D-4CFC-AF93-69D4BE77F07A}" srcOrd="0" destOrd="0" parTransId="{EA2835F4-BD15-460F-AD55-5F83309CC04C}" sibTransId="{F0EF0F51-9210-4D30-9954-5D15F542A26F}"/>
    <dgm:cxn modelId="{BF36F8C1-40B8-410D-B596-AFCEDB21E6C3}" srcId="{2CB74EED-7501-409C-9237-6ACF0156807F}" destId="{DFDDD5D6-3304-48B0-A1B3-185EB5AD229D}" srcOrd="1" destOrd="0" parTransId="{55B17028-4C73-4FF1-A0A2-1C9196ABE3C9}" sibTransId="{F43C0EA0-B4CC-47B8-B5EC-A8B97D1FED84}"/>
    <dgm:cxn modelId="{5644DD05-036B-49AD-B7F6-EF6BE6A5C650}" type="presOf" srcId="{D8962C7D-F727-4FA3-80DA-E19B4F53CFE8}" destId="{5B69F9E5-604F-48ED-B212-3517F3D8D1ED}" srcOrd="0" destOrd="0" presId="urn:microsoft.com/office/officeart/2005/8/layout/list1"/>
    <dgm:cxn modelId="{BBA66B16-98BE-4F44-93E8-579A63A340F9}" type="presOf" srcId="{3323C208-11FB-4481-A2A2-DE563AB32058}" destId="{EBEB1E06-BA39-40C1-A8FF-2B9BE2568387}" srcOrd="0" destOrd="0" presId="urn:microsoft.com/office/officeart/2005/8/layout/list1"/>
    <dgm:cxn modelId="{419578BC-7365-46F6-8DAC-4676E826CFD9}" type="presOf" srcId="{DFDDD5D6-3304-48B0-A1B3-185EB5AD229D}" destId="{0EF41C59-F7A7-471E-8BA6-9AA3B9F6EC40}" srcOrd="0" destOrd="0" presId="urn:microsoft.com/office/officeart/2005/8/layout/list1"/>
    <dgm:cxn modelId="{3A04F11A-7FF8-41FB-8030-2042851C2C2D}" type="presOf" srcId="{DFDDD5D6-3304-48B0-A1B3-185EB5AD229D}" destId="{153B25CD-B233-4A9B-8CDC-9EB859E7C178}" srcOrd="1" destOrd="0" presId="urn:microsoft.com/office/officeart/2005/8/layout/list1"/>
    <dgm:cxn modelId="{2AB54933-5608-4E3D-8F63-AA4841480AD4}" srcId="{D8962C7D-F727-4FA3-80DA-E19B4F53CFE8}" destId="{D98BC7F4-5D1D-48C5-AA0C-D669FE7D5090}" srcOrd="0" destOrd="0" parTransId="{644F8EFC-EE90-4666-902B-94A8D4B83766}" sibTransId="{79F943E8-0441-4745-92BC-132D629F2AE7}"/>
    <dgm:cxn modelId="{CC47F06D-6AB9-4486-B632-FE3B89105A78}" type="presOf" srcId="{2CB74EED-7501-409C-9237-6ACF0156807F}" destId="{46846D4A-F4E1-48DD-9CF9-25844252C131}" srcOrd="0" destOrd="0" presId="urn:microsoft.com/office/officeart/2005/8/layout/list1"/>
    <dgm:cxn modelId="{6A638D5B-4A94-4E42-B5AE-919FF2FD0D44}" type="presParOf" srcId="{46846D4A-F4E1-48DD-9CF9-25844252C131}" destId="{C7C49D5D-728A-4DF7-8F73-C0039E272B60}" srcOrd="0" destOrd="0" presId="urn:microsoft.com/office/officeart/2005/8/layout/list1"/>
    <dgm:cxn modelId="{03518EFE-611C-4833-9314-BC91C1232FC7}" type="presParOf" srcId="{C7C49D5D-728A-4DF7-8F73-C0039E272B60}" destId="{82639A5C-2283-4B48-A294-A6AD879F4672}" srcOrd="0" destOrd="0" presId="urn:microsoft.com/office/officeart/2005/8/layout/list1"/>
    <dgm:cxn modelId="{47A1306C-BF74-4689-ADD3-FBBACC4645A9}" type="presParOf" srcId="{C7C49D5D-728A-4DF7-8F73-C0039E272B60}" destId="{5EE534B5-9B48-450C-8107-142971FEAD57}" srcOrd="1" destOrd="0" presId="urn:microsoft.com/office/officeart/2005/8/layout/list1"/>
    <dgm:cxn modelId="{C0A68C64-F966-40B3-B30B-CA2633272AAE}" type="presParOf" srcId="{46846D4A-F4E1-48DD-9CF9-25844252C131}" destId="{81453333-573D-4BCC-9ADE-9CC7A2D9B002}" srcOrd="1" destOrd="0" presId="urn:microsoft.com/office/officeart/2005/8/layout/list1"/>
    <dgm:cxn modelId="{B3AB475B-5D7B-4E4A-BDC2-E87649F5122F}" type="presParOf" srcId="{46846D4A-F4E1-48DD-9CF9-25844252C131}" destId="{EBEB1E06-BA39-40C1-A8FF-2B9BE2568387}" srcOrd="2" destOrd="0" presId="urn:microsoft.com/office/officeart/2005/8/layout/list1"/>
    <dgm:cxn modelId="{A8C9CE10-BE5C-4369-BB27-990B2E67DEC1}" type="presParOf" srcId="{46846D4A-F4E1-48DD-9CF9-25844252C131}" destId="{BE17B7CC-E3F0-4928-A674-9D9CD8D9FBCF}" srcOrd="3" destOrd="0" presId="urn:microsoft.com/office/officeart/2005/8/layout/list1"/>
    <dgm:cxn modelId="{D7AF390F-1654-4702-9DEB-AA70069F18BC}" type="presParOf" srcId="{46846D4A-F4E1-48DD-9CF9-25844252C131}" destId="{8ACE3B5E-88D8-4D3A-B860-1E3B05645E73}" srcOrd="4" destOrd="0" presId="urn:microsoft.com/office/officeart/2005/8/layout/list1"/>
    <dgm:cxn modelId="{4960B238-DF39-4FB4-A4F4-037088101558}" type="presParOf" srcId="{8ACE3B5E-88D8-4D3A-B860-1E3B05645E73}" destId="{0EF41C59-F7A7-471E-8BA6-9AA3B9F6EC40}" srcOrd="0" destOrd="0" presId="urn:microsoft.com/office/officeart/2005/8/layout/list1"/>
    <dgm:cxn modelId="{AFA6DE55-318D-4821-B5FE-F7AE4062429A}" type="presParOf" srcId="{8ACE3B5E-88D8-4D3A-B860-1E3B05645E73}" destId="{153B25CD-B233-4A9B-8CDC-9EB859E7C178}" srcOrd="1" destOrd="0" presId="urn:microsoft.com/office/officeart/2005/8/layout/list1"/>
    <dgm:cxn modelId="{A77A8C59-96AE-4E51-ACDF-8A84C1DD0728}" type="presParOf" srcId="{46846D4A-F4E1-48DD-9CF9-25844252C131}" destId="{82AD0EF9-63C3-4D6C-A63A-FC2E7CBE45E0}" srcOrd="5" destOrd="0" presId="urn:microsoft.com/office/officeart/2005/8/layout/list1"/>
    <dgm:cxn modelId="{72AD428C-F2C6-4718-85FE-1750408EC4A0}" type="presParOf" srcId="{46846D4A-F4E1-48DD-9CF9-25844252C131}" destId="{A04EC876-CBAE-49DB-8E8F-77770CB2A543}" srcOrd="6" destOrd="0" presId="urn:microsoft.com/office/officeart/2005/8/layout/list1"/>
    <dgm:cxn modelId="{F90C9EBB-775D-4FEF-9D8B-DF2609F89C37}" type="presParOf" srcId="{46846D4A-F4E1-48DD-9CF9-25844252C131}" destId="{54E76683-C45D-4C67-AAF1-8F7C0ECCBC9C}" srcOrd="7" destOrd="0" presId="urn:microsoft.com/office/officeart/2005/8/layout/list1"/>
    <dgm:cxn modelId="{B59ED031-B4E1-44FE-9165-0D7CA26BB522}" type="presParOf" srcId="{46846D4A-F4E1-48DD-9CF9-25844252C131}" destId="{CEBA7106-C141-42B5-8FB4-EAD5220E9BC8}" srcOrd="8" destOrd="0" presId="urn:microsoft.com/office/officeart/2005/8/layout/list1"/>
    <dgm:cxn modelId="{972A5129-FC63-4324-A2BF-EE25745003DF}" type="presParOf" srcId="{CEBA7106-C141-42B5-8FB4-EAD5220E9BC8}" destId="{5B69F9E5-604F-48ED-B212-3517F3D8D1ED}" srcOrd="0" destOrd="0" presId="urn:microsoft.com/office/officeart/2005/8/layout/list1"/>
    <dgm:cxn modelId="{1A60D61C-71A0-46DA-A059-C0E1A1306819}" type="presParOf" srcId="{CEBA7106-C141-42B5-8FB4-EAD5220E9BC8}" destId="{0D3FDADE-AA4E-4AF8-8BC1-1F73FF6D2D92}" srcOrd="1" destOrd="0" presId="urn:microsoft.com/office/officeart/2005/8/layout/list1"/>
    <dgm:cxn modelId="{C7575700-74E6-40C7-88C3-4D0A6AAF4A32}" type="presParOf" srcId="{46846D4A-F4E1-48DD-9CF9-25844252C131}" destId="{E5B818E8-AD87-42DF-90D9-CACEC50B77D5}" srcOrd="9" destOrd="0" presId="urn:microsoft.com/office/officeart/2005/8/layout/list1"/>
    <dgm:cxn modelId="{CE066E9F-3727-4E73-B01D-969D12B655F7}" type="presParOf" srcId="{46846D4A-F4E1-48DD-9CF9-25844252C131}" destId="{32B6B11A-6B6B-4190-BCC6-C8BD238F5E32}"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46F5B8-1DE1-4980-B029-B6AFA733B244}" type="doc">
      <dgm:prSet loTypeId="urn:microsoft.com/office/officeart/2005/8/layout/default" loCatId="list" qsTypeId="urn:microsoft.com/office/officeart/2005/8/quickstyle/simple5" qsCatId="simple" csTypeId="urn:microsoft.com/office/officeart/2005/8/colors/colorful3" csCatId="colorful" phldr="1"/>
      <dgm:spPr/>
      <dgm:t>
        <a:bodyPr/>
        <a:lstStyle/>
        <a:p>
          <a:endParaRPr lang="en-US"/>
        </a:p>
      </dgm:t>
    </dgm:pt>
    <dgm:pt modelId="{2F296B56-2FBF-4958-8606-98BE1259EC43}">
      <dgm:prSet phldrT="[Text]"/>
      <dgm:spPr/>
      <dgm:t>
        <a:bodyPr/>
        <a:lstStyle/>
        <a:p>
          <a:pPr algn="ctr"/>
          <a:r>
            <a:rPr lang="en-US" dirty="0" smtClean="0"/>
            <a:t>Individual Indicators</a:t>
          </a:r>
          <a:endParaRPr lang="en-US" dirty="0"/>
        </a:p>
      </dgm:t>
    </dgm:pt>
    <dgm:pt modelId="{BA79A20D-5C77-4176-864D-FDED400F382A}" type="parTrans" cxnId="{18EAAC64-5A49-46AE-97AD-4BDCF736B5BC}">
      <dgm:prSet/>
      <dgm:spPr/>
      <dgm:t>
        <a:bodyPr/>
        <a:lstStyle/>
        <a:p>
          <a:pPr algn="ctr"/>
          <a:endParaRPr lang="en-US"/>
        </a:p>
      </dgm:t>
    </dgm:pt>
    <dgm:pt modelId="{86D99969-4AFB-4496-AE4F-8DA32D9E8F2B}" type="sibTrans" cxnId="{18EAAC64-5A49-46AE-97AD-4BDCF736B5BC}">
      <dgm:prSet/>
      <dgm:spPr/>
      <dgm:t>
        <a:bodyPr/>
        <a:lstStyle/>
        <a:p>
          <a:pPr algn="ctr"/>
          <a:endParaRPr lang="en-US"/>
        </a:p>
      </dgm:t>
    </dgm:pt>
    <dgm:pt modelId="{8B5BFC5C-B168-4392-B3D7-A705D2A52658}">
      <dgm:prSet/>
      <dgm:spPr/>
      <dgm:t>
        <a:bodyPr/>
        <a:lstStyle/>
        <a:p>
          <a:pPr algn="ctr"/>
          <a:r>
            <a:rPr lang="en-US" dirty="0" smtClean="0"/>
            <a:t>Key Performance Indicators (KPIs)</a:t>
          </a:r>
        </a:p>
      </dgm:t>
    </dgm:pt>
    <dgm:pt modelId="{C23F8354-E8B1-4F3F-83E6-4CDC9040D6A1}" type="parTrans" cxnId="{685B05FF-1C80-4103-BAE4-21DAB90E044A}">
      <dgm:prSet/>
      <dgm:spPr/>
      <dgm:t>
        <a:bodyPr/>
        <a:lstStyle/>
        <a:p>
          <a:pPr algn="ctr"/>
          <a:endParaRPr lang="en-US"/>
        </a:p>
      </dgm:t>
    </dgm:pt>
    <dgm:pt modelId="{913B566B-646B-472A-8D60-AA307B60AF24}" type="sibTrans" cxnId="{685B05FF-1C80-4103-BAE4-21DAB90E044A}">
      <dgm:prSet/>
      <dgm:spPr/>
      <dgm:t>
        <a:bodyPr/>
        <a:lstStyle/>
        <a:p>
          <a:pPr algn="ctr"/>
          <a:endParaRPr lang="en-US"/>
        </a:p>
      </dgm:t>
    </dgm:pt>
    <dgm:pt modelId="{59BD9614-1C81-4460-94F2-0527BD6F6CBD}">
      <dgm:prSet/>
      <dgm:spPr/>
      <dgm:t>
        <a:bodyPr/>
        <a:lstStyle/>
        <a:p>
          <a:pPr algn="ctr"/>
          <a:r>
            <a:rPr lang="en-US" dirty="0" smtClean="0"/>
            <a:t>Composite Indices</a:t>
          </a:r>
        </a:p>
      </dgm:t>
    </dgm:pt>
    <dgm:pt modelId="{75285D67-97B6-4F32-B55D-FCBDC4AE0397}" type="parTrans" cxnId="{DAFAE9F5-5756-49CB-92EE-59A2FB225830}">
      <dgm:prSet/>
      <dgm:spPr/>
      <dgm:t>
        <a:bodyPr/>
        <a:lstStyle/>
        <a:p>
          <a:pPr algn="ctr"/>
          <a:endParaRPr lang="en-US"/>
        </a:p>
      </dgm:t>
    </dgm:pt>
    <dgm:pt modelId="{E9F8B065-F739-4B17-AE9F-4220A020E740}" type="sibTrans" cxnId="{DAFAE9F5-5756-49CB-92EE-59A2FB225830}">
      <dgm:prSet/>
      <dgm:spPr/>
      <dgm:t>
        <a:bodyPr/>
        <a:lstStyle/>
        <a:p>
          <a:pPr algn="ctr"/>
          <a:endParaRPr lang="en-US"/>
        </a:p>
      </dgm:t>
    </dgm:pt>
    <dgm:pt modelId="{37F74C7B-D376-4EC3-96B0-31D8B6363F45}">
      <dgm:prSet/>
      <dgm:spPr/>
      <dgm:t>
        <a:bodyPr/>
        <a:lstStyle/>
        <a:p>
          <a:pPr algn="ctr"/>
          <a:r>
            <a:rPr lang="en-US" dirty="0" smtClean="0"/>
            <a:t>Material Flow Analysis (MFA)</a:t>
          </a:r>
        </a:p>
      </dgm:t>
    </dgm:pt>
    <dgm:pt modelId="{BC3324A5-B4D2-4077-89FD-B15E3864649B}" type="parTrans" cxnId="{587E38CC-C459-4C50-B4DD-B31C40D0EB23}">
      <dgm:prSet/>
      <dgm:spPr/>
      <dgm:t>
        <a:bodyPr/>
        <a:lstStyle/>
        <a:p>
          <a:pPr algn="ctr"/>
          <a:endParaRPr lang="en-US"/>
        </a:p>
      </dgm:t>
    </dgm:pt>
    <dgm:pt modelId="{5F309357-5C78-4079-A31C-89D586CE09E7}" type="sibTrans" cxnId="{587E38CC-C459-4C50-B4DD-B31C40D0EB23}">
      <dgm:prSet/>
      <dgm:spPr/>
      <dgm:t>
        <a:bodyPr/>
        <a:lstStyle/>
        <a:p>
          <a:pPr algn="ctr"/>
          <a:endParaRPr lang="en-US"/>
        </a:p>
      </dgm:t>
    </dgm:pt>
    <dgm:pt modelId="{17E87EA8-2149-4379-A98D-5D8A92B3B8F1}">
      <dgm:prSet/>
      <dgm:spPr/>
      <dgm:t>
        <a:bodyPr/>
        <a:lstStyle/>
        <a:p>
          <a:pPr algn="ctr"/>
          <a:r>
            <a:rPr lang="en-US" dirty="0" smtClean="0"/>
            <a:t>Environmental Accounting</a:t>
          </a:r>
        </a:p>
      </dgm:t>
    </dgm:pt>
    <dgm:pt modelId="{0F5D8271-5C8D-4786-8DDC-7C42EE27DF08}" type="parTrans" cxnId="{A184F790-7FA2-41F1-8620-D9E420A24C8C}">
      <dgm:prSet/>
      <dgm:spPr/>
      <dgm:t>
        <a:bodyPr/>
        <a:lstStyle/>
        <a:p>
          <a:pPr algn="ctr"/>
          <a:endParaRPr lang="en-US"/>
        </a:p>
      </dgm:t>
    </dgm:pt>
    <dgm:pt modelId="{89F113DA-1C5D-437B-9F64-4AC1583AF908}" type="sibTrans" cxnId="{A184F790-7FA2-41F1-8620-D9E420A24C8C}">
      <dgm:prSet/>
      <dgm:spPr/>
      <dgm:t>
        <a:bodyPr/>
        <a:lstStyle/>
        <a:p>
          <a:pPr algn="ctr"/>
          <a:endParaRPr lang="en-US"/>
        </a:p>
      </dgm:t>
    </dgm:pt>
    <dgm:pt modelId="{279C0DD7-9A6A-4979-8746-A55C6C9680C0}">
      <dgm:prSet/>
      <dgm:spPr/>
      <dgm:t>
        <a:bodyPr/>
        <a:lstStyle/>
        <a:p>
          <a:pPr algn="ctr"/>
          <a:r>
            <a:rPr lang="en-US" dirty="0" smtClean="0"/>
            <a:t>Eco-efficiency Indicators</a:t>
          </a:r>
        </a:p>
      </dgm:t>
    </dgm:pt>
    <dgm:pt modelId="{4ACC5EA3-D333-4B81-9D34-116BC048C179}" type="parTrans" cxnId="{FF90DCC7-B114-446F-8692-676FDDC17B08}">
      <dgm:prSet/>
      <dgm:spPr/>
      <dgm:t>
        <a:bodyPr/>
        <a:lstStyle/>
        <a:p>
          <a:pPr algn="ctr"/>
          <a:endParaRPr lang="en-US"/>
        </a:p>
      </dgm:t>
    </dgm:pt>
    <dgm:pt modelId="{4798332E-4F41-45F0-99F8-FFBC01960205}" type="sibTrans" cxnId="{FF90DCC7-B114-446F-8692-676FDDC17B08}">
      <dgm:prSet/>
      <dgm:spPr/>
      <dgm:t>
        <a:bodyPr/>
        <a:lstStyle/>
        <a:p>
          <a:pPr algn="ctr"/>
          <a:endParaRPr lang="en-US"/>
        </a:p>
      </dgm:t>
    </dgm:pt>
    <dgm:pt modelId="{1AE8974B-C319-4073-8742-371F74A6DBAE}">
      <dgm:prSet/>
      <dgm:spPr/>
      <dgm:t>
        <a:bodyPr/>
        <a:lstStyle/>
        <a:p>
          <a:pPr algn="ctr"/>
          <a:r>
            <a:rPr lang="en-US" dirty="0" smtClean="0"/>
            <a:t>Life Cycle Assessment (LCA)</a:t>
          </a:r>
        </a:p>
      </dgm:t>
    </dgm:pt>
    <dgm:pt modelId="{85F23082-A8A3-4A9D-ADAA-041CFFCBB69E}" type="parTrans" cxnId="{19E8AA9D-6943-4E4D-9964-11853249529B}">
      <dgm:prSet/>
      <dgm:spPr/>
      <dgm:t>
        <a:bodyPr/>
        <a:lstStyle/>
        <a:p>
          <a:pPr algn="ctr"/>
          <a:endParaRPr lang="en-US"/>
        </a:p>
      </dgm:t>
    </dgm:pt>
    <dgm:pt modelId="{C3593118-3F8F-4F01-B0DC-65001E91B047}" type="sibTrans" cxnId="{19E8AA9D-6943-4E4D-9964-11853249529B}">
      <dgm:prSet/>
      <dgm:spPr/>
      <dgm:t>
        <a:bodyPr/>
        <a:lstStyle/>
        <a:p>
          <a:pPr algn="ctr"/>
          <a:endParaRPr lang="en-US"/>
        </a:p>
      </dgm:t>
    </dgm:pt>
    <dgm:pt modelId="{D1DE30D8-0DCF-4E9C-843C-D068C7FF1674}">
      <dgm:prSet/>
      <dgm:spPr/>
      <dgm:t>
        <a:bodyPr/>
        <a:lstStyle/>
        <a:p>
          <a:pPr algn="ctr"/>
          <a:r>
            <a:rPr lang="en-US" dirty="0" smtClean="0"/>
            <a:t>Sustainability Reporting Indicators</a:t>
          </a:r>
        </a:p>
      </dgm:t>
    </dgm:pt>
    <dgm:pt modelId="{6AB46D0B-A046-46C3-A770-59D9A3482EFE}" type="parTrans" cxnId="{E52209E6-02BF-4264-8F80-39C188CE23F7}">
      <dgm:prSet/>
      <dgm:spPr/>
      <dgm:t>
        <a:bodyPr/>
        <a:lstStyle/>
        <a:p>
          <a:pPr algn="ctr"/>
          <a:endParaRPr lang="en-US"/>
        </a:p>
      </dgm:t>
    </dgm:pt>
    <dgm:pt modelId="{451AC325-5255-4C28-9B24-E85CC9E00647}" type="sibTrans" cxnId="{E52209E6-02BF-4264-8F80-39C188CE23F7}">
      <dgm:prSet/>
      <dgm:spPr/>
      <dgm:t>
        <a:bodyPr/>
        <a:lstStyle/>
        <a:p>
          <a:pPr algn="ctr"/>
          <a:endParaRPr lang="en-US"/>
        </a:p>
      </dgm:t>
    </dgm:pt>
    <dgm:pt modelId="{52F66880-303D-47A7-9C42-B15552321D1A}">
      <dgm:prSet/>
      <dgm:spPr/>
      <dgm:t>
        <a:bodyPr/>
        <a:lstStyle/>
        <a:p>
          <a:pPr algn="ctr"/>
          <a:r>
            <a:rPr lang="en-US" dirty="0" smtClean="0"/>
            <a:t>Socially Responsible Investment (SRI) Indices</a:t>
          </a:r>
          <a:endParaRPr lang="en-US" dirty="0"/>
        </a:p>
      </dgm:t>
    </dgm:pt>
    <dgm:pt modelId="{7C81C5DD-5385-467D-915F-B4C22D6DC386}" type="parTrans" cxnId="{5F906E9F-2292-434F-A268-25C39CB3B1B8}">
      <dgm:prSet/>
      <dgm:spPr/>
      <dgm:t>
        <a:bodyPr/>
        <a:lstStyle/>
        <a:p>
          <a:pPr algn="ctr"/>
          <a:endParaRPr lang="en-US"/>
        </a:p>
      </dgm:t>
    </dgm:pt>
    <dgm:pt modelId="{FF2888B2-903D-4451-A462-FD5FBE57A141}" type="sibTrans" cxnId="{5F906E9F-2292-434F-A268-25C39CB3B1B8}">
      <dgm:prSet/>
      <dgm:spPr/>
      <dgm:t>
        <a:bodyPr/>
        <a:lstStyle/>
        <a:p>
          <a:pPr algn="ctr"/>
          <a:endParaRPr lang="en-US"/>
        </a:p>
      </dgm:t>
    </dgm:pt>
    <dgm:pt modelId="{C79C06E3-B072-439D-9694-D140D2771374}">
      <dgm:prSet phldrT="[Text]"/>
      <dgm:spPr/>
      <dgm:t>
        <a:bodyPr/>
        <a:lstStyle/>
        <a:p>
          <a:pPr algn="ctr"/>
          <a:r>
            <a:rPr lang="en-US" dirty="0" smtClean="0"/>
            <a:t>These measure single environmental aspects and can be grouped into sets</a:t>
          </a:r>
          <a:endParaRPr lang="en-US" dirty="0"/>
        </a:p>
      </dgm:t>
    </dgm:pt>
    <dgm:pt modelId="{6CB53019-D773-4117-AB8B-11690F23C619}" type="parTrans" cxnId="{86B5DAE6-BF9A-44B1-A386-2950509468DF}">
      <dgm:prSet/>
      <dgm:spPr/>
      <dgm:t>
        <a:bodyPr/>
        <a:lstStyle/>
        <a:p>
          <a:pPr algn="ctr"/>
          <a:endParaRPr lang="en-US"/>
        </a:p>
      </dgm:t>
    </dgm:pt>
    <dgm:pt modelId="{709F6012-9D2D-4DC7-BFF1-E2E17012779F}" type="sibTrans" cxnId="{86B5DAE6-BF9A-44B1-A386-2950509468DF}">
      <dgm:prSet/>
      <dgm:spPr/>
      <dgm:t>
        <a:bodyPr/>
        <a:lstStyle/>
        <a:p>
          <a:pPr algn="ctr"/>
          <a:endParaRPr lang="en-US"/>
        </a:p>
      </dgm:t>
    </dgm:pt>
    <dgm:pt modelId="{7489A0D3-CA87-480B-92A3-49E69238891E}">
      <dgm:prSet/>
      <dgm:spPr/>
      <dgm:t>
        <a:bodyPr/>
        <a:lstStyle/>
        <a:p>
          <a:pPr algn="ctr"/>
          <a:r>
            <a:rPr lang="en-US" dirty="0" smtClean="0"/>
            <a:t>These are usually a limited number of indicators that are defined according to the goals of a specific organization.</a:t>
          </a:r>
        </a:p>
      </dgm:t>
    </dgm:pt>
    <dgm:pt modelId="{75FB149B-0AE9-41E0-A3D2-A62BB6B9EBD0}" type="parTrans" cxnId="{1E1AA204-1AF1-449E-98D2-28F597FB821B}">
      <dgm:prSet/>
      <dgm:spPr/>
      <dgm:t>
        <a:bodyPr/>
        <a:lstStyle/>
        <a:p>
          <a:pPr algn="ctr"/>
          <a:endParaRPr lang="en-US"/>
        </a:p>
      </dgm:t>
    </dgm:pt>
    <dgm:pt modelId="{D18C6B4F-56CF-4CD4-B1B0-3AC77276E727}" type="sibTrans" cxnId="{1E1AA204-1AF1-449E-98D2-28F597FB821B}">
      <dgm:prSet/>
      <dgm:spPr/>
      <dgm:t>
        <a:bodyPr/>
        <a:lstStyle/>
        <a:p>
          <a:pPr algn="ctr"/>
          <a:endParaRPr lang="en-US"/>
        </a:p>
      </dgm:t>
    </dgm:pt>
    <dgm:pt modelId="{E03BDF73-F8F3-48B9-AD98-17ECD3D4DB6F}">
      <dgm:prSet/>
      <dgm:spPr/>
      <dgm:t>
        <a:bodyPr/>
        <a:lstStyle/>
        <a:p>
          <a:pPr algn="ctr"/>
          <a:r>
            <a:rPr lang="en-US" dirty="0" smtClean="0"/>
            <a:t>These synthesize the results of a group of individual indicators into a single metric or group of metrics</a:t>
          </a:r>
        </a:p>
      </dgm:t>
    </dgm:pt>
    <dgm:pt modelId="{5941917A-FDDE-401D-9BCB-D42985BC7877}" type="parTrans" cxnId="{3FA8343F-5794-4CD2-AFAD-AB29270F7BC4}">
      <dgm:prSet/>
      <dgm:spPr/>
      <dgm:t>
        <a:bodyPr/>
        <a:lstStyle/>
        <a:p>
          <a:pPr algn="ctr"/>
          <a:endParaRPr lang="en-US"/>
        </a:p>
      </dgm:t>
    </dgm:pt>
    <dgm:pt modelId="{75E86F0A-45E0-498C-AFE9-6E7ABAB00B07}" type="sibTrans" cxnId="{3FA8343F-5794-4CD2-AFAD-AB29270F7BC4}">
      <dgm:prSet/>
      <dgm:spPr/>
      <dgm:t>
        <a:bodyPr/>
        <a:lstStyle/>
        <a:p>
          <a:pPr algn="ctr"/>
          <a:endParaRPr lang="en-US"/>
        </a:p>
      </dgm:t>
    </dgm:pt>
    <dgm:pt modelId="{5562FBAD-6F81-4235-8728-6C82982E9F0A}">
      <dgm:prSet/>
      <dgm:spPr/>
      <dgm:t>
        <a:bodyPr/>
        <a:lstStyle/>
        <a:p>
          <a:pPr algn="ctr"/>
          <a:r>
            <a:rPr lang="en-US" dirty="0" smtClean="0"/>
            <a:t>This measures the flow of materials and energy through the steps of a production process</a:t>
          </a:r>
        </a:p>
      </dgm:t>
    </dgm:pt>
    <dgm:pt modelId="{F10FC3E8-8B60-492E-9182-71942EE23774}" type="parTrans" cxnId="{5C1D5FE4-FDE5-440C-92BC-03D0047B765D}">
      <dgm:prSet/>
      <dgm:spPr/>
      <dgm:t>
        <a:bodyPr/>
        <a:lstStyle/>
        <a:p>
          <a:pPr algn="ctr"/>
          <a:endParaRPr lang="en-US"/>
        </a:p>
      </dgm:t>
    </dgm:pt>
    <dgm:pt modelId="{1C66B1BD-B85D-4494-9291-96EF03528F0F}" type="sibTrans" cxnId="{5C1D5FE4-FDE5-440C-92BC-03D0047B765D}">
      <dgm:prSet/>
      <dgm:spPr/>
      <dgm:t>
        <a:bodyPr/>
        <a:lstStyle/>
        <a:p>
          <a:pPr algn="ctr"/>
          <a:endParaRPr lang="en-US"/>
        </a:p>
      </dgm:t>
    </dgm:pt>
    <dgm:pt modelId="{8371EB30-A069-4DBF-8881-26AF04B75647}">
      <dgm:prSet/>
      <dgm:spPr/>
      <dgm:t>
        <a:bodyPr/>
        <a:lstStyle/>
        <a:p>
          <a:pPr algn="ctr"/>
          <a:r>
            <a:rPr lang="en-US" dirty="0" smtClean="0"/>
            <a:t>Similar to financial accounting, this calculates environmental costs and benefits.</a:t>
          </a:r>
        </a:p>
      </dgm:t>
    </dgm:pt>
    <dgm:pt modelId="{C18EE211-E4B6-461A-AFAA-BFCD24D0B5A2}" type="parTrans" cxnId="{AE0D68C7-44A5-499E-A917-0EB9478FEA57}">
      <dgm:prSet/>
      <dgm:spPr/>
      <dgm:t>
        <a:bodyPr/>
        <a:lstStyle/>
        <a:p>
          <a:pPr algn="ctr"/>
          <a:endParaRPr lang="en-US"/>
        </a:p>
      </dgm:t>
    </dgm:pt>
    <dgm:pt modelId="{06F71305-B5A7-48A9-8F15-1342D3EB8E7F}" type="sibTrans" cxnId="{AE0D68C7-44A5-499E-A917-0EB9478FEA57}">
      <dgm:prSet/>
      <dgm:spPr/>
      <dgm:t>
        <a:bodyPr/>
        <a:lstStyle/>
        <a:p>
          <a:pPr algn="ctr"/>
          <a:endParaRPr lang="en-US"/>
        </a:p>
      </dgm:t>
    </dgm:pt>
    <dgm:pt modelId="{1ABE5D99-D23C-4532-9E3E-E1378063CB54}">
      <dgm:prSet/>
      <dgm:spPr/>
      <dgm:t>
        <a:bodyPr/>
        <a:lstStyle/>
        <a:p>
          <a:pPr algn="ctr"/>
          <a:r>
            <a:rPr lang="en-US" dirty="0" smtClean="0"/>
            <a:t>These use a ratio of environmental impacts to economic value created</a:t>
          </a:r>
        </a:p>
      </dgm:t>
    </dgm:pt>
    <dgm:pt modelId="{EAC02EB3-54E8-4A47-BA12-2905B4CD8AF1}" type="parTrans" cxnId="{C6434949-DCD5-47AD-91E5-0DD245D87668}">
      <dgm:prSet/>
      <dgm:spPr/>
      <dgm:t>
        <a:bodyPr/>
        <a:lstStyle/>
        <a:p>
          <a:pPr algn="ctr"/>
          <a:endParaRPr lang="en-US"/>
        </a:p>
      </dgm:t>
    </dgm:pt>
    <dgm:pt modelId="{7D51F301-50F8-4FAF-969E-5554F1899FD4}" type="sibTrans" cxnId="{C6434949-DCD5-47AD-91E5-0DD245D87668}">
      <dgm:prSet/>
      <dgm:spPr/>
      <dgm:t>
        <a:bodyPr/>
        <a:lstStyle/>
        <a:p>
          <a:pPr algn="ctr"/>
          <a:endParaRPr lang="en-US"/>
        </a:p>
      </dgm:t>
    </dgm:pt>
    <dgm:pt modelId="{3A0BF2FB-649D-4BE2-8DA1-D7E979995EB0}">
      <dgm:prSet/>
      <dgm:spPr/>
      <dgm:t>
        <a:bodyPr/>
        <a:lstStyle/>
        <a:p>
          <a:pPr algn="ctr"/>
          <a:r>
            <a:rPr lang="en-US" dirty="0" smtClean="0"/>
            <a:t>LCA measures the environmental impacts of a product throughout its entire “life”,  from materials extraction to production, use and end-of-life</a:t>
          </a:r>
        </a:p>
      </dgm:t>
    </dgm:pt>
    <dgm:pt modelId="{52DAE661-5CB0-4C1F-9A7B-CE86EB64E553}" type="parTrans" cxnId="{1F186339-206B-4EE7-BD01-63AD5A584A1A}">
      <dgm:prSet/>
      <dgm:spPr/>
      <dgm:t>
        <a:bodyPr/>
        <a:lstStyle/>
        <a:p>
          <a:pPr algn="ctr"/>
          <a:endParaRPr lang="en-US"/>
        </a:p>
      </dgm:t>
    </dgm:pt>
    <dgm:pt modelId="{D1F27DC8-02D3-486B-9695-683E498CD3B5}" type="sibTrans" cxnId="{1F186339-206B-4EE7-BD01-63AD5A584A1A}">
      <dgm:prSet/>
      <dgm:spPr/>
      <dgm:t>
        <a:bodyPr/>
        <a:lstStyle/>
        <a:p>
          <a:pPr algn="ctr"/>
          <a:endParaRPr lang="en-US"/>
        </a:p>
      </dgm:t>
    </dgm:pt>
    <dgm:pt modelId="{460F582A-ABDA-4E60-84C0-F39CE7EA4EEF}">
      <dgm:prSet/>
      <dgm:spPr/>
      <dgm:t>
        <a:bodyPr/>
        <a:lstStyle/>
        <a:p>
          <a:pPr algn="ctr"/>
          <a:r>
            <a:rPr lang="en-US" dirty="0" smtClean="0"/>
            <a:t>These indicators are used by companies to report sustainability performance to stakeholders</a:t>
          </a:r>
        </a:p>
      </dgm:t>
    </dgm:pt>
    <dgm:pt modelId="{9CD30D5E-8C69-410F-B023-1327FE520DD1}" type="parTrans" cxnId="{65136118-8305-46C6-81D5-D13D37253A35}">
      <dgm:prSet/>
      <dgm:spPr/>
      <dgm:t>
        <a:bodyPr/>
        <a:lstStyle/>
        <a:p>
          <a:pPr algn="ctr"/>
          <a:endParaRPr lang="en-US"/>
        </a:p>
      </dgm:t>
    </dgm:pt>
    <dgm:pt modelId="{EFD7A07E-AB32-45A8-ADDB-A1E4F701B942}" type="sibTrans" cxnId="{65136118-8305-46C6-81D5-D13D37253A35}">
      <dgm:prSet/>
      <dgm:spPr/>
      <dgm:t>
        <a:bodyPr/>
        <a:lstStyle/>
        <a:p>
          <a:pPr algn="ctr"/>
          <a:endParaRPr lang="en-US"/>
        </a:p>
      </dgm:t>
    </dgm:pt>
    <dgm:pt modelId="{406A9AF6-89A8-47EE-8367-B13A65258EA3}">
      <dgm:prSet/>
      <dgm:spPr/>
      <dgm:t>
        <a:bodyPr/>
        <a:lstStyle/>
        <a:p>
          <a:pPr algn="ctr"/>
          <a:r>
            <a:rPr lang="en-US" dirty="0" smtClean="0"/>
            <a:t>These are used by the financial industry to compare the sustainability performance of companies.</a:t>
          </a:r>
          <a:endParaRPr lang="en-US" dirty="0"/>
        </a:p>
      </dgm:t>
    </dgm:pt>
    <dgm:pt modelId="{F39D3916-B1A6-4D4D-B413-AED460377DFA}" type="parTrans" cxnId="{967E7F57-E392-4BA1-B09C-72E5FCBA8AF8}">
      <dgm:prSet/>
      <dgm:spPr/>
      <dgm:t>
        <a:bodyPr/>
        <a:lstStyle/>
        <a:p>
          <a:pPr algn="ctr"/>
          <a:endParaRPr lang="en-US"/>
        </a:p>
      </dgm:t>
    </dgm:pt>
    <dgm:pt modelId="{A5BF4A0F-DD84-4806-A91B-398F72B93823}" type="sibTrans" cxnId="{967E7F57-E392-4BA1-B09C-72E5FCBA8AF8}">
      <dgm:prSet/>
      <dgm:spPr/>
      <dgm:t>
        <a:bodyPr/>
        <a:lstStyle/>
        <a:p>
          <a:pPr algn="ctr"/>
          <a:endParaRPr lang="en-US"/>
        </a:p>
      </dgm:t>
    </dgm:pt>
    <dgm:pt modelId="{8D032284-F5D0-43C4-8FEB-545F8388CE91}" type="pres">
      <dgm:prSet presAssocID="{F946F5B8-1DE1-4980-B029-B6AFA733B244}" presName="diagram" presStyleCnt="0">
        <dgm:presLayoutVars>
          <dgm:dir/>
          <dgm:resizeHandles val="exact"/>
        </dgm:presLayoutVars>
      </dgm:prSet>
      <dgm:spPr/>
      <dgm:t>
        <a:bodyPr/>
        <a:lstStyle/>
        <a:p>
          <a:endParaRPr lang="en-US"/>
        </a:p>
      </dgm:t>
    </dgm:pt>
    <dgm:pt modelId="{FFE10D1B-46EB-44A3-9666-01C2D084EF7F}" type="pres">
      <dgm:prSet presAssocID="{2F296B56-2FBF-4958-8606-98BE1259EC43}" presName="node" presStyleLbl="node1" presStyleIdx="0" presStyleCnt="9" custScaleX="120907" custScaleY="99278">
        <dgm:presLayoutVars>
          <dgm:bulletEnabled val="1"/>
        </dgm:presLayoutVars>
      </dgm:prSet>
      <dgm:spPr/>
      <dgm:t>
        <a:bodyPr/>
        <a:lstStyle/>
        <a:p>
          <a:endParaRPr lang="en-US"/>
        </a:p>
      </dgm:t>
    </dgm:pt>
    <dgm:pt modelId="{DB7D4C63-CD40-49E7-86D9-EA93A2176D1D}" type="pres">
      <dgm:prSet presAssocID="{86D99969-4AFB-4496-AE4F-8DA32D9E8F2B}" presName="sibTrans" presStyleCnt="0"/>
      <dgm:spPr/>
    </dgm:pt>
    <dgm:pt modelId="{BBA367FF-0E73-4078-9274-DAFBC22C3AC8}" type="pres">
      <dgm:prSet presAssocID="{8B5BFC5C-B168-4392-B3D7-A705D2A52658}" presName="node" presStyleLbl="node1" presStyleIdx="1" presStyleCnt="9" custScaleX="120907" custScaleY="99278">
        <dgm:presLayoutVars>
          <dgm:bulletEnabled val="1"/>
        </dgm:presLayoutVars>
      </dgm:prSet>
      <dgm:spPr/>
      <dgm:t>
        <a:bodyPr/>
        <a:lstStyle/>
        <a:p>
          <a:endParaRPr lang="en-US"/>
        </a:p>
      </dgm:t>
    </dgm:pt>
    <dgm:pt modelId="{B2F9D7CC-EC97-4E0A-974A-14A2C37815EE}" type="pres">
      <dgm:prSet presAssocID="{913B566B-646B-472A-8D60-AA307B60AF24}" presName="sibTrans" presStyleCnt="0"/>
      <dgm:spPr/>
    </dgm:pt>
    <dgm:pt modelId="{B604F3DB-5BD6-4F48-9FD8-31B763A033B6}" type="pres">
      <dgm:prSet presAssocID="{59BD9614-1C81-4460-94F2-0527BD6F6CBD}" presName="node" presStyleLbl="node1" presStyleIdx="2" presStyleCnt="9" custScaleX="120907" custScaleY="99278">
        <dgm:presLayoutVars>
          <dgm:bulletEnabled val="1"/>
        </dgm:presLayoutVars>
      </dgm:prSet>
      <dgm:spPr/>
      <dgm:t>
        <a:bodyPr/>
        <a:lstStyle/>
        <a:p>
          <a:endParaRPr lang="en-US"/>
        </a:p>
      </dgm:t>
    </dgm:pt>
    <dgm:pt modelId="{E82C96EB-83B0-40A5-8442-46D2DBD6DDF5}" type="pres">
      <dgm:prSet presAssocID="{E9F8B065-F739-4B17-AE9F-4220A020E740}" presName="sibTrans" presStyleCnt="0"/>
      <dgm:spPr/>
    </dgm:pt>
    <dgm:pt modelId="{509B66AA-6060-4445-8666-BB7079C11B4D}" type="pres">
      <dgm:prSet presAssocID="{37F74C7B-D376-4EC3-96B0-31D8B6363F45}" presName="node" presStyleLbl="node1" presStyleIdx="3" presStyleCnt="9" custScaleX="120907" custScaleY="99278">
        <dgm:presLayoutVars>
          <dgm:bulletEnabled val="1"/>
        </dgm:presLayoutVars>
      </dgm:prSet>
      <dgm:spPr/>
      <dgm:t>
        <a:bodyPr/>
        <a:lstStyle/>
        <a:p>
          <a:endParaRPr lang="en-US"/>
        </a:p>
      </dgm:t>
    </dgm:pt>
    <dgm:pt modelId="{48BE94AE-38E0-4953-A52A-7E18DB09CCEA}" type="pres">
      <dgm:prSet presAssocID="{5F309357-5C78-4079-A31C-89D586CE09E7}" presName="sibTrans" presStyleCnt="0"/>
      <dgm:spPr/>
    </dgm:pt>
    <dgm:pt modelId="{16C0B7F0-A452-416B-9761-24FEE2FE094B}" type="pres">
      <dgm:prSet presAssocID="{17E87EA8-2149-4379-A98D-5D8A92B3B8F1}" presName="node" presStyleLbl="node1" presStyleIdx="4" presStyleCnt="9" custScaleX="120907" custScaleY="99278">
        <dgm:presLayoutVars>
          <dgm:bulletEnabled val="1"/>
        </dgm:presLayoutVars>
      </dgm:prSet>
      <dgm:spPr/>
      <dgm:t>
        <a:bodyPr/>
        <a:lstStyle/>
        <a:p>
          <a:endParaRPr lang="en-US"/>
        </a:p>
      </dgm:t>
    </dgm:pt>
    <dgm:pt modelId="{B4BA5D62-3C9C-4B5A-996C-DBF3432F9E53}" type="pres">
      <dgm:prSet presAssocID="{89F113DA-1C5D-437B-9F64-4AC1583AF908}" presName="sibTrans" presStyleCnt="0"/>
      <dgm:spPr/>
    </dgm:pt>
    <dgm:pt modelId="{EA50B40B-0D5E-494C-9F51-7112B120F1E3}" type="pres">
      <dgm:prSet presAssocID="{279C0DD7-9A6A-4979-8746-A55C6C9680C0}" presName="node" presStyleLbl="node1" presStyleIdx="5" presStyleCnt="9" custScaleX="120907" custScaleY="99278">
        <dgm:presLayoutVars>
          <dgm:bulletEnabled val="1"/>
        </dgm:presLayoutVars>
      </dgm:prSet>
      <dgm:spPr/>
      <dgm:t>
        <a:bodyPr/>
        <a:lstStyle/>
        <a:p>
          <a:endParaRPr lang="en-US"/>
        </a:p>
      </dgm:t>
    </dgm:pt>
    <dgm:pt modelId="{4EB6E449-C349-4CAC-BAB7-B4405A6D8BFC}" type="pres">
      <dgm:prSet presAssocID="{4798332E-4F41-45F0-99F8-FFBC01960205}" presName="sibTrans" presStyleCnt="0"/>
      <dgm:spPr/>
    </dgm:pt>
    <dgm:pt modelId="{CEDB4F82-A547-40BD-ABEB-60B4597A8032}" type="pres">
      <dgm:prSet presAssocID="{1AE8974B-C319-4073-8742-371F74A6DBAE}" presName="node" presStyleLbl="node1" presStyleIdx="6" presStyleCnt="9" custScaleX="120907" custScaleY="99278">
        <dgm:presLayoutVars>
          <dgm:bulletEnabled val="1"/>
        </dgm:presLayoutVars>
      </dgm:prSet>
      <dgm:spPr/>
      <dgm:t>
        <a:bodyPr/>
        <a:lstStyle/>
        <a:p>
          <a:endParaRPr lang="en-US"/>
        </a:p>
      </dgm:t>
    </dgm:pt>
    <dgm:pt modelId="{6A4FA54A-7293-407A-9D55-EAABA5D74EB2}" type="pres">
      <dgm:prSet presAssocID="{C3593118-3F8F-4F01-B0DC-65001E91B047}" presName="sibTrans" presStyleCnt="0"/>
      <dgm:spPr/>
    </dgm:pt>
    <dgm:pt modelId="{3021FF97-E8E6-4B47-8A21-A4AA89BD18F5}" type="pres">
      <dgm:prSet presAssocID="{D1DE30D8-0DCF-4E9C-843C-D068C7FF1674}" presName="node" presStyleLbl="node1" presStyleIdx="7" presStyleCnt="9" custScaleX="120907" custScaleY="99278">
        <dgm:presLayoutVars>
          <dgm:bulletEnabled val="1"/>
        </dgm:presLayoutVars>
      </dgm:prSet>
      <dgm:spPr/>
      <dgm:t>
        <a:bodyPr/>
        <a:lstStyle/>
        <a:p>
          <a:endParaRPr lang="en-US"/>
        </a:p>
      </dgm:t>
    </dgm:pt>
    <dgm:pt modelId="{1DC23CD0-EBD2-4FA3-9CBD-82491BB1B456}" type="pres">
      <dgm:prSet presAssocID="{451AC325-5255-4C28-9B24-E85CC9E00647}" presName="sibTrans" presStyleCnt="0"/>
      <dgm:spPr/>
    </dgm:pt>
    <dgm:pt modelId="{819DDB80-D662-4CB3-898D-F9CB044EFC10}" type="pres">
      <dgm:prSet presAssocID="{52F66880-303D-47A7-9C42-B15552321D1A}" presName="node" presStyleLbl="node1" presStyleIdx="8" presStyleCnt="9" custScaleX="120907">
        <dgm:presLayoutVars>
          <dgm:bulletEnabled val="1"/>
        </dgm:presLayoutVars>
      </dgm:prSet>
      <dgm:spPr/>
      <dgm:t>
        <a:bodyPr/>
        <a:lstStyle/>
        <a:p>
          <a:endParaRPr lang="en-US"/>
        </a:p>
      </dgm:t>
    </dgm:pt>
  </dgm:ptLst>
  <dgm:cxnLst>
    <dgm:cxn modelId="{19E8AA9D-6943-4E4D-9964-11853249529B}" srcId="{F946F5B8-1DE1-4980-B029-B6AFA733B244}" destId="{1AE8974B-C319-4073-8742-371F74A6DBAE}" srcOrd="6" destOrd="0" parTransId="{85F23082-A8A3-4A9D-ADAA-041CFFCBB69E}" sibTransId="{C3593118-3F8F-4F01-B0DC-65001E91B047}"/>
    <dgm:cxn modelId="{65136118-8305-46C6-81D5-D13D37253A35}" srcId="{D1DE30D8-0DCF-4E9C-843C-D068C7FF1674}" destId="{460F582A-ABDA-4E60-84C0-F39CE7EA4EEF}" srcOrd="0" destOrd="0" parTransId="{9CD30D5E-8C69-410F-B023-1327FE520DD1}" sibTransId="{EFD7A07E-AB32-45A8-ADDB-A1E4F701B942}"/>
    <dgm:cxn modelId="{3FA8343F-5794-4CD2-AFAD-AB29270F7BC4}" srcId="{59BD9614-1C81-4460-94F2-0527BD6F6CBD}" destId="{E03BDF73-F8F3-48B9-AD98-17ECD3D4DB6F}" srcOrd="0" destOrd="0" parTransId="{5941917A-FDDE-401D-9BCB-D42985BC7877}" sibTransId="{75E86F0A-45E0-498C-AFE9-6E7ABAB00B07}"/>
    <dgm:cxn modelId="{361ECBA6-60DA-4F80-84D0-12DB3C8346F4}" type="presOf" srcId="{406A9AF6-89A8-47EE-8367-B13A65258EA3}" destId="{819DDB80-D662-4CB3-898D-F9CB044EFC10}" srcOrd="0" destOrd="1" presId="urn:microsoft.com/office/officeart/2005/8/layout/default"/>
    <dgm:cxn modelId="{1E1AA204-1AF1-449E-98D2-28F597FB821B}" srcId="{8B5BFC5C-B168-4392-B3D7-A705D2A52658}" destId="{7489A0D3-CA87-480B-92A3-49E69238891E}" srcOrd="0" destOrd="0" parTransId="{75FB149B-0AE9-41E0-A3D2-A62BB6B9EBD0}" sibTransId="{D18C6B4F-56CF-4CD4-B1B0-3AC77276E727}"/>
    <dgm:cxn modelId="{68E16567-EA0D-4BB9-B79B-9F011D101542}" type="presOf" srcId="{17E87EA8-2149-4379-A98D-5D8A92B3B8F1}" destId="{16C0B7F0-A452-416B-9761-24FEE2FE094B}" srcOrd="0" destOrd="0" presId="urn:microsoft.com/office/officeart/2005/8/layout/default"/>
    <dgm:cxn modelId="{07875F94-56D2-465C-B6A3-B401FFACEC7D}" type="presOf" srcId="{E03BDF73-F8F3-48B9-AD98-17ECD3D4DB6F}" destId="{B604F3DB-5BD6-4F48-9FD8-31B763A033B6}" srcOrd="0" destOrd="1" presId="urn:microsoft.com/office/officeart/2005/8/layout/default"/>
    <dgm:cxn modelId="{03F23952-11F3-48EB-A05E-7BCCB5C66C48}" type="presOf" srcId="{C79C06E3-B072-439D-9694-D140D2771374}" destId="{FFE10D1B-46EB-44A3-9666-01C2D084EF7F}" srcOrd="0" destOrd="1" presId="urn:microsoft.com/office/officeart/2005/8/layout/default"/>
    <dgm:cxn modelId="{95A57D6A-67F6-4ED0-81E2-8FB99710E4A2}" type="presOf" srcId="{279C0DD7-9A6A-4979-8746-A55C6C9680C0}" destId="{EA50B40B-0D5E-494C-9F51-7112B120F1E3}" srcOrd="0" destOrd="0" presId="urn:microsoft.com/office/officeart/2005/8/layout/default"/>
    <dgm:cxn modelId="{5C1D5FE4-FDE5-440C-92BC-03D0047B765D}" srcId="{37F74C7B-D376-4EC3-96B0-31D8B6363F45}" destId="{5562FBAD-6F81-4235-8728-6C82982E9F0A}" srcOrd="0" destOrd="0" parTransId="{F10FC3E8-8B60-492E-9182-71942EE23774}" sibTransId="{1C66B1BD-B85D-4494-9291-96EF03528F0F}"/>
    <dgm:cxn modelId="{BD25E4B2-7EFB-456D-814F-08EDF3E15501}" type="presOf" srcId="{37F74C7B-D376-4EC3-96B0-31D8B6363F45}" destId="{509B66AA-6060-4445-8666-BB7079C11B4D}" srcOrd="0" destOrd="0" presId="urn:microsoft.com/office/officeart/2005/8/layout/default"/>
    <dgm:cxn modelId="{D47238D8-E477-483F-BAEA-64E3D0290475}" type="presOf" srcId="{F946F5B8-1DE1-4980-B029-B6AFA733B244}" destId="{8D032284-F5D0-43C4-8FEB-545F8388CE91}" srcOrd="0" destOrd="0" presId="urn:microsoft.com/office/officeart/2005/8/layout/default"/>
    <dgm:cxn modelId="{E52209E6-02BF-4264-8F80-39C188CE23F7}" srcId="{F946F5B8-1DE1-4980-B029-B6AFA733B244}" destId="{D1DE30D8-0DCF-4E9C-843C-D068C7FF1674}" srcOrd="7" destOrd="0" parTransId="{6AB46D0B-A046-46C3-A770-59D9A3482EFE}" sibTransId="{451AC325-5255-4C28-9B24-E85CC9E00647}"/>
    <dgm:cxn modelId="{DAFAE9F5-5756-49CB-92EE-59A2FB225830}" srcId="{F946F5B8-1DE1-4980-B029-B6AFA733B244}" destId="{59BD9614-1C81-4460-94F2-0527BD6F6CBD}" srcOrd="2" destOrd="0" parTransId="{75285D67-97B6-4F32-B55D-FCBDC4AE0397}" sibTransId="{E9F8B065-F739-4B17-AE9F-4220A020E740}"/>
    <dgm:cxn modelId="{86B5DAE6-BF9A-44B1-A386-2950509468DF}" srcId="{2F296B56-2FBF-4958-8606-98BE1259EC43}" destId="{C79C06E3-B072-439D-9694-D140D2771374}" srcOrd="0" destOrd="0" parTransId="{6CB53019-D773-4117-AB8B-11690F23C619}" sibTransId="{709F6012-9D2D-4DC7-BFF1-E2E17012779F}"/>
    <dgm:cxn modelId="{BAD561F3-8E06-4E71-95CA-034FFA13A263}" type="presOf" srcId="{8B5BFC5C-B168-4392-B3D7-A705D2A52658}" destId="{BBA367FF-0E73-4078-9274-DAFBC22C3AC8}" srcOrd="0" destOrd="0" presId="urn:microsoft.com/office/officeart/2005/8/layout/default"/>
    <dgm:cxn modelId="{FF90DCC7-B114-446F-8692-676FDDC17B08}" srcId="{F946F5B8-1DE1-4980-B029-B6AFA733B244}" destId="{279C0DD7-9A6A-4979-8746-A55C6C9680C0}" srcOrd="5" destOrd="0" parTransId="{4ACC5EA3-D333-4B81-9D34-116BC048C179}" sibTransId="{4798332E-4F41-45F0-99F8-FFBC01960205}"/>
    <dgm:cxn modelId="{59FAFC8E-6121-4261-B122-090CFF3F7BC3}" type="presOf" srcId="{52F66880-303D-47A7-9C42-B15552321D1A}" destId="{819DDB80-D662-4CB3-898D-F9CB044EFC10}" srcOrd="0" destOrd="0" presId="urn:microsoft.com/office/officeart/2005/8/layout/default"/>
    <dgm:cxn modelId="{A184F790-7FA2-41F1-8620-D9E420A24C8C}" srcId="{F946F5B8-1DE1-4980-B029-B6AFA733B244}" destId="{17E87EA8-2149-4379-A98D-5D8A92B3B8F1}" srcOrd="4" destOrd="0" parTransId="{0F5D8271-5C8D-4786-8DDC-7C42EE27DF08}" sibTransId="{89F113DA-1C5D-437B-9F64-4AC1583AF908}"/>
    <dgm:cxn modelId="{19B98F03-DF88-4B5F-902C-091EA85D5562}" type="presOf" srcId="{1AE8974B-C319-4073-8742-371F74A6DBAE}" destId="{CEDB4F82-A547-40BD-ABEB-60B4597A8032}" srcOrd="0" destOrd="0" presId="urn:microsoft.com/office/officeart/2005/8/layout/default"/>
    <dgm:cxn modelId="{5F906E9F-2292-434F-A268-25C39CB3B1B8}" srcId="{F946F5B8-1DE1-4980-B029-B6AFA733B244}" destId="{52F66880-303D-47A7-9C42-B15552321D1A}" srcOrd="8" destOrd="0" parTransId="{7C81C5DD-5385-467D-915F-B4C22D6DC386}" sibTransId="{FF2888B2-903D-4451-A462-FD5FBE57A141}"/>
    <dgm:cxn modelId="{F48FCF82-E0B4-42B9-9CC7-D1748515A670}" type="presOf" srcId="{D1DE30D8-0DCF-4E9C-843C-D068C7FF1674}" destId="{3021FF97-E8E6-4B47-8A21-A4AA89BD18F5}" srcOrd="0" destOrd="0" presId="urn:microsoft.com/office/officeart/2005/8/layout/default"/>
    <dgm:cxn modelId="{1F186339-206B-4EE7-BD01-63AD5A584A1A}" srcId="{1AE8974B-C319-4073-8742-371F74A6DBAE}" destId="{3A0BF2FB-649D-4BE2-8DA1-D7E979995EB0}" srcOrd="0" destOrd="0" parTransId="{52DAE661-5CB0-4C1F-9A7B-CE86EB64E553}" sibTransId="{D1F27DC8-02D3-486B-9695-683E498CD3B5}"/>
    <dgm:cxn modelId="{B09991DF-BE01-4D26-A6A1-0E25E5DDE080}" type="presOf" srcId="{1ABE5D99-D23C-4532-9E3E-E1378063CB54}" destId="{EA50B40B-0D5E-494C-9F51-7112B120F1E3}" srcOrd="0" destOrd="1" presId="urn:microsoft.com/office/officeart/2005/8/layout/default"/>
    <dgm:cxn modelId="{685B05FF-1C80-4103-BAE4-21DAB90E044A}" srcId="{F946F5B8-1DE1-4980-B029-B6AFA733B244}" destId="{8B5BFC5C-B168-4392-B3D7-A705D2A52658}" srcOrd="1" destOrd="0" parTransId="{C23F8354-E8B1-4F3F-83E6-4CDC9040D6A1}" sibTransId="{913B566B-646B-472A-8D60-AA307B60AF24}"/>
    <dgm:cxn modelId="{C6434949-DCD5-47AD-91E5-0DD245D87668}" srcId="{279C0DD7-9A6A-4979-8746-A55C6C9680C0}" destId="{1ABE5D99-D23C-4532-9E3E-E1378063CB54}" srcOrd="0" destOrd="0" parTransId="{EAC02EB3-54E8-4A47-BA12-2905B4CD8AF1}" sibTransId="{7D51F301-50F8-4FAF-969E-5554F1899FD4}"/>
    <dgm:cxn modelId="{18EAAC64-5A49-46AE-97AD-4BDCF736B5BC}" srcId="{F946F5B8-1DE1-4980-B029-B6AFA733B244}" destId="{2F296B56-2FBF-4958-8606-98BE1259EC43}" srcOrd="0" destOrd="0" parTransId="{BA79A20D-5C77-4176-864D-FDED400F382A}" sibTransId="{86D99969-4AFB-4496-AE4F-8DA32D9E8F2B}"/>
    <dgm:cxn modelId="{CE347EBF-6467-426D-98E6-6823146F990F}" type="presOf" srcId="{5562FBAD-6F81-4235-8728-6C82982E9F0A}" destId="{509B66AA-6060-4445-8666-BB7079C11B4D}" srcOrd="0" destOrd="1" presId="urn:microsoft.com/office/officeart/2005/8/layout/default"/>
    <dgm:cxn modelId="{D9EC8623-8E65-48B6-90B6-426CE077233D}" type="presOf" srcId="{460F582A-ABDA-4E60-84C0-F39CE7EA4EEF}" destId="{3021FF97-E8E6-4B47-8A21-A4AA89BD18F5}" srcOrd="0" destOrd="1" presId="urn:microsoft.com/office/officeart/2005/8/layout/default"/>
    <dgm:cxn modelId="{967E7F57-E392-4BA1-B09C-72E5FCBA8AF8}" srcId="{52F66880-303D-47A7-9C42-B15552321D1A}" destId="{406A9AF6-89A8-47EE-8367-B13A65258EA3}" srcOrd="0" destOrd="0" parTransId="{F39D3916-B1A6-4D4D-B413-AED460377DFA}" sibTransId="{A5BF4A0F-DD84-4806-A91B-398F72B93823}"/>
    <dgm:cxn modelId="{6A596462-619F-4278-9104-5AEC3461408F}" type="presOf" srcId="{59BD9614-1C81-4460-94F2-0527BD6F6CBD}" destId="{B604F3DB-5BD6-4F48-9FD8-31B763A033B6}" srcOrd="0" destOrd="0" presId="urn:microsoft.com/office/officeart/2005/8/layout/default"/>
    <dgm:cxn modelId="{870F3FDA-23A2-47CE-8E59-BC6472066A3D}" type="presOf" srcId="{2F296B56-2FBF-4958-8606-98BE1259EC43}" destId="{FFE10D1B-46EB-44A3-9666-01C2D084EF7F}" srcOrd="0" destOrd="0" presId="urn:microsoft.com/office/officeart/2005/8/layout/default"/>
    <dgm:cxn modelId="{6F1B7799-80A2-4B11-B525-085BB65EEB61}" type="presOf" srcId="{7489A0D3-CA87-480B-92A3-49E69238891E}" destId="{BBA367FF-0E73-4078-9274-DAFBC22C3AC8}" srcOrd="0" destOrd="1" presId="urn:microsoft.com/office/officeart/2005/8/layout/default"/>
    <dgm:cxn modelId="{92889E60-EDD6-42F2-9AF4-CD6D531E46DF}" type="presOf" srcId="{3A0BF2FB-649D-4BE2-8DA1-D7E979995EB0}" destId="{CEDB4F82-A547-40BD-ABEB-60B4597A8032}" srcOrd="0" destOrd="1" presId="urn:microsoft.com/office/officeart/2005/8/layout/default"/>
    <dgm:cxn modelId="{587E38CC-C459-4C50-B4DD-B31C40D0EB23}" srcId="{F946F5B8-1DE1-4980-B029-B6AFA733B244}" destId="{37F74C7B-D376-4EC3-96B0-31D8B6363F45}" srcOrd="3" destOrd="0" parTransId="{BC3324A5-B4D2-4077-89FD-B15E3864649B}" sibTransId="{5F309357-5C78-4079-A31C-89D586CE09E7}"/>
    <dgm:cxn modelId="{8FC76BD6-12C3-4BE4-855A-C22A8F459A84}" type="presOf" srcId="{8371EB30-A069-4DBF-8881-26AF04B75647}" destId="{16C0B7F0-A452-416B-9761-24FEE2FE094B}" srcOrd="0" destOrd="1" presId="urn:microsoft.com/office/officeart/2005/8/layout/default"/>
    <dgm:cxn modelId="{AE0D68C7-44A5-499E-A917-0EB9478FEA57}" srcId="{17E87EA8-2149-4379-A98D-5D8A92B3B8F1}" destId="{8371EB30-A069-4DBF-8881-26AF04B75647}" srcOrd="0" destOrd="0" parTransId="{C18EE211-E4B6-461A-AFAA-BFCD24D0B5A2}" sibTransId="{06F71305-B5A7-48A9-8F15-1342D3EB8E7F}"/>
    <dgm:cxn modelId="{39AE38A7-DEE1-432E-A135-8A10D27E1425}" type="presParOf" srcId="{8D032284-F5D0-43C4-8FEB-545F8388CE91}" destId="{FFE10D1B-46EB-44A3-9666-01C2D084EF7F}" srcOrd="0" destOrd="0" presId="urn:microsoft.com/office/officeart/2005/8/layout/default"/>
    <dgm:cxn modelId="{DF9F6248-9DC1-4A58-8DFD-0194E7BF3DBE}" type="presParOf" srcId="{8D032284-F5D0-43C4-8FEB-545F8388CE91}" destId="{DB7D4C63-CD40-49E7-86D9-EA93A2176D1D}" srcOrd="1" destOrd="0" presId="urn:microsoft.com/office/officeart/2005/8/layout/default"/>
    <dgm:cxn modelId="{2F418E87-A47B-443B-9B6C-F8DFE9D77E54}" type="presParOf" srcId="{8D032284-F5D0-43C4-8FEB-545F8388CE91}" destId="{BBA367FF-0E73-4078-9274-DAFBC22C3AC8}" srcOrd="2" destOrd="0" presId="urn:microsoft.com/office/officeart/2005/8/layout/default"/>
    <dgm:cxn modelId="{BB999806-3D40-4366-A737-3D0180811305}" type="presParOf" srcId="{8D032284-F5D0-43C4-8FEB-545F8388CE91}" destId="{B2F9D7CC-EC97-4E0A-974A-14A2C37815EE}" srcOrd="3" destOrd="0" presId="urn:microsoft.com/office/officeart/2005/8/layout/default"/>
    <dgm:cxn modelId="{73ED8220-7584-4470-B124-999B66DDE5A6}" type="presParOf" srcId="{8D032284-F5D0-43C4-8FEB-545F8388CE91}" destId="{B604F3DB-5BD6-4F48-9FD8-31B763A033B6}" srcOrd="4" destOrd="0" presId="urn:microsoft.com/office/officeart/2005/8/layout/default"/>
    <dgm:cxn modelId="{4EA75821-6CEA-4294-B585-FE2A0BF53220}" type="presParOf" srcId="{8D032284-F5D0-43C4-8FEB-545F8388CE91}" destId="{E82C96EB-83B0-40A5-8442-46D2DBD6DDF5}" srcOrd="5" destOrd="0" presId="urn:microsoft.com/office/officeart/2005/8/layout/default"/>
    <dgm:cxn modelId="{648AB16E-DD09-43A7-9927-97ED5CA18248}" type="presParOf" srcId="{8D032284-F5D0-43C4-8FEB-545F8388CE91}" destId="{509B66AA-6060-4445-8666-BB7079C11B4D}" srcOrd="6" destOrd="0" presId="urn:microsoft.com/office/officeart/2005/8/layout/default"/>
    <dgm:cxn modelId="{20F13A33-1C44-4004-909F-26A81A2BFD66}" type="presParOf" srcId="{8D032284-F5D0-43C4-8FEB-545F8388CE91}" destId="{48BE94AE-38E0-4953-A52A-7E18DB09CCEA}" srcOrd="7" destOrd="0" presId="urn:microsoft.com/office/officeart/2005/8/layout/default"/>
    <dgm:cxn modelId="{73E6F2C5-E0DA-47A4-BA8E-F80FF0D35D6A}" type="presParOf" srcId="{8D032284-F5D0-43C4-8FEB-545F8388CE91}" destId="{16C0B7F0-A452-416B-9761-24FEE2FE094B}" srcOrd="8" destOrd="0" presId="urn:microsoft.com/office/officeart/2005/8/layout/default"/>
    <dgm:cxn modelId="{8F186E9C-C251-4391-BBB3-90721F894268}" type="presParOf" srcId="{8D032284-F5D0-43C4-8FEB-545F8388CE91}" destId="{B4BA5D62-3C9C-4B5A-996C-DBF3432F9E53}" srcOrd="9" destOrd="0" presId="urn:microsoft.com/office/officeart/2005/8/layout/default"/>
    <dgm:cxn modelId="{5D198945-1CB3-496F-989A-7E16D1C12ACB}" type="presParOf" srcId="{8D032284-F5D0-43C4-8FEB-545F8388CE91}" destId="{EA50B40B-0D5E-494C-9F51-7112B120F1E3}" srcOrd="10" destOrd="0" presId="urn:microsoft.com/office/officeart/2005/8/layout/default"/>
    <dgm:cxn modelId="{9ECD3998-6CFA-4F50-BBD3-C728DB9AE529}" type="presParOf" srcId="{8D032284-F5D0-43C4-8FEB-545F8388CE91}" destId="{4EB6E449-C349-4CAC-BAB7-B4405A6D8BFC}" srcOrd="11" destOrd="0" presId="urn:microsoft.com/office/officeart/2005/8/layout/default"/>
    <dgm:cxn modelId="{FBC85AB9-1BA4-4AA7-835E-7D192747625C}" type="presParOf" srcId="{8D032284-F5D0-43C4-8FEB-545F8388CE91}" destId="{CEDB4F82-A547-40BD-ABEB-60B4597A8032}" srcOrd="12" destOrd="0" presId="urn:microsoft.com/office/officeart/2005/8/layout/default"/>
    <dgm:cxn modelId="{C3D1CFE2-BC06-40DF-B6A3-1F1C24C2DB28}" type="presParOf" srcId="{8D032284-F5D0-43C4-8FEB-545F8388CE91}" destId="{6A4FA54A-7293-407A-9D55-EAABA5D74EB2}" srcOrd="13" destOrd="0" presId="urn:microsoft.com/office/officeart/2005/8/layout/default"/>
    <dgm:cxn modelId="{8A1BE292-F38E-445F-B013-C1C38A89BD69}" type="presParOf" srcId="{8D032284-F5D0-43C4-8FEB-545F8388CE91}" destId="{3021FF97-E8E6-4B47-8A21-A4AA89BD18F5}" srcOrd="14" destOrd="0" presId="urn:microsoft.com/office/officeart/2005/8/layout/default"/>
    <dgm:cxn modelId="{1D62191C-5B54-4E60-A12C-A62527C5CDB5}" type="presParOf" srcId="{8D032284-F5D0-43C4-8FEB-545F8388CE91}" destId="{1DC23CD0-EBD2-4FA3-9CBD-82491BB1B456}" srcOrd="15" destOrd="0" presId="urn:microsoft.com/office/officeart/2005/8/layout/default"/>
    <dgm:cxn modelId="{8E9E2A83-3291-44AD-882F-B08F73716287}" type="presParOf" srcId="{8D032284-F5D0-43C4-8FEB-545F8388CE91}" destId="{819DDB80-D662-4CB3-898D-F9CB044EFC10}" srcOrd="1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C3D9B82-7842-459B-BC56-2EFCB0589716}" type="doc">
      <dgm:prSet loTypeId="urn:microsoft.com/office/officeart/2005/8/layout/default" loCatId="list" qsTypeId="urn:microsoft.com/office/officeart/2005/8/quickstyle/3d1" qsCatId="3D" csTypeId="urn:microsoft.com/office/officeart/2005/8/colors/colorful1" csCatId="colorful" phldr="1"/>
      <dgm:spPr/>
      <dgm:t>
        <a:bodyPr/>
        <a:lstStyle/>
        <a:p>
          <a:endParaRPr lang="en-US"/>
        </a:p>
      </dgm:t>
    </dgm:pt>
    <dgm:pt modelId="{0EE0D4E3-F37F-4828-ABDB-98ABF7D6D915}">
      <dgm:prSet phldrT="[Text]"/>
      <dgm:spPr/>
      <dgm:t>
        <a:bodyPr/>
        <a:lstStyle/>
        <a:p>
          <a:r>
            <a:rPr lang="en-US" dirty="0" smtClean="0"/>
            <a:t>Quantifiable</a:t>
          </a:r>
          <a:endParaRPr lang="en-US" dirty="0"/>
        </a:p>
      </dgm:t>
    </dgm:pt>
    <dgm:pt modelId="{DB2F6F6F-A289-44EC-8FA9-09203B9DB46A}" type="parTrans" cxnId="{4BEDB8A6-A64B-4FE5-8286-A967DEB33EB3}">
      <dgm:prSet/>
      <dgm:spPr/>
      <dgm:t>
        <a:bodyPr/>
        <a:lstStyle/>
        <a:p>
          <a:endParaRPr lang="en-US"/>
        </a:p>
      </dgm:t>
    </dgm:pt>
    <dgm:pt modelId="{EDF65D3B-85D8-49D8-A493-CCCE3AFF2D53}" type="sibTrans" cxnId="{4BEDB8A6-A64B-4FE5-8286-A967DEB33EB3}">
      <dgm:prSet/>
      <dgm:spPr/>
      <dgm:t>
        <a:bodyPr/>
        <a:lstStyle/>
        <a:p>
          <a:endParaRPr lang="en-US"/>
        </a:p>
      </dgm:t>
    </dgm:pt>
    <dgm:pt modelId="{5BCF2F3B-BCCA-4E3D-94A6-37831ACDBB5D}">
      <dgm:prSet phldrT="[Text]"/>
      <dgm:spPr/>
      <dgm:t>
        <a:bodyPr/>
        <a:lstStyle/>
        <a:p>
          <a:r>
            <a:rPr lang="en-US" dirty="0" smtClean="0"/>
            <a:t>Able to be tracked and measured at a reasonable cost</a:t>
          </a:r>
          <a:endParaRPr lang="en-US" dirty="0"/>
        </a:p>
      </dgm:t>
    </dgm:pt>
    <dgm:pt modelId="{5F870ED5-E5EB-45E2-B251-8819740BC449}" type="parTrans" cxnId="{05B48C36-BE7F-4F7C-9133-C410DE11FE47}">
      <dgm:prSet/>
      <dgm:spPr/>
      <dgm:t>
        <a:bodyPr/>
        <a:lstStyle/>
        <a:p>
          <a:endParaRPr lang="en-US"/>
        </a:p>
      </dgm:t>
    </dgm:pt>
    <dgm:pt modelId="{46F74FD7-01F7-42B8-A49C-68B13EC64BA9}" type="sibTrans" cxnId="{05B48C36-BE7F-4F7C-9133-C410DE11FE47}">
      <dgm:prSet/>
      <dgm:spPr/>
      <dgm:t>
        <a:bodyPr/>
        <a:lstStyle/>
        <a:p>
          <a:endParaRPr lang="en-US"/>
        </a:p>
      </dgm:t>
    </dgm:pt>
    <dgm:pt modelId="{5A5D8DBE-EE4C-4094-A440-5E24A7239339}">
      <dgm:prSet phldrT="[Text]"/>
      <dgm:spPr/>
      <dgm:t>
        <a:bodyPr/>
        <a:lstStyle/>
        <a:p>
          <a:r>
            <a:rPr lang="en-US" dirty="0" smtClean="0"/>
            <a:t>Able to be controlled by the company</a:t>
          </a:r>
          <a:endParaRPr lang="en-US" dirty="0"/>
        </a:p>
      </dgm:t>
    </dgm:pt>
    <dgm:pt modelId="{89ED9995-E654-428A-BE7D-486F8658141B}" type="parTrans" cxnId="{FC907E8F-53AB-4511-A394-E8B13E412C3B}">
      <dgm:prSet/>
      <dgm:spPr/>
      <dgm:t>
        <a:bodyPr/>
        <a:lstStyle/>
        <a:p>
          <a:endParaRPr lang="en-US"/>
        </a:p>
      </dgm:t>
    </dgm:pt>
    <dgm:pt modelId="{A3B18002-087F-49D6-8D2F-C74D8FEEE9C9}" type="sibTrans" cxnId="{FC907E8F-53AB-4511-A394-E8B13E412C3B}">
      <dgm:prSet/>
      <dgm:spPr/>
      <dgm:t>
        <a:bodyPr/>
        <a:lstStyle/>
        <a:p>
          <a:endParaRPr lang="en-US"/>
        </a:p>
      </dgm:t>
    </dgm:pt>
    <dgm:pt modelId="{66DDE071-5CA5-4A06-8204-3F549F5FDCC3}">
      <dgm:prSet phldrT="[Text]"/>
      <dgm:spPr/>
      <dgm:t>
        <a:bodyPr/>
        <a:lstStyle/>
        <a:p>
          <a:r>
            <a:rPr lang="en-US" dirty="0" smtClean="0"/>
            <a:t>Developed with people from relevant functional areas</a:t>
          </a:r>
          <a:endParaRPr lang="en-US" dirty="0"/>
        </a:p>
      </dgm:t>
    </dgm:pt>
    <dgm:pt modelId="{C4D9F89C-B29B-4832-A2C3-DB65977FF715}" type="parTrans" cxnId="{5FABC1DD-FBCD-41BD-8B7A-EE5E75D23219}">
      <dgm:prSet/>
      <dgm:spPr/>
      <dgm:t>
        <a:bodyPr/>
        <a:lstStyle/>
        <a:p>
          <a:endParaRPr lang="en-US"/>
        </a:p>
      </dgm:t>
    </dgm:pt>
    <dgm:pt modelId="{B971E1D6-06D0-47D1-8D44-CDBBFEBFB452}" type="sibTrans" cxnId="{5FABC1DD-FBCD-41BD-8B7A-EE5E75D23219}">
      <dgm:prSet/>
      <dgm:spPr/>
      <dgm:t>
        <a:bodyPr/>
        <a:lstStyle/>
        <a:p>
          <a:endParaRPr lang="en-US"/>
        </a:p>
      </dgm:t>
    </dgm:pt>
    <dgm:pt modelId="{AC7CF975-CCAC-4DEE-A00F-18A51D755560}">
      <dgm:prSet phldrT="[Text]"/>
      <dgm:spPr/>
      <dgm:t>
        <a:bodyPr/>
        <a:lstStyle/>
        <a:p>
          <a:r>
            <a:rPr lang="en-US" dirty="0" smtClean="0"/>
            <a:t>Realistic</a:t>
          </a:r>
          <a:endParaRPr lang="en-US" dirty="0"/>
        </a:p>
      </dgm:t>
    </dgm:pt>
    <dgm:pt modelId="{32B08C75-089C-4968-803D-CBD59EEF21AA}" type="parTrans" cxnId="{AF547672-FE36-44E3-958B-6ACCD4049488}">
      <dgm:prSet/>
      <dgm:spPr/>
      <dgm:t>
        <a:bodyPr/>
        <a:lstStyle/>
        <a:p>
          <a:endParaRPr lang="en-US"/>
        </a:p>
      </dgm:t>
    </dgm:pt>
    <dgm:pt modelId="{5E055869-919B-4E3C-BCF4-7962F888DBDD}" type="sibTrans" cxnId="{AF547672-FE36-44E3-958B-6ACCD4049488}">
      <dgm:prSet/>
      <dgm:spPr/>
      <dgm:t>
        <a:bodyPr/>
        <a:lstStyle/>
        <a:p>
          <a:endParaRPr lang="en-US"/>
        </a:p>
      </dgm:t>
    </dgm:pt>
    <dgm:pt modelId="{71245F0E-AAFA-476D-9E64-F793DA77F872}">
      <dgm:prSet phldrT="[Text]"/>
      <dgm:spPr/>
      <dgm:t>
        <a:bodyPr/>
        <a:lstStyle/>
        <a:p>
          <a:r>
            <a:rPr lang="en-US" dirty="0" smtClean="0"/>
            <a:t>Relatively simple</a:t>
          </a:r>
          <a:endParaRPr lang="en-US" dirty="0"/>
        </a:p>
      </dgm:t>
    </dgm:pt>
    <dgm:pt modelId="{30CA99A8-7C33-4F03-A245-1C79774F2181}" type="parTrans" cxnId="{6547CA53-3127-4A29-8245-959CE56424BF}">
      <dgm:prSet/>
      <dgm:spPr/>
      <dgm:t>
        <a:bodyPr/>
        <a:lstStyle/>
        <a:p>
          <a:endParaRPr lang="en-US"/>
        </a:p>
      </dgm:t>
    </dgm:pt>
    <dgm:pt modelId="{43B7D51F-86E3-42AE-AC6D-367BF94D57D2}" type="sibTrans" cxnId="{6547CA53-3127-4A29-8245-959CE56424BF}">
      <dgm:prSet/>
      <dgm:spPr/>
      <dgm:t>
        <a:bodyPr/>
        <a:lstStyle/>
        <a:p>
          <a:endParaRPr lang="en-US"/>
        </a:p>
      </dgm:t>
    </dgm:pt>
    <dgm:pt modelId="{59046D5C-6755-40A4-9ECF-BB72A224079B}">
      <dgm:prSet phldrT="[Text]"/>
      <dgm:spPr/>
      <dgm:t>
        <a:bodyPr/>
        <a:lstStyle/>
        <a:p>
          <a:r>
            <a:rPr lang="en-US" dirty="0" smtClean="0"/>
            <a:t>Limited in number</a:t>
          </a:r>
          <a:endParaRPr lang="en-US" dirty="0"/>
        </a:p>
      </dgm:t>
    </dgm:pt>
    <dgm:pt modelId="{2B35DF31-E58C-490A-8B09-BFDD013033CD}" type="parTrans" cxnId="{82B72FA5-7D85-413C-8DBE-11451191A076}">
      <dgm:prSet/>
      <dgm:spPr/>
      <dgm:t>
        <a:bodyPr/>
        <a:lstStyle/>
        <a:p>
          <a:endParaRPr lang="en-US"/>
        </a:p>
      </dgm:t>
    </dgm:pt>
    <dgm:pt modelId="{A31C2F1B-0962-4D58-831C-5A3DCC11BC6B}" type="sibTrans" cxnId="{82B72FA5-7D85-413C-8DBE-11451191A076}">
      <dgm:prSet/>
      <dgm:spPr/>
      <dgm:t>
        <a:bodyPr/>
        <a:lstStyle/>
        <a:p>
          <a:endParaRPr lang="en-US"/>
        </a:p>
      </dgm:t>
    </dgm:pt>
    <dgm:pt modelId="{C71F910A-B542-42CD-8A19-1C5931627788}">
      <dgm:prSet phldrT="[Text]"/>
      <dgm:spPr/>
      <dgm:t>
        <a:bodyPr/>
        <a:lstStyle/>
        <a:p>
          <a:r>
            <a:rPr lang="en-US" dirty="0" smtClean="0"/>
            <a:t>Flexible rather than prescriptive</a:t>
          </a:r>
          <a:endParaRPr lang="en-US" dirty="0"/>
        </a:p>
      </dgm:t>
    </dgm:pt>
    <dgm:pt modelId="{676A40CF-7F92-40B8-AF3E-06C6425D36CA}" type="parTrans" cxnId="{7A85CCBD-014B-4D00-A9E7-DA434F3FE5B7}">
      <dgm:prSet/>
      <dgm:spPr/>
      <dgm:t>
        <a:bodyPr/>
        <a:lstStyle/>
        <a:p>
          <a:endParaRPr lang="en-US"/>
        </a:p>
      </dgm:t>
    </dgm:pt>
    <dgm:pt modelId="{464E6963-79F0-4300-8D80-55311F44C441}" type="sibTrans" cxnId="{7A85CCBD-014B-4D00-A9E7-DA434F3FE5B7}">
      <dgm:prSet/>
      <dgm:spPr/>
      <dgm:t>
        <a:bodyPr/>
        <a:lstStyle/>
        <a:p>
          <a:endParaRPr lang="en-US"/>
        </a:p>
      </dgm:t>
    </dgm:pt>
    <dgm:pt modelId="{E5B3556C-3CE8-4A97-B611-C1624CBD8B13}" type="pres">
      <dgm:prSet presAssocID="{DC3D9B82-7842-459B-BC56-2EFCB0589716}" presName="diagram" presStyleCnt="0">
        <dgm:presLayoutVars>
          <dgm:dir/>
          <dgm:resizeHandles val="exact"/>
        </dgm:presLayoutVars>
      </dgm:prSet>
      <dgm:spPr/>
      <dgm:t>
        <a:bodyPr/>
        <a:lstStyle/>
        <a:p>
          <a:endParaRPr lang="en-US"/>
        </a:p>
      </dgm:t>
    </dgm:pt>
    <dgm:pt modelId="{FD9772A4-C767-443B-93CB-4C83F4C4B41D}" type="pres">
      <dgm:prSet presAssocID="{0EE0D4E3-F37F-4828-ABDB-98ABF7D6D915}" presName="node" presStyleLbl="node1" presStyleIdx="0" presStyleCnt="8">
        <dgm:presLayoutVars>
          <dgm:bulletEnabled val="1"/>
        </dgm:presLayoutVars>
      </dgm:prSet>
      <dgm:spPr/>
      <dgm:t>
        <a:bodyPr/>
        <a:lstStyle/>
        <a:p>
          <a:endParaRPr lang="en-US"/>
        </a:p>
      </dgm:t>
    </dgm:pt>
    <dgm:pt modelId="{A1D53466-A0DC-4CDF-96A6-46E81BC63907}" type="pres">
      <dgm:prSet presAssocID="{EDF65D3B-85D8-49D8-A493-CCCE3AFF2D53}" presName="sibTrans" presStyleCnt="0"/>
      <dgm:spPr/>
    </dgm:pt>
    <dgm:pt modelId="{EDBDAA25-FE7F-4361-A257-A7459B6F6241}" type="pres">
      <dgm:prSet presAssocID="{5BCF2F3B-BCCA-4E3D-94A6-37831ACDBB5D}" presName="node" presStyleLbl="node1" presStyleIdx="1" presStyleCnt="8">
        <dgm:presLayoutVars>
          <dgm:bulletEnabled val="1"/>
        </dgm:presLayoutVars>
      </dgm:prSet>
      <dgm:spPr/>
      <dgm:t>
        <a:bodyPr/>
        <a:lstStyle/>
        <a:p>
          <a:endParaRPr lang="en-US"/>
        </a:p>
      </dgm:t>
    </dgm:pt>
    <dgm:pt modelId="{D59C8961-7372-41C2-8B7C-BB5853BAA54B}" type="pres">
      <dgm:prSet presAssocID="{46F74FD7-01F7-42B8-A49C-68B13EC64BA9}" presName="sibTrans" presStyleCnt="0"/>
      <dgm:spPr/>
    </dgm:pt>
    <dgm:pt modelId="{AC50900B-1DF5-4C2C-85D4-EBB274AC52D4}" type="pres">
      <dgm:prSet presAssocID="{5A5D8DBE-EE4C-4094-A440-5E24A7239339}" presName="node" presStyleLbl="node1" presStyleIdx="2" presStyleCnt="8">
        <dgm:presLayoutVars>
          <dgm:bulletEnabled val="1"/>
        </dgm:presLayoutVars>
      </dgm:prSet>
      <dgm:spPr/>
      <dgm:t>
        <a:bodyPr/>
        <a:lstStyle/>
        <a:p>
          <a:endParaRPr lang="en-US"/>
        </a:p>
      </dgm:t>
    </dgm:pt>
    <dgm:pt modelId="{A3CD1CE4-676B-4C80-9AAD-2DEB105A8ACA}" type="pres">
      <dgm:prSet presAssocID="{A3B18002-087F-49D6-8D2F-C74D8FEEE9C9}" presName="sibTrans" presStyleCnt="0"/>
      <dgm:spPr/>
    </dgm:pt>
    <dgm:pt modelId="{D7B1BFFC-CE72-4D07-AEF6-9EF20A2CB3C7}" type="pres">
      <dgm:prSet presAssocID="{66DDE071-5CA5-4A06-8204-3F549F5FDCC3}" presName="node" presStyleLbl="node1" presStyleIdx="3" presStyleCnt="8">
        <dgm:presLayoutVars>
          <dgm:bulletEnabled val="1"/>
        </dgm:presLayoutVars>
      </dgm:prSet>
      <dgm:spPr/>
      <dgm:t>
        <a:bodyPr/>
        <a:lstStyle/>
        <a:p>
          <a:endParaRPr lang="en-US"/>
        </a:p>
      </dgm:t>
    </dgm:pt>
    <dgm:pt modelId="{A45C3F2D-E7E4-467B-9985-F490D0530B99}" type="pres">
      <dgm:prSet presAssocID="{B971E1D6-06D0-47D1-8D44-CDBBFEBFB452}" presName="sibTrans" presStyleCnt="0"/>
      <dgm:spPr/>
    </dgm:pt>
    <dgm:pt modelId="{B6E0E66E-46D0-40CF-83C7-0963B53E384D}" type="pres">
      <dgm:prSet presAssocID="{AC7CF975-CCAC-4DEE-A00F-18A51D755560}" presName="node" presStyleLbl="node1" presStyleIdx="4" presStyleCnt="8">
        <dgm:presLayoutVars>
          <dgm:bulletEnabled val="1"/>
        </dgm:presLayoutVars>
      </dgm:prSet>
      <dgm:spPr/>
      <dgm:t>
        <a:bodyPr/>
        <a:lstStyle/>
        <a:p>
          <a:endParaRPr lang="en-US"/>
        </a:p>
      </dgm:t>
    </dgm:pt>
    <dgm:pt modelId="{67505AEB-49C7-4116-8131-0193B68400B3}" type="pres">
      <dgm:prSet presAssocID="{5E055869-919B-4E3C-BCF4-7962F888DBDD}" presName="sibTrans" presStyleCnt="0"/>
      <dgm:spPr/>
    </dgm:pt>
    <dgm:pt modelId="{A3AF2154-B766-4AB3-8ECF-70EB502FAF4F}" type="pres">
      <dgm:prSet presAssocID="{71245F0E-AAFA-476D-9E64-F793DA77F872}" presName="node" presStyleLbl="node1" presStyleIdx="5" presStyleCnt="8">
        <dgm:presLayoutVars>
          <dgm:bulletEnabled val="1"/>
        </dgm:presLayoutVars>
      </dgm:prSet>
      <dgm:spPr/>
      <dgm:t>
        <a:bodyPr/>
        <a:lstStyle/>
        <a:p>
          <a:endParaRPr lang="en-US"/>
        </a:p>
      </dgm:t>
    </dgm:pt>
    <dgm:pt modelId="{21511526-A4E3-4DE3-9ED3-B62F275C8BE8}" type="pres">
      <dgm:prSet presAssocID="{43B7D51F-86E3-42AE-AC6D-367BF94D57D2}" presName="sibTrans" presStyleCnt="0"/>
      <dgm:spPr/>
    </dgm:pt>
    <dgm:pt modelId="{C86394F0-CEEA-4F4E-A188-C82AD91A2130}" type="pres">
      <dgm:prSet presAssocID="{59046D5C-6755-40A4-9ECF-BB72A224079B}" presName="node" presStyleLbl="node1" presStyleIdx="6" presStyleCnt="8">
        <dgm:presLayoutVars>
          <dgm:bulletEnabled val="1"/>
        </dgm:presLayoutVars>
      </dgm:prSet>
      <dgm:spPr/>
      <dgm:t>
        <a:bodyPr/>
        <a:lstStyle/>
        <a:p>
          <a:endParaRPr lang="en-US"/>
        </a:p>
      </dgm:t>
    </dgm:pt>
    <dgm:pt modelId="{3DDC8FEF-B0D6-4183-81FE-FA61FBCE4A54}" type="pres">
      <dgm:prSet presAssocID="{A31C2F1B-0962-4D58-831C-5A3DCC11BC6B}" presName="sibTrans" presStyleCnt="0"/>
      <dgm:spPr/>
    </dgm:pt>
    <dgm:pt modelId="{ACEDBE1E-71ED-44D0-ACB3-10A64859E7F4}" type="pres">
      <dgm:prSet presAssocID="{C71F910A-B542-42CD-8A19-1C5931627788}" presName="node" presStyleLbl="node1" presStyleIdx="7" presStyleCnt="8">
        <dgm:presLayoutVars>
          <dgm:bulletEnabled val="1"/>
        </dgm:presLayoutVars>
      </dgm:prSet>
      <dgm:spPr/>
      <dgm:t>
        <a:bodyPr/>
        <a:lstStyle/>
        <a:p>
          <a:endParaRPr lang="en-US"/>
        </a:p>
      </dgm:t>
    </dgm:pt>
  </dgm:ptLst>
  <dgm:cxnLst>
    <dgm:cxn modelId="{6342E3FA-E950-43B7-8CEB-2662E3E6C078}" type="presOf" srcId="{59046D5C-6755-40A4-9ECF-BB72A224079B}" destId="{C86394F0-CEEA-4F4E-A188-C82AD91A2130}" srcOrd="0" destOrd="0" presId="urn:microsoft.com/office/officeart/2005/8/layout/default"/>
    <dgm:cxn modelId="{F609F01B-CE6C-45D2-AFAB-6D4023EB149D}" type="presOf" srcId="{0EE0D4E3-F37F-4828-ABDB-98ABF7D6D915}" destId="{FD9772A4-C767-443B-93CB-4C83F4C4B41D}" srcOrd="0" destOrd="0" presId="urn:microsoft.com/office/officeart/2005/8/layout/default"/>
    <dgm:cxn modelId="{9CD411F9-4AAE-4915-A123-77BD71C067BF}" type="presOf" srcId="{5A5D8DBE-EE4C-4094-A440-5E24A7239339}" destId="{AC50900B-1DF5-4C2C-85D4-EBB274AC52D4}" srcOrd="0" destOrd="0" presId="urn:microsoft.com/office/officeart/2005/8/layout/default"/>
    <dgm:cxn modelId="{E11CE866-0924-4227-94C0-62B8626CF007}" type="presOf" srcId="{DC3D9B82-7842-459B-BC56-2EFCB0589716}" destId="{E5B3556C-3CE8-4A97-B611-C1624CBD8B13}" srcOrd="0" destOrd="0" presId="urn:microsoft.com/office/officeart/2005/8/layout/default"/>
    <dgm:cxn modelId="{4BEDB8A6-A64B-4FE5-8286-A967DEB33EB3}" srcId="{DC3D9B82-7842-459B-BC56-2EFCB0589716}" destId="{0EE0D4E3-F37F-4828-ABDB-98ABF7D6D915}" srcOrd="0" destOrd="0" parTransId="{DB2F6F6F-A289-44EC-8FA9-09203B9DB46A}" sibTransId="{EDF65D3B-85D8-49D8-A493-CCCE3AFF2D53}"/>
    <dgm:cxn modelId="{7A85CCBD-014B-4D00-A9E7-DA434F3FE5B7}" srcId="{DC3D9B82-7842-459B-BC56-2EFCB0589716}" destId="{C71F910A-B542-42CD-8A19-1C5931627788}" srcOrd="7" destOrd="0" parTransId="{676A40CF-7F92-40B8-AF3E-06C6425D36CA}" sibTransId="{464E6963-79F0-4300-8D80-55311F44C441}"/>
    <dgm:cxn modelId="{A85E2918-5025-4ABD-9D52-13D4E9663C06}" type="presOf" srcId="{71245F0E-AAFA-476D-9E64-F793DA77F872}" destId="{A3AF2154-B766-4AB3-8ECF-70EB502FAF4F}" srcOrd="0" destOrd="0" presId="urn:microsoft.com/office/officeart/2005/8/layout/default"/>
    <dgm:cxn modelId="{05B48C36-BE7F-4F7C-9133-C410DE11FE47}" srcId="{DC3D9B82-7842-459B-BC56-2EFCB0589716}" destId="{5BCF2F3B-BCCA-4E3D-94A6-37831ACDBB5D}" srcOrd="1" destOrd="0" parTransId="{5F870ED5-E5EB-45E2-B251-8819740BC449}" sibTransId="{46F74FD7-01F7-42B8-A49C-68B13EC64BA9}"/>
    <dgm:cxn modelId="{82B72FA5-7D85-413C-8DBE-11451191A076}" srcId="{DC3D9B82-7842-459B-BC56-2EFCB0589716}" destId="{59046D5C-6755-40A4-9ECF-BB72A224079B}" srcOrd="6" destOrd="0" parTransId="{2B35DF31-E58C-490A-8B09-BFDD013033CD}" sibTransId="{A31C2F1B-0962-4D58-831C-5A3DCC11BC6B}"/>
    <dgm:cxn modelId="{5162C33A-3E0A-46A4-AA4D-3EABA24C41F0}" type="presOf" srcId="{5BCF2F3B-BCCA-4E3D-94A6-37831ACDBB5D}" destId="{EDBDAA25-FE7F-4361-A257-A7459B6F6241}" srcOrd="0" destOrd="0" presId="urn:microsoft.com/office/officeart/2005/8/layout/default"/>
    <dgm:cxn modelId="{5FABC1DD-FBCD-41BD-8B7A-EE5E75D23219}" srcId="{DC3D9B82-7842-459B-BC56-2EFCB0589716}" destId="{66DDE071-5CA5-4A06-8204-3F549F5FDCC3}" srcOrd="3" destOrd="0" parTransId="{C4D9F89C-B29B-4832-A2C3-DB65977FF715}" sibTransId="{B971E1D6-06D0-47D1-8D44-CDBBFEBFB452}"/>
    <dgm:cxn modelId="{D3238871-C2EB-4006-884D-0578529F28A8}" type="presOf" srcId="{C71F910A-B542-42CD-8A19-1C5931627788}" destId="{ACEDBE1E-71ED-44D0-ACB3-10A64859E7F4}" srcOrd="0" destOrd="0" presId="urn:microsoft.com/office/officeart/2005/8/layout/default"/>
    <dgm:cxn modelId="{A886518F-A889-4FF7-8B9A-42F8203D7229}" type="presOf" srcId="{66DDE071-5CA5-4A06-8204-3F549F5FDCC3}" destId="{D7B1BFFC-CE72-4D07-AEF6-9EF20A2CB3C7}" srcOrd="0" destOrd="0" presId="urn:microsoft.com/office/officeart/2005/8/layout/default"/>
    <dgm:cxn modelId="{AF547672-FE36-44E3-958B-6ACCD4049488}" srcId="{DC3D9B82-7842-459B-BC56-2EFCB0589716}" destId="{AC7CF975-CCAC-4DEE-A00F-18A51D755560}" srcOrd="4" destOrd="0" parTransId="{32B08C75-089C-4968-803D-CBD59EEF21AA}" sibTransId="{5E055869-919B-4E3C-BCF4-7962F888DBDD}"/>
    <dgm:cxn modelId="{FC907E8F-53AB-4511-A394-E8B13E412C3B}" srcId="{DC3D9B82-7842-459B-BC56-2EFCB0589716}" destId="{5A5D8DBE-EE4C-4094-A440-5E24A7239339}" srcOrd="2" destOrd="0" parTransId="{89ED9995-E654-428A-BE7D-486F8658141B}" sibTransId="{A3B18002-087F-49D6-8D2F-C74D8FEEE9C9}"/>
    <dgm:cxn modelId="{E0AF6E71-ABFE-4CCE-902B-6161E87EA4D6}" type="presOf" srcId="{AC7CF975-CCAC-4DEE-A00F-18A51D755560}" destId="{B6E0E66E-46D0-40CF-83C7-0963B53E384D}" srcOrd="0" destOrd="0" presId="urn:microsoft.com/office/officeart/2005/8/layout/default"/>
    <dgm:cxn modelId="{6547CA53-3127-4A29-8245-959CE56424BF}" srcId="{DC3D9B82-7842-459B-BC56-2EFCB0589716}" destId="{71245F0E-AAFA-476D-9E64-F793DA77F872}" srcOrd="5" destOrd="0" parTransId="{30CA99A8-7C33-4F03-A245-1C79774F2181}" sibTransId="{43B7D51F-86E3-42AE-AC6D-367BF94D57D2}"/>
    <dgm:cxn modelId="{A6D54370-3493-4E27-BED0-CC29AAB79CAC}" type="presParOf" srcId="{E5B3556C-3CE8-4A97-B611-C1624CBD8B13}" destId="{FD9772A4-C767-443B-93CB-4C83F4C4B41D}" srcOrd="0" destOrd="0" presId="urn:microsoft.com/office/officeart/2005/8/layout/default"/>
    <dgm:cxn modelId="{0D273930-1AE0-4999-A669-C4F7819E8ABE}" type="presParOf" srcId="{E5B3556C-3CE8-4A97-B611-C1624CBD8B13}" destId="{A1D53466-A0DC-4CDF-96A6-46E81BC63907}" srcOrd="1" destOrd="0" presId="urn:microsoft.com/office/officeart/2005/8/layout/default"/>
    <dgm:cxn modelId="{B5C88B81-9508-4CF4-BBC5-37E6E67CA5EE}" type="presParOf" srcId="{E5B3556C-3CE8-4A97-B611-C1624CBD8B13}" destId="{EDBDAA25-FE7F-4361-A257-A7459B6F6241}" srcOrd="2" destOrd="0" presId="urn:microsoft.com/office/officeart/2005/8/layout/default"/>
    <dgm:cxn modelId="{894E5F75-5CD4-4979-AE55-59DE05C95F51}" type="presParOf" srcId="{E5B3556C-3CE8-4A97-B611-C1624CBD8B13}" destId="{D59C8961-7372-41C2-8B7C-BB5853BAA54B}" srcOrd="3" destOrd="0" presId="urn:microsoft.com/office/officeart/2005/8/layout/default"/>
    <dgm:cxn modelId="{FB41B021-60B5-4D60-BADC-0F08CA48080B}" type="presParOf" srcId="{E5B3556C-3CE8-4A97-B611-C1624CBD8B13}" destId="{AC50900B-1DF5-4C2C-85D4-EBB274AC52D4}" srcOrd="4" destOrd="0" presId="urn:microsoft.com/office/officeart/2005/8/layout/default"/>
    <dgm:cxn modelId="{241A8D5D-D54A-4E36-8D1D-AE77F3F9F1F6}" type="presParOf" srcId="{E5B3556C-3CE8-4A97-B611-C1624CBD8B13}" destId="{A3CD1CE4-676B-4C80-9AAD-2DEB105A8ACA}" srcOrd="5" destOrd="0" presId="urn:microsoft.com/office/officeart/2005/8/layout/default"/>
    <dgm:cxn modelId="{AF0A9E24-4202-4320-82F8-7594E20FA6C4}" type="presParOf" srcId="{E5B3556C-3CE8-4A97-B611-C1624CBD8B13}" destId="{D7B1BFFC-CE72-4D07-AEF6-9EF20A2CB3C7}" srcOrd="6" destOrd="0" presId="urn:microsoft.com/office/officeart/2005/8/layout/default"/>
    <dgm:cxn modelId="{A2A678EF-5568-4430-8004-0699EA9887C3}" type="presParOf" srcId="{E5B3556C-3CE8-4A97-B611-C1624CBD8B13}" destId="{A45C3F2D-E7E4-467B-9985-F490D0530B99}" srcOrd="7" destOrd="0" presId="urn:microsoft.com/office/officeart/2005/8/layout/default"/>
    <dgm:cxn modelId="{767F5C9B-26C6-4FFF-9CC6-5DBA9A75A118}" type="presParOf" srcId="{E5B3556C-3CE8-4A97-B611-C1624CBD8B13}" destId="{B6E0E66E-46D0-40CF-83C7-0963B53E384D}" srcOrd="8" destOrd="0" presId="urn:microsoft.com/office/officeart/2005/8/layout/default"/>
    <dgm:cxn modelId="{C9686EE9-48D5-42A2-B2C2-740A6D3BD03A}" type="presParOf" srcId="{E5B3556C-3CE8-4A97-B611-C1624CBD8B13}" destId="{67505AEB-49C7-4116-8131-0193B68400B3}" srcOrd="9" destOrd="0" presId="urn:microsoft.com/office/officeart/2005/8/layout/default"/>
    <dgm:cxn modelId="{B4FF20A9-ECA0-4F59-A038-0BD0B83C22B5}" type="presParOf" srcId="{E5B3556C-3CE8-4A97-B611-C1624CBD8B13}" destId="{A3AF2154-B766-4AB3-8ECF-70EB502FAF4F}" srcOrd="10" destOrd="0" presId="urn:microsoft.com/office/officeart/2005/8/layout/default"/>
    <dgm:cxn modelId="{4212FB05-A21A-482F-A779-D305F06B36B6}" type="presParOf" srcId="{E5B3556C-3CE8-4A97-B611-C1624CBD8B13}" destId="{21511526-A4E3-4DE3-9ED3-B62F275C8BE8}" srcOrd="11" destOrd="0" presId="urn:microsoft.com/office/officeart/2005/8/layout/default"/>
    <dgm:cxn modelId="{C5478CA5-DDD9-4E72-BC4B-1DC69468D86C}" type="presParOf" srcId="{E5B3556C-3CE8-4A97-B611-C1624CBD8B13}" destId="{C86394F0-CEEA-4F4E-A188-C82AD91A2130}" srcOrd="12" destOrd="0" presId="urn:microsoft.com/office/officeart/2005/8/layout/default"/>
    <dgm:cxn modelId="{0763C0A0-A97A-4392-B801-3FAD200146B1}" type="presParOf" srcId="{E5B3556C-3CE8-4A97-B611-C1624CBD8B13}" destId="{3DDC8FEF-B0D6-4183-81FE-FA61FBCE4A54}" srcOrd="13" destOrd="0" presId="urn:microsoft.com/office/officeart/2005/8/layout/default"/>
    <dgm:cxn modelId="{EBBF75E3-50F7-4022-80A1-A4F40D31D52D}" type="presParOf" srcId="{E5B3556C-3CE8-4A97-B611-C1624CBD8B13}" destId="{ACEDBE1E-71ED-44D0-ACB3-10A64859E7F4}" srcOrd="1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6C3FA39-20BD-4A19-9307-C4AC7D430063}" type="doc">
      <dgm:prSet loTypeId="urn:microsoft.com/office/officeart/2005/8/layout/cycle2" loCatId="cycle" qsTypeId="urn:microsoft.com/office/officeart/2005/8/quickstyle/3d1" qsCatId="3D" csTypeId="urn:microsoft.com/office/officeart/2005/8/colors/colorful1" csCatId="colorful" phldr="1"/>
      <dgm:spPr/>
      <dgm:t>
        <a:bodyPr/>
        <a:lstStyle/>
        <a:p>
          <a:endParaRPr lang="en-US"/>
        </a:p>
      </dgm:t>
    </dgm:pt>
    <dgm:pt modelId="{5E1A2111-4440-4134-9D9D-1A7CE9BBEF48}">
      <dgm:prSet phldrT="[Text]"/>
      <dgm:spPr/>
      <dgm:t>
        <a:bodyPr anchor="b"/>
        <a:lstStyle/>
        <a:p>
          <a:r>
            <a:rPr lang="en-US" dirty="0" smtClean="0"/>
            <a:t>Plan</a:t>
          </a:r>
          <a:endParaRPr lang="en-US" dirty="0"/>
        </a:p>
      </dgm:t>
    </dgm:pt>
    <dgm:pt modelId="{BC7DB349-AD42-4E54-9131-604E177B70D8}" type="parTrans" cxnId="{F45BD535-5C02-4671-AEFB-95B003D70962}">
      <dgm:prSet/>
      <dgm:spPr/>
      <dgm:t>
        <a:bodyPr/>
        <a:lstStyle/>
        <a:p>
          <a:endParaRPr lang="en-US"/>
        </a:p>
      </dgm:t>
    </dgm:pt>
    <dgm:pt modelId="{49D2FD57-F50B-436F-8B1D-96CA471FA42D}" type="sibTrans" cxnId="{F45BD535-5C02-4671-AEFB-95B003D70962}">
      <dgm:prSet/>
      <dgm:spPr/>
      <dgm:t>
        <a:bodyPr/>
        <a:lstStyle/>
        <a:p>
          <a:endParaRPr lang="en-US"/>
        </a:p>
      </dgm:t>
    </dgm:pt>
    <dgm:pt modelId="{2C01A6AC-86BA-4FB9-8299-932A3F617B66}">
      <dgm:prSet phldrT="[Text]"/>
      <dgm:spPr/>
      <dgm:t>
        <a:bodyPr anchor="t"/>
        <a:lstStyle/>
        <a:p>
          <a:r>
            <a:rPr lang="en-US" dirty="0" smtClean="0"/>
            <a:t>Do</a:t>
          </a:r>
          <a:endParaRPr lang="en-US" dirty="0"/>
        </a:p>
      </dgm:t>
    </dgm:pt>
    <dgm:pt modelId="{66532858-1751-41D6-8B79-42BEC8A9D14A}" type="parTrans" cxnId="{2DB4C8BA-7A68-49E8-8A27-8C9A88FF5EDB}">
      <dgm:prSet/>
      <dgm:spPr/>
      <dgm:t>
        <a:bodyPr/>
        <a:lstStyle/>
        <a:p>
          <a:endParaRPr lang="en-US"/>
        </a:p>
      </dgm:t>
    </dgm:pt>
    <dgm:pt modelId="{35F8B13B-C166-4550-8A3E-AA9A91694183}" type="sibTrans" cxnId="{2DB4C8BA-7A68-49E8-8A27-8C9A88FF5EDB}">
      <dgm:prSet/>
      <dgm:spPr/>
      <dgm:t>
        <a:bodyPr/>
        <a:lstStyle/>
        <a:p>
          <a:endParaRPr lang="en-US"/>
        </a:p>
      </dgm:t>
    </dgm:pt>
    <dgm:pt modelId="{36449B83-7227-45DF-9349-C5C09070EC85}">
      <dgm:prSet phldrT="[Text]"/>
      <dgm:spPr/>
      <dgm:t>
        <a:bodyPr anchor="t"/>
        <a:lstStyle/>
        <a:p>
          <a:r>
            <a:rPr lang="en-US" dirty="0" smtClean="0"/>
            <a:t>Check</a:t>
          </a:r>
          <a:endParaRPr lang="en-US" dirty="0"/>
        </a:p>
      </dgm:t>
    </dgm:pt>
    <dgm:pt modelId="{16D7B911-8039-43BF-A55C-3E2526427DA1}" type="parTrans" cxnId="{AD8BE3B2-9C22-49B5-8C6E-24089098E954}">
      <dgm:prSet/>
      <dgm:spPr/>
      <dgm:t>
        <a:bodyPr/>
        <a:lstStyle/>
        <a:p>
          <a:endParaRPr lang="en-US"/>
        </a:p>
      </dgm:t>
    </dgm:pt>
    <dgm:pt modelId="{8342EEE2-5E52-4FD1-8E1E-88BCF882114C}" type="sibTrans" cxnId="{AD8BE3B2-9C22-49B5-8C6E-24089098E954}">
      <dgm:prSet/>
      <dgm:spPr/>
      <dgm:t>
        <a:bodyPr/>
        <a:lstStyle/>
        <a:p>
          <a:endParaRPr lang="en-US"/>
        </a:p>
      </dgm:t>
    </dgm:pt>
    <dgm:pt modelId="{3CE44A2D-0A5A-4367-A634-35486FE9E2FF}">
      <dgm:prSet phldrT="[Text]"/>
      <dgm:spPr/>
      <dgm:t>
        <a:bodyPr anchor="t"/>
        <a:lstStyle/>
        <a:p>
          <a:r>
            <a:rPr lang="en-US" dirty="0" smtClean="0"/>
            <a:t>Act</a:t>
          </a:r>
          <a:endParaRPr lang="en-US" dirty="0"/>
        </a:p>
      </dgm:t>
    </dgm:pt>
    <dgm:pt modelId="{5C5B1B34-1DE5-4AD7-A4D0-016ED36F7243}" type="parTrans" cxnId="{54A2F46A-6A9D-4C46-88DA-AAC93F92B291}">
      <dgm:prSet/>
      <dgm:spPr/>
      <dgm:t>
        <a:bodyPr/>
        <a:lstStyle/>
        <a:p>
          <a:endParaRPr lang="en-US"/>
        </a:p>
      </dgm:t>
    </dgm:pt>
    <dgm:pt modelId="{534FEFA9-02C0-41D7-9F3D-9AA27315093C}" type="sibTrans" cxnId="{54A2F46A-6A9D-4C46-88DA-AAC93F92B291}">
      <dgm:prSet/>
      <dgm:spPr/>
      <dgm:t>
        <a:bodyPr/>
        <a:lstStyle/>
        <a:p>
          <a:endParaRPr lang="en-US"/>
        </a:p>
      </dgm:t>
    </dgm:pt>
    <dgm:pt modelId="{58BB941B-17B3-4536-A24E-A1027C462661}" type="pres">
      <dgm:prSet presAssocID="{B6C3FA39-20BD-4A19-9307-C4AC7D430063}" presName="cycle" presStyleCnt="0">
        <dgm:presLayoutVars>
          <dgm:dir/>
          <dgm:resizeHandles val="exact"/>
        </dgm:presLayoutVars>
      </dgm:prSet>
      <dgm:spPr/>
      <dgm:t>
        <a:bodyPr/>
        <a:lstStyle/>
        <a:p>
          <a:endParaRPr lang="en-US"/>
        </a:p>
      </dgm:t>
    </dgm:pt>
    <dgm:pt modelId="{00788B6F-5CA9-4B61-ADFE-4797DE961509}" type="pres">
      <dgm:prSet presAssocID="{5E1A2111-4440-4134-9D9D-1A7CE9BBEF48}" presName="node" presStyleLbl="node1" presStyleIdx="0" presStyleCnt="4">
        <dgm:presLayoutVars>
          <dgm:bulletEnabled val="1"/>
        </dgm:presLayoutVars>
      </dgm:prSet>
      <dgm:spPr/>
      <dgm:t>
        <a:bodyPr/>
        <a:lstStyle/>
        <a:p>
          <a:endParaRPr lang="en-US"/>
        </a:p>
      </dgm:t>
    </dgm:pt>
    <dgm:pt modelId="{3D5D3F03-7319-46D2-BA10-25CDC901F7B1}" type="pres">
      <dgm:prSet presAssocID="{49D2FD57-F50B-436F-8B1D-96CA471FA42D}" presName="sibTrans" presStyleLbl="sibTrans2D1" presStyleIdx="0" presStyleCnt="4"/>
      <dgm:spPr/>
      <dgm:t>
        <a:bodyPr/>
        <a:lstStyle/>
        <a:p>
          <a:endParaRPr lang="en-US"/>
        </a:p>
      </dgm:t>
    </dgm:pt>
    <dgm:pt modelId="{127610C4-407B-4912-9C1C-8A260B9C3257}" type="pres">
      <dgm:prSet presAssocID="{49D2FD57-F50B-436F-8B1D-96CA471FA42D}" presName="connectorText" presStyleLbl="sibTrans2D1" presStyleIdx="0" presStyleCnt="4"/>
      <dgm:spPr/>
      <dgm:t>
        <a:bodyPr/>
        <a:lstStyle/>
        <a:p>
          <a:endParaRPr lang="en-US"/>
        </a:p>
      </dgm:t>
    </dgm:pt>
    <dgm:pt modelId="{15AE3437-2F57-4F30-A6C8-6B98895DD497}" type="pres">
      <dgm:prSet presAssocID="{2C01A6AC-86BA-4FB9-8299-932A3F617B66}" presName="node" presStyleLbl="node1" presStyleIdx="1" presStyleCnt="4">
        <dgm:presLayoutVars>
          <dgm:bulletEnabled val="1"/>
        </dgm:presLayoutVars>
      </dgm:prSet>
      <dgm:spPr/>
      <dgm:t>
        <a:bodyPr/>
        <a:lstStyle/>
        <a:p>
          <a:endParaRPr lang="en-US"/>
        </a:p>
      </dgm:t>
    </dgm:pt>
    <dgm:pt modelId="{62D62519-145B-4455-89DE-8A881401E519}" type="pres">
      <dgm:prSet presAssocID="{35F8B13B-C166-4550-8A3E-AA9A91694183}" presName="sibTrans" presStyleLbl="sibTrans2D1" presStyleIdx="1" presStyleCnt="4"/>
      <dgm:spPr/>
      <dgm:t>
        <a:bodyPr/>
        <a:lstStyle/>
        <a:p>
          <a:endParaRPr lang="en-US"/>
        </a:p>
      </dgm:t>
    </dgm:pt>
    <dgm:pt modelId="{F46FE112-ACE7-441F-A126-45730604F4B9}" type="pres">
      <dgm:prSet presAssocID="{35F8B13B-C166-4550-8A3E-AA9A91694183}" presName="connectorText" presStyleLbl="sibTrans2D1" presStyleIdx="1" presStyleCnt="4"/>
      <dgm:spPr/>
      <dgm:t>
        <a:bodyPr/>
        <a:lstStyle/>
        <a:p>
          <a:endParaRPr lang="en-US"/>
        </a:p>
      </dgm:t>
    </dgm:pt>
    <dgm:pt modelId="{449A46AC-13F5-4215-9530-EEC1F18B3077}" type="pres">
      <dgm:prSet presAssocID="{36449B83-7227-45DF-9349-C5C09070EC85}" presName="node" presStyleLbl="node1" presStyleIdx="2" presStyleCnt="4">
        <dgm:presLayoutVars>
          <dgm:bulletEnabled val="1"/>
        </dgm:presLayoutVars>
      </dgm:prSet>
      <dgm:spPr/>
      <dgm:t>
        <a:bodyPr/>
        <a:lstStyle/>
        <a:p>
          <a:endParaRPr lang="en-US"/>
        </a:p>
      </dgm:t>
    </dgm:pt>
    <dgm:pt modelId="{A341BB1F-16ED-46B6-9B6F-16C24C2EF1BF}" type="pres">
      <dgm:prSet presAssocID="{8342EEE2-5E52-4FD1-8E1E-88BCF882114C}" presName="sibTrans" presStyleLbl="sibTrans2D1" presStyleIdx="2" presStyleCnt="4"/>
      <dgm:spPr/>
      <dgm:t>
        <a:bodyPr/>
        <a:lstStyle/>
        <a:p>
          <a:endParaRPr lang="en-US"/>
        </a:p>
      </dgm:t>
    </dgm:pt>
    <dgm:pt modelId="{ECF35F78-B76D-483D-A3DC-DCEC2CE3F3C2}" type="pres">
      <dgm:prSet presAssocID="{8342EEE2-5E52-4FD1-8E1E-88BCF882114C}" presName="connectorText" presStyleLbl="sibTrans2D1" presStyleIdx="2" presStyleCnt="4"/>
      <dgm:spPr/>
      <dgm:t>
        <a:bodyPr/>
        <a:lstStyle/>
        <a:p>
          <a:endParaRPr lang="en-US"/>
        </a:p>
      </dgm:t>
    </dgm:pt>
    <dgm:pt modelId="{0524B384-77D7-41F3-976B-6203B48B6426}" type="pres">
      <dgm:prSet presAssocID="{3CE44A2D-0A5A-4367-A634-35486FE9E2FF}" presName="node" presStyleLbl="node1" presStyleIdx="3" presStyleCnt="4">
        <dgm:presLayoutVars>
          <dgm:bulletEnabled val="1"/>
        </dgm:presLayoutVars>
      </dgm:prSet>
      <dgm:spPr/>
      <dgm:t>
        <a:bodyPr/>
        <a:lstStyle/>
        <a:p>
          <a:endParaRPr lang="en-US"/>
        </a:p>
      </dgm:t>
    </dgm:pt>
    <dgm:pt modelId="{32FD44C5-DE8D-4938-A8C8-8E138C6CA001}" type="pres">
      <dgm:prSet presAssocID="{534FEFA9-02C0-41D7-9F3D-9AA27315093C}" presName="sibTrans" presStyleLbl="sibTrans2D1" presStyleIdx="3" presStyleCnt="4"/>
      <dgm:spPr/>
      <dgm:t>
        <a:bodyPr/>
        <a:lstStyle/>
        <a:p>
          <a:endParaRPr lang="en-US"/>
        </a:p>
      </dgm:t>
    </dgm:pt>
    <dgm:pt modelId="{F313B974-4187-4587-914B-2EEA48729652}" type="pres">
      <dgm:prSet presAssocID="{534FEFA9-02C0-41D7-9F3D-9AA27315093C}" presName="connectorText" presStyleLbl="sibTrans2D1" presStyleIdx="3" presStyleCnt="4"/>
      <dgm:spPr/>
      <dgm:t>
        <a:bodyPr/>
        <a:lstStyle/>
        <a:p>
          <a:endParaRPr lang="en-US"/>
        </a:p>
      </dgm:t>
    </dgm:pt>
  </dgm:ptLst>
  <dgm:cxnLst>
    <dgm:cxn modelId="{9389DC8D-6EAF-4DE8-8E33-DB0D0A91AD97}" type="presOf" srcId="{534FEFA9-02C0-41D7-9F3D-9AA27315093C}" destId="{F313B974-4187-4587-914B-2EEA48729652}" srcOrd="1" destOrd="0" presId="urn:microsoft.com/office/officeart/2005/8/layout/cycle2"/>
    <dgm:cxn modelId="{1A35A648-2BEB-4D12-8E89-0872C4181FCF}" type="presOf" srcId="{8342EEE2-5E52-4FD1-8E1E-88BCF882114C}" destId="{A341BB1F-16ED-46B6-9B6F-16C24C2EF1BF}" srcOrd="0" destOrd="0" presId="urn:microsoft.com/office/officeart/2005/8/layout/cycle2"/>
    <dgm:cxn modelId="{19327417-522F-4F01-AF11-6B3B75E8E8E2}" type="presOf" srcId="{49D2FD57-F50B-436F-8B1D-96CA471FA42D}" destId="{3D5D3F03-7319-46D2-BA10-25CDC901F7B1}" srcOrd="0" destOrd="0" presId="urn:microsoft.com/office/officeart/2005/8/layout/cycle2"/>
    <dgm:cxn modelId="{F45BD535-5C02-4671-AEFB-95B003D70962}" srcId="{B6C3FA39-20BD-4A19-9307-C4AC7D430063}" destId="{5E1A2111-4440-4134-9D9D-1A7CE9BBEF48}" srcOrd="0" destOrd="0" parTransId="{BC7DB349-AD42-4E54-9131-604E177B70D8}" sibTransId="{49D2FD57-F50B-436F-8B1D-96CA471FA42D}"/>
    <dgm:cxn modelId="{CF341842-AF40-44FE-AFF6-806897CEEF84}" type="presOf" srcId="{49D2FD57-F50B-436F-8B1D-96CA471FA42D}" destId="{127610C4-407B-4912-9C1C-8A260B9C3257}" srcOrd="1" destOrd="0" presId="urn:microsoft.com/office/officeart/2005/8/layout/cycle2"/>
    <dgm:cxn modelId="{2DB4C8BA-7A68-49E8-8A27-8C9A88FF5EDB}" srcId="{B6C3FA39-20BD-4A19-9307-C4AC7D430063}" destId="{2C01A6AC-86BA-4FB9-8299-932A3F617B66}" srcOrd="1" destOrd="0" parTransId="{66532858-1751-41D6-8B79-42BEC8A9D14A}" sibTransId="{35F8B13B-C166-4550-8A3E-AA9A91694183}"/>
    <dgm:cxn modelId="{54A2F46A-6A9D-4C46-88DA-AAC93F92B291}" srcId="{B6C3FA39-20BD-4A19-9307-C4AC7D430063}" destId="{3CE44A2D-0A5A-4367-A634-35486FE9E2FF}" srcOrd="3" destOrd="0" parTransId="{5C5B1B34-1DE5-4AD7-A4D0-016ED36F7243}" sibTransId="{534FEFA9-02C0-41D7-9F3D-9AA27315093C}"/>
    <dgm:cxn modelId="{9978D20C-5AB3-4B04-ABB2-22CD9595284D}" type="presOf" srcId="{8342EEE2-5E52-4FD1-8E1E-88BCF882114C}" destId="{ECF35F78-B76D-483D-A3DC-DCEC2CE3F3C2}" srcOrd="1" destOrd="0" presId="urn:microsoft.com/office/officeart/2005/8/layout/cycle2"/>
    <dgm:cxn modelId="{999C9D09-32E4-4529-B0FE-DE94FFF05789}" type="presOf" srcId="{B6C3FA39-20BD-4A19-9307-C4AC7D430063}" destId="{58BB941B-17B3-4536-A24E-A1027C462661}" srcOrd="0" destOrd="0" presId="urn:microsoft.com/office/officeart/2005/8/layout/cycle2"/>
    <dgm:cxn modelId="{0A0E4228-3FAE-4DC4-8E63-BF0045ED5446}" type="presOf" srcId="{35F8B13B-C166-4550-8A3E-AA9A91694183}" destId="{62D62519-145B-4455-89DE-8A881401E519}" srcOrd="0" destOrd="0" presId="urn:microsoft.com/office/officeart/2005/8/layout/cycle2"/>
    <dgm:cxn modelId="{D1AA3514-C015-41FD-8ECD-86327BC19DC6}" type="presOf" srcId="{35F8B13B-C166-4550-8A3E-AA9A91694183}" destId="{F46FE112-ACE7-441F-A126-45730604F4B9}" srcOrd="1" destOrd="0" presId="urn:microsoft.com/office/officeart/2005/8/layout/cycle2"/>
    <dgm:cxn modelId="{D1EADECB-D1B0-4F15-BCB5-4CF9BF0FE080}" type="presOf" srcId="{5E1A2111-4440-4134-9D9D-1A7CE9BBEF48}" destId="{00788B6F-5CA9-4B61-ADFE-4797DE961509}" srcOrd="0" destOrd="0" presId="urn:microsoft.com/office/officeart/2005/8/layout/cycle2"/>
    <dgm:cxn modelId="{929EBF81-349B-4A0E-9674-DDD20BEAD20B}" type="presOf" srcId="{2C01A6AC-86BA-4FB9-8299-932A3F617B66}" destId="{15AE3437-2F57-4F30-A6C8-6B98895DD497}" srcOrd="0" destOrd="0" presId="urn:microsoft.com/office/officeart/2005/8/layout/cycle2"/>
    <dgm:cxn modelId="{D2CC2791-2686-4559-9684-25D02F8BDD51}" type="presOf" srcId="{36449B83-7227-45DF-9349-C5C09070EC85}" destId="{449A46AC-13F5-4215-9530-EEC1F18B3077}" srcOrd="0" destOrd="0" presId="urn:microsoft.com/office/officeart/2005/8/layout/cycle2"/>
    <dgm:cxn modelId="{E3BD623B-3D05-41F2-BAA2-39EA9DD042A5}" type="presOf" srcId="{3CE44A2D-0A5A-4367-A634-35486FE9E2FF}" destId="{0524B384-77D7-41F3-976B-6203B48B6426}" srcOrd="0" destOrd="0" presId="urn:microsoft.com/office/officeart/2005/8/layout/cycle2"/>
    <dgm:cxn modelId="{AD8BE3B2-9C22-49B5-8C6E-24089098E954}" srcId="{B6C3FA39-20BD-4A19-9307-C4AC7D430063}" destId="{36449B83-7227-45DF-9349-C5C09070EC85}" srcOrd="2" destOrd="0" parTransId="{16D7B911-8039-43BF-A55C-3E2526427DA1}" sibTransId="{8342EEE2-5E52-4FD1-8E1E-88BCF882114C}"/>
    <dgm:cxn modelId="{78912060-369E-4176-91A2-09E509BA3BB9}" type="presOf" srcId="{534FEFA9-02C0-41D7-9F3D-9AA27315093C}" destId="{32FD44C5-DE8D-4938-A8C8-8E138C6CA001}" srcOrd="0" destOrd="0" presId="urn:microsoft.com/office/officeart/2005/8/layout/cycle2"/>
    <dgm:cxn modelId="{D8FB0727-D320-4011-8B49-8457CE8CABFF}" type="presParOf" srcId="{58BB941B-17B3-4536-A24E-A1027C462661}" destId="{00788B6F-5CA9-4B61-ADFE-4797DE961509}" srcOrd="0" destOrd="0" presId="urn:microsoft.com/office/officeart/2005/8/layout/cycle2"/>
    <dgm:cxn modelId="{575E7574-7F6D-49D9-871E-FF1AFD09FF64}" type="presParOf" srcId="{58BB941B-17B3-4536-A24E-A1027C462661}" destId="{3D5D3F03-7319-46D2-BA10-25CDC901F7B1}" srcOrd="1" destOrd="0" presId="urn:microsoft.com/office/officeart/2005/8/layout/cycle2"/>
    <dgm:cxn modelId="{92D3AD17-7FE0-46FE-88BD-8A6A5A0AF592}" type="presParOf" srcId="{3D5D3F03-7319-46D2-BA10-25CDC901F7B1}" destId="{127610C4-407B-4912-9C1C-8A260B9C3257}" srcOrd="0" destOrd="0" presId="urn:microsoft.com/office/officeart/2005/8/layout/cycle2"/>
    <dgm:cxn modelId="{4A94FEA7-AFCD-459A-A965-B7C8A8D5CD7C}" type="presParOf" srcId="{58BB941B-17B3-4536-A24E-A1027C462661}" destId="{15AE3437-2F57-4F30-A6C8-6B98895DD497}" srcOrd="2" destOrd="0" presId="urn:microsoft.com/office/officeart/2005/8/layout/cycle2"/>
    <dgm:cxn modelId="{99823433-6009-4414-955F-C4EF016C7BB7}" type="presParOf" srcId="{58BB941B-17B3-4536-A24E-A1027C462661}" destId="{62D62519-145B-4455-89DE-8A881401E519}" srcOrd="3" destOrd="0" presId="urn:microsoft.com/office/officeart/2005/8/layout/cycle2"/>
    <dgm:cxn modelId="{DE69D06E-F06A-40C3-9B3C-DA22EAE76486}" type="presParOf" srcId="{62D62519-145B-4455-89DE-8A881401E519}" destId="{F46FE112-ACE7-441F-A126-45730604F4B9}" srcOrd="0" destOrd="0" presId="urn:microsoft.com/office/officeart/2005/8/layout/cycle2"/>
    <dgm:cxn modelId="{F49254DA-7F4B-425E-9BD7-9E56C3A593CA}" type="presParOf" srcId="{58BB941B-17B3-4536-A24E-A1027C462661}" destId="{449A46AC-13F5-4215-9530-EEC1F18B3077}" srcOrd="4" destOrd="0" presId="urn:microsoft.com/office/officeart/2005/8/layout/cycle2"/>
    <dgm:cxn modelId="{A7ADB938-025B-4FC7-B6BD-F47AA9F0EE01}" type="presParOf" srcId="{58BB941B-17B3-4536-A24E-A1027C462661}" destId="{A341BB1F-16ED-46B6-9B6F-16C24C2EF1BF}" srcOrd="5" destOrd="0" presId="urn:microsoft.com/office/officeart/2005/8/layout/cycle2"/>
    <dgm:cxn modelId="{BEA4D191-C9F7-43DD-B964-7B14FD622A75}" type="presParOf" srcId="{A341BB1F-16ED-46B6-9B6F-16C24C2EF1BF}" destId="{ECF35F78-B76D-483D-A3DC-DCEC2CE3F3C2}" srcOrd="0" destOrd="0" presId="urn:microsoft.com/office/officeart/2005/8/layout/cycle2"/>
    <dgm:cxn modelId="{39FF3802-D8C4-45A9-BDF0-0C9B67DFCACF}" type="presParOf" srcId="{58BB941B-17B3-4536-A24E-A1027C462661}" destId="{0524B384-77D7-41F3-976B-6203B48B6426}" srcOrd="6" destOrd="0" presId="urn:microsoft.com/office/officeart/2005/8/layout/cycle2"/>
    <dgm:cxn modelId="{E797A535-B6E0-4E84-A8F2-48A97F392E47}" type="presParOf" srcId="{58BB941B-17B3-4536-A24E-A1027C462661}" destId="{32FD44C5-DE8D-4938-A8C8-8E138C6CA001}" srcOrd="7" destOrd="0" presId="urn:microsoft.com/office/officeart/2005/8/layout/cycle2"/>
    <dgm:cxn modelId="{33299AA4-0202-4768-9DA4-5DEBED162504}" type="presParOf" srcId="{32FD44C5-DE8D-4938-A8C8-8E138C6CA001}" destId="{F313B974-4187-4587-914B-2EEA48729652}"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06CC38C-CCAA-416E-8B41-25CAA89F1897}"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en-US"/>
        </a:p>
      </dgm:t>
    </dgm:pt>
    <dgm:pt modelId="{FFC9B2A8-8099-4EE4-B21E-726F4DF27A71}">
      <dgm:prSet phldrT="[Text]" custT="1"/>
      <dgm:spPr/>
      <dgm:t>
        <a:bodyPr/>
        <a:lstStyle/>
        <a:p>
          <a:pPr algn="l"/>
          <a:r>
            <a:rPr lang="en-US" sz="2200" dirty="0" smtClean="0"/>
            <a:t>Search Terms</a:t>
          </a:r>
          <a:endParaRPr lang="en-US" sz="2200" dirty="0"/>
        </a:p>
      </dgm:t>
    </dgm:pt>
    <dgm:pt modelId="{77B68659-533C-420E-A4E6-F4C4077C4AAD}" type="parTrans" cxnId="{86FCB988-5595-472F-B726-9931F6C9EA37}">
      <dgm:prSet/>
      <dgm:spPr/>
      <dgm:t>
        <a:bodyPr/>
        <a:lstStyle/>
        <a:p>
          <a:endParaRPr lang="en-US"/>
        </a:p>
      </dgm:t>
    </dgm:pt>
    <dgm:pt modelId="{0A47E71B-4ABC-4DD2-8C6E-EFD18996ECC5}" type="sibTrans" cxnId="{86FCB988-5595-472F-B726-9931F6C9EA37}">
      <dgm:prSet/>
      <dgm:spPr/>
      <dgm:t>
        <a:bodyPr/>
        <a:lstStyle/>
        <a:p>
          <a:endParaRPr lang="en-US"/>
        </a:p>
      </dgm:t>
    </dgm:pt>
    <dgm:pt modelId="{112CA22B-B042-40A5-9794-0730A5CA5011}">
      <dgm:prSet phldrT="[Text]" custT="1"/>
      <dgm:spPr/>
      <dgm:t>
        <a:bodyPr/>
        <a:lstStyle/>
        <a:p>
          <a:r>
            <a:rPr lang="en-US" sz="1400" dirty="0" smtClean="0"/>
            <a:t>How-to guides</a:t>
          </a:r>
          <a:endParaRPr lang="en-US" sz="1400" dirty="0"/>
        </a:p>
      </dgm:t>
    </dgm:pt>
    <dgm:pt modelId="{DE105B56-DA8B-4AD7-8123-FF2C2A60A9B6}" type="parTrans" cxnId="{7653074D-C5AE-46B8-924F-DE29DF38B74A}">
      <dgm:prSet/>
      <dgm:spPr/>
      <dgm:t>
        <a:bodyPr/>
        <a:lstStyle/>
        <a:p>
          <a:endParaRPr lang="en-US"/>
        </a:p>
      </dgm:t>
    </dgm:pt>
    <dgm:pt modelId="{CCDA51FA-D6D3-44AF-8470-BB9D8CB320E8}" type="sibTrans" cxnId="{7653074D-C5AE-46B8-924F-DE29DF38B74A}">
      <dgm:prSet/>
      <dgm:spPr/>
      <dgm:t>
        <a:bodyPr/>
        <a:lstStyle/>
        <a:p>
          <a:endParaRPr lang="en-US"/>
        </a:p>
      </dgm:t>
    </dgm:pt>
    <dgm:pt modelId="{2C525F5D-8443-4DDB-9EEF-A5517A040A88}">
      <dgm:prSet phldrT="[Text]" custT="1"/>
      <dgm:spPr/>
      <dgm:t>
        <a:bodyPr/>
        <a:lstStyle/>
        <a:p>
          <a:r>
            <a:rPr lang="en-US" sz="1400" dirty="0" smtClean="0"/>
            <a:t>General information</a:t>
          </a:r>
          <a:endParaRPr lang="en-US" sz="1400" dirty="0"/>
        </a:p>
      </dgm:t>
    </dgm:pt>
    <dgm:pt modelId="{0EA727A8-E5B9-4AE4-8230-02C824170628}" type="parTrans" cxnId="{0C1AAD1C-DD14-47F4-8C1F-A2C8177B00B1}">
      <dgm:prSet/>
      <dgm:spPr/>
      <dgm:t>
        <a:bodyPr/>
        <a:lstStyle/>
        <a:p>
          <a:endParaRPr lang="en-US"/>
        </a:p>
      </dgm:t>
    </dgm:pt>
    <dgm:pt modelId="{C28FF774-FF21-49F8-8B9F-1B5078A5E0B5}" type="sibTrans" cxnId="{0C1AAD1C-DD14-47F4-8C1F-A2C8177B00B1}">
      <dgm:prSet/>
      <dgm:spPr/>
      <dgm:t>
        <a:bodyPr/>
        <a:lstStyle/>
        <a:p>
          <a:endParaRPr lang="en-US"/>
        </a:p>
      </dgm:t>
    </dgm:pt>
    <dgm:pt modelId="{FEE282DB-9328-42A0-B67F-BB1FE0BCEEEE}">
      <dgm:prSet phldrT="[Text]" custT="1"/>
      <dgm:spPr/>
      <dgm:t>
        <a:bodyPr/>
        <a:lstStyle/>
        <a:p>
          <a:r>
            <a:rPr lang="en-US" sz="1400" dirty="0" smtClean="0"/>
            <a:t>Metrics/Assessment Tools</a:t>
          </a:r>
          <a:endParaRPr lang="en-US" sz="1400" dirty="0"/>
        </a:p>
      </dgm:t>
    </dgm:pt>
    <dgm:pt modelId="{E9FB0C4E-2B16-4768-B1BC-F5E9A83CCBB4}" type="parTrans" cxnId="{623BDFD8-793F-49F8-AD04-AB91E7A6E355}">
      <dgm:prSet/>
      <dgm:spPr/>
      <dgm:t>
        <a:bodyPr/>
        <a:lstStyle/>
        <a:p>
          <a:endParaRPr lang="en-US"/>
        </a:p>
      </dgm:t>
    </dgm:pt>
    <dgm:pt modelId="{1F62C0D7-2810-4E58-B2DE-A40A44776AAE}" type="sibTrans" cxnId="{623BDFD8-793F-49F8-AD04-AB91E7A6E355}">
      <dgm:prSet/>
      <dgm:spPr/>
      <dgm:t>
        <a:bodyPr/>
        <a:lstStyle/>
        <a:p>
          <a:endParaRPr lang="en-US"/>
        </a:p>
      </dgm:t>
    </dgm:pt>
    <dgm:pt modelId="{32743970-E538-48A0-8294-E36713DDC168}">
      <dgm:prSet phldrT="[Text]" custT="1"/>
      <dgm:spPr/>
      <dgm:t>
        <a:bodyPr/>
        <a:lstStyle/>
        <a:p>
          <a:r>
            <a:rPr lang="en-US" sz="1400" dirty="0" smtClean="0"/>
            <a:t>Technical Assistance</a:t>
          </a:r>
          <a:endParaRPr lang="en-US" sz="1400" dirty="0"/>
        </a:p>
      </dgm:t>
    </dgm:pt>
    <dgm:pt modelId="{B58D231B-D9F8-49EE-84FF-7C81143CE00C}" type="parTrans" cxnId="{DCAA63EB-D2D8-4486-A964-D0011ADD7227}">
      <dgm:prSet/>
      <dgm:spPr/>
      <dgm:t>
        <a:bodyPr/>
        <a:lstStyle/>
        <a:p>
          <a:endParaRPr lang="en-US"/>
        </a:p>
      </dgm:t>
    </dgm:pt>
    <dgm:pt modelId="{94A95FAB-F9FC-41BA-99A8-F19F88714855}" type="sibTrans" cxnId="{DCAA63EB-D2D8-4486-A964-D0011ADD7227}">
      <dgm:prSet/>
      <dgm:spPr/>
      <dgm:t>
        <a:bodyPr/>
        <a:lstStyle/>
        <a:p>
          <a:endParaRPr lang="en-US"/>
        </a:p>
      </dgm:t>
    </dgm:pt>
    <dgm:pt modelId="{C0DBF5F2-4C41-498F-BB74-B6B633D5CF5B}">
      <dgm:prSet phldrT="[Text]" custT="1"/>
      <dgm:spPr/>
      <dgm:t>
        <a:bodyPr/>
        <a:lstStyle/>
        <a:p>
          <a:r>
            <a:rPr lang="en-US" sz="1400" dirty="0" smtClean="0"/>
            <a:t>Training Opportunities </a:t>
          </a:r>
          <a:endParaRPr lang="en-US" sz="1400" dirty="0"/>
        </a:p>
      </dgm:t>
    </dgm:pt>
    <dgm:pt modelId="{58060352-3462-4B1F-9F22-21E988E933ED}" type="parTrans" cxnId="{303EC964-A88A-436D-B691-8699E804EA3F}">
      <dgm:prSet/>
      <dgm:spPr/>
      <dgm:t>
        <a:bodyPr/>
        <a:lstStyle/>
        <a:p>
          <a:endParaRPr lang="en-US"/>
        </a:p>
      </dgm:t>
    </dgm:pt>
    <dgm:pt modelId="{80CB3B3F-6EF2-4200-8D03-B0864C50BEF0}" type="sibTrans" cxnId="{303EC964-A88A-436D-B691-8699E804EA3F}">
      <dgm:prSet/>
      <dgm:spPr/>
      <dgm:t>
        <a:bodyPr/>
        <a:lstStyle/>
        <a:p>
          <a:endParaRPr lang="en-US"/>
        </a:p>
      </dgm:t>
    </dgm:pt>
    <dgm:pt modelId="{F48E3D62-5A5C-47D5-8CC0-6C5ECB4A1EE9}" type="pres">
      <dgm:prSet presAssocID="{706CC38C-CCAA-416E-8B41-25CAA89F1897}" presName="linearFlow" presStyleCnt="0">
        <dgm:presLayoutVars>
          <dgm:dir/>
          <dgm:animLvl val="lvl"/>
          <dgm:resizeHandles/>
        </dgm:presLayoutVars>
      </dgm:prSet>
      <dgm:spPr/>
      <dgm:t>
        <a:bodyPr/>
        <a:lstStyle/>
        <a:p>
          <a:endParaRPr lang="en-US"/>
        </a:p>
      </dgm:t>
    </dgm:pt>
    <dgm:pt modelId="{04692C2A-C643-4A3E-AB35-433D0BFFF17F}" type="pres">
      <dgm:prSet presAssocID="{FFC9B2A8-8099-4EE4-B21E-726F4DF27A71}" presName="compositeNode" presStyleCnt="0">
        <dgm:presLayoutVars>
          <dgm:bulletEnabled val="1"/>
        </dgm:presLayoutVars>
      </dgm:prSet>
      <dgm:spPr/>
    </dgm:pt>
    <dgm:pt modelId="{CE974109-CA0F-440F-94D3-0CD624624309}" type="pres">
      <dgm:prSet presAssocID="{FFC9B2A8-8099-4EE4-B21E-726F4DF27A71}" presName="image" presStyleLbl="fgImgPlace1" presStyleIdx="0" presStyleCnt="1" custScaleX="95161" custScaleY="94006"/>
      <dgm:spPr>
        <a:blipFill rotWithShape="0">
          <a:blip xmlns:r="http://schemas.openxmlformats.org/officeDocument/2006/relationships" r:embed="rId1"/>
          <a:stretch>
            <a:fillRect/>
          </a:stretch>
        </a:blipFill>
      </dgm:spPr>
      <dgm:t>
        <a:bodyPr/>
        <a:lstStyle/>
        <a:p>
          <a:endParaRPr lang="en-US"/>
        </a:p>
      </dgm:t>
    </dgm:pt>
    <dgm:pt modelId="{04D9B468-C7DB-4896-A785-625B2A83C092}" type="pres">
      <dgm:prSet presAssocID="{FFC9B2A8-8099-4EE4-B21E-726F4DF27A71}" presName="childNode" presStyleLbl="node1" presStyleIdx="0" presStyleCnt="1">
        <dgm:presLayoutVars>
          <dgm:bulletEnabled val="1"/>
        </dgm:presLayoutVars>
      </dgm:prSet>
      <dgm:spPr/>
      <dgm:t>
        <a:bodyPr/>
        <a:lstStyle/>
        <a:p>
          <a:endParaRPr lang="en-US"/>
        </a:p>
      </dgm:t>
    </dgm:pt>
    <dgm:pt modelId="{D325A295-D3B8-4E94-8C14-A76270783C88}" type="pres">
      <dgm:prSet presAssocID="{FFC9B2A8-8099-4EE4-B21E-726F4DF27A71}" presName="parentNode" presStyleLbl="revTx" presStyleIdx="0" presStyleCnt="1" custAng="5400000" custScaleX="71525" custScaleY="128205" custLinFactX="200000" custLinFactNeighborX="261588" custLinFactNeighborY="-59185">
        <dgm:presLayoutVars>
          <dgm:chMax val="0"/>
          <dgm:bulletEnabled val="1"/>
        </dgm:presLayoutVars>
      </dgm:prSet>
      <dgm:spPr/>
      <dgm:t>
        <a:bodyPr/>
        <a:lstStyle/>
        <a:p>
          <a:endParaRPr lang="en-US"/>
        </a:p>
      </dgm:t>
    </dgm:pt>
  </dgm:ptLst>
  <dgm:cxnLst>
    <dgm:cxn modelId="{0C1AAD1C-DD14-47F4-8C1F-A2C8177B00B1}" srcId="{FFC9B2A8-8099-4EE4-B21E-726F4DF27A71}" destId="{2C525F5D-8443-4DDB-9EEF-A5517A040A88}" srcOrd="1" destOrd="0" parTransId="{0EA727A8-E5B9-4AE4-8230-02C824170628}" sibTransId="{C28FF774-FF21-49F8-8B9F-1B5078A5E0B5}"/>
    <dgm:cxn modelId="{DD4DA24D-84DC-4C94-95B8-74744B4CD92E}" type="presOf" srcId="{FFC9B2A8-8099-4EE4-B21E-726F4DF27A71}" destId="{D325A295-D3B8-4E94-8C14-A76270783C88}" srcOrd="0" destOrd="0" presId="urn:microsoft.com/office/officeart/2005/8/layout/hList2"/>
    <dgm:cxn modelId="{303EC964-A88A-436D-B691-8699E804EA3F}" srcId="{FFC9B2A8-8099-4EE4-B21E-726F4DF27A71}" destId="{C0DBF5F2-4C41-498F-BB74-B6B633D5CF5B}" srcOrd="4" destOrd="0" parTransId="{58060352-3462-4B1F-9F22-21E988E933ED}" sibTransId="{80CB3B3F-6EF2-4200-8D03-B0864C50BEF0}"/>
    <dgm:cxn modelId="{A39FADA4-DE87-4E6F-B8B3-1F09FF82A433}" type="presOf" srcId="{2C525F5D-8443-4DDB-9EEF-A5517A040A88}" destId="{04D9B468-C7DB-4896-A785-625B2A83C092}" srcOrd="0" destOrd="1" presId="urn:microsoft.com/office/officeart/2005/8/layout/hList2"/>
    <dgm:cxn modelId="{7653074D-C5AE-46B8-924F-DE29DF38B74A}" srcId="{FFC9B2A8-8099-4EE4-B21E-726F4DF27A71}" destId="{112CA22B-B042-40A5-9794-0730A5CA5011}" srcOrd="0" destOrd="0" parTransId="{DE105B56-DA8B-4AD7-8123-FF2C2A60A9B6}" sibTransId="{CCDA51FA-D6D3-44AF-8470-BB9D8CB320E8}"/>
    <dgm:cxn modelId="{A75A32B3-9A4B-46D8-AEE1-D616B3DC1427}" type="presOf" srcId="{112CA22B-B042-40A5-9794-0730A5CA5011}" destId="{04D9B468-C7DB-4896-A785-625B2A83C092}" srcOrd="0" destOrd="0" presId="urn:microsoft.com/office/officeart/2005/8/layout/hList2"/>
    <dgm:cxn modelId="{623BDFD8-793F-49F8-AD04-AB91E7A6E355}" srcId="{FFC9B2A8-8099-4EE4-B21E-726F4DF27A71}" destId="{FEE282DB-9328-42A0-B67F-BB1FE0BCEEEE}" srcOrd="2" destOrd="0" parTransId="{E9FB0C4E-2B16-4768-B1BC-F5E9A83CCBB4}" sibTransId="{1F62C0D7-2810-4E58-B2DE-A40A44776AAE}"/>
    <dgm:cxn modelId="{C476C441-E01E-4F28-B865-2AF6C80C1E1C}" type="presOf" srcId="{32743970-E538-48A0-8294-E36713DDC168}" destId="{04D9B468-C7DB-4896-A785-625B2A83C092}" srcOrd="0" destOrd="3" presId="urn:microsoft.com/office/officeart/2005/8/layout/hList2"/>
    <dgm:cxn modelId="{65527796-CBA5-4F8D-A593-7B1641307351}" type="presOf" srcId="{C0DBF5F2-4C41-498F-BB74-B6B633D5CF5B}" destId="{04D9B468-C7DB-4896-A785-625B2A83C092}" srcOrd="0" destOrd="4" presId="urn:microsoft.com/office/officeart/2005/8/layout/hList2"/>
    <dgm:cxn modelId="{CD5518B2-FEB7-4C99-B7B0-D4C065990174}" type="presOf" srcId="{706CC38C-CCAA-416E-8B41-25CAA89F1897}" destId="{F48E3D62-5A5C-47D5-8CC0-6C5ECB4A1EE9}" srcOrd="0" destOrd="0" presId="urn:microsoft.com/office/officeart/2005/8/layout/hList2"/>
    <dgm:cxn modelId="{DCAA63EB-D2D8-4486-A964-D0011ADD7227}" srcId="{FFC9B2A8-8099-4EE4-B21E-726F4DF27A71}" destId="{32743970-E538-48A0-8294-E36713DDC168}" srcOrd="3" destOrd="0" parTransId="{B58D231B-D9F8-49EE-84FF-7C81143CE00C}" sibTransId="{94A95FAB-F9FC-41BA-99A8-F19F88714855}"/>
    <dgm:cxn modelId="{B9BDC58C-8688-4A3C-B00F-D70E95A21305}" type="presOf" srcId="{FEE282DB-9328-42A0-B67F-BB1FE0BCEEEE}" destId="{04D9B468-C7DB-4896-A785-625B2A83C092}" srcOrd="0" destOrd="2" presId="urn:microsoft.com/office/officeart/2005/8/layout/hList2"/>
    <dgm:cxn modelId="{86FCB988-5595-472F-B726-9931F6C9EA37}" srcId="{706CC38C-CCAA-416E-8B41-25CAA89F1897}" destId="{FFC9B2A8-8099-4EE4-B21E-726F4DF27A71}" srcOrd="0" destOrd="0" parTransId="{77B68659-533C-420E-A4E6-F4C4077C4AAD}" sibTransId="{0A47E71B-4ABC-4DD2-8C6E-EFD18996ECC5}"/>
    <dgm:cxn modelId="{3786823A-EAC3-4DFD-B17D-3E8ED2EF7A39}" type="presParOf" srcId="{F48E3D62-5A5C-47D5-8CC0-6C5ECB4A1EE9}" destId="{04692C2A-C643-4A3E-AB35-433D0BFFF17F}" srcOrd="0" destOrd="0" presId="urn:microsoft.com/office/officeart/2005/8/layout/hList2"/>
    <dgm:cxn modelId="{79217582-BBC4-45EB-BC08-F38255DEF5ED}" type="presParOf" srcId="{04692C2A-C643-4A3E-AB35-433D0BFFF17F}" destId="{CE974109-CA0F-440F-94D3-0CD624624309}" srcOrd="0" destOrd="0" presId="urn:microsoft.com/office/officeart/2005/8/layout/hList2"/>
    <dgm:cxn modelId="{A682FB60-762E-4861-88F3-F1A6EFDCC8B3}" type="presParOf" srcId="{04692C2A-C643-4A3E-AB35-433D0BFFF17F}" destId="{04D9B468-C7DB-4896-A785-625B2A83C092}" srcOrd="1" destOrd="0" presId="urn:microsoft.com/office/officeart/2005/8/layout/hList2"/>
    <dgm:cxn modelId="{67D0FB70-16CE-494E-B76E-C23D6B88DC85}" type="presParOf" srcId="{04692C2A-C643-4A3E-AB35-433D0BFFF17F}" destId="{D325A295-D3B8-4E94-8C14-A76270783C88}" srcOrd="2" destOrd="0" presId="urn:microsoft.com/office/officeart/2005/8/layout/h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325A295-D3B8-4E94-8C14-A76270783C88}">
      <dsp:nvSpPr>
        <dsp:cNvPr id="0" name=""/>
        <dsp:cNvSpPr/>
      </dsp:nvSpPr>
      <dsp:spPr>
        <a:xfrm rot="16200000">
          <a:off x="-783284" y="1450296"/>
          <a:ext cx="2258568" cy="4777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21370" bIns="0" numCol="1" spcCol="1270" anchor="t" anchorCtr="0">
          <a:noAutofit/>
        </a:bodyPr>
        <a:lstStyle/>
        <a:p>
          <a:pPr lvl="0" algn="l" defTabSz="1422400">
            <a:lnSpc>
              <a:spcPct val="90000"/>
            </a:lnSpc>
            <a:spcBef>
              <a:spcPct val="0"/>
            </a:spcBef>
            <a:spcAft>
              <a:spcPct val="35000"/>
            </a:spcAft>
          </a:pPr>
          <a:r>
            <a:rPr lang="en-US" sz="3200" kern="1200" dirty="0" smtClean="0"/>
            <a:t>Example</a:t>
          </a:r>
          <a:endParaRPr lang="en-US" sz="3200" kern="1200" dirty="0"/>
        </a:p>
      </dsp:txBody>
      <dsp:txXfrm rot="16200000">
        <a:off x="-783284" y="1450296"/>
        <a:ext cx="2258568" cy="477774"/>
      </dsp:txXfrm>
    </dsp:sp>
    <dsp:sp modelId="{04D9B468-C7DB-4896-A785-625B2A83C092}">
      <dsp:nvSpPr>
        <dsp:cNvPr id="0" name=""/>
        <dsp:cNvSpPr/>
      </dsp:nvSpPr>
      <dsp:spPr>
        <a:xfrm>
          <a:off x="541781" y="559899"/>
          <a:ext cx="3432810" cy="2258568"/>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182880"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DuPont, operating in an energy intensive industry,</a:t>
          </a:r>
          <a:r>
            <a:rPr lang="en-US" sz="1400" kern="1200" baseline="0" dirty="0" smtClean="0"/>
            <a:t> set a goal of further reducing its energy use. Even though it had already cut energy use to pre-1990 levels while growing 40%, DuPont initialized a  new “Bold Energy Plan.”  The Plan included 245 projects and cost $50 million, but saves the company $50 million annually</a:t>
          </a:r>
          <a:r>
            <a:rPr lang="en-US" sz="1400" b="0" kern="1200" baseline="0" dirty="0" smtClean="0"/>
            <a:t>.</a:t>
          </a:r>
          <a:r>
            <a:rPr lang="en-US" sz="1400" b="0" kern="1200" baseline="30000" dirty="0" smtClean="0"/>
            <a:t>1</a:t>
          </a:r>
          <a:endParaRPr lang="en-US" sz="1400" b="0" kern="1200" dirty="0"/>
        </a:p>
      </dsp:txBody>
      <dsp:txXfrm>
        <a:off x="541781" y="559899"/>
        <a:ext cx="3432810" cy="2258568"/>
      </dsp:txXfrm>
    </dsp:sp>
    <dsp:sp modelId="{CE974109-CA0F-440F-94D3-0CD624624309}">
      <dsp:nvSpPr>
        <dsp:cNvPr id="0" name=""/>
        <dsp:cNvSpPr/>
      </dsp:nvSpPr>
      <dsp:spPr>
        <a:xfrm>
          <a:off x="212877" y="77132"/>
          <a:ext cx="657808" cy="659758"/>
        </a:xfrm>
        <a:prstGeom prst="rect">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A5F867-741F-45B7-B20C-F78E3A66EB17}">
      <dsp:nvSpPr>
        <dsp:cNvPr id="0" name=""/>
        <dsp:cNvSpPr/>
      </dsp:nvSpPr>
      <dsp:spPr>
        <a:xfrm>
          <a:off x="3198208" y="1826608"/>
          <a:ext cx="1299782" cy="1299782"/>
        </a:xfrm>
        <a:prstGeom prst="ellipse">
          <a:avLst/>
        </a:prstGeom>
        <a:solidFill>
          <a:srgbClr val="FFFF0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chemeClr val="tx1"/>
              </a:solidFill>
            </a:rPr>
            <a:t>“6 RE Philosophy”</a:t>
          </a:r>
          <a:endParaRPr lang="en-US" sz="1200" kern="1200" dirty="0">
            <a:solidFill>
              <a:schemeClr val="tx1"/>
            </a:solidFill>
          </a:endParaRPr>
        </a:p>
      </dsp:txBody>
      <dsp:txXfrm>
        <a:off x="3198208" y="1826608"/>
        <a:ext cx="1299782" cy="1299782"/>
      </dsp:txXfrm>
    </dsp:sp>
    <dsp:sp modelId="{55C6B0BF-811C-4212-8116-2BC72461292E}">
      <dsp:nvSpPr>
        <dsp:cNvPr id="0" name=""/>
        <dsp:cNvSpPr/>
      </dsp:nvSpPr>
      <dsp:spPr>
        <a:xfrm rot="16200000">
          <a:off x="3732830" y="1394284"/>
          <a:ext cx="230538" cy="442719"/>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6200000">
        <a:off x="3732830" y="1394284"/>
        <a:ext cx="230538" cy="442719"/>
      </dsp:txXfrm>
    </dsp:sp>
    <dsp:sp modelId="{0971DCD9-0B44-42CB-B87B-E3E92BF9ACFC}">
      <dsp:nvSpPr>
        <dsp:cNvPr id="0" name=""/>
        <dsp:cNvSpPr/>
      </dsp:nvSpPr>
      <dsp:spPr>
        <a:xfrm>
          <a:off x="3035735" y="-82194"/>
          <a:ext cx="1624728" cy="1473825"/>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RE-thinking</a:t>
          </a:r>
          <a:endParaRPr lang="en-US" sz="1200" kern="1200" dirty="0"/>
        </a:p>
        <a:p>
          <a:pPr marL="114300" lvl="1" indent="-114300" algn="ctr" defTabSz="533400">
            <a:lnSpc>
              <a:spcPct val="90000"/>
            </a:lnSpc>
            <a:spcBef>
              <a:spcPct val="0"/>
            </a:spcBef>
            <a:spcAft>
              <a:spcPct val="15000"/>
            </a:spcAft>
            <a:buChar char="••"/>
          </a:pPr>
          <a:r>
            <a:rPr lang="en-US" sz="1200" kern="1200" dirty="0" smtClean="0"/>
            <a:t>examining the product’s functions</a:t>
          </a:r>
          <a:endParaRPr lang="en-US" sz="1200" kern="1200" dirty="0"/>
        </a:p>
      </dsp:txBody>
      <dsp:txXfrm>
        <a:off x="3035735" y="-82194"/>
        <a:ext cx="1624728" cy="1473825"/>
      </dsp:txXfrm>
    </dsp:sp>
    <dsp:sp modelId="{0C315BBD-685D-4882-9D7F-7DAA5BA677FD}">
      <dsp:nvSpPr>
        <dsp:cNvPr id="0" name=""/>
        <dsp:cNvSpPr/>
      </dsp:nvSpPr>
      <dsp:spPr>
        <a:xfrm rot="19800000">
          <a:off x="4469914" y="1837913"/>
          <a:ext cx="201686" cy="442719"/>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9800000">
        <a:off x="4469914" y="1837913"/>
        <a:ext cx="201686" cy="442719"/>
      </dsp:txXfrm>
    </dsp:sp>
    <dsp:sp modelId="{259754CA-4341-4F99-A4E1-486D56799036}">
      <dsp:nvSpPr>
        <dsp:cNvPr id="0" name=""/>
        <dsp:cNvSpPr/>
      </dsp:nvSpPr>
      <dsp:spPr>
        <a:xfrm>
          <a:off x="4613445" y="828696"/>
          <a:ext cx="1624728" cy="147382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RE-pair</a:t>
          </a:r>
          <a:endParaRPr lang="en-US" sz="1200" kern="1200" dirty="0" smtClean="0"/>
        </a:p>
        <a:p>
          <a:pPr marL="114300" lvl="1" indent="-114300" algn="ctr" defTabSz="533400">
            <a:lnSpc>
              <a:spcPct val="90000"/>
            </a:lnSpc>
            <a:spcBef>
              <a:spcPct val="0"/>
            </a:spcBef>
            <a:spcAft>
              <a:spcPct val="15000"/>
            </a:spcAft>
            <a:buChar char="••"/>
          </a:pPr>
          <a:r>
            <a:rPr lang="en-US" sz="1200" kern="1200" smtClean="0"/>
            <a:t>design </a:t>
          </a:r>
          <a:r>
            <a:rPr lang="en-US" sz="1200" kern="1200" dirty="0" smtClean="0"/>
            <a:t>the product so that it’s easy to repair</a:t>
          </a:r>
        </a:p>
      </dsp:txBody>
      <dsp:txXfrm>
        <a:off x="4613445" y="828696"/>
        <a:ext cx="1624728" cy="1473825"/>
      </dsp:txXfrm>
    </dsp:sp>
    <dsp:sp modelId="{B985F6EC-E305-4597-A7A0-65B6170B9339}">
      <dsp:nvSpPr>
        <dsp:cNvPr id="0" name=""/>
        <dsp:cNvSpPr/>
      </dsp:nvSpPr>
      <dsp:spPr>
        <a:xfrm rot="1800000">
          <a:off x="4469914" y="2672367"/>
          <a:ext cx="201686" cy="442719"/>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800000">
        <a:off x="4469914" y="2672367"/>
        <a:ext cx="201686" cy="442719"/>
      </dsp:txXfrm>
    </dsp:sp>
    <dsp:sp modelId="{328A3E1B-D90E-4922-B1D8-F3434BD07AEF}">
      <dsp:nvSpPr>
        <dsp:cNvPr id="0" name=""/>
        <dsp:cNvSpPr/>
      </dsp:nvSpPr>
      <dsp:spPr>
        <a:xfrm>
          <a:off x="4613445" y="2650478"/>
          <a:ext cx="1624728" cy="1473825"/>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RE-place</a:t>
          </a:r>
          <a:endParaRPr lang="en-US" sz="1200" kern="1200" dirty="0" smtClean="0"/>
        </a:p>
        <a:p>
          <a:pPr marL="114300" lvl="1" indent="-114300" algn="ctr" defTabSz="533400">
            <a:lnSpc>
              <a:spcPct val="90000"/>
            </a:lnSpc>
            <a:spcBef>
              <a:spcPct val="0"/>
            </a:spcBef>
            <a:spcAft>
              <a:spcPct val="15000"/>
            </a:spcAft>
            <a:buChar char="••"/>
          </a:pPr>
          <a:r>
            <a:rPr lang="en-US" sz="1200" kern="1200" smtClean="0"/>
            <a:t>substitute </a:t>
          </a:r>
          <a:r>
            <a:rPr lang="en-US" sz="1200" kern="1200" dirty="0" smtClean="0"/>
            <a:t>safer materials for hazardous or unsafe ones</a:t>
          </a:r>
        </a:p>
      </dsp:txBody>
      <dsp:txXfrm>
        <a:off x="4613445" y="2650478"/>
        <a:ext cx="1624728" cy="1473825"/>
      </dsp:txXfrm>
    </dsp:sp>
    <dsp:sp modelId="{477485E6-1340-42D4-9292-27F9A00DDDC8}">
      <dsp:nvSpPr>
        <dsp:cNvPr id="0" name=""/>
        <dsp:cNvSpPr/>
      </dsp:nvSpPr>
      <dsp:spPr>
        <a:xfrm rot="5400000">
          <a:off x="3732830" y="3115995"/>
          <a:ext cx="230538" cy="442719"/>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5400000">
        <a:off x="3732830" y="3115995"/>
        <a:ext cx="230538" cy="442719"/>
      </dsp:txXfrm>
    </dsp:sp>
    <dsp:sp modelId="{3462FC75-6D5B-4155-AF47-FEFF6CFABD4B}">
      <dsp:nvSpPr>
        <dsp:cNvPr id="0" name=""/>
        <dsp:cNvSpPr/>
      </dsp:nvSpPr>
      <dsp:spPr>
        <a:xfrm>
          <a:off x="3035735" y="3561369"/>
          <a:ext cx="1624728" cy="1473825"/>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RE-use</a:t>
          </a:r>
          <a:endParaRPr lang="en-US" sz="1200" kern="1200" dirty="0" smtClean="0"/>
        </a:p>
        <a:p>
          <a:pPr marL="114300" lvl="1" indent="-114300" algn="ctr" defTabSz="533400">
            <a:lnSpc>
              <a:spcPct val="90000"/>
            </a:lnSpc>
            <a:spcBef>
              <a:spcPct val="0"/>
            </a:spcBef>
            <a:spcAft>
              <a:spcPct val="15000"/>
            </a:spcAft>
            <a:buChar char="••"/>
          </a:pPr>
          <a:r>
            <a:rPr lang="en-US" sz="1200" kern="1200" smtClean="0"/>
            <a:t>design </a:t>
          </a:r>
          <a:r>
            <a:rPr lang="en-US" sz="1200" kern="1200" dirty="0" smtClean="0"/>
            <a:t>the product so it can be disassembled</a:t>
          </a:r>
        </a:p>
      </dsp:txBody>
      <dsp:txXfrm>
        <a:off x="3035735" y="3561369"/>
        <a:ext cx="1624728" cy="1473825"/>
      </dsp:txXfrm>
    </dsp:sp>
    <dsp:sp modelId="{7C21BE13-BBD6-469B-880E-BF2DF2282DEA}">
      <dsp:nvSpPr>
        <dsp:cNvPr id="0" name=""/>
        <dsp:cNvSpPr/>
      </dsp:nvSpPr>
      <dsp:spPr>
        <a:xfrm rot="9000000">
          <a:off x="3024598" y="2672367"/>
          <a:ext cx="201686" cy="442719"/>
        </a:xfrm>
        <a:prstGeom prst="righ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9000000">
        <a:off x="3024598" y="2672367"/>
        <a:ext cx="201686" cy="442719"/>
      </dsp:txXfrm>
    </dsp:sp>
    <dsp:sp modelId="{44BAA09F-08B8-4C7A-AE79-FF39F80CF452}">
      <dsp:nvSpPr>
        <dsp:cNvPr id="0" name=""/>
        <dsp:cNvSpPr/>
      </dsp:nvSpPr>
      <dsp:spPr>
        <a:xfrm>
          <a:off x="1458026" y="2650478"/>
          <a:ext cx="1624728" cy="1473825"/>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RE-duce</a:t>
          </a:r>
          <a:endParaRPr lang="en-US" sz="1200" kern="1200" dirty="0" smtClean="0"/>
        </a:p>
        <a:p>
          <a:pPr marL="114300" lvl="1" indent="-114300" algn="ctr" defTabSz="533400">
            <a:lnSpc>
              <a:spcPct val="90000"/>
            </a:lnSpc>
            <a:spcBef>
              <a:spcPct val="0"/>
            </a:spcBef>
            <a:spcAft>
              <a:spcPct val="15000"/>
            </a:spcAft>
            <a:buChar char="••"/>
          </a:pPr>
          <a:r>
            <a:rPr lang="en-US" sz="1200" kern="1200" smtClean="0"/>
            <a:t>lower </a:t>
          </a:r>
          <a:r>
            <a:rPr lang="en-US" sz="1200" kern="1200" dirty="0" smtClean="0"/>
            <a:t>the energy, water, material use and other impacts over the life cycle</a:t>
          </a:r>
        </a:p>
      </dsp:txBody>
      <dsp:txXfrm>
        <a:off x="1458026" y="2650478"/>
        <a:ext cx="1624728" cy="1473825"/>
      </dsp:txXfrm>
    </dsp:sp>
    <dsp:sp modelId="{3291C876-A5DE-457A-895B-F9AEF3F38F20}">
      <dsp:nvSpPr>
        <dsp:cNvPr id="0" name=""/>
        <dsp:cNvSpPr/>
      </dsp:nvSpPr>
      <dsp:spPr>
        <a:xfrm rot="12600000">
          <a:off x="3024598" y="1837913"/>
          <a:ext cx="201686" cy="442719"/>
        </a:xfrm>
        <a:prstGeom prst="rightArrow">
          <a:avLst>
            <a:gd name="adj1" fmla="val 60000"/>
            <a:gd name="adj2" fmla="val 50000"/>
          </a:avLst>
        </a:prstGeom>
        <a:solidFill>
          <a:schemeClr val="bg2"/>
        </a:soli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2600000">
        <a:off x="3024598" y="1837913"/>
        <a:ext cx="201686" cy="442719"/>
      </dsp:txXfrm>
    </dsp:sp>
    <dsp:sp modelId="{FC240D79-1386-4A35-85E4-8EF062342176}">
      <dsp:nvSpPr>
        <dsp:cNvPr id="0" name=""/>
        <dsp:cNvSpPr/>
      </dsp:nvSpPr>
      <dsp:spPr>
        <a:xfrm>
          <a:off x="1458026" y="828696"/>
          <a:ext cx="1624728" cy="1473825"/>
        </a:xfrm>
        <a:prstGeom prst="ellipse">
          <a:avLst/>
        </a:prstGeom>
        <a:solidFill>
          <a:schemeClr val="bg2"/>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smtClean="0"/>
            <a:t>RE-cycle</a:t>
          </a:r>
          <a:endParaRPr lang="en-US" sz="1200" kern="1200" dirty="0" smtClean="0"/>
        </a:p>
        <a:p>
          <a:pPr marL="114300" lvl="1" indent="-114300" algn="ctr" defTabSz="533400">
            <a:lnSpc>
              <a:spcPct val="90000"/>
            </a:lnSpc>
            <a:spcBef>
              <a:spcPct val="0"/>
            </a:spcBef>
            <a:spcAft>
              <a:spcPct val="15000"/>
            </a:spcAft>
            <a:buChar char="••"/>
          </a:pPr>
          <a:r>
            <a:rPr lang="en-US" sz="1200" kern="1200" dirty="0" smtClean="0"/>
            <a:t>choose recyclable materials</a:t>
          </a:r>
        </a:p>
      </dsp:txBody>
      <dsp:txXfrm>
        <a:off x="1458026" y="828696"/>
        <a:ext cx="1624728" cy="147382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9F2DE31-3FE2-496B-9976-F418A9FFB3CA}">
      <dsp:nvSpPr>
        <dsp:cNvPr id="0" name=""/>
        <dsp:cNvSpPr/>
      </dsp:nvSpPr>
      <dsp:spPr>
        <a:xfrm>
          <a:off x="0" y="306693"/>
          <a:ext cx="7848600" cy="826875"/>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139" tIns="312420" rIns="609139"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smtClean="0"/>
            <a:t>identify </a:t>
          </a:r>
          <a:r>
            <a:rPr lang="en-US" sz="1500" kern="1200" dirty="0" smtClean="0"/>
            <a:t>and quantify the inputs (materials and energy) and all the environmental releases</a:t>
          </a:r>
          <a:endParaRPr lang="en-US" sz="1500" kern="1200" dirty="0"/>
        </a:p>
      </dsp:txBody>
      <dsp:txXfrm>
        <a:off x="0" y="306693"/>
        <a:ext cx="7848600" cy="826875"/>
      </dsp:txXfrm>
    </dsp:sp>
    <dsp:sp modelId="{CC090B37-ECCC-49F4-B41F-52D38BFA49E0}">
      <dsp:nvSpPr>
        <dsp:cNvPr id="0" name=""/>
        <dsp:cNvSpPr/>
      </dsp:nvSpPr>
      <dsp:spPr>
        <a:xfrm>
          <a:off x="392430" y="85293"/>
          <a:ext cx="5494020" cy="4428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7661" tIns="0" rIns="207661" bIns="0" numCol="1" spcCol="1270" anchor="ctr" anchorCtr="0">
          <a:noAutofit/>
        </a:bodyPr>
        <a:lstStyle/>
        <a:p>
          <a:pPr lvl="0" algn="l" defTabSz="666750">
            <a:lnSpc>
              <a:spcPct val="90000"/>
            </a:lnSpc>
            <a:spcBef>
              <a:spcPct val="0"/>
            </a:spcBef>
            <a:spcAft>
              <a:spcPct val="35000"/>
            </a:spcAft>
          </a:pPr>
          <a:r>
            <a:rPr lang="en-US" sz="1500" b="1" kern="1200" dirty="0" smtClean="0"/>
            <a:t>1. Inventory Analysis</a:t>
          </a:r>
          <a:endParaRPr lang="en-US" sz="1500" kern="1200" dirty="0"/>
        </a:p>
      </dsp:txBody>
      <dsp:txXfrm>
        <a:off x="392430" y="85293"/>
        <a:ext cx="5494020" cy="442800"/>
      </dsp:txXfrm>
    </dsp:sp>
    <dsp:sp modelId="{0C0C052D-5496-4B1D-944A-AACCF2F1BD2B}">
      <dsp:nvSpPr>
        <dsp:cNvPr id="0" name=""/>
        <dsp:cNvSpPr/>
      </dsp:nvSpPr>
      <dsp:spPr>
        <a:xfrm>
          <a:off x="0" y="1435968"/>
          <a:ext cx="7848600" cy="626062"/>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139" tIns="312420" rIns="609139"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smtClean="0"/>
            <a:t>assess </a:t>
          </a:r>
          <a:r>
            <a:rPr lang="en-US" sz="1500" kern="1200" dirty="0" smtClean="0"/>
            <a:t>or evaluate the total impact of the product on the environment</a:t>
          </a:r>
        </a:p>
      </dsp:txBody>
      <dsp:txXfrm>
        <a:off x="0" y="1435968"/>
        <a:ext cx="7848600" cy="626062"/>
      </dsp:txXfrm>
    </dsp:sp>
    <dsp:sp modelId="{8BCAFDA7-C087-41D2-877F-E2075392116E}">
      <dsp:nvSpPr>
        <dsp:cNvPr id="0" name=""/>
        <dsp:cNvSpPr/>
      </dsp:nvSpPr>
      <dsp:spPr>
        <a:xfrm>
          <a:off x="392430" y="1214568"/>
          <a:ext cx="5494020" cy="4428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7661" tIns="0" rIns="207661" bIns="0" numCol="1" spcCol="1270" anchor="ctr" anchorCtr="0">
          <a:noAutofit/>
        </a:bodyPr>
        <a:lstStyle/>
        <a:p>
          <a:pPr lvl="0" algn="l" defTabSz="666750">
            <a:lnSpc>
              <a:spcPct val="90000"/>
            </a:lnSpc>
            <a:spcBef>
              <a:spcPct val="0"/>
            </a:spcBef>
            <a:spcAft>
              <a:spcPct val="35000"/>
            </a:spcAft>
          </a:pPr>
          <a:r>
            <a:rPr lang="en-US" sz="1500" b="1" kern="1200" dirty="0" smtClean="0"/>
            <a:t>2. Impact Analysis</a:t>
          </a:r>
          <a:endParaRPr lang="en-US" sz="1500" kern="1200" dirty="0" smtClean="0"/>
        </a:p>
      </dsp:txBody>
      <dsp:txXfrm>
        <a:off x="392430" y="1214568"/>
        <a:ext cx="5494020" cy="442800"/>
      </dsp:txXfrm>
    </dsp:sp>
    <dsp:sp modelId="{EDB7617D-AA88-4C04-8EE1-9A5C9C7D1CFE}">
      <dsp:nvSpPr>
        <dsp:cNvPr id="0" name=""/>
        <dsp:cNvSpPr/>
      </dsp:nvSpPr>
      <dsp:spPr>
        <a:xfrm>
          <a:off x="0" y="2364431"/>
          <a:ext cx="7848600" cy="826875"/>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139" tIns="312420" rIns="609139"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interpret the results to identify and implement opportunities to lower the environmental impact</a:t>
          </a:r>
        </a:p>
      </dsp:txBody>
      <dsp:txXfrm>
        <a:off x="0" y="2364431"/>
        <a:ext cx="7848600" cy="826875"/>
      </dsp:txXfrm>
    </dsp:sp>
    <dsp:sp modelId="{ED65C21C-58FF-4DC1-A11E-F7B452DDEC1E}">
      <dsp:nvSpPr>
        <dsp:cNvPr id="0" name=""/>
        <dsp:cNvSpPr/>
      </dsp:nvSpPr>
      <dsp:spPr>
        <a:xfrm>
          <a:off x="392430" y="2143031"/>
          <a:ext cx="5494020" cy="44280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7661" tIns="0" rIns="207661" bIns="0" numCol="1" spcCol="1270" anchor="ctr" anchorCtr="0">
          <a:noAutofit/>
        </a:bodyPr>
        <a:lstStyle/>
        <a:p>
          <a:pPr lvl="0" algn="l" defTabSz="666750">
            <a:lnSpc>
              <a:spcPct val="90000"/>
            </a:lnSpc>
            <a:spcBef>
              <a:spcPct val="0"/>
            </a:spcBef>
            <a:spcAft>
              <a:spcPct val="35000"/>
            </a:spcAft>
          </a:pPr>
          <a:r>
            <a:rPr lang="en-US" sz="1500" b="1" kern="1200" dirty="0" smtClean="0"/>
            <a:t>3. Improvement Analysis</a:t>
          </a:r>
          <a:endParaRPr lang="en-US" sz="1500" kern="1200" dirty="0" smtClean="0"/>
        </a:p>
      </dsp:txBody>
      <dsp:txXfrm>
        <a:off x="392430" y="2143031"/>
        <a:ext cx="5494020" cy="44280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8" y="0"/>
            <a:ext cx="2972421" cy="465138"/>
          </a:xfrm>
          <a:prstGeom prst="rect">
            <a:avLst/>
          </a:prstGeom>
        </p:spPr>
        <p:txBody>
          <a:bodyPr vert="horz" lIns="91440" tIns="45720" rIns="91440" bIns="45720" rtlCol="0"/>
          <a:lstStyle>
            <a:lvl1pPr algn="r">
              <a:defRPr sz="1200"/>
            </a:lvl1pPr>
          </a:lstStyle>
          <a:p>
            <a:fld id="{522D6312-72EA-4098-8AC2-D7F8A87288BB}" type="datetimeFigureOut">
              <a:rPr lang="en-US" smtClean="0"/>
              <a:pPr/>
              <a:t>12/6/2011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16428"/>
            <a:ext cx="5485158"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8" y="8829675"/>
            <a:ext cx="2972421" cy="465138"/>
          </a:xfrm>
          <a:prstGeom prst="rect">
            <a:avLst/>
          </a:prstGeom>
        </p:spPr>
        <p:txBody>
          <a:bodyPr vert="horz" lIns="91440" tIns="45720" rIns="91440" bIns="45720" rtlCol="0" anchor="b"/>
          <a:lstStyle>
            <a:lvl1pPr algn="r">
              <a:defRPr sz="1200"/>
            </a:lvl1pPr>
          </a:lstStyle>
          <a:p>
            <a:fld id="{5DFEAE72-3504-403B-B834-8AE1ACF7B2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a:t>
            </a:r>
            <a:r>
              <a:rPr lang="en-US" baseline="0" dirty="0" smtClean="0"/>
              <a:t> to revise?</a:t>
            </a:r>
            <a:endParaRPr lang="en-US" dirty="0"/>
          </a:p>
        </p:txBody>
      </p:sp>
      <p:sp>
        <p:nvSpPr>
          <p:cNvPr id="4" name="Slide Number Placeholder 3"/>
          <p:cNvSpPr>
            <a:spLocks noGrp="1"/>
          </p:cNvSpPr>
          <p:nvPr>
            <p:ph type="sldNum" sz="quarter" idx="10"/>
          </p:nvPr>
        </p:nvSpPr>
        <p:spPr/>
        <p:txBody>
          <a:bodyPr/>
          <a:lstStyle/>
          <a:p>
            <a:fld id="{5DFEAE72-3504-403B-B834-8AE1ACF7B2B2}"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D6D8F5-024E-4597-9373-0AAA134807AD}"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918CFC-9A71-46B2-B3B7-4F7D1D4801EE}"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774CE4-BB3F-46DB-B86E-E041C66C0511}"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lvl1pPr>
              <a:defRPr sz="34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229600" cy="51355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746069E-AC0D-4E0C-99B7-0D85A98AF944}" type="datetime1">
              <a:rPr lang="en-US" smtClean="0"/>
              <a:pPr/>
              <a:t>12/6/2011</a:t>
            </a:fld>
            <a:endParaRPr lang="en-US"/>
          </a:p>
        </p:txBody>
      </p:sp>
      <p:sp>
        <p:nvSpPr>
          <p:cNvPr id="5" name="Footer Placeholder 4"/>
          <p:cNvSpPr>
            <a:spLocks noGrp="1"/>
          </p:cNvSpPr>
          <p:nvPr>
            <p:ph type="ftr" sz="quarter" idx="11"/>
          </p:nvPr>
        </p:nvSpPr>
        <p:spPr/>
        <p:txBody>
          <a:bodyPr/>
          <a:lstStyle/>
          <a:p>
            <a:r>
              <a:rPr lang="en-US" dirty="0" smtClean="0"/>
              <a:t>Sustainable Manufacturing 101</a:t>
            </a:r>
            <a:endParaRPr lang="en-US" dirty="0"/>
          </a:p>
        </p:txBody>
      </p:sp>
      <p:sp>
        <p:nvSpPr>
          <p:cNvPr id="6" name="Slide Number Placeholder 5"/>
          <p:cNvSpPr>
            <a:spLocks noGrp="1"/>
          </p:cNvSpPr>
          <p:nvPr>
            <p:ph type="sldNum" sz="quarter" idx="12"/>
          </p:nvPr>
        </p:nvSpPr>
        <p:spPr>
          <a:xfrm>
            <a:off x="0" y="0"/>
            <a:ext cx="381000" cy="365125"/>
          </a:xfrm>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319AB-81B8-4F08-9FDC-A52E2C6A325E}" type="datetime1">
              <a:rPr lang="en-US" smtClean="0"/>
              <a:pPr/>
              <a:t>12/6/2011</a:t>
            </a:fld>
            <a:endParaRPr lang="en-US"/>
          </a:p>
        </p:txBody>
      </p:sp>
      <p:sp>
        <p:nvSpPr>
          <p:cNvPr id="5" name="Footer Placeholder 4"/>
          <p:cNvSpPr>
            <a:spLocks noGrp="1"/>
          </p:cNvSpPr>
          <p:nvPr>
            <p:ph type="ftr" sz="quarter" idx="11"/>
          </p:nvPr>
        </p:nvSpPr>
        <p:spPr/>
        <p:txBody>
          <a:bodyPr/>
          <a:lstStyle/>
          <a:p>
            <a:r>
              <a:rPr lang="en-US" smtClean="0"/>
              <a:t>Sustainable Manufacturing 101</a:t>
            </a:r>
            <a:endParaRPr lang="en-US"/>
          </a:p>
        </p:txBody>
      </p:sp>
      <p:sp>
        <p:nvSpPr>
          <p:cNvPr id="6" name="Slide Number Placeholder 5"/>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471081-2E8E-4F30-AED1-F045494088AA}"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3725E0-4AB7-43ED-B5C2-A8859DE48A1D}" type="datetime1">
              <a:rPr lang="en-US" smtClean="0"/>
              <a:pPr/>
              <a:t>12/6/2011</a:t>
            </a:fld>
            <a:endParaRPr lang="en-US"/>
          </a:p>
        </p:txBody>
      </p:sp>
      <p:sp>
        <p:nvSpPr>
          <p:cNvPr id="8" name="Footer Placeholder 7"/>
          <p:cNvSpPr>
            <a:spLocks noGrp="1"/>
          </p:cNvSpPr>
          <p:nvPr>
            <p:ph type="ftr" sz="quarter" idx="11"/>
          </p:nvPr>
        </p:nvSpPr>
        <p:spPr/>
        <p:txBody>
          <a:bodyPr/>
          <a:lstStyle/>
          <a:p>
            <a:r>
              <a:rPr lang="en-US" smtClean="0"/>
              <a:t>Sustainable Manufacturing 101</a:t>
            </a:r>
            <a:endParaRPr lang="en-US"/>
          </a:p>
        </p:txBody>
      </p:sp>
      <p:sp>
        <p:nvSpPr>
          <p:cNvPr id="9" name="Slide Number Placeholder 8"/>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AFDE2C-895C-425F-8183-163327822D54}" type="datetime1">
              <a:rPr lang="en-US" smtClean="0"/>
              <a:pPr/>
              <a:t>12/6/2011</a:t>
            </a:fld>
            <a:endParaRPr lang="en-US"/>
          </a:p>
        </p:txBody>
      </p:sp>
      <p:sp>
        <p:nvSpPr>
          <p:cNvPr id="4" name="Footer Placeholder 3"/>
          <p:cNvSpPr>
            <a:spLocks noGrp="1"/>
          </p:cNvSpPr>
          <p:nvPr>
            <p:ph type="ftr" sz="quarter" idx="11"/>
          </p:nvPr>
        </p:nvSpPr>
        <p:spPr/>
        <p:txBody>
          <a:bodyPr/>
          <a:lstStyle/>
          <a:p>
            <a:r>
              <a:rPr lang="en-US" smtClean="0"/>
              <a:t>Sustainable Manufacturing 101</a:t>
            </a:r>
            <a:endParaRPr lang="en-US"/>
          </a:p>
        </p:txBody>
      </p:sp>
      <p:sp>
        <p:nvSpPr>
          <p:cNvPr id="5" name="Slide Number Placeholder 4"/>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3792E-79E2-48DE-8FE2-EA771A076FCB}" type="datetime1">
              <a:rPr lang="en-US" smtClean="0"/>
              <a:pPr/>
              <a:t>12/6/2011</a:t>
            </a:fld>
            <a:endParaRPr lang="en-US"/>
          </a:p>
        </p:txBody>
      </p:sp>
      <p:sp>
        <p:nvSpPr>
          <p:cNvPr id="3" name="Footer Placeholder 2"/>
          <p:cNvSpPr>
            <a:spLocks noGrp="1"/>
          </p:cNvSpPr>
          <p:nvPr>
            <p:ph type="ftr" sz="quarter" idx="11"/>
          </p:nvPr>
        </p:nvSpPr>
        <p:spPr/>
        <p:txBody>
          <a:bodyPr/>
          <a:lstStyle/>
          <a:p>
            <a:r>
              <a:rPr lang="en-US" smtClean="0"/>
              <a:t>Sustainable Manufacturing 101</a:t>
            </a:r>
            <a:endParaRPr lang="en-US"/>
          </a:p>
        </p:txBody>
      </p:sp>
      <p:sp>
        <p:nvSpPr>
          <p:cNvPr id="4" name="Slide Number Placeholder 3"/>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3ADCC5-0AFE-4A1F-A46D-021250FE8FBB}"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D5327F-5661-4C36-80EE-D9592E807517}" type="datetime1">
              <a:rPr lang="en-US" smtClean="0"/>
              <a:pPr/>
              <a:t>12/6/2011</a:t>
            </a:fld>
            <a:endParaRPr lang="en-US"/>
          </a:p>
        </p:txBody>
      </p:sp>
      <p:sp>
        <p:nvSpPr>
          <p:cNvPr id="6" name="Footer Placeholder 5"/>
          <p:cNvSpPr>
            <a:spLocks noGrp="1"/>
          </p:cNvSpPr>
          <p:nvPr>
            <p:ph type="ftr" sz="quarter" idx="11"/>
          </p:nvPr>
        </p:nvSpPr>
        <p:spPr/>
        <p:txBody>
          <a:bodyPr/>
          <a:lstStyle/>
          <a:p>
            <a:r>
              <a:rPr lang="en-US" smtClean="0"/>
              <a:t>Sustainable Manufacturing 101</a:t>
            </a:r>
            <a:endParaRPr lang="en-US"/>
          </a:p>
        </p:txBody>
      </p:sp>
      <p:sp>
        <p:nvSpPr>
          <p:cNvPr id="7" name="Slide Number Placeholder 6"/>
          <p:cNvSpPr>
            <a:spLocks noGrp="1"/>
          </p:cNvSpPr>
          <p:nvPr>
            <p:ph type="sldNum" sz="quarter" idx="12"/>
          </p:nvPr>
        </p:nvSpPr>
        <p:spPr/>
        <p:txBody>
          <a:bodyPr/>
          <a:lstStyle/>
          <a:p>
            <a:fld id="{197B56AA-1A1D-44A6-9AFD-24AEBEFDBFF0}" type="slidenum">
              <a:rPr lang="en-US" smtClean="0"/>
              <a:pPr/>
              <a:t>‹#›</a:t>
            </a:fld>
            <a:endParaRPr lang="en-US"/>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803E60-0021-409F-B6B3-01B2B58CFCF6}" type="datetime1">
              <a:rPr lang="en-US" smtClean="0"/>
              <a:pPr/>
              <a:t>12/6/2011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Sustainable Manufacturing 101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7B56AA-1A1D-44A6-9AFD-24AEBEFDBF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thruBlk="1"/>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stainability@trade.gov" TargetMode="Externa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image" Target="../media/image3.png"/><Relationship Id="rId4" Type="http://schemas.openxmlformats.org/officeDocument/2006/relationships/diagramLayout" Target="../diagrams/layout5.xml"/><Relationship Id="rId9" Type="http://schemas.openxmlformats.org/officeDocument/2006/relationships/slide" Target="slide1.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image" Target="../media/image12.wm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1.xml"/></Relationships>
</file>

<file path=ppt/slides/_rels/slide12.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wmf"/><Relationship Id="rId11" Type="http://schemas.openxmlformats.org/officeDocument/2006/relationships/image" Target="../media/image3.png"/><Relationship Id="rId5" Type="http://schemas.openxmlformats.org/officeDocument/2006/relationships/image" Target="../media/image8.wmf"/><Relationship Id="rId10" Type="http://schemas.openxmlformats.org/officeDocument/2006/relationships/slide" Target="slide1.xml"/><Relationship Id="rId4" Type="http://schemas.openxmlformats.org/officeDocument/2006/relationships/image" Target="../media/image7.wmf"/><Relationship Id="rId9"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image" Target="../media/image13.wm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1.xml"/></Relationships>
</file>

<file path=ppt/slides/_rels/slide1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1.xml"/><Relationship Id="rId4" Type="http://schemas.openxmlformats.org/officeDocument/2006/relationships/slide" Target="slide16.xml"/></Relationships>
</file>

<file path=ppt/slides/_rels/slide16.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Layout" Target="../diagrams/layout6.xml"/><Relationship Id="rId7" Type="http://schemas.openxmlformats.org/officeDocument/2006/relationships/slide" Target="slide1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10" Type="http://schemas.openxmlformats.org/officeDocument/2006/relationships/hyperlink" Target="http://www.mel.nist.gov/msid/SMIR/index.html" TargetMode="External"/><Relationship Id="rId4" Type="http://schemas.openxmlformats.org/officeDocument/2006/relationships/diagramQuickStyle" Target="../diagrams/quickStyle6.xml"/><Relationship Id="rId9"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5.wmf"/><Relationship Id="rId7" Type="http://schemas.openxmlformats.org/officeDocument/2006/relationships/image" Target="../media/image16.wmf"/><Relationship Id="rId2" Type="http://schemas.openxmlformats.org/officeDocument/2006/relationships/hyperlink" Target="http://www.oecd.org/innovation/green/toolkit"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1.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wmf"/><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image" Target="../media/image3.png"/><Relationship Id="rId5" Type="http://schemas.openxmlformats.org/officeDocument/2006/relationships/diagramLayout" Target="../diagrams/layout1.xml"/><Relationship Id="rId10" Type="http://schemas.openxmlformats.org/officeDocument/2006/relationships/slide" Target="slide1.xml"/><Relationship Id="rId4" Type="http://schemas.openxmlformats.org/officeDocument/2006/relationships/diagramData" Target="../diagrams/data1.xml"/><Relationship Id="rId9" Type="http://schemas.openxmlformats.org/officeDocument/2006/relationships/slide" Target="slide3.xml"/></Relationships>
</file>

<file path=ppt/slides/_rels/slide20.xml.rels><?xml version="1.0" encoding="UTF-8" standalone="yes"?>
<Relationships xmlns="http://schemas.openxmlformats.org/package/2006/relationships"><Relationship Id="rId3" Type="http://schemas.openxmlformats.org/officeDocument/2006/relationships/hyperlink" Target="http://epa.gov/lean/environment/toolkits/environment/ch3.htm" TargetMode="External"/><Relationship Id="rId7" Type="http://schemas.openxmlformats.org/officeDocument/2006/relationships/image" Target="../media/image3.png"/><Relationship Id="rId2" Type="http://schemas.openxmlformats.org/officeDocument/2006/relationships/image" Target="../media/image17.jpeg"/><Relationship Id="rId1" Type="http://schemas.openxmlformats.org/officeDocument/2006/relationships/slideLayout" Target="../slideLayouts/slideLayout2.xml"/><Relationship Id="rId6" Type="http://schemas.openxmlformats.org/officeDocument/2006/relationships/slide" Target="slide1.xml"/><Relationship Id="rId5" Type="http://schemas.openxmlformats.org/officeDocument/2006/relationships/slide" Target="slide21.xml"/><Relationship Id="rId4" Type="http://schemas.openxmlformats.org/officeDocument/2006/relationships/hyperlink" Target="http://www.greensuppliers.gov/pubs/VSM.pdf" TargetMode="External"/></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18.wm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1.xml"/></Relationships>
</file>

<file path=ppt/slides/_rels/slide24.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image" Target="../media/image19.emf"/><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1.xml"/></Relationships>
</file>

<file path=ppt/slides/_rels/slide25.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Layout" Target="../diagrams/layout7.xml"/><Relationship Id="rId7" Type="http://schemas.openxmlformats.org/officeDocument/2006/relationships/slide" Target="slide26.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10" Type="http://schemas.openxmlformats.org/officeDocument/2006/relationships/image" Target="../media/image20.wmf"/><Relationship Id="rId4" Type="http://schemas.openxmlformats.org/officeDocument/2006/relationships/diagramQuickStyle" Target="../diagrams/quickStyle7.xml"/><Relationship Id="rId9"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2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Layout" Target="../diagrams/layout8.xml"/><Relationship Id="rId7" Type="http://schemas.openxmlformats.org/officeDocument/2006/relationships/slide" Target="slide29.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 Id="rId9" Type="http://schemas.openxmlformats.org/officeDocument/2006/relationships/image" Target="../media/image3.png"/></Relationships>
</file>

<file path=ppt/slides/_rels/slide29.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1.wmf"/><Relationship Id="rId7"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slide" Target="slide30.xml"/><Relationship Id="rId5" Type="http://schemas.openxmlformats.org/officeDocument/2006/relationships/hyperlink" Target="http://www.smallbiz-enviroweb.org/Resources/smallbizfiles/Documenting_EMP.pdf" TargetMode="External"/><Relationship Id="rId4" Type="http://schemas.openxmlformats.org/officeDocument/2006/relationships/hyperlink" Target="http://www.epa.gov/owm/iso14001/ems2001final.pdf" TargetMode="Externa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8" Type="http://schemas.openxmlformats.org/officeDocument/2006/relationships/slide" Target="slide31.xml"/><Relationship Id="rId3" Type="http://schemas.openxmlformats.org/officeDocument/2006/relationships/hyperlink" Target="http://www.unep.org/pdf/dtie/DTI0889PA.pdf" TargetMode="External"/><Relationship Id="rId7" Type="http://schemas.openxmlformats.org/officeDocument/2006/relationships/image" Target="../media/image22.png"/><Relationship Id="rId2" Type="http://schemas.openxmlformats.org/officeDocument/2006/relationships/hyperlink" Target="http://www.unep.fr/shared/publications/pdf/WEBx0155xPA-DesignforSustainability.pdf" TargetMode="External"/><Relationship Id="rId1" Type="http://schemas.openxmlformats.org/officeDocument/2006/relationships/slideLayout" Target="../slideLayouts/slideLayout2.xml"/><Relationship Id="rId6" Type="http://schemas.openxmlformats.org/officeDocument/2006/relationships/hyperlink" Target="http://www.epa.gov/owm/iso14001/ems2001final.pdf" TargetMode="External"/><Relationship Id="rId5" Type="http://schemas.openxmlformats.org/officeDocument/2006/relationships/hyperlink" Target="http://www.smallbiz-enviroweb.org/Resources/smallbizfiles/Documenting_EMP.pdf/" TargetMode="External"/><Relationship Id="rId10" Type="http://schemas.openxmlformats.org/officeDocument/2006/relationships/image" Target="../media/image3.png"/><Relationship Id="rId4" Type="http://schemas.openxmlformats.org/officeDocument/2006/relationships/hyperlink" Target="http://www.oecd.org/document/55/0,3746,en_21571361_47075996_47076535_1_1_1_1,00.html" TargetMode="External"/><Relationship Id="rId9" Type="http://schemas.openxmlformats.org/officeDocument/2006/relationships/slide" Target="slide1.xml"/></Relationships>
</file>

<file path=ppt/slides/_rels/slide31.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10" Type="http://schemas.openxmlformats.org/officeDocument/2006/relationships/image" Target="../media/image3.png"/><Relationship Id="rId4" Type="http://schemas.openxmlformats.org/officeDocument/2006/relationships/diagramLayout" Target="../diagrams/layout9.xml"/><Relationship Id="rId9" Type="http://schemas.openxmlformats.org/officeDocument/2006/relationships/slide" Target="slide1.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slide" Target="slide1.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wmf"/><Relationship Id="rId10" Type="http://schemas.openxmlformats.org/officeDocument/2006/relationships/image" Target="../media/image3.png"/><Relationship Id="rId4" Type="http://schemas.openxmlformats.org/officeDocument/2006/relationships/image" Target="../media/image8.wmf"/><Relationship Id="rId9"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slide" Target="slide1.xml"/></Relationships>
</file>

<file path=ppt/slides/_rels/slide7.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www.unep.org/pdf/dtie/DTI0889PA.pdf"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3.png"/><Relationship Id="rId4" Type="http://schemas.openxmlformats.org/officeDocument/2006/relationships/diagramLayout" Target="../diagrams/layout2.xml"/><Relationship Id="rId9" Type="http://schemas.openxmlformats.org/officeDocument/2006/relationships/slide" Target="slide1.xml"/></Relationships>
</file>

<file path=ppt/slides/_rels/slide8.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Layout" Target="../diagrams/layout3.xml"/><Relationship Id="rId7" Type="http://schemas.openxmlformats.org/officeDocument/2006/relationships/slide" Target="slide9.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3.png"/></Relationships>
</file>

<file path=ppt/slides/_rels/slide9.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Layout" Target="../diagrams/layout4.xml"/><Relationship Id="rId7" Type="http://schemas.openxmlformats.org/officeDocument/2006/relationships/slide" Target="slide10.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514600"/>
            <a:ext cx="9144000" cy="1371600"/>
          </a:xfrm>
          <a:prstGeom prst="rect">
            <a:avLst/>
          </a:prstGeom>
          <a:effectLst>
            <a:outerShdw blurRad="40000" dist="23000" dir="5400000" rotWithShape="0">
              <a:srgbClr val="000000">
                <a:alpha val="35000"/>
              </a:srgbClr>
            </a:outerShdw>
            <a:reflection blurRad="6350" stA="50000" endA="300" endPos="90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3600" dirty="0" smtClean="0">
                <a:solidFill>
                  <a:schemeClr val="bg1"/>
                </a:solidFill>
              </a:rPr>
              <a:t>Getting Started: Understand Your Impacts and Set Priorities</a:t>
            </a:r>
            <a:endParaRPr lang="en-US" sz="3600" dirty="0"/>
          </a:p>
        </p:txBody>
      </p:sp>
      <p:sp>
        <p:nvSpPr>
          <p:cNvPr id="2" name="Title 1"/>
          <p:cNvSpPr>
            <a:spLocks noGrp="1"/>
          </p:cNvSpPr>
          <p:nvPr>
            <p:ph type="title"/>
          </p:nvPr>
        </p:nvSpPr>
        <p:spPr>
          <a:xfrm>
            <a:off x="228600" y="228600"/>
            <a:ext cx="3505200" cy="609600"/>
          </a:xfrm>
        </p:spPr>
        <p:txBody>
          <a:bodyPr>
            <a:normAutofit/>
          </a:bodyPr>
          <a:lstStyle/>
          <a:p>
            <a:r>
              <a:rPr lang="en-US" sz="1000" dirty="0" smtClean="0">
                <a:solidFill>
                  <a:schemeClr val="bg1"/>
                </a:solidFill>
              </a:rPr>
              <a:t>Getting Started: Understand Your Impacts and Set Priorities</a:t>
            </a:r>
            <a:endParaRPr lang="en-US" sz="1000" dirty="0"/>
          </a:p>
        </p:txBody>
      </p:sp>
      <p:sp>
        <p:nvSpPr>
          <p:cNvPr id="5" name="Right Arrow 4">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6" name="TextBox 4"/>
          <p:cNvSpPr txBox="1"/>
          <p:nvPr/>
        </p:nvSpPr>
        <p:spPr>
          <a:xfrm>
            <a:off x="152400" y="5562600"/>
            <a:ext cx="4191000" cy="116955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smtClean="0"/>
              <a:t>Developed by the U.S. Department of Commerce,</a:t>
            </a:r>
          </a:p>
          <a:p>
            <a:r>
              <a:rPr lang="en-US" sz="1400" dirty="0" smtClean="0"/>
              <a:t>International Trade Administration,</a:t>
            </a:r>
          </a:p>
          <a:p>
            <a:r>
              <a:rPr lang="en-US" sz="1400" dirty="0" smtClean="0"/>
              <a:t>Manufacturing and Services </a:t>
            </a:r>
          </a:p>
          <a:p>
            <a:r>
              <a:rPr lang="en-US" sz="1400" dirty="0" smtClean="0"/>
              <a:t>December 6, 2011</a:t>
            </a:r>
          </a:p>
          <a:p>
            <a:r>
              <a:rPr lang="en-US" sz="1400" dirty="0" smtClean="0">
                <a:hlinkClick r:id="rId3"/>
              </a:rPr>
              <a:t>sustainability@trade.gov</a:t>
            </a:r>
            <a:r>
              <a:rPr lang="en-US" sz="1400" dirty="0" smtClean="0"/>
              <a:t> </a:t>
            </a:r>
            <a:endParaRPr lang="en-US" sz="1400"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Steps for Identifying Your Impact</a:t>
            </a:r>
            <a:endParaRPr lang="en-US" dirty="0"/>
          </a:p>
        </p:txBody>
      </p:sp>
      <p:graphicFrame>
        <p:nvGraphicFramePr>
          <p:cNvPr id="4" name="Content Placeholder 3"/>
          <p:cNvGraphicFramePr>
            <a:graphicFrameLocks noGrp="1"/>
          </p:cNvGraphicFramePr>
          <p:nvPr>
            <p:ph idx="1"/>
          </p:nvPr>
        </p:nvGraphicFramePr>
        <p:xfrm>
          <a:off x="381000" y="1676400"/>
          <a:ext cx="82296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ight Arrow 4">
            <a:hlinkClick r:id="rId8"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9" action="ppaction://hlinksldjump"/>
          </p:cNvPr>
          <p:cNvPicPr>
            <a:picLocks noChangeAspect="1"/>
          </p:cNvPicPr>
          <p:nvPr/>
        </p:nvPicPr>
        <p:blipFill>
          <a:blip r:embed="rId10" cstate="print"/>
          <a:stretch>
            <a:fillRect/>
          </a:stretch>
        </p:blipFill>
        <p:spPr>
          <a:xfrm>
            <a:off x="8229600" y="6400800"/>
            <a:ext cx="432504" cy="365760"/>
          </a:xfrm>
          <a:prstGeom prst="rect">
            <a:avLst/>
          </a:prstGeom>
        </p:spPr>
      </p:pic>
      <p:sp>
        <p:nvSpPr>
          <p:cNvPr id="7" name="Slide Number Placeholder 6"/>
          <p:cNvSpPr>
            <a:spLocks noGrp="1"/>
          </p:cNvSpPr>
          <p:nvPr>
            <p:ph type="sldNum" sz="quarter" idx="12"/>
          </p:nvPr>
        </p:nvSpPr>
        <p:spPr/>
        <p:txBody>
          <a:bodyPr/>
          <a:lstStyle/>
          <a:p>
            <a:fld id="{197B56AA-1A1D-44A6-9AFD-24AEBEFDBFF0}" type="slidenum">
              <a:rPr lang="en-US" smtClean="0"/>
              <a:pPr/>
              <a:t>10</a:t>
            </a:fld>
            <a:endParaRPr lang="en-US"/>
          </a:p>
        </p:txBody>
      </p:sp>
      <p:sp>
        <p:nvSpPr>
          <p:cNvPr id="8" name="TextBox 7"/>
          <p:cNvSpPr txBox="1"/>
          <p:nvPr/>
        </p:nvSpPr>
        <p:spPr>
          <a:xfrm>
            <a:off x="381000" y="914400"/>
            <a:ext cx="8077200" cy="738664"/>
          </a:xfrm>
          <a:prstGeom prst="rect">
            <a:avLst/>
          </a:prstGeom>
          <a:noFill/>
        </p:spPr>
        <p:txBody>
          <a:bodyPr wrap="square" rtlCol="0">
            <a:spAutoFit/>
          </a:bodyPr>
          <a:lstStyle/>
          <a:p>
            <a:r>
              <a:rPr lang="en-US" sz="1400" dirty="0" smtClean="0"/>
              <a:t>Now that you have an understanding of what it means to look at environmental impacts throughout the product life cycle, you are ready to identify the specific impacts of your product, facility or company. </a:t>
            </a:r>
            <a:endParaRPr lang="en-US" sz="14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graphicEl>
                                              <a:dgm id="{5EE534B5-9B48-450C-8107-142971FEAD57}"/>
                                            </p:graphicEl>
                                          </p:spTgt>
                                        </p:tgtEl>
                                        <p:attrNameLst>
                                          <p:attrName>style.visibility</p:attrName>
                                        </p:attrNameLst>
                                      </p:cBhvr>
                                      <p:to>
                                        <p:strVal val="visible"/>
                                      </p:to>
                                    </p:set>
                                    <p:animEffect transition="in" filter="wipe(up)">
                                      <p:cBhvr>
                                        <p:cTn id="7" dur="1000"/>
                                        <p:tgtEl>
                                          <p:spTgt spid="4">
                                            <p:graphicEl>
                                              <a:dgm id="{5EE534B5-9B48-450C-8107-142971FEAD57}"/>
                                            </p:graphic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4">
                                            <p:graphicEl>
                                              <a:dgm id="{EBEB1E06-BA39-40C1-A8FF-2B9BE2568387}"/>
                                            </p:graphicEl>
                                          </p:spTgt>
                                        </p:tgtEl>
                                        <p:attrNameLst>
                                          <p:attrName>style.visibility</p:attrName>
                                        </p:attrNameLst>
                                      </p:cBhvr>
                                      <p:to>
                                        <p:strVal val="visible"/>
                                      </p:to>
                                    </p:set>
                                    <p:animEffect transition="in" filter="wipe(up)">
                                      <p:cBhvr>
                                        <p:cTn id="11" dur="1000"/>
                                        <p:tgtEl>
                                          <p:spTgt spid="4">
                                            <p:graphicEl>
                                              <a:dgm id="{EBEB1E06-BA39-40C1-A8FF-2B9BE2568387}"/>
                                            </p:graphicEl>
                                          </p:spTgt>
                                        </p:tgtEl>
                                      </p:cBhvr>
                                    </p:animEffect>
                                  </p:childTnLst>
                                </p:cTn>
                              </p:par>
                            </p:childTnLst>
                          </p:cTn>
                        </p:par>
                        <p:par>
                          <p:cTn id="12" fill="hold">
                            <p:stCondLst>
                              <p:cond delay="2000"/>
                            </p:stCondLst>
                            <p:childTnLst>
                              <p:par>
                                <p:cTn id="13" presetID="22" presetClass="entr" presetSubtype="1" fill="hold" grpId="0" nodeType="afterEffect">
                                  <p:stCondLst>
                                    <p:cond delay="0"/>
                                  </p:stCondLst>
                                  <p:childTnLst>
                                    <p:set>
                                      <p:cBhvr>
                                        <p:cTn id="14" dur="1" fill="hold">
                                          <p:stCondLst>
                                            <p:cond delay="0"/>
                                          </p:stCondLst>
                                        </p:cTn>
                                        <p:tgtEl>
                                          <p:spTgt spid="4">
                                            <p:graphicEl>
                                              <a:dgm id="{153B25CD-B233-4A9B-8CDC-9EB859E7C178}"/>
                                            </p:graphicEl>
                                          </p:spTgt>
                                        </p:tgtEl>
                                        <p:attrNameLst>
                                          <p:attrName>style.visibility</p:attrName>
                                        </p:attrNameLst>
                                      </p:cBhvr>
                                      <p:to>
                                        <p:strVal val="visible"/>
                                      </p:to>
                                    </p:set>
                                    <p:animEffect transition="in" filter="wipe(up)">
                                      <p:cBhvr>
                                        <p:cTn id="15" dur="1000"/>
                                        <p:tgtEl>
                                          <p:spTgt spid="4">
                                            <p:graphicEl>
                                              <a:dgm id="{153B25CD-B233-4A9B-8CDC-9EB859E7C178}"/>
                                            </p:graphicEl>
                                          </p:spTgt>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4">
                                            <p:graphicEl>
                                              <a:dgm id="{A04EC876-CBAE-49DB-8E8F-77770CB2A543}"/>
                                            </p:graphicEl>
                                          </p:spTgt>
                                        </p:tgtEl>
                                        <p:attrNameLst>
                                          <p:attrName>style.visibility</p:attrName>
                                        </p:attrNameLst>
                                      </p:cBhvr>
                                      <p:to>
                                        <p:strVal val="visible"/>
                                      </p:to>
                                    </p:set>
                                    <p:animEffect transition="in" filter="wipe(up)">
                                      <p:cBhvr>
                                        <p:cTn id="19" dur="1000"/>
                                        <p:tgtEl>
                                          <p:spTgt spid="4">
                                            <p:graphicEl>
                                              <a:dgm id="{A04EC876-CBAE-49DB-8E8F-77770CB2A543}"/>
                                            </p:graphicEl>
                                          </p:spTgt>
                                        </p:tgtEl>
                                      </p:cBhvr>
                                    </p:animEffect>
                                  </p:childTnLst>
                                </p:cTn>
                              </p:par>
                            </p:childTnLst>
                          </p:cTn>
                        </p:par>
                        <p:par>
                          <p:cTn id="20" fill="hold">
                            <p:stCondLst>
                              <p:cond delay="4000"/>
                            </p:stCondLst>
                            <p:childTnLst>
                              <p:par>
                                <p:cTn id="21" presetID="22" presetClass="entr" presetSubtype="1" fill="hold" grpId="0" nodeType="afterEffect">
                                  <p:stCondLst>
                                    <p:cond delay="0"/>
                                  </p:stCondLst>
                                  <p:childTnLst>
                                    <p:set>
                                      <p:cBhvr>
                                        <p:cTn id="22" dur="1" fill="hold">
                                          <p:stCondLst>
                                            <p:cond delay="0"/>
                                          </p:stCondLst>
                                        </p:cTn>
                                        <p:tgtEl>
                                          <p:spTgt spid="4">
                                            <p:graphicEl>
                                              <a:dgm id="{0D3FDADE-AA4E-4AF8-8BC1-1F73FF6D2D92}"/>
                                            </p:graphicEl>
                                          </p:spTgt>
                                        </p:tgtEl>
                                        <p:attrNameLst>
                                          <p:attrName>style.visibility</p:attrName>
                                        </p:attrNameLst>
                                      </p:cBhvr>
                                      <p:to>
                                        <p:strVal val="visible"/>
                                      </p:to>
                                    </p:set>
                                    <p:animEffect transition="in" filter="wipe(up)">
                                      <p:cBhvr>
                                        <p:cTn id="23" dur="1000"/>
                                        <p:tgtEl>
                                          <p:spTgt spid="4">
                                            <p:graphicEl>
                                              <a:dgm id="{0D3FDADE-AA4E-4AF8-8BC1-1F73FF6D2D92}"/>
                                            </p:graphicEl>
                                          </p:spTgt>
                                        </p:tgtEl>
                                      </p:cBhvr>
                                    </p:animEffect>
                                  </p:childTnLst>
                                </p:cTn>
                              </p:par>
                            </p:childTnLst>
                          </p:cTn>
                        </p:par>
                        <p:par>
                          <p:cTn id="24" fill="hold">
                            <p:stCondLst>
                              <p:cond delay="5000"/>
                            </p:stCondLst>
                            <p:childTnLst>
                              <p:par>
                                <p:cTn id="25" presetID="22" presetClass="entr" presetSubtype="1" fill="hold" grpId="0" nodeType="afterEffect">
                                  <p:stCondLst>
                                    <p:cond delay="0"/>
                                  </p:stCondLst>
                                  <p:childTnLst>
                                    <p:set>
                                      <p:cBhvr>
                                        <p:cTn id="26" dur="1" fill="hold">
                                          <p:stCondLst>
                                            <p:cond delay="0"/>
                                          </p:stCondLst>
                                        </p:cTn>
                                        <p:tgtEl>
                                          <p:spTgt spid="4">
                                            <p:graphicEl>
                                              <a:dgm id="{32B6B11A-6B6B-4190-BCC6-C8BD238F5E32}"/>
                                            </p:graphicEl>
                                          </p:spTgt>
                                        </p:tgtEl>
                                        <p:attrNameLst>
                                          <p:attrName>style.visibility</p:attrName>
                                        </p:attrNameLst>
                                      </p:cBhvr>
                                      <p:to>
                                        <p:strVal val="visible"/>
                                      </p:to>
                                    </p:set>
                                    <p:animEffect transition="in" filter="wipe(up)">
                                      <p:cBhvr>
                                        <p:cTn id="27" dur="1000"/>
                                        <p:tgtEl>
                                          <p:spTgt spid="4">
                                            <p:graphicEl>
                                              <a:dgm id="{32B6B11A-6B6B-4190-BCC6-C8BD238F5E3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Looking at your Industry</a:t>
            </a:r>
            <a:endParaRPr lang="en-US" dirty="0"/>
          </a:p>
        </p:txBody>
      </p:sp>
      <p:sp>
        <p:nvSpPr>
          <p:cNvPr id="3" name="Content Placeholder 2"/>
          <p:cNvSpPr>
            <a:spLocks noGrp="1"/>
          </p:cNvSpPr>
          <p:nvPr>
            <p:ph idx="1"/>
          </p:nvPr>
        </p:nvSpPr>
        <p:spPr>
          <a:xfrm>
            <a:off x="457200" y="1524000"/>
            <a:ext cx="5410200" cy="4602163"/>
          </a:xfrm>
        </p:spPr>
        <p:txBody>
          <a:bodyPr>
            <a:normAutofit fontScale="55000" lnSpcReduction="20000"/>
          </a:bodyPr>
          <a:lstStyle/>
          <a:p>
            <a:pPr>
              <a:spcAft>
                <a:spcPts val="1200"/>
              </a:spcAft>
            </a:pPr>
            <a:r>
              <a:rPr lang="en-US" dirty="0" smtClean="0"/>
              <a:t>A good first step in identifying your company’s or your products’ major impacts is to first look at the industry as a whole.</a:t>
            </a:r>
          </a:p>
          <a:p>
            <a:pPr>
              <a:spcAft>
                <a:spcPts val="1200"/>
              </a:spcAft>
            </a:pPr>
            <a:r>
              <a:rPr lang="en-US" dirty="0" smtClean="0"/>
              <a:t>The major environmental impacts for an industry will depend on the life cycle of the products.  </a:t>
            </a:r>
          </a:p>
          <a:p>
            <a:pPr>
              <a:spcAft>
                <a:spcPts val="1200"/>
              </a:spcAft>
            </a:pPr>
            <a:r>
              <a:rPr lang="en-US" dirty="0" smtClean="0"/>
              <a:t>The impact may be from the extraction or processing of the materials used to make the product.  It may come from the manufacturing process itself, how the product is used, or the disposal of the product. </a:t>
            </a:r>
          </a:p>
          <a:p>
            <a:pPr>
              <a:spcAft>
                <a:spcPts val="1200"/>
              </a:spcAft>
            </a:pPr>
            <a:r>
              <a:rPr lang="en-US" dirty="0" smtClean="0">
                <a:solidFill>
                  <a:schemeClr val="accent5"/>
                </a:solidFill>
              </a:rPr>
              <a:t>What are the major environmental impacts associated with your industry? What impacts are stakeholders most concerned with?</a:t>
            </a:r>
            <a:endParaRPr lang="en-US" dirty="0"/>
          </a:p>
        </p:txBody>
      </p:sp>
      <p:pic>
        <p:nvPicPr>
          <p:cNvPr id="1026" name="Picture 2" descr="C:\Documents and Settings\Morgan Barr\Local Settings\Temporary Internet Files\Content.IE5\9UHSBQQP\MC900335601[1].wmf"/>
          <p:cNvPicPr>
            <a:picLocks noChangeAspect="1" noChangeArrowheads="1"/>
          </p:cNvPicPr>
          <p:nvPr/>
        </p:nvPicPr>
        <p:blipFill>
          <a:blip r:embed="rId2" cstate="print"/>
          <a:srcRect/>
          <a:stretch>
            <a:fillRect/>
          </a:stretch>
        </p:blipFill>
        <p:spPr bwMode="auto">
          <a:xfrm>
            <a:off x="7391400" y="152400"/>
            <a:ext cx="1566250" cy="1199170"/>
          </a:xfrm>
          <a:prstGeom prst="rect">
            <a:avLst/>
          </a:prstGeom>
          <a:noFill/>
        </p:spPr>
      </p:pic>
      <p:sp>
        <p:nvSpPr>
          <p:cNvPr id="5" name="Right Arrow 4">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7" name="Rounded Rectangle 6"/>
          <p:cNvSpPr/>
          <p:nvPr/>
        </p:nvSpPr>
        <p:spPr>
          <a:xfrm>
            <a:off x="6096000" y="2133600"/>
            <a:ext cx="2590800" cy="35814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400" dirty="0" smtClean="0"/>
              <a:t>Check with your industry associations, other companies in your industry or other bodies to see if there is existing information on:</a:t>
            </a:r>
          </a:p>
          <a:p>
            <a:pPr algn="ctr"/>
            <a:endParaRPr lang="en-US" sz="1400" dirty="0" smtClean="0"/>
          </a:p>
          <a:p>
            <a:pPr marL="341313" indent="-230188">
              <a:buFont typeface="Arial" pitchFamily="34" charset="0"/>
              <a:buChar char="•"/>
            </a:pPr>
            <a:r>
              <a:rPr lang="en-US" sz="1400" dirty="0" smtClean="0"/>
              <a:t>Industry impacts</a:t>
            </a:r>
          </a:p>
          <a:p>
            <a:pPr marL="341313" indent="-230188">
              <a:buFont typeface="Arial" pitchFamily="34" charset="0"/>
              <a:buChar char="•"/>
            </a:pPr>
            <a:r>
              <a:rPr lang="en-US" sz="1400" dirty="0" smtClean="0"/>
              <a:t>Existing solutions</a:t>
            </a:r>
          </a:p>
          <a:p>
            <a:pPr marL="341313" indent="-230188">
              <a:buFont typeface="Arial" pitchFamily="34" charset="0"/>
              <a:buChar char="•"/>
            </a:pPr>
            <a:r>
              <a:rPr lang="en-US" sz="1400" dirty="0" smtClean="0"/>
              <a:t>Stakeholder concerns</a:t>
            </a:r>
          </a:p>
          <a:p>
            <a:pPr marL="341313" indent="-230188">
              <a:buFont typeface="Arial" pitchFamily="34" charset="0"/>
              <a:buChar char="•"/>
            </a:pPr>
            <a:r>
              <a:rPr lang="en-US" sz="1400" dirty="0" smtClean="0"/>
              <a:t>Upcoming regulatory issues </a:t>
            </a:r>
          </a:p>
          <a:p>
            <a:pPr marL="341313" indent="-230188">
              <a:buFont typeface="Arial" pitchFamily="34" charset="0"/>
              <a:buChar char="•"/>
            </a:pPr>
            <a:endParaRPr lang="en-US" sz="1400" dirty="0" smtClean="0"/>
          </a:p>
          <a:p>
            <a:pPr algn="ctr"/>
            <a:r>
              <a:rPr lang="en-US" sz="1400" dirty="0" smtClean="0"/>
              <a:t>This can help you focus your efforts.</a:t>
            </a:r>
            <a:endParaRPr lang="en-US" sz="1400" dirty="0"/>
          </a:p>
        </p:txBody>
      </p:sp>
      <p:sp>
        <p:nvSpPr>
          <p:cNvPr id="8" name="Slide Number Placeholder 7"/>
          <p:cNvSpPr>
            <a:spLocks noGrp="1"/>
          </p:cNvSpPr>
          <p:nvPr>
            <p:ph type="sldNum" sz="quarter" idx="12"/>
          </p:nvPr>
        </p:nvSpPr>
        <p:spPr/>
        <p:txBody>
          <a:bodyPr/>
          <a:lstStyle/>
          <a:p>
            <a:fld id="{197B56AA-1A1D-44A6-9AFD-24AEBEFDBFF0}" type="slidenum">
              <a:rPr lang="en-US" smtClean="0"/>
              <a:pPr/>
              <a:t>11</a:t>
            </a:fld>
            <a:endParaRPr lang="en-US"/>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ight Arrow 14"/>
          <p:cNvSpPr/>
          <p:nvPr/>
        </p:nvSpPr>
        <p:spPr>
          <a:xfrm>
            <a:off x="228600" y="914400"/>
            <a:ext cx="8763000" cy="990600"/>
          </a:xfrm>
          <a:prstGeom prst="rightArrow">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0" name="Picture 6" descr="C:\Documents and Settings\Morgan Barr\Local Settings\Temporary Internet Files\Content.IE5\QG4CQ731\MCj04123040000[1].wmf"/>
          <p:cNvPicPr>
            <a:picLocks noChangeAspect="1" noChangeArrowheads="1"/>
          </p:cNvPicPr>
          <p:nvPr/>
        </p:nvPicPr>
        <p:blipFill>
          <a:blip r:embed="rId3" cstate="print"/>
          <a:srcRect/>
          <a:stretch>
            <a:fillRect/>
          </a:stretch>
        </p:blipFill>
        <p:spPr bwMode="auto">
          <a:xfrm>
            <a:off x="5334000" y="789198"/>
            <a:ext cx="457200" cy="825773"/>
          </a:xfrm>
          <a:prstGeom prst="rect">
            <a:avLst/>
          </a:prstGeom>
          <a:noFill/>
        </p:spPr>
      </p:pic>
      <p:sp>
        <p:nvSpPr>
          <p:cNvPr id="2" name="Title 1"/>
          <p:cNvSpPr>
            <a:spLocks noGrp="1"/>
          </p:cNvSpPr>
          <p:nvPr>
            <p:ph type="title"/>
          </p:nvPr>
        </p:nvSpPr>
        <p:spPr>
          <a:xfrm>
            <a:off x="457200" y="152400"/>
            <a:ext cx="8229600" cy="685800"/>
          </a:xfrm>
        </p:spPr>
        <p:txBody>
          <a:bodyPr>
            <a:normAutofit/>
          </a:bodyPr>
          <a:lstStyle/>
          <a:p>
            <a:r>
              <a:rPr lang="en-US" dirty="0" smtClean="0"/>
              <a:t>How Impacts Can Vary by Industry</a:t>
            </a:r>
            <a:endParaRPr lang="en-US" dirty="0"/>
          </a:p>
        </p:txBody>
      </p:sp>
      <p:pic>
        <p:nvPicPr>
          <p:cNvPr id="1026" name="Picture 2" descr="C:\Documents and Settings\Morgan Barr\Local Settings\Temporary Internet Files\Content.IE5\HWTROHKK\MCj03184960000[1].wmf"/>
          <p:cNvPicPr>
            <a:picLocks noChangeAspect="1" noChangeArrowheads="1"/>
          </p:cNvPicPr>
          <p:nvPr/>
        </p:nvPicPr>
        <p:blipFill>
          <a:blip r:embed="rId4" cstate="print"/>
          <a:srcRect/>
          <a:stretch>
            <a:fillRect/>
          </a:stretch>
        </p:blipFill>
        <p:spPr bwMode="auto">
          <a:xfrm>
            <a:off x="609600" y="990600"/>
            <a:ext cx="1242413" cy="814491"/>
          </a:xfrm>
          <a:prstGeom prst="rect">
            <a:avLst/>
          </a:prstGeom>
          <a:noFill/>
        </p:spPr>
      </p:pic>
      <p:sp>
        <p:nvSpPr>
          <p:cNvPr id="5" name="TextBox 4"/>
          <p:cNvSpPr txBox="1"/>
          <p:nvPr/>
        </p:nvSpPr>
        <p:spPr>
          <a:xfrm>
            <a:off x="685800" y="1777425"/>
            <a:ext cx="1295400" cy="584775"/>
          </a:xfrm>
          <a:prstGeom prst="rect">
            <a:avLst/>
          </a:prstGeom>
          <a:noFill/>
        </p:spPr>
        <p:txBody>
          <a:bodyPr wrap="square" rtlCol="0">
            <a:spAutoFit/>
          </a:bodyPr>
          <a:lstStyle/>
          <a:p>
            <a:pPr algn="ctr"/>
            <a:r>
              <a:rPr lang="en-US" sz="1600" b="1" dirty="0" smtClean="0"/>
              <a:t>Materials and inputs</a:t>
            </a:r>
            <a:endParaRPr lang="en-US" sz="1600" b="1" dirty="0"/>
          </a:p>
        </p:txBody>
      </p:sp>
      <p:pic>
        <p:nvPicPr>
          <p:cNvPr id="1028" name="Picture 4" descr="C:\Documents and Settings\Morgan Barr\My Documents\My Pictures\Microsoft Clip Organizer\j0281760.wmf"/>
          <p:cNvPicPr>
            <a:picLocks noChangeAspect="1" noChangeArrowheads="1"/>
          </p:cNvPicPr>
          <p:nvPr/>
        </p:nvPicPr>
        <p:blipFill>
          <a:blip r:embed="rId5" cstate="print"/>
          <a:srcRect/>
          <a:stretch>
            <a:fillRect/>
          </a:stretch>
        </p:blipFill>
        <p:spPr bwMode="auto">
          <a:xfrm>
            <a:off x="2814562" y="762000"/>
            <a:ext cx="1147838" cy="990600"/>
          </a:xfrm>
          <a:prstGeom prst="rect">
            <a:avLst/>
          </a:prstGeom>
          <a:noFill/>
        </p:spPr>
      </p:pic>
      <p:sp>
        <p:nvSpPr>
          <p:cNvPr id="8" name="TextBox 7"/>
          <p:cNvSpPr txBox="1"/>
          <p:nvPr/>
        </p:nvSpPr>
        <p:spPr>
          <a:xfrm>
            <a:off x="2590800" y="1828800"/>
            <a:ext cx="1752600" cy="338554"/>
          </a:xfrm>
          <a:prstGeom prst="rect">
            <a:avLst/>
          </a:prstGeom>
          <a:noFill/>
        </p:spPr>
        <p:txBody>
          <a:bodyPr wrap="square" rtlCol="0">
            <a:spAutoFit/>
          </a:bodyPr>
          <a:lstStyle/>
          <a:p>
            <a:pPr algn="ctr"/>
            <a:r>
              <a:rPr lang="en-US" sz="1600" b="1" dirty="0" smtClean="0"/>
              <a:t>Manufacturing </a:t>
            </a:r>
            <a:endParaRPr lang="en-US" sz="1600" b="1" dirty="0"/>
          </a:p>
        </p:txBody>
      </p:sp>
      <p:pic>
        <p:nvPicPr>
          <p:cNvPr id="1029" name="Picture 5" descr="C:\Documents and Settings\Morgan Barr\Local Settings\Temporary Internet Files\Content.IE5\JB0IZ5DX\MCj03985230000[1].wmf"/>
          <p:cNvPicPr>
            <a:picLocks noChangeAspect="1" noChangeArrowheads="1"/>
          </p:cNvPicPr>
          <p:nvPr/>
        </p:nvPicPr>
        <p:blipFill>
          <a:blip r:embed="rId6" cstate="print"/>
          <a:srcRect/>
          <a:stretch>
            <a:fillRect/>
          </a:stretch>
        </p:blipFill>
        <p:spPr bwMode="auto">
          <a:xfrm>
            <a:off x="4724400" y="1295400"/>
            <a:ext cx="985021" cy="486612"/>
          </a:xfrm>
          <a:prstGeom prst="rect">
            <a:avLst/>
          </a:prstGeom>
          <a:noFill/>
        </p:spPr>
      </p:pic>
      <p:pic>
        <p:nvPicPr>
          <p:cNvPr id="1031" name="Picture 7" descr="C:\Documents and Settings\Morgan Barr\Local Settings\Temporary Internet Files\Content.IE5\KTLFASY6\MCj04413350000[1].png"/>
          <p:cNvPicPr>
            <a:picLocks noChangeAspect="1" noChangeArrowheads="1"/>
          </p:cNvPicPr>
          <p:nvPr/>
        </p:nvPicPr>
        <p:blipFill>
          <a:blip r:embed="rId7" cstate="print"/>
          <a:srcRect/>
          <a:stretch>
            <a:fillRect/>
          </a:stretch>
        </p:blipFill>
        <p:spPr bwMode="auto">
          <a:xfrm>
            <a:off x="5715000" y="1219200"/>
            <a:ext cx="609600" cy="609600"/>
          </a:xfrm>
          <a:prstGeom prst="rect">
            <a:avLst/>
          </a:prstGeom>
          <a:noFill/>
        </p:spPr>
      </p:pic>
      <p:sp>
        <p:nvSpPr>
          <p:cNvPr id="12" name="TextBox 11"/>
          <p:cNvSpPr txBox="1"/>
          <p:nvPr/>
        </p:nvSpPr>
        <p:spPr>
          <a:xfrm>
            <a:off x="4800600" y="1853625"/>
            <a:ext cx="1600200" cy="338554"/>
          </a:xfrm>
          <a:prstGeom prst="rect">
            <a:avLst/>
          </a:prstGeom>
          <a:noFill/>
        </p:spPr>
        <p:txBody>
          <a:bodyPr wrap="square" rtlCol="0">
            <a:spAutoFit/>
          </a:bodyPr>
          <a:lstStyle/>
          <a:p>
            <a:pPr algn="ctr"/>
            <a:r>
              <a:rPr lang="en-US" sz="1600" b="1" dirty="0" smtClean="0"/>
              <a:t>Product Use </a:t>
            </a:r>
            <a:endParaRPr lang="en-US" sz="1600" b="1" dirty="0"/>
          </a:p>
        </p:txBody>
      </p:sp>
      <p:pic>
        <p:nvPicPr>
          <p:cNvPr id="1032" name="Picture 8" descr="C:\Documents and Settings\Morgan Barr\Local Settings\Temporary Internet Files\Content.IE5\V25ZTYR2\MCj02979870000[1].wmf"/>
          <p:cNvPicPr>
            <a:picLocks noChangeAspect="1" noChangeArrowheads="1"/>
          </p:cNvPicPr>
          <p:nvPr/>
        </p:nvPicPr>
        <p:blipFill>
          <a:blip r:embed="rId8" cstate="print"/>
          <a:srcRect/>
          <a:stretch>
            <a:fillRect/>
          </a:stretch>
        </p:blipFill>
        <p:spPr bwMode="auto">
          <a:xfrm>
            <a:off x="7306470" y="1066800"/>
            <a:ext cx="846930" cy="866790"/>
          </a:xfrm>
          <a:prstGeom prst="rect">
            <a:avLst/>
          </a:prstGeom>
          <a:noFill/>
        </p:spPr>
      </p:pic>
      <p:sp>
        <p:nvSpPr>
          <p:cNvPr id="14" name="TextBox 13"/>
          <p:cNvSpPr txBox="1"/>
          <p:nvPr/>
        </p:nvSpPr>
        <p:spPr>
          <a:xfrm>
            <a:off x="6934200" y="1853625"/>
            <a:ext cx="1828800" cy="338554"/>
          </a:xfrm>
          <a:prstGeom prst="rect">
            <a:avLst/>
          </a:prstGeom>
          <a:noFill/>
        </p:spPr>
        <p:txBody>
          <a:bodyPr wrap="square" rtlCol="0">
            <a:spAutoFit/>
          </a:bodyPr>
          <a:lstStyle/>
          <a:p>
            <a:pPr algn="ctr"/>
            <a:r>
              <a:rPr lang="en-US" sz="1600" b="1" dirty="0" smtClean="0"/>
              <a:t>End of Life</a:t>
            </a:r>
            <a:endParaRPr lang="en-US" sz="1600" b="1" dirty="0"/>
          </a:p>
        </p:txBody>
      </p:sp>
      <p:sp>
        <p:nvSpPr>
          <p:cNvPr id="16" name="Rounded Rectangle 15"/>
          <p:cNvSpPr/>
          <p:nvPr/>
        </p:nvSpPr>
        <p:spPr>
          <a:xfrm>
            <a:off x="304800" y="2362200"/>
            <a:ext cx="1828800" cy="3733800"/>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lang="en-US" sz="1600" b="1" i="1" dirty="0" smtClean="0"/>
              <a:t>Inputs</a:t>
            </a:r>
          </a:p>
          <a:p>
            <a:pPr algn="ctr"/>
            <a:endParaRPr lang="en-US" dirty="0"/>
          </a:p>
        </p:txBody>
      </p:sp>
      <p:sp>
        <p:nvSpPr>
          <p:cNvPr id="17" name="Rounded Rectangle 16"/>
          <p:cNvSpPr/>
          <p:nvPr/>
        </p:nvSpPr>
        <p:spPr>
          <a:xfrm>
            <a:off x="2514600" y="2362200"/>
            <a:ext cx="1828800" cy="3733800"/>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lang="en-US" sz="1600" b="1" i="1" dirty="0" smtClean="0"/>
              <a:t>Processes</a:t>
            </a:r>
          </a:p>
        </p:txBody>
      </p:sp>
      <p:sp>
        <p:nvSpPr>
          <p:cNvPr id="18" name="Rounded Rectangle 17"/>
          <p:cNvSpPr/>
          <p:nvPr/>
        </p:nvSpPr>
        <p:spPr>
          <a:xfrm>
            <a:off x="4724400" y="2362200"/>
            <a:ext cx="1828800" cy="3733800"/>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lang="en-US" sz="1600" b="1" i="1" dirty="0" smtClean="0"/>
              <a:t>Product</a:t>
            </a:r>
          </a:p>
          <a:p>
            <a:pPr algn="ctr"/>
            <a:endParaRPr lang="en-US" sz="1400" dirty="0" smtClean="0"/>
          </a:p>
          <a:p>
            <a:pPr algn="ctr"/>
            <a:endParaRPr lang="en-US" dirty="0"/>
          </a:p>
        </p:txBody>
      </p:sp>
      <p:sp>
        <p:nvSpPr>
          <p:cNvPr id="19" name="Rounded Rectangle 18"/>
          <p:cNvSpPr/>
          <p:nvPr/>
        </p:nvSpPr>
        <p:spPr>
          <a:xfrm>
            <a:off x="6934200" y="2362200"/>
            <a:ext cx="1828800" cy="3733800"/>
          </a:xfrm>
          <a:prstGeom prst="roundRect">
            <a:avLst/>
          </a:prstGeom>
        </p:spPr>
        <p:style>
          <a:lnRef idx="2">
            <a:schemeClr val="accent4"/>
          </a:lnRef>
          <a:fillRef idx="1">
            <a:schemeClr val="lt1"/>
          </a:fillRef>
          <a:effectRef idx="0">
            <a:schemeClr val="accent4"/>
          </a:effectRef>
          <a:fontRef idx="minor">
            <a:schemeClr val="dk1"/>
          </a:fontRef>
        </p:style>
        <p:txBody>
          <a:bodyPr rtlCol="0" anchor="t"/>
          <a:lstStyle/>
          <a:p>
            <a:pPr algn="ctr"/>
            <a:r>
              <a:rPr lang="en-US" sz="1600" b="1" i="1" dirty="0" smtClean="0"/>
              <a:t>Disposal</a:t>
            </a:r>
          </a:p>
          <a:p>
            <a:pPr algn="ctr"/>
            <a:endParaRPr lang="en-US" sz="1400" dirty="0" smtClean="0"/>
          </a:p>
          <a:p>
            <a:pPr algn="ctr"/>
            <a:endParaRPr lang="en-US" sz="1400" dirty="0" smtClean="0"/>
          </a:p>
          <a:p>
            <a:pPr algn="ctr"/>
            <a:endParaRPr lang="en-US" dirty="0"/>
          </a:p>
        </p:txBody>
      </p:sp>
      <p:sp>
        <p:nvSpPr>
          <p:cNvPr id="24" name="Rounded Rectangle 23"/>
          <p:cNvSpPr/>
          <p:nvPr/>
        </p:nvSpPr>
        <p:spPr>
          <a:xfrm>
            <a:off x="304800" y="4343400"/>
            <a:ext cx="1828800" cy="1752600"/>
          </a:xfrm>
          <a:prstGeom prst="roundRect">
            <a:avLst/>
          </a:prstGeom>
          <a:solidFill>
            <a:srgbClr val="BDFFBD"/>
          </a:solidFill>
        </p:spPr>
        <p:style>
          <a:lnRef idx="2">
            <a:schemeClr val="accent4"/>
          </a:lnRef>
          <a:fillRef idx="1">
            <a:schemeClr val="lt1"/>
          </a:fillRef>
          <a:effectRef idx="0">
            <a:schemeClr val="accent4"/>
          </a:effectRef>
          <a:fontRef idx="minor">
            <a:schemeClr val="dk1"/>
          </a:fontRef>
        </p:style>
        <p:txBody>
          <a:bodyPr rtlCol="0" anchor="t"/>
          <a:lstStyle/>
          <a:p>
            <a:pPr algn="ctr"/>
            <a:endParaRPr lang="en-US" sz="1200" dirty="0" smtClean="0"/>
          </a:p>
          <a:p>
            <a:pPr algn="ctr"/>
            <a:endParaRPr lang="en-US" sz="1200" dirty="0" smtClean="0"/>
          </a:p>
          <a:p>
            <a:pPr algn="ctr"/>
            <a:r>
              <a:rPr lang="en-US" sz="1200" dirty="0" smtClean="0"/>
              <a:t>Examples – tropical hardwoods in furniture,  pollution from mining inputs, lead in paint, BPA in plastics</a:t>
            </a:r>
          </a:p>
        </p:txBody>
      </p:sp>
      <p:sp>
        <p:nvSpPr>
          <p:cNvPr id="22" name="Rectangle 21"/>
          <p:cNvSpPr/>
          <p:nvPr/>
        </p:nvSpPr>
        <p:spPr>
          <a:xfrm>
            <a:off x="304800" y="2743200"/>
            <a:ext cx="1828800" cy="19050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smtClean="0"/>
              <a:t>-extraction pollution</a:t>
            </a:r>
          </a:p>
          <a:p>
            <a:pPr algn="ctr"/>
            <a:r>
              <a:rPr lang="en-US" sz="1200" dirty="0" smtClean="0"/>
              <a:t>-use of non-renewable resources such as fossil fuels</a:t>
            </a:r>
          </a:p>
          <a:p>
            <a:pPr algn="ctr"/>
            <a:r>
              <a:rPr lang="en-US" sz="1200" dirty="0" smtClean="0"/>
              <a:t>-use of hazardous and restricted materials</a:t>
            </a:r>
          </a:p>
          <a:p>
            <a:pPr algn="ctr"/>
            <a:endParaRPr lang="en-US" sz="1200" dirty="0"/>
          </a:p>
        </p:txBody>
      </p:sp>
      <p:sp>
        <p:nvSpPr>
          <p:cNvPr id="26" name="Rounded Rectangle 25"/>
          <p:cNvSpPr/>
          <p:nvPr/>
        </p:nvSpPr>
        <p:spPr>
          <a:xfrm>
            <a:off x="2514600" y="4343400"/>
            <a:ext cx="1828800" cy="1752600"/>
          </a:xfrm>
          <a:prstGeom prst="roundRect">
            <a:avLst/>
          </a:prstGeom>
          <a:solidFill>
            <a:srgbClr val="BDFFBD"/>
          </a:solidFill>
        </p:spPr>
        <p:style>
          <a:lnRef idx="2">
            <a:schemeClr val="accent4"/>
          </a:lnRef>
          <a:fillRef idx="1">
            <a:schemeClr val="lt1"/>
          </a:fillRef>
          <a:effectRef idx="0">
            <a:schemeClr val="accent4"/>
          </a:effectRef>
          <a:fontRef idx="minor">
            <a:schemeClr val="dk1"/>
          </a:fontRef>
        </p:style>
        <p:txBody>
          <a:bodyPr rtlCol="0" anchor="t"/>
          <a:lstStyle/>
          <a:p>
            <a:pPr algn="ctr"/>
            <a:endParaRPr lang="en-US" dirty="0" smtClean="0"/>
          </a:p>
          <a:p>
            <a:pPr algn="ctr"/>
            <a:r>
              <a:rPr lang="en-US" sz="1200" dirty="0" smtClean="0"/>
              <a:t>Examples – water use in food processing, energy use in metals, hazardous materials or pollutants with some chemicals</a:t>
            </a:r>
            <a:endParaRPr lang="en-US" sz="1200" dirty="0"/>
          </a:p>
        </p:txBody>
      </p:sp>
      <p:sp>
        <p:nvSpPr>
          <p:cNvPr id="25" name="Rectangle 24"/>
          <p:cNvSpPr/>
          <p:nvPr/>
        </p:nvSpPr>
        <p:spPr>
          <a:xfrm>
            <a:off x="2514600" y="2743200"/>
            <a:ext cx="1828800" cy="19050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smtClean="0"/>
              <a:t>-use of energy, water and materials in plant</a:t>
            </a:r>
          </a:p>
          <a:p>
            <a:pPr algn="ctr"/>
            <a:r>
              <a:rPr lang="en-US" sz="1200" dirty="0" smtClean="0"/>
              <a:t>-waste, byproduct, and pollution production</a:t>
            </a:r>
          </a:p>
          <a:p>
            <a:pPr algn="ctr"/>
            <a:r>
              <a:rPr lang="en-US" sz="1200" dirty="0" smtClean="0"/>
              <a:t>-use of packaging</a:t>
            </a:r>
          </a:p>
          <a:p>
            <a:pPr algn="ctr"/>
            <a:r>
              <a:rPr lang="en-US" sz="1200" dirty="0" smtClean="0"/>
              <a:t>-transportation of materials and products</a:t>
            </a:r>
          </a:p>
          <a:p>
            <a:pPr algn="ctr"/>
            <a:endParaRPr lang="en-US" sz="1200" dirty="0" smtClean="0"/>
          </a:p>
          <a:p>
            <a:pPr algn="ctr"/>
            <a:endParaRPr lang="en-US" sz="1200" dirty="0"/>
          </a:p>
        </p:txBody>
      </p:sp>
      <p:sp>
        <p:nvSpPr>
          <p:cNvPr id="27" name="Rounded Rectangle 26"/>
          <p:cNvSpPr/>
          <p:nvPr/>
        </p:nvSpPr>
        <p:spPr>
          <a:xfrm>
            <a:off x="4724400" y="4343400"/>
            <a:ext cx="1828800" cy="1752600"/>
          </a:xfrm>
          <a:prstGeom prst="roundRect">
            <a:avLst/>
          </a:prstGeom>
          <a:solidFill>
            <a:srgbClr val="BDFFBD"/>
          </a:solidFill>
        </p:spPr>
        <p:style>
          <a:lnRef idx="2">
            <a:schemeClr val="accent4"/>
          </a:lnRef>
          <a:fillRef idx="1">
            <a:schemeClr val="lt1"/>
          </a:fillRef>
          <a:effectRef idx="0">
            <a:schemeClr val="accent4"/>
          </a:effectRef>
          <a:fontRef idx="minor">
            <a:schemeClr val="dk1"/>
          </a:fontRef>
        </p:style>
        <p:txBody>
          <a:bodyPr rtlCol="0" anchor="t"/>
          <a:lstStyle/>
          <a:p>
            <a:pPr algn="ctr"/>
            <a:endParaRPr lang="en-US" dirty="0" smtClean="0"/>
          </a:p>
          <a:p>
            <a:pPr algn="ctr"/>
            <a:r>
              <a:rPr lang="en-US" sz="1200" dirty="0" smtClean="0"/>
              <a:t>Examples – fuel use in vehicles,</a:t>
            </a:r>
          </a:p>
          <a:p>
            <a:pPr algn="ctr"/>
            <a:r>
              <a:rPr lang="en-US" sz="1200" dirty="0" smtClean="0"/>
              <a:t>electricity consumed by electronics, VOC emissions from paint</a:t>
            </a:r>
            <a:endParaRPr lang="en-US" sz="1200" dirty="0"/>
          </a:p>
        </p:txBody>
      </p:sp>
      <p:sp>
        <p:nvSpPr>
          <p:cNvPr id="28" name="Rounded Rectangle 27"/>
          <p:cNvSpPr/>
          <p:nvPr/>
        </p:nvSpPr>
        <p:spPr>
          <a:xfrm>
            <a:off x="6934200" y="4343400"/>
            <a:ext cx="1828800" cy="1752600"/>
          </a:xfrm>
          <a:prstGeom prst="roundRect">
            <a:avLst/>
          </a:prstGeom>
          <a:solidFill>
            <a:srgbClr val="BDFFBD"/>
          </a:solidFill>
        </p:spPr>
        <p:style>
          <a:lnRef idx="2">
            <a:schemeClr val="accent4"/>
          </a:lnRef>
          <a:fillRef idx="1">
            <a:schemeClr val="lt1"/>
          </a:fillRef>
          <a:effectRef idx="0">
            <a:schemeClr val="accent4"/>
          </a:effectRef>
          <a:fontRef idx="minor">
            <a:schemeClr val="dk1"/>
          </a:fontRef>
        </p:style>
        <p:txBody>
          <a:bodyPr rtlCol="0" anchor="t"/>
          <a:lstStyle/>
          <a:p>
            <a:pPr algn="ctr"/>
            <a:endParaRPr lang="en-US" dirty="0" smtClean="0"/>
          </a:p>
          <a:p>
            <a:pPr algn="ctr"/>
            <a:r>
              <a:rPr lang="en-US" sz="1200" dirty="0" smtClean="0"/>
              <a:t>Examples – mercury light switches in cars, e-waste from electronics, plastic grocery bags</a:t>
            </a:r>
            <a:endParaRPr lang="en-US" sz="1200" dirty="0"/>
          </a:p>
        </p:txBody>
      </p:sp>
      <p:sp>
        <p:nvSpPr>
          <p:cNvPr id="29" name="Rectangle 28"/>
          <p:cNvSpPr/>
          <p:nvPr/>
        </p:nvSpPr>
        <p:spPr>
          <a:xfrm>
            <a:off x="4724400" y="2743200"/>
            <a:ext cx="1828800" cy="19050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smtClean="0"/>
              <a:t>-electricity or fuel the product uses</a:t>
            </a:r>
          </a:p>
          <a:p>
            <a:pPr algn="ctr"/>
            <a:r>
              <a:rPr lang="en-US" sz="1200" dirty="0" smtClean="0"/>
              <a:t>-materials it consumes</a:t>
            </a:r>
          </a:p>
          <a:p>
            <a:pPr algn="ctr"/>
            <a:r>
              <a:rPr lang="en-US" sz="1200" dirty="0" smtClean="0"/>
              <a:t>-waste or other pollution it produces</a:t>
            </a:r>
          </a:p>
          <a:p>
            <a:pPr algn="ctr"/>
            <a:endParaRPr lang="en-US" sz="1200" dirty="0" smtClean="0"/>
          </a:p>
          <a:p>
            <a:pPr algn="ctr"/>
            <a:endParaRPr lang="en-US" sz="1200" dirty="0"/>
          </a:p>
        </p:txBody>
      </p:sp>
      <p:sp>
        <p:nvSpPr>
          <p:cNvPr id="30" name="Rectangle 29"/>
          <p:cNvSpPr/>
          <p:nvPr/>
        </p:nvSpPr>
        <p:spPr>
          <a:xfrm>
            <a:off x="6934200" y="2743200"/>
            <a:ext cx="1828800" cy="19050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1200" dirty="0" smtClean="0"/>
              <a:t>-waste and hazardous materials that go to landfill</a:t>
            </a:r>
          </a:p>
          <a:p>
            <a:pPr algn="ctr"/>
            <a:r>
              <a:rPr lang="en-US" sz="1200" dirty="0" smtClean="0"/>
              <a:t>-products that aren’t biodegradable or recyclable</a:t>
            </a:r>
          </a:p>
        </p:txBody>
      </p:sp>
      <p:sp>
        <p:nvSpPr>
          <p:cNvPr id="33" name="Right Arrow 32">
            <a:hlinkClick r:id="rId9"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34" name="Picture 33" descr="House.png">
            <a:hlinkClick r:id="rId10" action="ppaction://hlinksldjump"/>
          </p:cNvPr>
          <p:cNvPicPr>
            <a:picLocks noChangeAspect="1"/>
          </p:cNvPicPr>
          <p:nvPr/>
        </p:nvPicPr>
        <p:blipFill>
          <a:blip r:embed="rId11" cstate="print"/>
          <a:stretch>
            <a:fillRect/>
          </a:stretch>
        </p:blipFill>
        <p:spPr>
          <a:xfrm>
            <a:off x="8229600" y="6400800"/>
            <a:ext cx="432504" cy="365760"/>
          </a:xfrm>
          <a:prstGeom prst="rect">
            <a:avLst/>
          </a:prstGeom>
        </p:spPr>
      </p:pic>
      <p:sp>
        <p:nvSpPr>
          <p:cNvPr id="31" name="Slide Number Placeholder 30"/>
          <p:cNvSpPr>
            <a:spLocks noGrp="1"/>
          </p:cNvSpPr>
          <p:nvPr>
            <p:ph type="sldNum" sz="quarter" idx="12"/>
          </p:nvPr>
        </p:nvSpPr>
        <p:spPr/>
        <p:txBody>
          <a:bodyPr/>
          <a:lstStyle/>
          <a:p>
            <a:fld id="{197B56AA-1A1D-44A6-9AFD-24AEBEFDBFF0}" type="slidenum">
              <a:rPr lang="en-US" smtClean="0"/>
              <a:pPr/>
              <a:t>12</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1000" fill="hold"/>
                                        <p:tgtEl>
                                          <p:spTgt spid="15"/>
                                        </p:tgtEl>
                                        <p:attrNameLst>
                                          <p:attrName>ppt_x</p:attrName>
                                        </p:attrNameLst>
                                      </p:cBhvr>
                                      <p:tavLst>
                                        <p:tav tm="0">
                                          <p:val>
                                            <p:strVal val="0-#ppt_w/2"/>
                                          </p:val>
                                        </p:tav>
                                        <p:tav tm="100000">
                                          <p:val>
                                            <p:strVal val="#ppt_x"/>
                                          </p:val>
                                        </p:tav>
                                      </p:tavLst>
                                    </p:anim>
                                    <p:anim calcmode="lin" valueType="num">
                                      <p:cBhvr additive="base">
                                        <p:cTn id="8" dur="1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82000" cy="792162"/>
          </a:xfrm>
        </p:spPr>
        <p:txBody>
          <a:bodyPr>
            <a:normAutofit fontScale="90000"/>
          </a:bodyPr>
          <a:lstStyle/>
          <a:p>
            <a:r>
              <a:rPr lang="en-US" dirty="0" smtClean="0"/>
              <a:t>2. Where is your company in the value chain?</a:t>
            </a:r>
            <a:endParaRPr lang="en-US" dirty="0"/>
          </a:p>
        </p:txBody>
      </p:sp>
      <p:sp>
        <p:nvSpPr>
          <p:cNvPr id="3" name="Content Placeholder 2"/>
          <p:cNvSpPr>
            <a:spLocks noGrp="1"/>
          </p:cNvSpPr>
          <p:nvPr>
            <p:ph idx="1"/>
          </p:nvPr>
        </p:nvSpPr>
        <p:spPr>
          <a:xfrm>
            <a:off x="381000" y="1143000"/>
            <a:ext cx="3429000" cy="4953000"/>
          </a:xfrm>
        </p:spPr>
        <p:txBody>
          <a:bodyPr>
            <a:normAutofit fontScale="47500" lnSpcReduction="20000"/>
          </a:bodyPr>
          <a:lstStyle/>
          <a:p>
            <a:pPr>
              <a:spcAft>
                <a:spcPts val="1200"/>
              </a:spcAft>
            </a:pPr>
            <a:r>
              <a:rPr lang="en-US" dirty="0" smtClean="0"/>
              <a:t>Think about where your company is in your products’ value chain.</a:t>
            </a:r>
            <a:r>
              <a:rPr lang="en-US" baseline="30000" dirty="0" smtClean="0"/>
              <a:t>1</a:t>
            </a:r>
            <a:endParaRPr lang="en-US" dirty="0" smtClean="0"/>
          </a:p>
          <a:p>
            <a:pPr>
              <a:spcAft>
                <a:spcPts val="1200"/>
              </a:spcAft>
            </a:pPr>
            <a:r>
              <a:rPr lang="en-US" dirty="0" smtClean="0"/>
              <a:t>What processes are upstream?</a:t>
            </a:r>
          </a:p>
          <a:p>
            <a:pPr>
              <a:spcAft>
                <a:spcPts val="1200"/>
              </a:spcAft>
            </a:pPr>
            <a:r>
              <a:rPr lang="en-US" dirty="0" smtClean="0"/>
              <a:t>What happens to the products after they leave your facility?</a:t>
            </a:r>
          </a:p>
          <a:p>
            <a:pPr>
              <a:spcAft>
                <a:spcPts val="1200"/>
              </a:spcAft>
            </a:pPr>
            <a:r>
              <a:rPr lang="en-US" dirty="0" smtClean="0"/>
              <a:t>What countries are involved in the value chain?</a:t>
            </a:r>
          </a:p>
          <a:p>
            <a:pPr>
              <a:spcAft>
                <a:spcPts val="1200"/>
              </a:spcAft>
            </a:pPr>
            <a:r>
              <a:rPr lang="en-US" dirty="0" smtClean="0">
                <a:solidFill>
                  <a:schemeClr val="accent5"/>
                </a:solidFill>
              </a:rPr>
              <a:t>How does your company’s place in the value chain affect the environmental impacts that you are responsible for or the ones you can influence?</a:t>
            </a:r>
          </a:p>
          <a:p>
            <a:pPr>
              <a:spcAft>
                <a:spcPts val="1200"/>
              </a:spcAft>
            </a:pPr>
            <a:r>
              <a:rPr lang="en-US" dirty="0" smtClean="0"/>
              <a:t>One way of doing this is to create a process tree like this one that lays out each process in the product’s life cycle and its related environmental impacts.</a:t>
            </a:r>
            <a:endParaRPr lang="en-US" dirty="0"/>
          </a:p>
        </p:txBody>
      </p:sp>
      <p:cxnSp>
        <p:nvCxnSpPr>
          <p:cNvPr id="6" name="Straight Connector 5"/>
          <p:cNvCxnSpPr/>
          <p:nvPr/>
        </p:nvCxnSpPr>
        <p:spPr>
          <a:xfrm>
            <a:off x="4648200" y="1143000"/>
            <a:ext cx="0" cy="4800600"/>
          </a:xfrm>
          <a:prstGeom prst="line">
            <a:avLst/>
          </a:prstGeom>
          <a:ln>
            <a:prstDash val="sysDot"/>
            <a:tailEnd type="triangle" w="lg" len="med"/>
          </a:ln>
        </p:spPr>
        <p:style>
          <a:lnRef idx="3">
            <a:schemeClr val="accent1"/>
          </a:lnRef>
          <a:fillRef idx="0">
            <a:schemeClr val="accent1"/>
          </a:fillRef>
          <a:effectRef idx="2">
            <a:schemeClr val="accent1"/>
          </a:effectRef>
          <a:fontRef idx="minor">
            <a:schemeClr val="tx1"/>
          </a:fontRef>
        </p:style>
      </p:cxnSp>
      <p:sp>
        <p:nvSpPr>
          <p:cNvPr id="7" name="Rounded Rectangle 6"/>
          <p:cNvSpPr/>
          <p:nvPr/>
        </p:nvSpPr>
        <p:spPr>
          <a:xfrm>
            <a:off x="4953000" y="3368040"/>
            <a:ext cx="3200400" cy="36576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dirty="0" smtClean="0"/>
              <a:t>Your Company</a:t>
            </a:r>
            <a:endParaRPr lang="en-US" dirty="0"/>
          </a:p>
        </p:txBody>
      </p:sp>
      <p:sp>
        <p:nvSpPr>
          <p:cNvPr id="8" name="Down Arrow 7"/>
          <p:cNvSpPr/>
          <p:nvPr/>
        </p:nvSpPr>
        <p:spPr>
          <a:xfrm>
            <a:off x="6362700" y="2667000"/>
            <a:ext cx="381000" cy="3810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9" name="Rounded Rectangle 8"/>
          <p:cNvSpPr/>
          <p:nvPr/>
        </p:nvSpPr>
        <p:spPr>
          <a:xfrm>
            <a:off x="4953000" y="2148840"/>
            <a:ext cx="3200400" cy="36576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Your Suppliers’ Processes</a:t>
            </a:r>
            <a:endParaRPr lang="en-US" dirty="0"/>
          </a:p>
        </p:txBody>
      </p:sp>
      <p:sp>
        <p:nvSpPr>
          <p:cNvPr id="10" name="Rounded Rectangle 9"/>
          <p:cNvSpPr/>
          <p:nvPr/>
        </p:nvSpPr>
        <p:spPr>
          <a:xfrm>
            <a:off x="4953000" y="4419600"/>
            <a:ext cx="3200400" cy="36576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Your Customers’ Processes</a:t>
            </a:r>
            <a:endParaRPr lang="en-US" dirty="0"/>
          </a:p>
        </p:txBody>
      </p:sp>
      <p:sp>
        <p:nvSpPr>
          <p:cNvPr id="11" name="Rounded Rectangle 10"/>
          <p:cNvSpPr/>
          <p:nvPr/>
        </p:nvSpPr>
        <p:spPr>
          <a:xfrm>
            <a:off x="4953000" y="5349240"/>
            <a:ext cx="3200400" cy="36576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Retail</a:t>
            </a:r>
            <a:endParaRPr lang="en-US" dirty="0"/>
          </a:p>
        </p:txBody>
      </p:sp>
      <p:sp>
        <p:nvSpPr>
          <p:cNvPr id="12" name="TextBox 11"/>
          <p:cNvSpPr txBox="1"/>
          <p:nvPr/>
        </p:nvSpPr>
        <p:spPr>
          <a:xfrm>
            <a:off x="4114800" y="762000"/>
            <a:ext cx="1066800" cy="307777"/>
          </a:xfrm>
          <a:prstGeom prst="rect">
            <a:avLst/>
          </a:prstGeom>
          <a:noFill/>
        </p:spPr>
        <p:txBody>
          <a:bodyPr wrap="square" rtlCol="0">
            <a:spAutoFit/>
          </a:bodyPr>
          <a:lstStyle/>
          <a:p>
            <a:pPr algn="ctr"/>
            <a:r>
              <a:rPr lang="en-US" sz="1400" dirty="0" smtClean="0">
                <a:solidFill>
                  <a:schemeClr val="bg2"/>
                </a:solidFill>
              </a:rPr>
              <a:t>Upstream</a:t>
            </a:r>
            <a:endParaRPr lang="en-US" sz="1400" dirty="0">
              <a:solidFill>
                <a:schemeClr val="bg2"/>
              </a:solidFill>
            </a:endParaRPr>
          </a:p>
        </p:txBody>
      </p:sp>
      <p:sp>
        <p:nvSpPr>
          <p:cNvPr id="13" name="TextBox 12"/>
          <p:cNvSpPr txBox="1"/>
          <p:nvPr/>
        </p:nvSpPr>
        <p:spPr>
          <a:xfrm>
            <a:off x="4114800" y="6096000"/>
            <a:ext cx="1219200" cy="307777"/>
          </a:xfrm>
          <a:prstGeom prst="rect">
            <a:avLst/>
          </a:prstGeom>
          <a:noFill/>
        </p:spPr>
        <p:txBody>
          <a:bodyPr wrap="square" rtlCol="0">
            <a:spAutoFit/>
          </a:bodyPr>
          <a:lstStyle/>
          <a:p>
            <a:pPr algn="ctr"/>
            <a:r>
              <a:rPr lang="en-US" sz="1400" dirty="0" smtClean="0">
                <a:solidFill>
                  <a:schemeClr val="bg2"/>
                </a:solidFill>
              </a:rPr>
              <a:t>Downstream</a:t>
            </a:r>
            <a:endParaRPr lang="en-US" sz="1400" dirty="0">
              <a:solidFill>
                <a:schemeClr val="bg2"/>
              </a:solidFill>
            </a:endParaRPr>
          </a:p>
        </p:txBody>
      </p:sp>
      <p:sp>
        <p:nvSpPr>
          <p:cNvPr id="14" name="Rounded Rectangle 13"/>
          <p:cNvSpPr/>
          <p:nvPr/>
        </p:nvSpPr>
        <p:spPr>
          <a:xfrm>
            <a:off x="4953000" y="1143000"/>
            <a:ext cx="3200400" cy="36576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smtClean="0"/>
              <a:t>Materials</a:t>
            </a:r>
            <a:endParaRPr lang="en-US" dirty="0"/>
          </a:p>
        </p:txBody>
      </p:sp>
      <p:sp>
        <p:nvSpPr>
          <p:cNvPr id="15" name="TextBox 14"/>
          <p:cNvSpPr txBox="1"/>
          <p:nvPr/>
        </p:nvSpPr>
        <p:spPr>
          <a:xfrm>
            <a:off x="76200" y="6477000"/>
            <a:ext cx="8839200" cy="246221"/>
          </a:xfrm>
          <a:prstGeom prst="rect">
            <a:avLst/>
          </a:prstGeom>
          <a:noFill/>
        </p:spPr>
        <p:txBody>
          <a:bodyPr wrap="square" rtlCol="0">
            <a:spAutoFit/>
          </a:bodyPr>
          <a:lstStyle/>
          <a:p>
            <a:r>
              <a:rPr lang="en-US" sz="1000" baseline="30000" dirty="0" smtClean="0"/>
              <a:t>1</a:t>
            </a:r>
            <a:r>
              <a:rPr lang="en-US" sz="1000" dirty="0" smtClean="0"/>
              <a:t> United Nations Environment </a:t>
            </a:r>
            <a:r>
              <a:rPr lang="en-US" sz="1000" dirty="0" err="1" smtClean="0"/>
              <a:t>Programme</a:t>
            </a:r>
            <a:r>
              <a:rPr lang="en-US" sz="1000" dirty="0" smtClean="0"/>
              <a:t> and Delft University of Technology “Design for Sustainability A Step-by-Step Approach.” </a:t>
            </a:r>
            <a:endParaRPr lang="en-US" sz="1000" baseline="30000" dirty="0"/>
          </a:p>
        </p:txBody>
      </p:sp>
      <p:sp>
        <p:nvSpPr>
          <p:cNvPr id="16" name="Down Arrow 15"/>
          <p:cNvSpPr/>
          <p:nvPr/>
        </p:nvSpPr>
        <p:spPr>
          <a:xfrm>
            <a:off x="6362700" y="1600200"/>
            <a:ext cx="381000" cy="3810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7" name="Down Arrow 16"/>
          <p:cNvSpPr/>
          <p:nvPr/>
        </p:nvSpPr>
        <p:spPr>
          <a:xfrm>
            <a:off x="6362700" y="3886200"/>
            <a:ext cx="381000" cy="3810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8" name="Down Arrow 17"/>
          <p:cNvSpPr/>
          <p:nvPr/>
        </p:nvSpPr>
        <p:spPr>
          <a:xfrm>
            <a:off x="6362700" y="4876800"/>
            <a:ext cx="381000" cy="381000"/>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9" name="Right Arrow 18">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20" name="Picture 19"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21" name="Slide Number Placeholder 20"/>
          <p:cNvSpPr>
            <a:spLocks noGrp="1"/>
          </p:cNvSpPr>
          <p:nvPr>
            <p:ph type="sldNum" sz="quarter" idx="12"/>
          </p:nvPr>
        </p:nvSpPr>
        <p:spPr/>
        <p:txBody>
          <a:bodyPr/>
          <a:lstStyle/>
          <a:p>
            <a:fld id="{197B56AA-1A1D-44A6-9AFD-24AEBEFDBFF0}" type="slidenum">
              <a:rPr lang="en-US" smtClean="0"/>
              <a:pPr/>
              <a:t>13</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500"/>
                                        <p:tgtEl>
                                          <p:spTgt spid="18"/>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childTnLst>
                                </p:cTn>
                              </p:par>
                            </p:childTnLst>
                          </p:cTn>
                        </p:par>
                        <p:par>
                          <p:cTn id="44" fill="hold">
                            <p:stCondLst>
                              <p:cond delay="5000"/>
                            </p:stCondLst>
                            <p:childTnLst>
                              <p:par>
                                <p:cTn id="45" presetID="22" presetClass="entr" presetSubtype="1"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up)">
                                      <p:cBhvr>
                                        <p:cTn id="47" dur="500"/>
                                        <p:tgtEl>
                                          <p:spTgt spid="6"/>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p:bldP spid="13" grpId="0"/>
      <p:bldP spid="14" grpId="0" animBg="1"/>
      <p:bldP spid="16" grpId="0" animBg="1"/>
      <p:bldP spid="17" grpId="0" animBg="1"/>
      <p:bldP spid="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Outside Your Facility</a:t>
            </a:r>
            <a:endParaRPr lang="en-US" dirty="0"/>
          </a:p>
        </p:txBody>
      </p:sp>
      <p:sp>
        <p:nvSpPr>
          <p:cNvPr id="3" name="Content Placeholder 2"/>
          <p:cNvSpPr>
            <a:spLocks noGrp="1"/>
          </p:cNvSpPr>
          <p:nvPr>
            <p:ph idx="1"/>
          </p:nvPr>
        </p:nvSpPr>
        <p:spPr>
          <a:xfrm>
            <a:off x="381000" y="1295400"/>
            <a:ext cx="6629400" cy="4495800"/>
          </a:xfrm>
        </p:spPr>
        <p:txBody>
          <a:bodyPr>
            <a:normAutofit fontScale="70000" lnSpcReduction="20000"/>
          </a:bodyPr>
          <a:lstStyle/>
          <a:p>
            <a:pPr>
              <a:spcAft>
                <a:spcPts val="1200"/>
              </a:spcAft>
            </a:pPr>
            <a:r>
              <a:rPr lang="en-US" sz="2900" dirty="0" smtClean="0"/>
              <a:t>You may find that </a:t>
            </a:r>
            <a:r>
              <a:rPr lang="en-US" sz="2900" dirty="0" smtClean="0">
                <a:solidFill>
                  <a:schemeClr val="accent5"/>
                </a:solidFill>
              </a:rPr>
              <a:t>much of the environmental impact of your products does not occur in your facility </a:t>
            </a:r>
            <a:r>
              <a:rPr lang="en-US" sz="2900" dirty="0" smtClean="0"/>
              <a:t>but upstream and downstream from you.</a:t>
            </a:r>
            <a:r>
              <a:rPr lang="en-US" sz="2900" baseline="30000" dirty="0" smtClean="0"/>
              <a:t>1</a:t>
            </a:r>
          </a:p>
          <a:p>
            <a:pPr>
              <a:spcAft>
                <a:spcPts val="1200"/>
              </a:spcAft>
            </a:pPr>
            <a:r>
              <a:rPr lang="en-US" sz="2900" dirty="0" smtClean="0"/>
              <a:t>These impacts, from your suppliers, customers and end users, can often hold opportunities to address your product’s overall environmental impact. </a:t>
            </a:r>
          </a:p>
          <a:p>
            <a:pPr>
              <a:spcAft>
                <a:spcPts val="1200"/>
              </a:spcAft>
            </a:pPr>
            <a:r>
              <a:rPr lang="en-US" sz="2900" dirty="0" smtClean="0"/>
              <a:t>While it can be a challenge to control impacts from outside your facility, sometimes you will find that these are the impacts where you should focus your efforts.</a:t>
            </a:r>
          </a:p>
          <a:p>
            <a:pPr>
              <a:spcAft>
                <a:spcPts val="1200"/>
              </a:spcAft>
            </a:pPr>
            <a:r>
              <a:rPr lang="en-US" sz="2900" dirty="0" smtClean="0"/>
              <a:t>In the Accenture study, </a:t>
            </a:r>
            <a:r>
              <a:rPr lang="en-US" sz="2900" dirty="0" smtClean="0">
                <a:solidFill>
                  <a:schemeClr val="accent5"/>
                </a:solidFill>
              </a:rPr>
              <a:t>88 percent</a:t>
            </a:r>
            <a:r>
              <a:rPr lang="en-US" sz="2900" dirty="0" smtClean="0"/>
              <a:t> of CEOs said that companies should embed sustainability throughout their supply chains, but </a:t>
            </a:r>
            <a:r>
              <a:rPr lang="en-US" sz="2900" dirty="0" smtClean="0">
                <a:solidFill>
                  <a:schemeClr val="accent5"/>
                </a:solidFill>
              </a:rPr>
              <a:t>only 54 percent said their companies had already done so</a:t>
            </a:r>
            <a:r>
              <a:rPr lang="en-US" sz="2900" dirty="0" smtClean="0"/>
              <a:t>.</a:t>
            </a:r>
            <a:r>
              <a:rPr lang="en-US" sz="2900" baseline="30000" dirty="0" smtClean="0"/>
              <a:t>2</a:t>
            </a:r>
            <a:endParaRPr lang="en-US" sz="2900" dirty="0" smtClean="0"/>
          </a:p>
          <a:p>
            <a:pPr>
              <a:spcAft>
                <a:spcPts val="600"/>
              </a:spcAft>
              <a:buNone/>
            </a:pPr>
            <a:endParaRPr lang="en-US" dirty="0"/>
          </a:p>
        </p:txBody>
      </p:sp>
      <p:sp>
        <p:nvSpPr>
          <p:cNvPr id="4" name="TextBox 3"/>
          <p:cNvSpPr txBox="1"/>
          <p:nvPr/>
        </p:nvSpPr>
        <p:spPr>
          <a:xfrm>
            <a:off x="228600" y="6324600"/>
            <a:ext cx="7848600" cy="553998"/>
          </a:xfrm>
          <a:prstGeom prst="rect">
            <a:avLst/>
          </a:prstGeom>
          <a:noFill/>
        </p:spPr>
        <p:txBody>
          <a:bodyPr wrap="square" rtlCol="0">
            <a:spAutoFit/>
          </a:bodyPr>
          <a:lstStyle/>
          <a:p>
            <a:pPr marL="228600" indent="-228600"/>
            <a:r>
              <a:rPr lang="en-US" sz="1000" baseline="30000" dirty="0" smtClean="0"/>
              <a:t>1  </a:t>
            </a:r>
            <a:r>
              <a:rPr lang="en-US" sz="1000" dirty="0" smtClean="0"/>
              <a:t>UNEP  Life Cycle Initiative “Life Cycle Management”</a:t>
            </a:r>
          </a:p>
          <a:p>
            <a:pPr marL="228600" indent="-228600"/>
            <a:r>
              <a:rPr lang="en-US" sz="1000" baseline="30000" dirty="0" smtClean="0"/>
              <a:t>2</a:t>
            </a:r>
            <a:r>
              <a:rPr lang="en-US" sz="1000" dirty="0" smtClean="0"/>
              <a:t>  Accenture and the United Nations Global Compact “A New Era of Sustainability: UN Global Compact-Accenture CEO Study 2010.”</a:t>
            </a:r>
          </a:p>
        </p:txBody>
      </p:sp>
      <p:pic>
        <p:nvPicPr>
          <p:cNvPr id="6146" name="Picture 2" descr="C:\Documents and Settings\Morgan Barr\Local Settings\Temporary Internet Files\Content.IE5\3TK9XREN\MC900014761[1].wmf"/>
          <p:cNvPicPr>
            <a:picLocks noChangeAspect="1" noChangeArrowheads="1"/>
          </p:cNvPicPr>
          <p:nvPr/>
        </p:nvPicPr>
        <p:blipFill>
          <a:blip r:embed="rId2" cstate="print"/>
          <a:srcRect/>
          <a:stretch>
            <a:fillRect/>
          </a:stretch>
        </p:blipFill>
        <p:spPr bwMode="auto">
          <a:xfrm>
            <a:off x="7010400" y="914400"/>
            <a:ext cx="1898294" cy="1514246"/>
          </a:xfrm>
          <a:prstGeom prst="rect">
            <a:avLst/>
          </a:prstGeom>
          <a:noFill/>
        </p:spPr>
      </p:pic>
      <p:sp>
        <p:nvSpPr>
          <p:cNvPr id="6" name="Right Arrow 5">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14</a:t>
            </a:fld>
            <a:endParaRPr lang="en-US"/>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Measurement: Conducting a Self-Assessment </a:t>
            </a:r>
            <a:endParaRPr lang="en-US" dirty="0"/>
          </a:p>
        </p:txBody>
      </p:sp>
      <p:sp>
        <p:nvSpPr>
          <p:cNvPr id="3" name="Content Placeholder 2"/>
          <p:cNvSpPr>
            <a:spLocks noGrp="1"/>
          </p:cNvSpPr>
          <p:nvPr>
            <p:ph idx="1"/>
          </p:nvPr>
        </p:nvSpPr>
        <p:spPr>
          <a:xfrm>
            <a:off x="457200" y="990600"/>
            <a:ext cx="3352800" cy="5135563"/>
          </a:xfrm>
        </p:spPr>
        <p:txBody>
          <a:bodyPr>
            <a:normAutofit fontScale="62500" lnSpcReduction="20000"/>
          </a:bodyPr>
          <a:lstStyle/>
          <a:p>
            <a:pPr>
              <a:spcAft>
                <a:spcPts val="600"/>
              </a:spcAft>
            </a:pPr>
            <a:r>
              <a:rPr lang="en-US" dirty="0" smtClean="0"/>
              <a:t>In order to set environmental impact goals and know if you are making progress in meeting them, you will need to first get a baseline measurement of your company or facility impacts.  </a:t>
            </a:r>
          </a:p>
          <a:p>
            <a:pPr>
              <a:spcAft>
                <a:spcPts val="600"/>
              </a:spcAft>
            </a:pPr>
            <a:r>
              <a:rPr lang="en-US" dirty="0" smtClean="0"/>
              <a:t>There are numerous assessment tools and metrics sets that you could use.</a:t>
            </a:r>
          </a:p>
          <a:p>
            <a:pPr>
              <a:spcAft>
                <a:spcPts val="600"/>
              </a:spcAft>
            </a:pPr>
            <a:r>
              <a:rPr lang="en-US" dirty="0" smtClean="0"/>
              <a:t>Metrics are designed for various purposes.  It’s </a:t>
            </a:r>
            <a:r>
              <a:rPr lang="en-US" u="sng" dirty="0" smtClean="0">
                <a:solidFill>
                  <a:schemeClr val="accent5"/>
                </a:solidFill>
              </a:rPr>
              <a:t>important to choose metrics that fit your company’s needs.</a:t>
            </a:r>
            <a:endParaRPr lang="en-US" u="sng" dirty="0">
              <a:solidFill>
                <a:schemeClr val="accent5"/>
              </a:solidFill>
            </a:endParaRPr>
          </a:p>
        </p:txBody>
      </p:sp>
      <p:pic>
        <p:nvPicPr>
          <p:cNvPr id="3075" name="Picture 3" descr="C:\Documents and Settings\Morgan Barr\Local Settings\Temporary Internet Files\Content.IE5\IRHW53X4\MC900233844[1].wmf"/>
          <p:cNvPicPr>
            <a:picLocks noChangeAspect="1" noChangeArrowheads="1"/>
          </p:cNvPicPr>
          <p:nvPr/>
        </p:nvPicPr>
        <p:blipFill>
          <a:blip r:embed="rId3" cstate="print"/>
          <a:srcRect/>
          <a:stretch>
            <a:fillRect/>
          </a:stretch>
        </p:blipFill>
        <p:spPr bwMode="auto">
          <a:xfrm>
            <a:off x="6984749" y="609600"/>
            <a:ext cx="2159251" cy="1990253"/>
          </a:xfrm>
          <a:prstGeom prst="rect">
            <a:avLst/>
          </a:prstGeom>
          <a:noFill/>
        </p:spPr>
      </p:pic>
      <p:sp>
        <p:nvSpPr>
          <p:cNvPr id="8" name="Rounded Rectangle 7"/>
          <p:cNvSpPr/>
          <p:nvPr/>
        </p:nvSpPr>
        <p:spPr>
          <a:xfrm>
            <a:off x="4038600" y="2438400"/>
            <a:ext cx="4724400" cy="3657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b="1" dirty="0" smtClean="0"/>
              <a:t>Types of Metrics:</a:t>
            </a:r>
            <a:r>
              <a:rPr lang="en-US" b="1" baseline="30000" dirty="0" smtClean="0"/>
              <a:t>1</a:t>
            </a:r>
            <a:endParaRPr lang="en-US" b="1" dirty="0" smtClean="0"/>
          </a:p>
          <a:p>
            <a:pPr algn="ctr"/>
            <a:endParaRPr lang="en-US" dirty="0" smtClean="0"/>
          </a:p>
          <a:p>
            <a:pPr marL="341313" indent="-341313">
              <a:buFont typeface="Arial" pitchFamily="34" charset="0"/>
              <a:buChar char="•"/>
            </a:pPr>
            <a:r>
              <a:rPr lang="en-US" dirty="0" smtClean="0"/>
              <a:t>Individual Indicators</a:t>
            </a:r>
          </a:p>
          <a:p>
            <a:pPr marL="341313" indent="-341313">
              <a:buFont typeface="Arial" pitchFamily="34" charset="0"/>
              <a:buChar char="•"/>
            </a:pPr>
            <a:r>
              <a:rPr lang="en-US" dirty="0" smtClean="0"/>
              <a:t>Key Performance Indicators (KPIs)</a:t>
            </a:r>
          </a:p>
          <a:p>
            <a:pPr marL="341313" indent="-341313">
              <a:buFont typeface="Arial" pitchFamily="34" charset="0"/>
              <a:buChar char="•"/>
            </a:pPr>
            <a:r>
              <a:rPr lang="en-US" dirty="0" smtClean="0"/>
              <a:t>Composite Indices</a:t>
            </a:r>
          </a:p>
          <a:p>
            <a:pPr marL="341313" indent="-341313">
              <a:buFont typeface="Arial" pitchFamily="34" charset="0"/>
              <a:buChar char="•"/>
            </a:pPr>
            <a:r>
              <a:rPr lang="en-US" dirty="0" smtClean="0"/>
              <a:t>Material Flow Analysis (MFA)</a:t>
            </a:r>
          </a:p>
          <a:p>
            <a:pPr marL="341313" indent="-341313">
              <a:buFont typeface="Arial" pitchFamily="34" charset="0"/>
              <a:buChar char="•"/>
            </a:pPr>
            <a:r>
              <a:rPr lang="en-US" dirty="0" smtClean="0"/>
              <a:t>Environmental Accounting</a:t>
            </a:r>
          </a:p>
          <a:p>
            <a:pPr marL="341313" indent="-341313">
              <a:buFont typeface="Arial" pitchFamily="34" charset="0"/>
              <a:buChar char="•"/>
            </a:pPr>
            <a:r>
              <a:rPr lang="en-US" dirty="0" smtClean="0"/>
              <a:t>Eco-efficiency Indicators</a:t>
            </a:r>
          </a:p>
          <a:p>
            <a:pPr marL="341313" indent="-341313">
              <a:buFont typeface="Arial" pitchFamily="34" charset="0"/>
              <a:buChar char="•"/>
            </a:pPr>
            <a:r>
              <a:rPr lang="en-US" dirty="0" smtClean="0"/>
              <a:t>Life Cycle Assessment (LCA)</a:t>
            </a:r>
          </a:p>
          <a:p>
            <a:pPr marL="341313" indent="-341313">
              <a:buFont typeface="Arial" pitchFamily="34" charset="0"/>
              <a:buChar char="•"/>
            </a:pPr>
            <a:r>
              <a:rPr lang="en-US" dirty="0" smtClean="0"/>
              <a:t>Sustainability Reporting Indicators</a:t>
            </a:r>
          </a:p>
          <a:p>
            <a:pPr marL="341313" indent="-341313">
              <a:buFont typeface="Arial" pitchFamily="34" charset="0"/>
              <a:buChar char="•"/>
            </a:pPr>
            <a:r>
              <a:rPr lang="en-US" dirty="0" smtClean="0"/>
              <a:t>Socially Responsible Investment (SRI) indices</a:t>
            </a:r>
            <a:endParaRPr lang="en-US" dirty="0"/>
          </a:p>
        </p:txBody>
      </p:sp>
      <p:sp>
        <p:nvSpPr>
          <p:cNvPr id="9" name="TextBox 8"/>
          <p:cNvSpPr txBox="1"/>
          <p:nvPr/>
        </p:nvSpPr>
        <p:spPr>
          <a:xfrm>
            <a:off x="304800" y="6400800"/>
            <a:ext cx="7696200" cy="246221"/>
          </a:xfrm>
          <a:prstGeom prst="rect">
            <a:avLst/>
          </a:prstGeom>
          <a:noFill/>
        </p:spPr>
        <p:txBody>
          <a:bodyPr wrap="square" rtlCol="0">
            <a:spAutoFit/>
          </a:bodyPr>
          <a:lstStyle/>
          <a:p>
            <a:r>
              <a:rPr lang="en-US" sz="1000" baseline="30000" dirty="0" smtClean="0"/>
              <a:t>1</a:t>
            </a:r>
            <a:r>
              <a:rPr lang="en-US" sz="1000" dirty="0" smtClean="0"/>
              <a:t>  “Eco-Innovation in Industry, Enabling Green Growth,” OECD</a:t>
            </a:r>
            <a:endParaRPr lang="en-US" sz="1000" baseline="30000" dirty="0"/>
          </a:p>
        </p:txBody>
      </p:sp>
      <p:sp>
        <p:nvSpPr>
          <p:cNvPr id="10" name="Right Arrow 9">
            <a:hlinkClick r:id="rId4"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1" name="Picture 10" descr="House.png">
            <a:hlinkClick r:id="rId5" action="ppaction://hlinksldjump"/>
          </p:cNvPr>
          <p:cNvPicPr>
            <a:picLocks noChangeAspect="1"/>
          </p:cNvPicPr>
          <p:nvPr/>
        </p:nvPicPr>
        <p:blipFill>
          <a:blip r:embed="rId6" cstate="print"/>
          <a:stretch>
            <a:fillRect/>
          </a:stretch>
        </p:blipFill>
        <p:spPr>
          <a:xfrm>
            <a:off x="8229600" y="6400800"/>
            <a:ext cx="432504" cy="365760"/>
          </a:xfrm>
          <a:prstGeom prst="rect">
            <a:avLst/>
          </a:prstGeom>
        </p:spPr>
      </p:pic>
      <p:sp>
        <p:nvSpPr>
          <p:cNvPr id="12" name="Slide Number Placeholder 11"/>
          <p:cNvSpPr>
            <a:spLocks noGrp="1"/>
          </p:cNvSpPr>
          <p:nvPr>
            <p:ph type="sldNum" sz="quarter" idx="12"/>
          </p:nvPr>
        </p:nvSpPr>
        <p:spPr/>
        <p:txBody>
          <a:bodyPr/>
          <a:lstStyle/>
          <a:p>
            <a:fld id="{197B56AA-1A1D-44A6-9AFD-24AEBEFDBFF0}" type="slidenum">
              <a:rPr lang="en-US" smtClean="0"/>
              <a:pPr/>
              <a:t>15</a:t>
            </a:fld>
            <a:endParaRPr lang="en-US"/>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Metrics or Indicators</a:t>
            </a:r>
            <a:r>
              <a:rPr lang="en-US" baseline="30000" dirty="0" smtClean="0"/>
              <a:t>1</a:t>
            </a:r>
            <a:endParaRPr lang="en-US" dirty="0"/>
          </a:p>
        </p:txBody>
      </p:sp>
      <p:graphicFrame>
        <p:nvGraphicFramePr>
          <p:cNvPr id="4" name="Content Placeholder 3"/>
          <p:cNvGraphicFramePr>
            <a:graphicFrameLocks noGrp="1"/>
          </p:cNvGraphicFramePr>
          <p:nvPr>
            <p:ph idx="1"/>
          </p:nvPr>
        </p:nvGraphicFramePr>
        <p:xfrm>
          <a:off x="304800" y="914400"/>
          <a:ext cx="841248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28600" y="6477000"/>
            <a:ext cx="7696200" cy="246221"/>
          </a:xfrm>
          <a:prstGeom prst="rect">
            <a:avLst/>
          </a:prstGeom>
          <a:noFill/>
        </p:spPr>
        <p:txBody>
          <a:bodyPr wrap="square" rtlCol="0">
            <a:spAutoFit/>
          </a:bodyPr>
          <a:lstStyle/>
          <a:p>
            <a:r>
              <a:rPr lang="en-US" sz="1000" baseline="30000" dirty="0" smtClean="0"/>
              <a:t>1</a:t>
            </a:r>
            <a:r>
              <a:rPr lang="en-US" sz="1000" dirty="0" smtClean="0"/>
              <a:t>  “Eco-Innovation in Industry, Enabling Green Growth,” OECD</a:t>
            </a:r>
            <a:endParaRPr lang="en-US" sz="1000" baseline="30000" dirty="0"/>
          </a:p>
        </p:txBody>
      </p:sp>
      <p:sp>
        <p:nvSpPr>
          <p:cNvPr id="6" name="Right Arrow 5">
            <a:hlinkClick r:id="rId7"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8"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16</a:t>
            </a:fld>
            <a:endParaRPr lang="en-US"/>
          </a:p>
        </p:txBody>
      </p:sp>
      <p:sp>
        <p:nvSpPr>
          <p:cNvPr id="9" name="TextBox 8"/>
          <p:cNvSpPr txBox="1"/>
          <p:nvPr/>
        </p:nvSpPr>
        <p:spPr>
          <a:xfrm>
            <a:off x="457200" y="5257800"/>
            <a:ext cx="8305800" cy="954107"/>
          </a:xfrm>
          <a:prstGeom prst="rect">
            <a:avLst/>
          </a:prstGeom>
          <a:noFill/>
        </p:spPr>
        <p:txBody>
          <a:bodyPr wrap="square" rtlCol="0">
            <a:spAutoFit/>
          </a:bodyPr>
          <a:lstStyle/>
          <a:p>
            <a:r>
              <a:rPr lang="en-US" sz="1400" dirty="0" smtClean="0"/>
              <a:t>For more information on various metrics, the Engineering Laboratory at the National Institute of Standards and Technology has built a </a:t>
            </a:r>
            <a:r>
              <a:rPr lang="en-US" sz="1400" dirty="0" smtClean="0">
                <a:hlinkClick r:id="rId10"/>
              </a:rPr>
              <a:t>repository</a:t>
            </a:r>
            <a:r>
              <a:rPr lang="en-US" sz="1400" dirty="0" smtClean="0"/>
              <a:t> of sustainable manufacturing indicators.  The website includes analysis of publicly available indicator databases and categorizes various indicator sets.</a:t>
            </a:r>
            <a:endParaRPr lang="en-US" sz="1400" dirty="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Metrics and Assessment</a:t>
            </a:r>
            <a:endParaRPr lang="en-US" dirty="0"/>
          </a:p>
        </p:txBody>
      </p:sp>
      <p:sp>
        <p:nvSpPr>
          <p:cNvPr id="3" name="Content Placeholder 2"/>
          <p:cNvSpPr>
            <a:spLocks noGrp="1"/>
          </p:cNvSpPr>
          <p:nvPr>
            <p:ph idx="1"/>
          </p:nvPr>
        </p:nvSpPr>
        <p:spPr>
          <a:xfrm>
            <a:off x="228600" y="1524000"/>
            <a:ext cx="7391400" cy="4373563"/>
          </a:xfrm>
        </p:spPr>
        <p:txBody>
          <a:bodyPr>
            <a:normAutofit fontScale="62500" lnSpcReduction="20000"/>
          </a:bodyPr>
          <a:lstStyle/>
          <a:p>
            <a:pPr>
              <a:spcAft>
                <a:spcPts val="1200"/>
              </a:spcAft>
            </a:pPr>
            <a:r>
              <a:rPr lang="en-US" dirty="0" smtClean="0"/>
              <a:t>The Organization for Economic Cooperation and Development (OECD) has developed </a:t>
            </a:r>
            <a:r>
              <a:rPr lang="en-US" b="1" dirty="0" smtClean="0">
                <a:solidFill>
                  <a:schemeClr val="accent5"/>
                </a:solidFill>
              </a:rPr>
              <a:t>a simplified toolkit for measuring environmental impacts </a:t>
            </a:r>
            <a:r>
              <a:rPr lang="en-US" dirty="0" smtClean="0"/>
              <a:t>from your facility and products.  </a:t>
            </a:r>
          </a:p>
          <a:p>
            <a:pPr>
              <a:spcAft>
                <a:spcPts val="1200"/>
              </a:spcAft>
            </a:pPr>
            <a:r>
              <a:rPr lang="en-US" dirty="0" smtClean="0"/>
              <a:t>The </a:t>
            </a:r>
            <a:r>
              <a:rPr lang="en-US" dirty="0" smtClean="0">
                <a:solidFill>
                  <a:schemeClr val="accent5"/>
                </a:solidFill>
              </a:rPr>
              <a:t>“OECD Sustainable Manufacturing Toolkit” </a:t>
            </a:r>
            <a:r>
              <a:rPr lang="en-US" dirty="0" smtClean="0"/>
              <a:t>was designed for use by small companies and non-technical experts.</a:t>
            </a:r>
          </a:p>
          <a:p>
            <a:pPr>
              <a:spcAft>
                <a:spcPts val="1200"/>
              </a:spcAft>
            </a:pPr>
            <a:r>
              <a:rPr lang="en-US" dirty="0" smtClean="0"/>
              <a:t>It includes </a:t>
            </a:r>
            <a:r>
              <a:rPr lang="en-US" u="sng" dirty="0" smtClean="0">
                <a:solidFill>
                  <a:schemeClr val="accent5"/>
                </a:solidFill>
              </a:rPr>
              <a:t>18 of the most important and commonly applicable quantitative indicators</a:t>
            </a:r>
            <a:r>
              <a:rPr lang="en-US" dirty="0" smtClean="0"/>
              <a:t> for environmental performance.</a:t>
            </a:r>
          </a:p>
          <a:p>
            <a:pPr>
              <a:spcAft>
                <a:spcPts val="1200"/>
              </a:spcAft>
            </a:pPr>
            <a:r>
              <a:rPr lang="en-US" dirty="0" smtClean="0"/>
              <a:t>It also includes a guide walking you through the steps to measure your performance.</a:t>
            </a:r>
          </a:p>
          <a:p>
            <a:pPr>
              <a:spcAft>
                <a:spcPts val="1200"/>
              </a:spcAft>
            </a:pPr>
            <a:r>
              <a:rPr lang="en-US" dirty="0" smtClean="0"/>
              <a:t>You can view this free toolkit </a:t>
            </a:r>
            <a:r>
              <a:rPr lang="en-US" dirty="0" smtClean="0">
                <a:hlinkClick r:id="rId2"/>
              </a:rPr>
              <a:t>here</a:t>
            </a:r>
            <a:r>
              <a:rPr lang="en-US" dirty="0" smtClean="0"/>
              <a:t>. </a:t>
            </a:r>
          </a:p>
          <a:p>
            <a:endParaRPr lang="en-US" dirty="0"/>
          </a:p>
        </p:txBody>
      </p:sp>
      <p:pic>
        <p:nvPicPr>
          <p:cNvPr id="4098" name="Picture 2" descr="C:\Documents and Settings\Morgan Barr\Local Settings\Temporary Internet Files\Content.IE5\N7MRANWI\MC900199349[1].wmf"/>
          <p:cNvPicPr>
            <a:picLocks noChangeAspect="1" noChangeArrowheads="1"/>
          </p:cNvPicPr>
          <p:nvPr/>
        </p:nvPicPr>
        <p:blipFill>
          <a:blip r:embed="rId3" cstate="print"/>
          <a:srcRect/>
          <a:stretch>
            <a:fillRect/>
          </a:stretch>
        </p:blipFill>
        <p:spPr bwMode="auto">
          <a:xfrm>
            <a:off x="7162800" y="914400"/>
            <a:ext cx="1635943" cy="1295400"/>
          </a:xfrm>
          <a:prstGeom prst="rect">
            <a:avLst/>
          </a:prstGeom>
          <a:noFill/>
        </p:spPr>
      </p:pic>
      <p:sp>
        <p:nvSpPr>
          <p:cNvPr id="5" name="Right Arrow 4">
            <a:hlinkClick r:id="rId4"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5" action="ppaction://hlinksldjump"/>
          </p:cNvPr>
          <p:cNvPicPr>
            <a:picLocks noChangeAspect="1"/>
          </p:cNvPicPr>
          <p:nvPr/>
        </p:nvPicPr>
        <p:blipFill>
          <a:blip r:embed="rId6" cstate="print"/>
          <a:stretch>
            <a:fillRect/>
          </a:stretch>
        </p:blipFill>
        <p:spPr>
          <a:xfrm>
            <a:off x="8229600" y="6400800"/>
            <a:ext cx="432504" cy="365760"/>
          </a:xfrm>
          <a:prstGeom prst="rect">
            <a:avLst/>
          </a:prstGeom>
        </p:spPr>
      </p:pic>
      <p:sp>
        <p:nvSpPr>
          <p:cNvPr id="7" name="Slide Number Placeholder 6"/>
          <p:cNvSpPr>
            <a:spLocks noGrp="1"/>
          </p:cNvSpPr>
          <p:nvPr>
            <p:ph type="sldNum" sz="quarter" idx="12"/>
          </p:nvPr>
        </p:nvSpPr>
        <p:spPr/>
        <p:txBody>
          <a:bodyPr/>
          <a:lstStyle/>
          <a:p>
            <a:fld id="{197B56AA-1A1D-44A6-9AFD-24AEBEFDBFF0}" type="slidenum">
              <a:rPr lang="en-US" smtClean="0"/>
              <a:pPr/>
              <a:t>17</a:t>
            </a:fld>
            <a:endParaRPr lang="en-US"/>
          </a:p>
        </p:txBody>
      </p:sp>
      <p:pic>
        <p:nvPicPr>
          <p:cNvPr id="1026" name="Picture 2" descr="C:\Documents and Settings\Morgan Barr\Local Settings\Temporary Internet Files\Content.IE5\DR83TL76\MC900437675[1].wmf"/>
          <p:cNvPicPr>
            <a:picLocks noChangeAspect="1" noChangeArrowheads="1"/>
          </p:cNvPicPr>
          <p:nvPr/>
        </p:nvPicPr>
        <p:blipFill>
          <a:blip r:embed="rId7" cstate="print"/>
          <a:srcRect/>
          <a:stretch>
            <a:fillRect/>
          </a:stretch>
        </p:blipFill>
        <p:spPr bwMode="auto">
          <a:xfrm rot="20649356">
            <a:off x="7967310" y="446757"/>
            <a:ext cx="1183833" cy="1034339"/>
          </a:xfrm>
          <a:prstGeom prst="rect">
            <a:avLst/>
          </a:prstGeom>
          <a:noFill/>
        </p:spPr>
      </p:pic>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en-US" sz="2800" dirty="0" smtClean="0"/>
              <a:t>Understanding Your Product’s Overall Impact	</a:t>
            </a:r>
            <a:endParaRPr lang="en-US" sz="2800" dirty="0"/>
          </a:p>
        </p:txBody>
      </p:sp>
      <p:graphicFrame>
        <p:nvGraphicFramePr>
          <p:cNvPr id="4" name="Content Placeholder 3"/>
          <p:cNvGraphicFramePr>
            <a:graphicFrameLocks noGrp="1"/>
          </p:cNvGraphicFramePr>
          <p:nvPr>
            <p:ph idx="1"/>
          </p:nvPr>
        </p:nvGraphicFramePr>
        <p:xfrm>
          <a:off x="228601" y="990600"/>
          <a:ext cx="8610602" cy="4867275"/>
        </p:xfrm>
        <a:graphic>
          <a:graphicData uri="http://schemas.openxmlformats.org/drawingml/2006/table">
            <a:tbl>
              <a:tblPr firstRow="1" firstCol="1" bandRow="1">
                <a:tableStyleId>{00A15C55-8517-42AA-B614-E9B94910E393}</a:tableStyleId>
              </a:tblPr>
              <a:tblGrid>
                <a:gridCol w="1230086"/>
                <a:gridCol w="1230086"/>
                <a:gridCol w="1230086"/>
                <a:gridCol w="1230086"/>
                <a:gridCol w="1230086"/>
                <a:gridCol w="1230086"/>
                <a:gridCol w="1230086"/>
              </a:tblGrid>
              <a:tr h="695325">
                <a:tc>
                  <a:txBody>
                    <a:bodyPr/>
                    <a:lstStyle/>
                    <a:p>
                      <a:pPr algn="ctr"/>
                      <a:endParaRPr lang="en-US" sz="1100" dirty="0"/>
                    </a:p>
                  </a:txBody>
                  <a:tcPr anchor="ctr"/>
                </a:tc>
                <a:tc>
                  <a:txBody>
                    <a:bodyPr/>
                    <a:lstStyle/>
                    <a:p>
                      <a:pPr algn="ctr"/>
                      <a:r>
                        <a:rPr lang="en-US" sz="1100" dirty="0" smtClean="0"/>
                        <a:t>Materials</a:t>
                      </a:r>
                      <a:endParaRPr lang="en-US" sz="1100" dirty="0"/>
                    </a:p>
                  </a:txBody>
                  <a:tcPr anchor="ctr"/>
                </a:tc>
                <a:tc>
                  <a:txBody>
                    <a:bodyPr/>
                    <a:lstStyle/>
                    <a:p>
                      <a:pPr algn="ctr"/>
                      <a:r>
                        <a:rPr lang="en-US" sz="1100" dirty="0" smtClean="0"/>
                        <a:t>Suppliers</a:t>
                      </a:r>
                      <a:endParaRPr lang="en-US" sz="1100" dirty="0"/>
                    </a:p>
                  </a:txBody>
                  <a:tcPr anchor="ctr"/>
                </a:tc>
                <a:tc>
                  <a:txBody>
                    <a:bodyPr/>
                    <a:lstStyle/>
                    <a:p>
                      <a:pPr algn="ctr"/>
                      <a:r>
                        <a:rPr lang="en-US" sz="1100" dirty="0" smtClean="0"/>
                        <a:t>Your Facility</a:t>
                      </a:r>
                      <a:endParaRPr lang="en-US" sz="1100" dirty="0"/>
                    </a:p>
                  </a:txBody>
                  <a:tcPr anchor="ctr"/>
                </a:tc>
                <a:tc>
                  <a:txBody>
                    <a:bodyPr/>
                    <a:lstStyle/>
                    <a:p>
                      <a:pPr algn="ctr"/>
                      <a:r>
                        <a:rPr lang="en-US" sz="1100" dirty="0" smtClean="0"/>
                        <a:t>Transportation</a:t>
                      </a:r>
                      <a:r>
                        <a:rPr lang="en-US" sz="1100" baseline="0" dirty="0" smtClean="0"/>
                        <a:t> and Distribution</a:t>
                      </a:r>
                      <a:endParaRPr lang="en-US" sz="1100" dirty="0"/>
                    </a:p>
                  </a:txBody>
                  <a:tcPr anchor="ctr"/>
                </a:tc>
                <a:tc>
                  <a:txBody>
                    <a:bodyPr/>
                    <a:lstStyle/>
                    <a:p>
                      <a:pPr algn="ctr"/>
                      <a:r>
                        <a:rPr lang="en-US" sz="1100" dirty="0" smtClean="0"/>
                        <a:t>Consumer Use Phase</a:t>
                      </a:r>
                      <a:endParaRPr lang="en-US" sz="1100" dirty="0"/>
                    </a:p>
                  </a:txBody>
                  <a:tcPr anchor="ctr"/>
                </a:tc>
                <a:tc>
                  <a:txBody>
                    <a:bodyPr/>
                    <a:lstStyle/>
                    <a:p>
                      <a:pPr algn="ctr"/>
                      <a:r>
                        <a:rPr lang="en-US" sz="1100" dirty="0" smtClean="0"/>
                        <a:t>Product</a:t>
                      </a:r>
                      <a:r>
                        <a:rPr lang="en-US" sz="1100" baseline="0" dirty="0" smtClean="0"/>
                        <a:t> End-of-Life</a:t>
                      </a:r>
                      <a:endParaRPr lang="en-US" sz="1100" dirty="0"/>
                    </a:p>
                  </a:txBody>
                  <a:tcPr anchor="ctr"/>
                </a:tc>
              </a:tr>
              <a:tr h="695325">
                <a:tc>
                  <a:txBody>
                    <a:bodyPr/>
                    <a:lstStyle/>
                    <a:p>
                      <a:pPr algn="ctr"/>
                      <a:r>
                        <a:rPr lang="en-US" sz="1100" dirty="0" smtClean="0"/>
                        <a:t>Energy</a:t>
                      </a:r>
                      <a:r>
                        <a:rPr lang="en-US" sz="1100" baseline="0" dirty="0" smtClean="0"/>
                        <a:t> Use</a:t>
                      </a:r>
                      <a:endParaRPr lang="en-US" sz="1100" dirty="0"/>
                    </a:p>
                  </a:txBody>
                  <a:tcPr anchor="ct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95325">
                <a:tc>
                  <a:txBody>
                    <a:bodyPr/>
                    <a:lstStyle/>
                    <a:p>
                      <a:pPr algn="ctr"/>
                      <a:r>
                        <a:rPr lang="en-US" sz="1100" dirty="0" smtClean="0"/>
                        <a:t>Solid Waste</a:t>
                      </a:r>
                      <a:endParaRPr lang="en-US" sz="1100" dirty="0"/>
                    </a:p>
                  </a:txBody>
                  <a:tcPr anchor="ct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695325">
                <a:tc>
                  <a:txBody>
                    <a:bodyPr/>
                    <a:lstStyle/>
                    <a:p>
                      <a:pPr algn="ctr"/>
                      <a:r>
                        <a:rPr lang="en-US" sz="1100" dirty="0" smtClean="0"/>
                        <a:t>Water</a:t>
                      </a:r>
                      <a:endParaRPr lang="en-US" sz="1100" dirty="0"/>
                    </a:p>
                  </a:txBody>
                  <a:tcPr anchor="ct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95325">
                <a:tc>
                  <a:txBody>
                    <a:bodyPr/>
                    <a:lstStyle/>
                    <a:p>
                      <a:pPr algn="ctr"/>
                      <a:r>
                        <a:rPr lang="en-US" sz="1100" dirty="0" smtClean="0"/>
                        <a:t>Greenhouse Gases</a:t>
                      </a:r>
                      <a:endParaRPr lang="en-US" sz="1100" dirty="0"/>
                    </a:p>
                  </a:txBody>
                  <a:tcPr anchor="ct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695325">
                <a:tc>
                  <a:txBody>
                    <a:bodyPr/>
                    <a:lstStyle/>
                    <a:p>
                      <a:pPr algn="ctr"/>
                      <a:r>
                        <a:rPr lang="en-US" sz="1100" dirty="0" smtClean="0"/>
                        <a:t>……</a:t>
                      </a:r>
                      <a:endParaRPr lang="en-US" sz="1100" dirty="0"/>
                    </a:p>
                  </a:txBody>
                  <a:tcPr anchor="ct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695325">
                <a:tc>
                  <a:txBody>
                    <a:bodyPr/>
                    <a:lstStyle/>
                    <a:p>
                      <a:pPr algn="ctr"/>
                      <a:r>
                        <a:rPr lang="en-US" sz="1100" dirty="0" smtClean="0"/>
                        <a:t>……</a:t>
                      </a:r>
                      <a:endParaRPr lang="en-US" sz="1100" dirty="0"/>
                    </a:p>
                  </a:txBody>
                  <a:tcPr anchor="ct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8" name="Left Arrow 7"/>
          <p:cNvSpPr/>
          <p:nvPr/>
        </p:nvSpPr>
        <p:spPr>
          <a:xfrm rot="1876051">
            <a:off x="1040484" y="2335065"/>
            <a:ext cx="1219200" cy="533400"/>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9" name="Left Arrow 8"/>
          <p:cNvSpPr/>
          <p:nvPr/>
        </p:nvSpPr>
        <p:spPr>
          <a:xfrm rot="3748421">
            <a:off x="6048494" y="1488765"/>
            <a:ext cx="731520" cy="533400"/>
          </a:xfrm>
          <a:prstGeom prst="lef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0" name="Rounded Rectangle 9"/>
          <p:cNvSpPr/>
          <p:nvPr/>
        </p:nvSpPr>
        <p:spPr>
          <a:xfrm>
            <a:off x="2438400" y="3429000"/>
            <a:ext cx="6248400" cy="25908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A simple way of identifying your product’s environmental and social impacts is to create a matrix of impacts at each stage of the life cycle.</a:t>
            </a:r>
            <a:r>
              <a:rPr lang="en-US" sz="1200" baseline="30000" dirty="0" smtClean="0"/>
              <a:t>1</a:t>
            </a:r>
            <a:r>
              <a:rPr lang="en-US" sz="1200" dirty="0" smtClean="0"/>
              <a:t>  </a:t>
            </a:r>
          </a:p>
          <a:p>
            <a:pPr algn="ctr"/>
            <a:endParaRPr lang="en-US" sz="1200" dirty="0" smtClean="0"/>
          </a:p>
          <a:p>
            <a:pPr algn="ctr"/>
            <a:r>
              <a:rPr lang="en-US" sz="1200" dirty="0" smtClean="0"/>
              <a:t>The steps in the life cycle may need to be adjusted depending on your product.   Think about how your product is made and which stakeholders would have an interest in its sustainability.</a:t>
            </a:r>
          </a:p>
          <a:p>
            <a:pPr algn="ctr"/>
            <a:endParaRPr lang="en-US" sz="1200" dirty="0" smtClean="0"/>
          </a:p>
          <a:p>
            <a:pPr algn="ctr"/>
            <a:r>
              <a:rPr lang="en-US" sz="1200" dirty="0" smtClean="0"/>
              <a:t>Consider the related costs to your business from these impacts.  </a:t>
            </a:r>
          </a:p>
          <a:p>
            <a:pPr algn="ctr"/>
            <a:endParaRPr lang="en-US" sz="1200" dirty="0" smtClean="0"/>
          </a:p>
          <a:p>
            <a:pPr algn="ctr"/>
            <a:r>
              <a:rPr lang="en-US" sz="1200" dirty="0" smtClean="0"/>
              <a:t>You can add more rows to consider additional impacts or issues that are important to your community or other stakeholders.  What issues are important to them?</a:t>
            </a:r>
            <a:endParaRPr lang="en-US" sz="1200" dirty="0"/>
          </a:p>
        </p:txBody>
      </p:sp>
      <p:sp>
        <p:nvSpPr>
          <p:cNvPr id="11" name="TextBox 10"/>
          <p:cNvSpPr txBox="1"/>
          <p:nvPr/>
        </p:nvSpPr>
        <p:spPr>
          <a:xfrm>
            <a:off x="228600" y="6248400"/>
            <a:ext cx="8686800" cy="246221"/>
          </a:xfrm>
          <a:prstGeom prst="rect">
            <a:avLst/>
          </a:prstGeom>
          <a:noFill/>
        </p:spPr>
        <p:txBody>
          <a:bodyPr wrap="square" rtlCol="0">
            <a:spAutoFit/>
          </a:bodyPr>
          <a:lstStyle/>
          <a:p>
            <a:r>
              <a:rPr lang="en-US" sz="1000" baseline="30000" dirty="0" smtClean="0"/>
              <a:t>1 </a:t>
            </a:r>
            <a:r>
              <a:rPr lang="en-US" sz="1000" dirty="0" smtClean="0"/>
              <a:t>United Nations Environment </a:t>
            </a:r>
            <a:r>
              <a:rPr lang="en-US" sz="1000" dirty="0" err="1" smtClean="0"/>
              <a:t>Programme</a:t>
            </a:r>
            <a:r>
              <a:rPr lang="en-US" sz="1000" dirty="0" smtClean="0"/>
              <a:t> and Delft University of Technology “Design for Sustainability A Step-by-Step Approach.” </a:t>
            </a:r>
            <a:endParaRPr lang="en-US" sz="1000" baseline="30000" dirty="0"/>
          </a:p>
        </p:txBody>
      </p:sp>
      <p:sp>
        <p:nvSpPr>
          <p:cNvPr id="7" name="Rounded Rectangle 6"/>
          <p:cNvSpPr/>
          <p:nvPr/>
        </p:nvSpPr>
        <p:spPr>
          <a:xfrm>
            <a:off x="1981200" y="2743200"/>
            <a:ext cx="3886200" cy="36576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600" dirty="0" smtClean="0"/>
              <a:t>Categories of Environmental Impacts</a:t>
            </a:r>
            <a:endParaRPr lang="en-US" sz="1600" dirty="0"/>
          </a:p>
        </p:txBody>
      </p:sp>
      <p:sp>
        <p:nvSpPr>
          <p:cNvPr id="6" name="Rounded Rectangle 5"/>
          <p:cNvSpPr/>
          <p:nvPr/>
        </p:nvSpPr>
        <p:spPr>
          <a:xfrm>
            <a:off x="5105400" y="1996440"/>
            <a:ext cx="3886200" cy="36576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600" dirty="0" smtClean="0"/>
              <a:t>Steps in the Product Life Cycle</a:t>
            </a:r>
            <a:endParaRPr lang="en-US" sz="1600" dirty="0"/>
          </a:p>
        </p:txBody>
      </p:sp>
      <p:sp>
        <p:nvSpPr>
          <p:cNvPr id="12" name="Right Arrow 11">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3" name="Picture 12"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14" name="Slide Number Placeholder 13"/>
          <p:cNvSpPr>
            <a:spLocks noGrp="1"/>
          </p:cNvSpPr>
          <p:nvPr>
            <p:ph type="sldNum" sz="quarter" idx="12"/>
          </p:nvPr>
        </p:nvSpPr>
        <p:spPr/>
        <p:txBody>
          <a:bodyPr/>
          <a:lstStyle/>
          <a:p>
            <a:fld id="{197B56AA-1A1D-44A6-9AFD-24AEBEFDBFF0}" type="slidenum">
              <a:rPr lang="en-US" smtClean="0"/>
              <a:pPr/>
              <a:t>18</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down)">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Understanding Impacts Within Your Facility</a:t>
            </a:r>
            <a:endParaRPr lang="en-US" dirty="0"/>
          </a:p>
        </p:txBody>
      </p:sp>
      <p:sp>
        <p:nvSpPr>
          <p:cNvPr id="3" name="Content Placeholder 2"/>
          <p:cNvSpPr>
            <a:spLocks noGrp="1"/>
          </p:cNvSpPr>
          <p:nvPr>
            <p:ph idx="1"/>
          </p:nvPr>
        </p:nvSpPr>
        <p:spPr>
          <a:xfrm>
            <a:off x="228600" y="990600"/>
            <a:ext cx="8686800" cy="2438400"/>
          </a:xfrm>
        </p:spPr>
        <p:txBody>
          <a:bodyPr>
            <a:noAutofit/>
          </a:bodyPr>
          <a:lstStyle/>
          <a:p>
            <a:pPr>
              <a:spcAft>
                <a:spcPts val="600"/>
              </a:spcAft>
            </a:pPr>
            <a:r>
              <a:rPr lang="en-US" sz="1400" dirty="0" smtClean="0"/>
              <a:t>A good first step in understanding the impacts within your facility is to create a </a:t>
            </a:r>
            <a:r>
              <a:rPr lang="en-US" sz="1400" dirty="0" smtClean="0">
                <a:solidFill>
                  <a:schemeClr val="accent5"/>
                </a:solidFill>
              </a:rPr>
              <a:t>Process Map or Process Flow Diagram </a:t>
            </a:r>
            <a:r>
              <a:rPr lang="en-US" sz="1400" dirty="0" smtClean="0"/>
              <a:t>that maps the processes in your facility.  Your facility may already have one you could start with.</a:t>
            </a:r>
          </a:p>
          <a:p>
            <a:pPr>
              <a:spcAft>
                <a:spcPts val="600"/>
              </a:spcAft>
            </a:pPr>
            <a:r>
              <a:rPr lang="en-US" sz="1400" dirty="0" smtClean="0"/>
              <a:t>A process map will help you identify where and how your facility impacts the environment and where would be good areas to improve.  It will also help you determine the effects to your business of any projects or changes to the process.</a:t>
            </a:r>
          </a:p>
          <a:p>
            <a:pPr>
              <a:spcAft>
                <a:spcPts val="600"/>
              </a:spcAft>
            </a:pPr>
            <a:r>
              <a:rPr lang="en-US" sz="1400" dirty="0" smtClean="0"/>
              <a:t>Map </a:t>
            </a:r>
            <a:r>
              <a:rPr lang="en-US" sz="1400" dirty="0" smtClean="0">
                <a:solidFill>
                  <a:schemeClr val="accent5"/>
                </a:solidFill>
              </a:rPr>
              <a:t>inputs, processes, machines, outputs, byproducts </a:t>
            </a:r>
            <a:r>
              <a:rPr lang="en-US" sz="1400" dirty="0" smtClean="0"/>
              <a:t>– anything that is part of the process.</a:t>
            </a:r>
          </a:p>
          <a:p>
            <a:pPr>
              <a:spcAft>
                <a:spcPts val="600"/>
              </a:spcAft>
            </a:pPr>
            <a:r>
              <a:rPr lang="en-US" sz="1400" dirty="0" smtClean="0"/>
              <a:t>For example, you shouldn’t just include the raw materials, machinery and final product.  You also need to include the energy, maintenance and labor that is used by the machinery and any wastes and byproducts.</a:t>
            </a:r>
            <a:r>
              <a:rPr lang="en-US" sz="1400" baseline="30000" dirty="0" smtClean="0"/>
              <a:t>1</a:t>
            </a:r>
            <a:endParaRPr lang="en-US" sz="1400" dirty="0" smtClean="0"/>
          </a:p>
        </p:txBody>
      </p:sp>
      <p:sp>
        <p:nvSpPr>
          <p:cNvPr id="4" name="TextBox 3"/>
          <p:cNvSpPr txBox="1"/>
          <p:nvPr/>
        </p:nvSpPr>
        <p:spPr>
          <a:xfrm>
            <a:off x="152400" y="6324600"/>
            <a:ext cx="8382000" cy="246221"/>
          </a:xfrm>
          <a:prstGeom prst="rect">
            <a:avLst/>
          </a:prstGeom>
          <a:noFill/>
        </p:spPr>
        <p:txBody>
          <a:bodyPr wrap="square" rtlCol="0">
            <a:spAutoFit/>
          </a:bodyPr>
          <a:lstStyle/>
          <a:p>
            <a:r>
              <a:rPr lang="en-US" sz="1000" baseline="30000" dirty="0" smtClean="0"/>
              <a:t>1</a:t>
            </a:r>
            <a:r>
              <a:rPr lang="en-US" sz="1000" dirty="0" smtClean="0"/>
              <a:t> EPA Small Business Division, “Practical Guide to Environmental Management for Small Business” </a:t>
            </a:r>
            <a:endParaRPr lang="en-US" sz="1000" baseline="30000" dirty="0"/>
          </a:p>
        </p:txBody>
      </p:sp>
      <p:sp>
        <p:nvSpPr>
          <p:cNvPr id="6" name="Rounded Rectangle 5"/>
          <p:cNvSpPr/>
          <p:nvPr/>
        </p:nvSpPr>
        <p:spPr>
          <a:xfrm>
            <a:off x="1219200" y="4572000"/>
            <a:ext cx="990600" cy="609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t>Inputs</a:t>
            </a:r>
            <a:endParaRPr lang="en-US" sz="1400" dirty="0"/>
          </a:p>
        </p:txBody>
      </p:sp>
      <p:sp>
        <p:nvSpPr>
          <p:cNvPr id="7" name="Rounded Rectangle 6"/>
          <p:cNvSpPr/>
          <p:nvPr/>
        </p:nvSpPr>
        <p:spPr>
          <a:xfrm>
            <a:off x="2514600" y="4572000"/>
            <a:ext cx="990600" cy="609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t>Process 1</a:t>
            </a:r>
            <a:endParaRPr lang="en-US" sz="1400" dirty="0"/>
          </a:p>
        </p:txBody>
      </p:sp>
      <p:sp>
        <p:nvSpPr>
          <p:cNvPr id="8" name="Rounded Rectangle 7"/>
          <p:cNvSpPr/>
          <p:nvPr/>
        </p:nvSpPr>
        <p:spPr>
          <a:xfrm>
            <a:off x="3733800" y="4572000"/>
            <a:ext cx="990600" cy="609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t>Process 2</a:t>
            </a:r>
            <a:endParaRPr lang="en-US" sz="1400" dirty="0"/>
          </a:p>
        </p:txBody>
      </p:sp>
      <p:sp>
        <p:nvSpPr>
          <p:cNvPr id="9" name="Rounded Rectangle 8"/>
          <p:cNvSpPr/>
          <p:nvPr/>
        </p:nvSpPr>
        <p:spPr>
          <a:xfrm>
            <a:off x="5029200" y="4572000"/>
            <a:ext cx="990600" cy="609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t>Process 3</a:t>
            </a:r>
            <a:endParaRPr lang="en-US" sz="1400" dirty="0"/>
          </a:p>
        </p:txBody>
      </p:sp>
      <p:sp>
        <p:nvSpPr>
          <p:cNvPr id="11" name="Rounded Rectangle 10"/>
          <p:cNvSpPr/>
          <p:nvPr/>
        </p:nvSpPr>
        <p:spPr>
          <a:xfrm>
            <a:off x="4038600" y="3505200"/>
            <a:ext cx="990600" cy="609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Byproduct 1</a:t>
            </a:r>
            <a:endParaRPr lang="en-US" sz="1200" dirty="0"/>
          </a:p>
        </p:txBody>
      </p:sp>
      <p:sp>
        <p:nvSpPr>
          <p:cNvPr id="12" name="Rounded Rectangle 11"/>
          <p:cNvSpPr/>
          <p:nvPr/>
        </p:nvSpPr>
        <p:spPr>
          <a:xfrm>
            <a:off x="6324600" y="4572000"/>
            <a:ext cx="990600" cy="609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400" dirty="0" smtClean="0"/>
              <a:t>Product Shipped</a:t>
            </a:r>
            <a:endParaRPr lang="en-US" sz="1400" dirty="0"/>
          </a:p>
        </p:txBody>
      </p:sp>
      <p:cxnSp>
        <p:nvCxnSpPr>
          <p:cNvPr id="14" name="Straight Arrow Connector 13"/>
          <p:cNvCxnSpPr>
            <a:stCxn id="6" idx="3"/>
            <a:endCxn id="7" idx="1"/>
          </p:cNvCxnSpPr>
          <p:nvPr/>
        </p:nvCxnSpPr>
        <p:spPr>
          <a:xfrm>
            <a:off x="2209800" y="4876800"/>
            <a:ext cx="304800" cy="1588"/>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3"/>
            <a:endCxn id="8" idx="1"/>
          </p:cNvCxnSpPr>
          <p:nvPr/>
        </p:nvCxnSpPr>
        <p:spPr>
          <a:xfrm>
            <a:off x="3505200" y="4876800"/>
            <a:ext cx="228600" cy="1588"/>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8" idx="3"/>
            <a:endCxn id="9" idx="1"/>
          </p:cNvCxnSpPr>
          <p:nvPr/>
        </p:nvCxnSpPr>
        <p:spPr>
          <a:xfrm>
            <a:off x="4724400" y="4876800"/>
            <a:ext cx="304800" cy="1588"/>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0"/>
            <a:endCxn id="11" idx="2"/>
          </p:cNvCxnSpPr>
          <p:nvPr/>
        </p:nvCxnSpPr>
        <p:spPr>
          <a:xfrm rot="5400000" flipH="1" flipV="1">
            <a:off x="4152900" y="4191000"/>
            <a:ext cx="457200" cy="30480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9" idx="3"/>
            <a:endCxn id="12" idx="1"/>
          </p:cNvCxnSpPr>
          <p:nvPr/>
        </p:nvCxnSpPr>
        <p:spPr>
          <a:xfrm>
            <a:off x="6019800" y="4876800"/>
            <a:ext cx="304800" cy="1588"/>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4343400" y="5638800"/>
            <a:ext cx="990600" cy="6096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Byproduct 2 Recycled</a:t>
            </a:r>
            <a:endParaRPr lang="en-US" sz="1200" dirty="0"/>
          </a:p>
        </p:txBody>
      </p:sp>
      <p:cxnSp>
        <p:nvCxnSpPr>
          <p:cNvPr id="31" name="Straight Arrow Connector 30"/>
          <p:cNvCxnSpPr>
            <a:stCxn id="30" idx="1"/>
            <a:endCxn id="8" idx="2"/>
          </p:cNvCxnSpPr>
          <p:nvPr/>
        </p:nvCxnSpPr>
        <p:spPr>
          <a:xfrm rot="10800000">
            <a:off x="4229100" y="5181600"/>
            <a:ext cx="114300" cy="76200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9" idx="2"/>
            <a:endCxn id="30" idx="3"/>
          </p:cNvCxnSpPr>
          <p:nvPr/>
        </p:nvCxnSpPr>
        <p:spPr>
          <a:xfrm rot="5400000">
            <a:off x="5048250" y="5467350"/>
            <a:ext cx="762000" cy="190500"/>
          </a:xfrm>
          <a:prstGeom prst="straightConnector1">
            <a:avLst/>
          </a:prstGeom>
          <a:ln w="38100">
            <a:solidFill>
              <a:schemeClr val="accent5"/>
            </a:solidFill>
            <a:tailEnd type="arrow"/>
          </a:ln>
        </p:spPr>
        <p:style>
          <a:lnRef idx="1">
            <a:schemeClr val="accent1"/>
          </a:lnRef>
          <a:fillRef idx="0">
            <a:schemeClr val="accent1"/>
          </a:fillRef>
          <a:effectRef idx="0">
            <a:schemeClr val="accent1"/>
          </a:effectRef>
          <a:fontRef idx="minor">
            <a:schemeClr val="tx1"/>
          </a:fontRef>
        </p:style>
      </p:cxnSp>
      <p:sp>
        <p:nvSpPr>
          <p:cNvPr id="19" name="Right Arrow 18">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21" name="Picture 20"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22" name="Slide Number Placeholder 21"/>
          <p:cNvSpPr>
            <a:spLocks noGrp="1"/>
          </p:cNvSpPr>
          <p:nvPr>
            <p:ph type="sldNum" sz="quarter" idx="12"/>
          </p:nvPr>
        </p:nvSpPr>
        <p:spPr/>
        <p:txBody>
          <a:bodyPr/>
          <a:lstStyle/>
          <a:p>
            <a:fld id="{197B56AA-1A1D-44A6-9AFD-24AEBEFDBFF0}" type="slidenum">
              <a:rPr lang="en-US" smtClean="0"/>
              <a:pPr/>
              <a:t>19</a:t>
            </a:fld>
            <a:endParaRPr lang="en-US"/>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066800"/>
            <a:ext cx="4267200" cy="5334000"/>
          </a:xfrm>
        </p:spPr>
        <p:txBody>
          <a:bodyPr>
            <a:normAutofit/>
          </a:bodyPr>
          <a:lstStyle/>
          <a:p>
            <a:pPr>
              <a:spcAft>
                <a:spcPts val="1800"/>
              </a:spcAft>
            </a:pPr>
            <a:r>
              <a:rPr lang="en-US" sz="1800" dirty="0" smtClean="0"/>
              <a:t>Before you begin identifying and implementing projects, you need to make sure that you </a:t>
            </a:r>
            <a:r>
              <a:rPr lang="en-US" sz="1800" dirty="0" smtClean="0">
                <a:solidFill>
                  <a:schemeClr val="accent5"/>
                </a:solidFill>
              </a:rPr>
              <a:t>set the right priorities for your business</a:t>
            </a:r>
            <a:r>
              <a:rPr lang="en-US" sz="1800" dirty="0" smtClean="0"/>
              <a:t>.</a:t>
            </a:r>
          </a:p>
          <a:p>
            <a:pPr>
              <a:spcAft>
                <a:spcPts val="1800"/>
              </a:spcAft>
            </a:pPr>
            <a:r>
              <a:rPr lang="en-US" sz="1800" dirty="0" smtClean="0"/>
              <a:t>A project that is very successful at one company may not be a good fit at another.</a:t>
            </a:r>
          </a:p>
          <a:p>
            <a:pPr>
              <a:spcAft>
                <a:spcPts val="1800"/>
              </a:spcAft>
            </a:pPr>
            <a:r>
              <a:rPr lang="en-US" sz="1800" dirty="0" smtClean="0"/>
              <a:t>That’s why it’s important to first </a:t>
            </a:r>
            <a:r>
              <a:rPr lang="en-US" sz="1800" dirty="0" smtClean="0">
                <a:solidFill>
                  <a:schemeClr val="accent5"/>
                </a:solidFill>
              </a:rPr>
              <a:t>understand the full environmental impact </a:t>
            </a:r>
            <a:r>
              <a:rPr lang="en-US" sz="1800" dirty="0" smtClean="0"/>
              <a:t>of your products, your facility , and your company.</a:t>
            </a:r>
          </a:p>
          <a:p>
            <a:pPr>
              <a:spcAft>
                <a:spcPts val="1800"/>
              </a:spcAft>
            </a:pPr>
            <a:r>
              <a:rPr lang="en-US" sz="1800" dirty="0" smtClean="0"/>
              <a:t>Then, you will be able to set priorities , objectives, and targets that make sense for your business. </a:t>
            </a:r>
            <a:endParaRPr lang="en-US" sz="1800" dirty="0"/>
          </a:p>
        </p:txBody>
      </p:sp>
      <p:pic>
        <p:nvPicPr>
          <p:cNvPr id="1026" name="Picture 2" descr="C:\Documents and Settings\Morgan Barr\Local Settings\Temporary Internet Files\Content.IE5\N7MRANWI\MC900238060[1].wmf"/>
          <p:cNvPicPr>
            <a:picLocks noChangeAspect="1" noChangeArrowheads="1"/>
          </p:cNvPicPr>
          <p:nvPr/>
        </p:nvPicPr>
        <p:blipFill>
          <a:blip r:embed="rId3" cstate="print"/>
          <a:srcRect/>
          <a:stretch>
            <a:fillRect/>
          </a:stretch>
        </p:blipFill>
        <p:spPr bwMode="auto">
          <a:xfrm>
            <a:off x="6477000" y="152400"/>
            <a:ext cx="2488194" cy="2186412"/>
          </a:xfrm>
          <a:prstGeom prst="rect">
            <a:avLst/>
          </a:prstGeom>
          <a:noFill/>
        </p:spPr>
      </p:pic>
      <p:graphicFrame>
        <p:nvGraphicFramePr>
          <p:cNvPr id="8" name="Diagram 7"/>
          <p:cNvGraphicFramePr/>
          <p:nvPr/>
        </p:nvGraphicFramePr>
        <p:xfrm>
          <a:off x="4876800" y="2209800"/>
          <a:ext cx="4038600" cy="2895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extBox 5"/>
          <p:cNvSpPr txBox="1"/>
          <p:nvPr/>
        </p:nvSpPr>
        <p:spPr>
          <a:xfrm>
            <a:off x="304800" y="6324600"/>
            <a:ext cx="6705600" cy="415498"/>
          </a:xfrm>
          <a:prstGeom prst="rect">
            <a:avLst/>
          </a:prstGeom>
          <a:noFill/>
        </p:spPr>
        <p:txBody>
          <a:bodyPr wrap="square" rtlCol="0">
            <a:spAutoFit/>
          </a:bodyPr>
          <a:lstStyle/>
          <a:p>
            <a:r>
              <a:rPr lang="en-US" sz="1000" baseline="30000" dirty="0" smtClean="0">
                <a:latin typeface="+mj-lt"/>
              </a:rPr>
              <a:t>1 </a:t>
            </a:r>
            <a:r>
              <a:rPr lang="en-US" sz="1000" dirty="0" smtClean="0">
                <a:latin typeface="+mj-lt"/>
              </a:rPr>
              <a:t>Winston, Andrew.“Green cost cutting.”  Harvard Business Press. Excerpt from </a:t>
            </a:r>
            <a:r>
              <a:rPr lang="en-US" sz="1000" i="1" dirty="0" smtClean="0">
                <a:latin typeface="+mj-lt"/>
              </a:rPr>
              <a:t>Green Recovery: Get Lean, Get Smart, and Emerge from the Downturn on Top</a:t>
            </a:r>
            <a:r>
              <a:rPr lang="en-US" sz="1000" dirty="0" smtClean="0">
                <a:latin typeface="+mj-lt"/>
              </a:rPr>
              <a:t>. Aug 2009.</a:t>
            </a:r>
            <a:endParaRPr lang="en-US" sz="1000" baseline="30000" dirty="0">
              <a:latin typeface="+mj-lt"/>
            </a:endParaRPr>
          </a:p>
        </p:txBody>
      </p:sp>
      <p:sp>
        <p:nvSpPr>
          <p:cNvPr id="7" name="Right Arrow 6">
            <a:hlinkClick r:id="rId9"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9" name="Picture 8" descr="House.png">
            <a:hlinkClick r:id="rId10" action="ppaction://hlinksldjump"/>
          </p:cNvPr>
          <p:cNvPicPr>
            <a:picLocks noChangeAspect="1"/>
          </p:cNvPicPr>
          <p:nvPr/>
        </p:nvPicPr>
        <p:blipFill>
          <a:blip r:embed="rId11" cstate="print"/>
          <a:stretch>
            <a:fillRect/>
          </a:stretch>
        </p:blipFill>
        <p:spPr>
          <a:xfrm>
            <a:off x="8229600" y="6400800"/>
            <a:ext cx="432504" cy="365760"/>
          </a:xfrm>
          <a:prstGeom prst="rect">
            <a:avLst/>
          </a:prstGeom>
        </p:spPr>
      </p:pic>
      <p:sp>
        <p:nvSpPr>
          <p:cNvPr id="10" name="Slide Number Placeholder 9"/>
          <p:cNvSpPr>
            <a:spLocks noGrp="1"/>
          </p:cNvSpPr>
          <p:nvPr>
            <p:ph type="sldNum" sz="quarter" idx="12"/>
          </p:nvPr>
        </p:nvSpPr>
        <p:spPr/>
        <p:txBody>
          <a:bodyPr/>
          <a:lstStyle/>
          <a:p>
            <a:fld id="{197B56AA-1A1D-44A6-9AFD-24AEBEFDBFF0}" type="slidenum">
              <a:rPr lang="en-US" smtClean="0"/>
              <a:pPr/>
              <a:t>2</a:t>
            </a:fld>
            <a:endParaRPr lang="en-US"/>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Stream Mapping</a:t>
            </a:r>
            <a:endParaRPr lang="en-US" dirty="0"/>
          </a:p>
        </p:txBody>
      </p:sp>
      <p:sp>
        <p:nvSpPr>
          <p:cNvPr id="3" name="Content Placeholder 2"/>
          <p:cNvSpPr>
            <a:spLocks noGrp="1"/>
          </p:cNvSpPr>
          <p:nvPr>
            <p:ph idx="1"/>
          </p:nvPr>
        </p:nvSpPr>
        <p:spPr>
          <a:xfrm>
            <a:off x="457200" y="990601"/>
            <a:ext cx="5029200" cy="5105399"/>
          </a:xfrm>
        </p:spPr>
        <p:txBody>
          <a:bodyPr>
            <a:normAutofit/>
          </a:bodyPr>
          <a:lstStyle/>
          <a:p>
            <a:pPr>
              <a:spcAft>
                <a:spcPts val="600"/>
              </a:spcAft>
            </a:pPr>
            <a:r>
              <a:rPr lang="en-US" sz="1400" dirty="0" smtClean="0"/>
              <a:t>If your company already uses lean manufacturing practices, you can adapt your </a:t>
            </a:r>
            <a:r>
              <a:rPr lang="en-US" sz="1400" b="1" dirty="0" smtClean="0">
                <a:solidFill>
                  <a:schemeClr val="accent5"/>
                </a:solidFill>
              </a:rPr>
              <a:t>value stream map (VSM) </a:t>
            </a:r>
            <a:r>
              <a:rPr lang="en-US" sz="1400" dirty="0" smtClean="0"/>
              <a:t>to include environmental information.   There are many ways to do this, and you can adjust the VSM technique to meet your needs.</a:t>
            </a:r>
          </a:p>
          <a:p>
            <a:pPr>
              <a:spcAft>
                <a:spcPts val="600"/>
              </a:spcAft>
            </a:pPr>
            <a:r>
              <a:rPr lang="en-US" sz="1400" dirty="0" smtClean="0"/>
              <a:t>A traditional VSM doesn’t include many environmental wastes including</a:t>
            </a:r>
            <a:r>
              <a:rPr lang="en-US" sz="1400" baseline="30000" dirty="0" smtClean="0"/>
              <a:t>1</a:t>
            </a:r>
            <a:r>
              <a:rPr lang="en-US" sz="1400" dirty="0" smtClean="0"/>
              <a:t>:</a:t>
            </a:r>
          </a:p>
          <a:p>
            <a:pPr lvl="1">
              <a:spcAft>
                <a:spcPts val="600"/>
              </a:spcAft>
            </a:pPr>
            <a:r>
              <a:rPr lang="en-US" sz="1400" dirty="0" smtClean="0"/>
              <a:t>The use of more materials, energy, water, or other resources than you need to meet the needs of the consumer</a:t>
            </a:r>
          </a:p>
          <a:p>
            <a:pPr lvl="1">
              <a:spcAft>
                <a:spcPts val="600"/>
              </a:spcAft>
            </a:pPr>
            <a:r>
              <a:rPr lang="en-US" sz="1400" dirty="0" smtClean="0"/>
              <a:t>Pollution and emissions released into the environment</a:t>
            </a:r>
          </a:p>
          <a:p>
            <a:pPr lvl="1">
              <a:spcAft>
                <a:spcPts val="600"/>
              </a:spcAft>
            </a:pPr>
            <a:r>
              <a:rPr lang="en-US" sz="1400" dirty="0" smtClean="0"/>
              <a:t>Hazardous materials that can hurt people or the environment</a:t>
            </a:r>
          </a:p>
          <a:p>
            <a:pPr>
              <a:spcAft>
                <a:spcPts val="600"/>
              </a:spcAft>
            </a:pPr>
            <a:r>
              <a:rPr lang="en-US" sz="1400" dirty="0" smtClean="0"/>
              <a:t>Using a VSM can help you understand where your environmental impacts occur in each process, quantify resource use, and find the causes of any waste or inefficiency.</a:t>
            </a:r>
            <a:r>
              <a:rPr lang="en-US" sz="1400" baseline="30000" dirty="0" smtClean="0"/>
              <a:t>1</a:t>
            </a:r>
            <a:endParaRPr lang="en-US" sz="1000" dirty="0" smtClean="0"/>
          </a:p>
          <a:p>
            <a:pPr>
              <a:spcAft>
                <a:spcPts val="600"/>
              </a:spcAft>
            </a:pPr>
            <a:r>
              <a:rPr lang="en-US" sz="1400" dirty="0" smtClean="0"/>
              <a:t>On the next slide we will see an example of how VSM can include environmental wastes.</a:t>
            </a:r>
          </a:p>
        </p:txBody>
      </p:sp>
      <p:sp>
        <p:nvSpPr>
          <p:cNvPr id="19" name="TextBox 18"/>
          <p:cNvSpPr txBox="1"/>
          <p:nvPr/>
        </p:nvSpPr>
        <p:spPr>
          <a:xfrm>
            <a:off x="304800" y="6400800"/>
            <a:ext cx="8686800" cy="246221"/>
          </a:xfrm>
          <a:prstGeom prst="rect">
            <a:avLst/>
          </a:prstGeom>
          <a:noFill/>
        </p:spPr>
        <p:txBody>
          <a:bodyPr wrap="square" rtlCol="0">
            <a:spAutoFit/>
          </a:bodyPr>
          <a:lstStyle/>
          <a:p>
            <a:r>
              <a:rPr lang="en-US" sz="1000" baseline="30000" dirty="0" smtClean="0"/>
              <a:t>1 </a:t>
            </a:r>
            <a:r>
              <a:rPr lang="en-US" sz="1000" dirty="0" smtClean="0"/>
              <a:t>“Lean and Clean Value Stream Mapping,” Green Suppliers Network  </a:t>
            </a:r>
            <a:endParaRPr lang="en-US" sz="1000" baseline="30000" dirty="0"/>
          </a:p>
        </p:txBody>
      </p:sp>
      <p:pic>
        <p:nvPicPr>
          <p:cNvPr id="1050" name="Picture 26" descr="C:\Documents and Settings\Morgan Barr\Local Settings\Temporary Internet Files\Content.IE5\12QOWMC3\MC900303039[1].jpg"/>
          <p:cNvPicPr>
            <a:picLocks noChangeAspect="1" noChangeArrowheads="1"/>
          </p:cNvPicPr>
          <p:nvPr/>
        </p:nvPicPr>
        <p:blipFill>
          <a:blip r:embed="rId2" cstate="print"/>
          <a:srcRect/>
          <a:stretch>
            <a:fillRect/>
          </a:stretch>
        </p:blipFill>
        <p:spPr bwMode="auto">
          <a:xfrm>
            <a:off x="6705600" y="1143000"/>
            <a:ext cx="1742860" cy="1545336"/>
          </a:xfrm>
          <a:prstGeom prst="rect">
            <a:avLst/>
          </a:prstGeom>
          <a:noFill/>
        </p:spPr>
      </p:pic>
      <p:sp>
        <p:nvSpPr>
          <p:cNvPr id="132" name="Rounded Rectangle 131"/>
          <p:cNvSpPr/>
          <p:nvPr/>
        </p:nvSpPr>
        <p:spPr>
          <a:xfrm>
            <a:off x="5943600" y="2971800"/>
            <a:ext cx="2590800" cy="3124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spcAft>
                <a:spcPts val="600"/>
              </a:spcAft>
            </a:pPr>
            <a:r>
              <a:rPr lang="en-US" sz="1400" dirty="0" smtClean="0"/>
              <a:t>For more information on </a:t>
            </a:r>
            <a:r>
              <a:rPr lang="en-US" sz="1400" dirty="0" smtClean="0">
                <a:solidFill>
                  <a:schemeClr val="accent5"/>
                </a:solidFill>
              </a:rPr>
              <a:t>how to integrate environmental data into value stream maps </a:t>
            </a:r>
            <a:r>
              <a:rPr lang="en-US" sz="1400" dirty="0" smtClean="0"/>
              <a:t>and use them to identify opportunities for improvement please see the </a:t>
            </a:r>
            <a:r>
              <a:rPr lang="en-US" sz="1400" dirty="0" smtClean="0">
                <a:hlinkClick r:id="rId3"/>
              </a:rPr>
              <a:t>Lean and Environment Toolkit </a:t>
            </a:r>
            <a:r>
              <a:rPr lang="en-US" sz="1400" dirty="0" smtClean="0"/>
              <a:t>or </a:t>
            </a:r>
            <a:r>
              <a:rPr lang="en-US" sz="1400" dirty="0" smtClean="0">
                <a:hlinkClick r:id="rId4"/>
              </a:rPr>
              <a:t>this</a:t>
            </a:r>
            <a:r>
              <a:rPr lang="en-US" sz="1400" dirty="0" smtClean="0"/>
              <a:t> helpful guide from the Green Suppliers Network.</a:t>
            </a:r>
          </a:p>
        </p:txBody>
      </p:sp>
      <p:sp>
        <p:nvSpPr>
          <p:cNvPr id="7" name="Right Arrow 6">
            <a:hlinkClick r:id="rId5"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6" action="ppaction://hlinksldjump"/>
          </p:cNvPr>
          <p:cNvPicPr>
            <a:picLocks noChangeAspect="1"/>
          </p:cNvPicPr>
          <p:nvPr/>
        </p:nvPicPr>
        <p:blipFill>
          <a:blip r:embed="rId7"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20</a:t>
            </a:fld>
            <a:endParaRPr lang="en-US"/>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Stream Mapping Example</a:t>
            </a:r>
            <a:endParaRPr lang="en-US" dirty="0"/>
          </a:p>
        </p:txBody>
      </p:sp>
      <p:sp>
        <p:nvSpPr>
          <p:cNvPr id="3" name="Content Placeholder 2"/>
          <p:cNvSpPr>
            <a:spLocks noGrp="1"/>
          </p:cNvSpPr>
          <p:nvPr>
            <p:ph idx="1"/>
          </p:nvPr>
        </p:nvSpPr>
        <p:spPr>
          <a:xfrm>
            <a:off x="457200" y="990600"/>
            <a:ext cx="8229600" cy="1066800"/>
          </a:xfrm>
        </p:spPr>
        <p:txBody>
          <a:bodyPr>
            <a:normAutofit fontScale="40000" lnSpcReduction="20000"/>
          </a:bodyPr>
          <a:lstStyle/>
          <a:p>
            <a:pPr>
              <a:spcAft>
                <a:spcPts val="600"/>
              </a:spcAft>
            </a:pPr>
            <a:r>
              <a:rPr lang="en-US" dirty="0" smtClean="0"/>
              <a:t>Below is a </a:t>
            </a:r>
            <a:r>
              <a:rPr lang="en-US" dirty="0" smtClean="0">
                <a:solidFill>
                  <a:schemeClr val="accent5"/>
                </a:solidFill>
              </a:rPr>
              <a:t>very simplified example </a:t>
            </a:r>
            <a:r>
              <a:rPr lang="en-US" dirty="0" smtClean="0"/>
              <a:t>of a Value Stream Map with some environmental information.  We will refer back to this example later.</a:t>
            </a:r>
            <a:r>
              <a:rPr lang="en-US" baseline="30000" dirty="0" smtClean="0"/>
              <a:t>1</a:t>
            </a:r>
          </a:p>
          <a:p>
            <a:pPr>
              <a:spcAft>
                <a:spcPts val="600"/>
              </a:spcAft>
            </a:pPr>
            <a:r>
              <a:rPr lang="en-US" dirty="0" smtClean="0"/>
              <a:t>You will want to begin by recording your processes’ </a:t>
            </a:r>
            <a:r>
              <a:rPr lang="en-US" dirty="0" smtClean="0">
                <a:solidFill>
                  <a:schemeClr val="accent5"/>
                </a:solidFill>
              </a:rPr>
              <a:t>“current state” </a:t>
            </a:r>
            <a:r>
              <a:rPr lang="en-US" dirty="0" smtClean="0"/>
              <a:t>or how they function now.  Later you can estimate a </a:t>
            </a:r>
            <a:r>
              <a:rPr lang="en-US" dirty="0" smtClean="0">
                <a:solidFill>
                  <a:schemeClr val="accent5"/>
                </a:solidFill>
              </a:rPr>
              <a:t>“future state”</a:t>
            </a:r>
            <a:r>
              <a:rPr lang="en-US" dirty="0" smtClean="0"/>
              <a:t>—what the system would look like in its idealized efficient form or after a particular sustainability project.</a:t>
            </a:r>
            <a:endParaRPr lang="en-US" dirty="0"/>
          </a:p>
        </p:txBody>
      </p:sp>
      <p:grpSp>
        <p:nvGrpSpPr>
          <p:cNvPr id="80" name="Group 79"/>
          <p:cNvGrpSpPr/>
          <p:nvPr/>
        </p:nvGrpSpPr>
        <p:grpSpPr>
          <a:xfrm>
            <a:off x="533400" y="2209800"/>
            <a:ext cx="8001000" cy="3505200"/>
            <a:chOff x="228600" y="2057400"/>
            <a:chExt cx="8001000" cy="3505200"/>
          </a:xfrm>
        </p:grpSpPr>
        <p:sp>
          <p:nvSpPr>
            <p:cNvPr id="4" name="Rectangle 3"/>
            <p:cNvSpPr/>
            <p:nvPr/>
          </p:nvSpPr>
          <p:spPr>
            <a:xfrm>
              <a:off x="7162800" y="4648200"/>
              <a:ext cx="990600" cy="8382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Solid Waste</a:t>
              </a:r>
            </a:p>
            <a:p>
              <a:pPr algn="ctr"/>
              <a:r>
                <a:rPr lang="en-US" sz="1000" dirty="0" smtClean="0"/>
                <a:t>Damaged Goods</a:t>
              </a:r>
            </a:p>
            <a:p>
              <a:pPr algn="ctr"/>
              <a:r>
                <a:rPr lang="en-US" sz="1000" dirty="0" smtClean="0"/>
                <a:t>Air Emissions</a:t>
              </a:r>
              <a:endParaRPr lang="en-US" sz="1000" dirty="0"/>
            </a:p>
          </p:txBody>
        </p:sp>
        <p:sp>
          <p:nvSpPr>
            <p:cNvPr id="5" name="Rectangle 4"/>
            <p:cNvSpPr/>
            <p:nvPr/>
          </p:nvSpPr>
          <p:spPr>
            <a:xfrm>
              <a:off x="7162800" y="4191000"/>
              <a:ext cx="990600" cy="609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Packaging Materials</a:t>
              </a:r>
            </a:p>
            <a:p>
              <a:pPr algn="ctr"/>
              <a:r>
                <a:rPr lang="en-US" sz="1000" dirty="0" smtClean="0"/>
                <a:t>Fuel</a:t>
              </a:r>
              <a:endParaRPr lang="en-US" sz="1000" dirty="0"/>
            </a:p>
          </p:txBody>
        </p:sp>
        <p:sp>
          <p:nvSpPr>
            <p:cNvPr id="6" name="Rectangle 5"/>
            <p:cNvSpPr/>
            <p:nvPr/>
          </p:nvSpPr>
          <p:spPr>
            <a:xfrm>
              <a:off x="5410200" y="4648200"/>
              <a:ext cx="990600" cy="9144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Hazardous Waste</a:t>
              </a:r>
            </a:p>
            <a:p>
              <a:pPr algn="ctr"/>
              <a:r>
                <a:rPr lang="en-US" sz="1000" dirty="0" smtClean="0"/>
                <a:t>Solid Waste</a:t>
              </a:r>
            </a:p>
            <a:p>
              <a:pPr algn="ctr"/>
              <a:r>
                <a:rPr lang="en-US" sz="1000" dirty="0" smtClean="0"/>
                <a:t>Air Emissions</a:t>
              </a:r>
              <a:endParaRPr lang="en-US" sz="1000" dirty="0"/>
            </a:p>
          </p:txBody>
        </p:sp>
        <p:sp>
          <p:nvSpPr>
            <p:cNvPr id="7" name="Rectangle 6"/>
            <p:cNvSpPr/>
            <p:nvPr/>
          </p:nvSpPr>
          <p:spPr>
            <a:xfrm>
              <a:off x="5410200" y="4191000"/>
              <a:ext cx="990600" cy="609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Coatings</a:t>
              </a:r>
            </a:p>
            <a:p>
              <a:pPr algn="ctr"/>
              <a:r>
                <a:rPr lang="en-US" sz="1000" dirty="0" smtClean="0"/>
                <a:t>Solvents</a:t>
              </a:r>
            </a:p>
            <a:p>
              <a:pPr algn="ctr"/>
              <a:r>
                <a:rPr lang="en-US" sz="1000" dirty="0" smtClean="0"/>
                <a:t>Energy</a:t>
              </a:r>
              <a:endParaRPr lang="en-US" sz="1000" dirty="0"/>
            </a:p>
          </p:txBody>
        </p:sp>
        <p:sp>
          <p:nvSpPr>
            <p:cNvPr id="8" name="Rectangle 7"/>
            <p:cNvSpPr/>
            <p:nvPr/>
          </p:nvSpPr>
          <p:spPr>
            <a:xfrm>
              <a:off x="3657600" y="4648200"/>
              <a:ext cx="990600" cy="5334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Air Emissions</a:t>
              </a:r>
              <a:endParaRPr lang="en-US" sz="1000" dirty="0"/>
            </a:p>
          </p:txBody>
        </p:sp>
        <p:sp>
          <p:nvSpPr>
            <p:cNvPr id="9" name="Rectangle 8"/>
            <p:cNvSpPr/>
            <p:nvPr/>
          </p:nvSpPr>
          <p:spPr>
            <a:xfrm>
              <a:off x="3657600" y="4191000"/>
              <a:ext cx="990600" cy="6858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Welding Materials</a:t>
              </a:r>
            </a:p>
            <a:p>
              <a:pPr algn="ctr"/>
              <a:r>
                <a:rPr lang="en-US" sz="1000" dirty="0" smtClean="0"/>
                <a:t>Energy</a:t>
              </a:r>
              <a:endParaRPr lang="en-US" sz="1000" dirty="0"/>
            </a:p>
          </p:txBody>
        </p:sp>
        <p:sp>
          <p:nvSpPr>
            <p:cNvPr id="10" name="Rectangle 9"/>
            <p:cNvSpPr/>
            <p:nvPr/>
          </p:nvSpPr>
          <p:spPr>
            <a:xfrm>
              <a:off x="1752600" y="4800600"/>
              <a:ext cx="990600" cy="6096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Solid Waste</a:t>
              </a:r>
            </a:p>
            <a:p>
              <a:pPr algn="ctr"/>
              <a:r>
                <a:rPr lang="en-US" sz="1000" dirty="0" smtClean="0"/>
                <a:t>Wastewater</a:t>
              </a:r>
              <a:endParaRPr lang="en-US" sz="1000" dirty="0"/>
            </a:p>
          </p:txBody>
        </p:sp>
        <p:sp>
          <p:nvSpPr>
            <p:cNvPr id="11" name="Rectangle 10"/>
            <p:cNvSpPr/>
            <p:nvPr/>
          </p:nvSpPr>
          <p:spPr>
            <a:xfrm>
              <a:off x="1752600" y="4191000"/>
              <a:ext cx="990600" cy="762000"/>
            </a:xfrm>
            <a:prstGeom prst="rect">
              <a:avLst/>
            </a:prstGeom>
            <a:ln/>
          </p:spPr>
          <p:style>
            <a:lnRef idx="1">
              <a:schemeClr val="accent4"/>
            </a:lnRef>
            <a:fillRef idx="2">
              <a:schemeClr val="accent4"/>
            </a:fillRef>
            <a:effectRef idx="1">
              <a:schemeClr val="accent4"/>
            </a:effectRef>
            <a:fontRef idx="minor">
              <a:schemeClr val="dk1"/>
            </a:fontRef>
          </p:style>
          <p:txBody>
            <a:bodyPr rtlCol="0" anchor="b"/>
            <a:lstStyle/>
            <a:p>
              <a:pPr algn="ctr"/>
              <a:r>
                <a:rPr lang="en-US" sz="1000" dirty="0" smtClean="0"/>
                <a:t>Materials Fluids</a:t>
              </a:r>
            </a:p>
            <a:p>
              <a:pPr algn="ctr"/>
              <a:r>
                <a:rPr lang="en-US" sz="1000" dirty="0" smtClean="0"/>
                <a:t>Water</a:t>
              </a:r>
            </a:p>
            <a:p>
              <a:pPr algn="ctr"/>
              <a:r>
                <a:rPr lang="en-US" sz="1000" dirty="0" smtClean="0"/>
                <a:t>Energy</a:t>
              </a:r>
            </a:p>
          </p:txBody>
        </p:sp>
        <p:cxnSp>
          <p:nvCxnSpPr>
            <p:cNvPr id="12" name="Straight Arrow Connector 11"/>
            <p:cNvCxnSpPr>
              <a:stCxn id="28" idx="3"/>
              <a:endCxn id="29" idx="1"/>
            </p:cNvCxnSpPr>
            <p:nvPr/>
          </p:nvCxnSpPr>
          <p:spPr>
            <a:xfrm>
              <a:off x="6400800" y="4000500"/>
              <a:ext cx="762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3" name="Straight Arrow Connector 12"/>
            <p:cNvCxnSpPr>
              <a:stCxn id="27" idx="3"/>
              <a:endCxn id="28" idx="1"/>
            </p:cNvCxnSpPr>
            <p:nvPr/>
          </p:nvCxnSpPr>
          <p:spPr>
            <a:xfrm>
              <a:off x="4648200" y="4000500"/>
              <a:ext cx="7620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4" name="Straight Arrow Connector 13"/>
            <p:cNvCxnSpPr>
              <a:stCxn id="26" idx="3"/>
              <a:endCxn id="27" idx="1"/>
            </p:cNvCxnSpPr>
            <p:nvPr/>
          </p:nvCxnSpPr>
          <p:spPr>
            <a:xfrm>
              <a:off x="2743200" y="4000500"/>
              <a:ext cx="914400"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grpSp>
          <p:nvGrpSpPr>
            <p:cNvPr id="15" name="Group 14"/>
            <p:cNvGrpSpPr/>
            <p:nvPr/>
          </p:nvGrpSpPr>
          <p:grpSpPr>
            <a:xfrm>
              <a:off x="228600" y="2286000"/>
              <a:ext cx="792480" cy="609600"/>
              <a:chOff x="1066800" y="2743200"/>
              <a:chExt cx="792480" cy="609600"/>
            </a:xfrm>
          </p:grpSpPr>
          <p:sp>
            <p:nvSpPr>
              <p:cNvPr id="16" name="Rectangle 15"/>
              <p:cNvSpPr/>
              <p:nvPr/>
            </p:nvSpPr>
            <p:spPr>
              <a:xfrm>
                <a:off x="1066800" y="2987040"/>
                <a:ext cx="792480" cy="365760"/>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Supplier 1</a:t>
                </a:r>
                <a:endParaRPr lang="en-US" sz="1000" dirty="0"/>
              </a:p>
            </p:txBody>
          </p:sp>
          <p:sp>
            <p:nvSpPr>
              <p:cNvPr id="17" name="Right Triangle 16"/>
              <p:cNvSpPr/>
              <p:nvPr/>
            </p:nvSpPr>
            <p:spPr>
              <a:xfrm flipH="1">
                <a:off x="1066800" y="274320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flipH="1">
                <a:off x="1310640" y="274320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p:cNvSpPr/>
              <p:nvPr/>
            </p:nvSpPr>
            <p:spPr>
              <a:xfrm flipH="1">
                <a:off x="1554480" y="274320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1261110" y="2286000"/>
              <a:ext cx="792480" cy="609600"/>
              <a:chOff x="762000" y="3566160"/>
              <a:chExt cx="792480" cy="609600"/>
            </a:xfrm>
          </p:grpSpPr>
          <p:sp>
            <p:nvSpPr>
              <p:cNvPr id="21" name="Rectangle 20"/>
              <p:cNvSpPr/>
              <p:nvPr/>
            </p:nvSpPr>
            <p:spPr>
              <a:xfrm>
                <a:off x="762000" y="3810000"/>
                <a:ext cx="792480" cy="365760"/>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Supplier 2</a:t>
                </a:r>
                <a:endParaRPr lang="en-US" sz="1000" dirty="0"/>
              </a:p>
            </p:txBody>
          </p:sp>
          <p:sp>
            <p:nvSpPr>
              <p:cNvPr id="22" name="Right Triangle 21"/>
              <p:cNvSpPr/>
              <p:nvPr/>
            </p:nvSpPr>
            <p:spPr>
              <a:xfrm flipH="1">
                <a:off x="76200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22"/>
              <p:cNvSpPr/>
              <p:nvPr/>
            </p:nvSpPr>
            <p:spPr>
              <a:xfrm flipH="1">
                <a:off x="100584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p:cNvSpPr/>
              <p:nvPr/>
            </p:nvSpPr>
            <p:spPr>
              <a:xfrm flipH="1">
                <a:off x="124968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Isosceles Triangle 24"/>
            <p:cNvSpPr/>
            <p:nvPr/>
          </p:nvSpPr>
          <p:spPr>
            <a:xfrm>
              <a:off x="838200" y="37338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sp>
          <p:nvSpPr>
            <p:cNvPr id="26" name="Rectangle 25"/>
            <p:cNvSpPr/>
            <p:nvPr/>
          </p:nvSpPr>
          <p:spPr>
            <a:xfrm>
              <a:off x="1752600" y="37338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Milling</a:t>
              </a:r>
              <a:endParaRPr lang="en-US" sz="1400" dirty="0"/>
            </a:p>
          </p:txBody>
        </p:sp>
        <p:sp>
          <p:nvSpPr>
            <p:cNvPr id="27" name="Rectangle 26"/>
            <p:cNvSpPr/>
            <p:nvPr/>
          </p:nvSpPr>
          <p:spPr>
            <a:xfrm>
              <a:off x="3657600" y="37338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Welding</a:t>
              </a:r>
              <a:endParaRPr lang="en-US" sz="1400" dirty="0"/>
            </a:p>
          </p:txBody>
        </p:sp>
        <p:sp>
          <p:nvSpPr>
            <p:cNvPr id="28" name="Rectangle 27"/>
            <p:cNvSpPr/>
            <p:nvPr/>
          </p:nvSpPr>
          <p:spPr>
            <a:xfrm>
              <a:off x="5410200" y="37338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smtClean="0"/>
                <a:t>Surface Coating</a:t>
              </a:r>
              <a:endParaRPr lang="en-US" sz="1300" dirty="0"/>
            </a:p>
          </p:txBody>
        </p:sp>
        <p:sp>
          <p:nvSpPr>
            <p:cNvPr id="29" name="Rectangle 28"/>
            <p:cNvSpPr/>
            <p:nvPr/>
          </p:nvSpPr>
          <p:spPr>
            <a:xfrm>
              <a:off x="7162800" y="3733800"/>
              <a:ext cx="990600" cy="533400"/>
            </a:xfrm>
            <a:prstGeom prst="rect">
              <a:avLst/>
            </a:prstGeom>
            <a:solidFill>
              <a:schemeClr val="accent4"/>
            </a:solidFill>
            <a:ln w="9525">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Packaging /Shipping</a:t>
              </a:r>
              <a:endParaRPr lang="en-US" sz="1200" dirty="0"/>
            </a:p>
          </p:txBody>
        </p:sp>
        <p:sp>
          <p:nvSpPr>
            <p:cNvPr id="30" name="Isosceles Triangle 29"/>
            <p:cNvSpPr/>
            <p:nvPr/>
          </p:nvSpPr>
          <p:spPr>
            <a:xfrm>
              <a:off x="6477000" y="37338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sp>
          <p:nvSpPr>
            <p:cNvPr id="31" name="Isosceles Triangle 30"/>
            <p:cNvSpPr/>
            <p:nvPr/>
          </p:nvSpPr>
          <p:spPr>
            <a:xfrm>
              <a:off x="4724400" y="37338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sp>
          <p:nvSpPr>
            <p:cNvPr id="32" name="Isosceles Triangle 31"/>
            <p:cNvSpPr/>
            <p:nvPr/>
          </p:nvSpPr>
          <p:spPr>
            <a:xfrm>
              <a:off x="2895600" y="3733800"/>
              <a:ext cx="609600" cy="53340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dirty="0" smtClean="0"/>
                <a:t>I</a:t>
              </a:r>
              <a:endParaRPr lang="en-US" dirty="0"/>
            </a:p>
          </p:txBody>
        </p:sp>
        <p:grpSp>
          <p:nvGrpSpPr>
            <p:cNvPr id="33" name="Group 32"/>
            <p:cNvGrpSpPr/>
            <p:nvPr/>
          </p:nvGrpSpPr>
          <p:grpSpPr>
            <a:xfrm>
              <a:off x="7437120" y="2057400"/>
              <a:ext cx="792480" cy="609600"/>
              <a:chOff x="762000" y="3566160"/>
              <a:chExt cx="792480" cy="609600"/>
            </a:xfrm>
          </p:grpSpPr>
          <p:sp>
            <p:nvSpPr>
              <p:cNvPr id="34" name="Rectangle 33"/>
              <p:cNvSpPr/>
              <p:nvPr/>
            </p:nvSpPr>
            <p:spPr>
              <a:xfrm>
                <a:off x="762000" y="3810000"/>
                <a:ext cx="792480" cy="365760"/>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Customer</a:t>
                </a:r>
                <a:endParaRPr lang="en-US" sz="1000" dirty="0"/>
              </a:p>
            </p:txBody>
          </p:sp>
          <p:sp>
            <p:nvSpPr>
              <p:cNvPr id="35" name="Right Triangle 34"/>
              <p:cNvSpPr/>
              <p:nvPr/>
            </p:nvSpPr>
            <p:spPr>
              <a:xfrm flipH="1">
                <a:off x="76200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5"/>
              <p:cNvSpPr/>
              <p:nvPr/>
            </p:nvSpPr>
            <p:spPr>
              <a:xfrm flipH="1">
                <a:off x="100584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Triangle 36"/>
              <p:cNvSpPr/>
              <p:nvPr/>
            </p:nvSpPr>
            <p:spPr>
              <a:xfrm flipH="1">
                <a:off x="1249680" y="3566160"/>
                <a:ext cx="304800" cy="24384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7620000" y="2667000"/>
              <a:ext cx="243840" cy="1066800"/>
              <a:chOff x="7467600" y="3124200"/>
              <a:chExt cx="243840" cy="1066800"/>
            </a:xfrm>
          </p:grpSpPr>
          <p:cxnSp>
            <p:nvCxnSpPr>
              <p:cNvPr id="39" name="Straight Arrow Connector 38"/>
              <p:cNvCxnSpPr/>
              <p:nvPr/>
            </p:nvCxnSpPr>
            <p:spPr>
              <a:xfrm rot="16200000" flipV="1">
                <a:off x="7513320" y="3307080"/>
                <a:ext cx="381000" cy="152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40" name="Straight Connector 39"/>
              <p:cNvCxnSpPr/>
              <p:nvPr/>
            </p:nvCxnSpPr>
            <p:spPr>
              <a:xfrm rot="10800000">
                <a:off x="7467600" y="3352800"/>
                <a:ext cx="228600" cy="152400"/>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41" name="Straight Connector 40"/>
              <p:cNvCxnSpPr/>
              <p:nvPr/>
            </p:nvCxnSpPr>
            <p:spPr>
              <a:xfrm rot="5400000" flipH="1" flipV="1">
                <a:off x="7048500" y="3771900"/>
                <a:ext cx="838200" cy="0"/>
              </a:xfrm>
              <a:prstGeom prst="line">
                <a:avLst/>
              </a:prstGeom>
              <a:ln w="38100"/>
            </p:spPr>
            <p:style>
              <a:lnRef idx="2">
                <a:schemeClr val="accent6"/>
              </a:lnRef>
              <a:fillRef idx="0">
                <a:schemeClr val="accent6"/>
              </a:fillRef>
              <a:effectRef idx="1">
                <a:schemeClr val="accent6"/>
              </a:effectRef>
              <a:fontRef idx="minor">
                <a:schemeClr val="tx1"/>
              </a:fontRef>
            </p:style>
          </p:cxnSp>
        </p:grpSp>
        <p:grpSp>
          <p:nvGrpSpPr>
            <p:cNvPr id="42" name="Group 41"/>
            <p:cNvGrpSpPr/>
            <p:nvPr/>
          </p:nvGrpSpPr>
          <p:grpSpPr>
            <a:xfrm>
              <a:off x="7315200" y="3124200"/>
              <a:ext cx="762000" cy="482600"/>
              <a:chOff x="3289300" y="2755900"/>
              <a:chExt cx="1587500" cy="1003300"/>
            </a:xfrm>
            <a:effectLst>
              <a:outerShdw blurRad="50800" dist="38100" dir="2700000" algn="tl" rotWithShape="0">
                <a:prstClr val="black">
                  <a:alpha val="40000"/>
                </a:prstClr>
              </a:outerShdw>
            </a:effectLst>
          </p:grpSpPr>
          <p:sp>
            <p:nvSpPr>
              <p:cNvPr id="43" name="Rectangle 42"/>
              <p:cNvSpPr/>
              <p:nvPr/>
            </p:nvSpPr>
            <p:spPr>
              <a:xfrm>
                <a:off x="4724400" y="3124200"/>
                <a:ext cx="152400" cy="4572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4" name="Rectangle 43"/>
              <p:cNvSpPr/>
              <p:nvPr/>
            </p:nvSpPr>
            <p:spPr>
              <a:xfrm>
                <a:off x="3289300" y="2755900"/>
                <a:ext cx="1155700" cy="8255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5" name="Rectangle 44"/>
              <p:cNvSpPr/>
              <p:nvPr/>
            </p:nvSpPr>
            <p:spPr>
              <a:xfrm>
                <a:off x="4432300" y="2971800"/>
                <a:ext cx="292100" cy="6096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6" name="Oval 45"/>
              <p:cNvSpPr/>
              <p:nvPr/>
            </p:nvSpPr>
            <p:spPr>
              <a:xfrm>
                <a:off x="4470400" y="34290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47" name="Oval 46"/>
              <p:cNvSpPr/>
              <p:nvPr/>
            </p:nvSpPr>
            <p:spPr>
              <a:xfrm>
                <a:off x="3441700" y="34036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grpSp>
          <p:nvGrpSpPr>
            <p:cNvPr id="48" name="Group 47"/>
            <p:cNvGrpSpPr/>
            <p:nvPr/>
          </p:nvGrpSpPr>
          <p:grpSpPr>
            <a:xfrm rot="11586897">
              <a:off x="1425735" y="2883577"/>
              <a:ext cx="228600" cy="1066800"/>
              <a:chOff x="7467600" y="3124200"/>
              <a:chExt cx="228600" cy="1066800"/>
            </a:xfrm>
          </p:grpSpPr>
          <p:cxnSp>
            <p:nvCxnSpPr>
              <p:cNvPr id="49" name="Straight Arrow Connector 48"/>
              <p:cNvCxnSpPr/>
              <p:nvPr/>
            </p:nvCxnSpPr>
            <p:spPr>
              <a:xfrm rot="16200000" flipV="1">
                <a:off x="7498080" y="3307080"/>
                <a:ext cx="381000" cy="152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50" name="Straight Connector 49"/>
              <p:cNvCxnSpPr/>
              <p:nvPr/>
            </p:nvCxnSpPr>
            <p:spPr>
              <a:xfrm rot="10800000">
                <a:off x="7467600" y="3352800"/>
                <a:ext cx="228600" cy="152400"/>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51" name="Straight Connector 50"/>
              <p:cNvCxnSpPr/>
              <p:nvPr/>
            </p:nvCxnSpPr>
            <p:spPr>
              <a:xfrm rot="5400000" flipH="1" flipV="1">
                <a:off x="7048500" y="3771900"/>
                <a:ext cx="838200" cy="0"/>
              </a:xfrm>
              <a:prstGeom prst="line">
                <a:avLst/>
              </a:prstGeom>
              <a:ln w="38100"/>
            </p:spPr>
            <p:style>
              <a:lnRef idx="2">
                <a:schemeClr val="accent6"/>
              </a:lnRef>
              <a:fillRef idx="0">
                <a:schemeClr val="accent6"/>
              </a:fillRef>
              <a:effectRef idx="1">
                <a:schemeClr val="accent6"/>
              </a:effectRef>
              <a:fontRef idx="minor">
                <a:schemeClr val="tx1"/>
              </a:fontRef>
            </p:style>
          </p:cxnSp>
        </p:grpSp>
        <p:grpSp>
          <p:nvGrpSpPr>
            <p:cNvPr id="52" name="Group 51"/>
            <p:cNvGrpSpPr/>
            <p:nvPr/>
          </p:nvGrpSpPr>
          <p:grpSpPr>
            <a:xfrm>
              <a:off x="1295400" y="3124200"/>
              <a:ext cx="762000" cy="482600"/>
              <a:chOff x="3289300" y="2755900"/>
              <a:chExt cx="1587500" cy="1003300"/>
            </a:xfrm>
            <a:effectLst>
              <a:outerShdw blurRad="50800" dist="38100" dir="2700000" algn="tl" rotWithShape="0">
                <a:prstClr val="black">
                  <a:alpha val="40000"/>
                </a:prstClr>
              </a:outerShdw>
            </a:effectLst>
          </p:grpSpPr>
          <p:sp>
            <p:nvSpPr>
              <p:cNvPr id="53" name="Rectangle 52"/>
              <p:cNvSpPr/>
              <p:nvPr/>
            </p:nvSpPr>
            <p:spPr>
              <a:xfrm>
                <a:off x="4724400" y="3124200"/>
                <a:ext cx="152400" cy="4572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4" name="Rectangle 53"/>
              <p:cNvSpPr/>
              <p:nvPr/>
            </p:nvSpPr>
            <p:spPr>
              <a:xfrm>
                <a:off x="3289300" y="2755900"/>
                <a:ext cx="1155700" cy="8255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5" name="Rectangle 54"/>
              <p:cNvSpPr/>
              <p:nvPr/>
            </p:nvSpPr>
            <p:spPr>
              <a:xfrm>
                <a:off x="4432300" y="2971800"/>
                <a:ext cx="292100" cy="6096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6" name="Oval 55"/>
              <p:cNvSpPr/>
              <p:nvPr/>
            </p:nvSpPr>
            <p:spPr>
              <a:xfrm>
                <a:off x="4470400" y="34290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57" name="Oval 56"/>
              <p:cNvSpPr/>
              <p:nvPr/>
            </p:nvSpPr>
            <p:spPr>
              <a:xfrm>
                <a:off x="3441700" y="34036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grpSp>
          <p:nvGrpSpPr>
            <p:cNvPr id="58" name="Group 57"/>
            <p:cNvGrpSpPr/>
            <p:nvPr/>
          </p:nvGrpSpPr>
          <p:grpSpPr>
            <a:xfrm rot="8806116">
              <a:off x="635733" y="2903290"/>
              <a:ext cx="228600" cy="1085206"/>
              <a:chOff x="7467600" y="3124200"/>
              <a:chExt cx="228600" cy="1066800"/>
            </a:xfrm>
          </p:grpSpPr>
          <p:cxnSp>
            <p:nvCxnSpPr>
              <p:cNvPr id="59" name="Straight Arrow Connector 58"/>
              <p:cNvCxnSpPr/>
              <p:nvPr/>
            </p:nvCxnSpPr>
            <p:spPr>
              <a:xfrm rot="16200000" flipV="1">
                <a:off x="7498080" y="3307080"/>
                <a:ext cx="381000" cy="1524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60" name="Straight Connector 59"/>
              <p:cNvCxnSpPr/>
              <p:nvPr/>
            </p:nvCxnSpPr>
            <p:spPr>
              <a:xfrm rot="10800000">
                <a:off x="7467600" y="3352800"/>
                <a:ext cx="228600" cy="152400"/>
              </a:xfrm>
              <a:prstGeom prst="line">
                <a:avLst/>
              </a:prstGeom>
              <a:ln w="38100"/>
            </p:spPr>
            <p:style>
              <a:lnRef idx="2">
                <a:schemeClr val="accent6"/>
              </a:lnRef>
              <a:fillRef idx="0">
                <a:schemeClr val="accent6"/>
              </a:fillRef>
              <a:effectRef idx="1">
                <a:schemeClr val="accent6"/>
              </a:effectRef>
              <a:fontRef idx="minor">
                <a:schemeClr val="tx1"/>
              </a:fontRef>
            </p:style>
          </p:cxnSp>
          <p:cxnSp>
            <p:nvCxnSpPr>
              <p:cNvPr id="61" name="Straight Connector 60"/>
              <p:cNvCxnSpPr/>
              <p:nvPr/>
            </p:nvCxnSpPr>
            <p:spPr>
              <a:xfrm rot="5400000" flipH="1" flipV="1">
                <a:off x="7048500" y="3771900"/>
                <a:ext cx="838200" cy="0"/>
              </a:xfrm>
              <a:prstGeom prst="line">
                <a:avLst/>
              </a:prstGeom>
              <a:ln w="38100"/>
            </p:spPr>
            <p:style>
              <a:lnRef idx="2">
                <a:schemeClr val="accent6"/>
              </a:lnRef>
              <a:fillRef idx="0">
                <a:schemeClr val="accent6"/>
              </a:fillRef>
              <a:effectRef idx="1">
                <a:schemeClr val="accent6"/>
              </a:effectRef>
              <a:fontRef idx="minor">
                <a:schemeClr val="tx1"/>
              </a:fontRef>
            </p:style>
          </p:cxnSp>
        </p:grpSp>
        <p:grpSp>
          <p:nvGrpSpPr>
            <p:cNvPr id="62" name="Group 61"/>
            <p:cNvGrpSpPr/>
            <p:nvPr/>
          </p:nvGrpSpPr>
          <p:grpSpPr>
            <a:xfrm>
              <a:off x="381000" y="3124200"/>
              <a:ext cx="762000" cy="482600"/>
              <a:chOff x="3289300" y="2755900"/>
              <a:chExt cx="1587500" cy="1003300"/>
            </a:xfrm>
            <a:effectLst>
              <a:outerShdw blurRad="50800" dist="38100" dir="2700000" algn="tl" rotWithShape="0">
                <a:prstClr val="black">
                  <a:alpha val="40000"/>
                </a:prstClr>
              </a:outerShdw>
            </a:effectLst>
          </p:grpSpPr>
          <p:sp>
            <p:nvSpPr>
              <p:cNvPr id="63" name="Rectangle 62"/>
              <p:cNvSpPr/>
              <p:nvPr/>
            </p:nvSpPr>
            <p:spPr>
              <a:xfrm>
                <a:off x="4724400" y="3124200"/>
                <a:ext cx="152400" cy="4572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64" name="Rectangle 63"/>
              <p:cNvSpPr/>
              <p:nvPr/>
            </p:nvSpPr>
            <p:spPr>
              <a:xfrm>
                <a:off x="3289300" y="2755900"/>
                <a:ext cx="1155700" cy="8255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65" name="Rectangle 64"/>
              <p:cNvSpPr/>
              <p:nvPr/>
            </p:nvSpPr>
            <p:spPr>
              <a:xfrm>
                <a:off x="4432300" y="2971800"/>
                <a:ext cx="292100" cy="609600"/>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66" name="Oval 65"/>
              <p:cNvSpPr/>
              <p:nvPr/>
            </p:nvSpPr>
            <p:spPr>
              <a:xfrm>
                <a:off x="4470400" y="34290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67" name="Oval 66"/>
              <p:cNvSpPr/>
              <p:nvPr/>
            </p:nvSpPr>
            <p:spPr>
              <a:xfrm>
                <a:off x="3441700" y="3403600"/>
                <a:ext cx="330200" cy="330200"/>
              </a:xfrm>
              <a:prstGeom prst="ellipse">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grpSp>
      </p:grpSp>
      <p:sp>
        <p:nvSpPr>
          <p:cNvPr id="79" name="Left Arrow 78"/>
          <p:cNvSpPr/>
          <p:nvPr/>
        </p:nvSpPr>
        <p:spPr>
          <a:xfrm rot="4708885" flipH="1">
            <a:off x="3100862" y="3537413"/>
            <a:ext cx="719060" cy="228600"/>
          </a:xfrm>
          <a:prstGeom prst="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8" name="TextBox 67"/>
          <p:cNvSpPr txBox="1"/>
          <p:nvPr/>
        </p:nvSpPr>
        <p:spPr>
          <a:xfrm>
            <a:off x="304800" y="6400800"/>
            <a:ext cx="8686800" cy="246221"/>
          </a:xfrm>
          <a:prstGeom prst="rect">
            <a:avLst/>
          </a:prstGeom>
          <a:noFill/>
        </p:spPr>
        <p:txBody>
          <a:bodyPr wrap="square" rtlCol="0">
            <a:spAutoFit/>
          </a:bodyPr>
          <a:lstStyle/>
          <a:p>
            <a:r>
              <a:rPr lang="en-US" sz="1000" baseline="30000" dirty="0" smtClean="0"/>
              <a:t>1 </a:t>
            </a:r>
            <a:r>
              <a:rPr lang="en-US" sz="1000" dirty="0" smtClean="0"/>
              <a:t> Adapted from “Lean and Clean Value Stream Mapping,” Green Suppliers Network, and “The Lean and Environment Toolkit,” EPA.  </a:t>
            </a:r>
            <a:endParaRPr lang="en-US" sz="1000" baseline="30000" dirty="0"/>
          </a:p>
        </p:txBody>
      </p:sp>
      <p:sp>
        <p:nvSpPr>
          <p:cNvPr id="70" name="Left Arrow 69"/>
          <p:cNvSpPr/>
          <p:nvPr/>
        </p:nvSpPr>
        <p:spPr>
          <a:xfrm rot="6914081" flipH="1">
            <a:off x="4450568" y="3935176"/>
            <a:ext cx="1315118" cy="228600"/>
          </a:xfrm>
          <a:prstGeom prst="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9" name="Rounded Rectangle 68"/>
          <p:cNvSpPr/>
          <p:nvPr/>
        </p:nvSpPr>
        <p:spPr>
          <a:xfrm>
            <a:off x="5029200" y="2286000"/>
            <a:ext cx="1905000" cy="12954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dirty="0" smtClean="0"/>
              <a:t>You should track all the inputs and outputs for each process and their quantities including the amount of time and labor</a:t>
            </a:r>
          </a:p>
        </p:txBody>
      </p:sp>
      <p:sp>
        <p:nvSpPr>
          <p:cNvPr id="82" name="Left Arrow 81"/>
          <p:cNvSpPr/>
          <p:nvPr/>
        </p:nvSpPr>
        <p:spPr>
          <a:xfrm rot="1827632">
            <a:off x="2891916" y="5468383"/>
            <a:ext cx="893021" cy="228600"/>
          </a:xfrm>
          <a:prstGeom prst="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84" name="Rounded Rectangle 83"/>
          <p:cNvSpPr/>
          <p:nvPr/>
        </p:nvSpPr>
        <p:spPr>
          <a:xfrm>
            <a:off x="3657600" y="5410200"/>
            <a:ext cx="1828800" cy="7620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t>Outputs</a:t>
            </a:r>
          </a:p>
          <a:p>
            <a:pPr algn="ctr"/>
            <a:r>
              <a:rPr lang="en-US" sz="1200" dirty="0" smtClean="0"/>
              <a:t>(byproducts, pollution, waste, rework) </a:t>
            </a:r>
          </a:p>
        </p:txBody>
      </p:sp>
      <p:sp>
        <p:nvSpPr>
          <p:cNvPr id="85" name="Left Arrow 84"/>
          <p:cNvSpPr/>
          <p:nvPr/>
        </p:nvSpPr>
        <p:spPr>
          <a:xfrm rot="20136746" flipH="1">
            <a:off x="1542644" y="4786454"/>
            <a:ext cx="719060" cy="228600"/>
          </a:xfrm>
          <a:prstGeom prst="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83" name="Rounded Rectangle 82"/>
          <p:cNvSpPr/>
          <p:nvPr/>
        </p:nvSpPr>
        <p:spPr>
          <a:xfrm>
            <a:off x="152400" y="4800600"/>
            <a:ext cx="1524000" cy="11430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t>Inputs</a:t>
            </a:r>
          </a:p>
          <a:p>
            <a:pPr algn="ctr"/>
            <a:r>
              <a:rPr lang="en-US" sz="1200" dirty="0" smtClean="0"/>
              <a:t>(Materials, energy, water, labor, time, etc.)</a:t>
            </a:r>
          </a:p>
        </p:txBody>
      </p:sp>
      <p:sp>
        <p:nvSpPr>
          <p:cNvPr id="76" name="Right Arrow 75">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7" name="Picture 76"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78" name="Rounded Rectangle 77"/>
          <p:cNvSpPr/>
          <p:nvPr/>
        </p:nvSpPr>
        <p:spPr>
          <a:xfrm>
            <a:off x="2895600" y="3200400"/>
            <a:ext cx="1219200" cy="30480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1200" b="1" dirty="0" smtClean="0"/>
              <a:t>Inventory</a:t>
            </a:r>
            <a:endParaRPr lang="en-US" sz="1200" dirty="0" smtClean="0"/>
          </a:p>
        </p:txBody>
      </p:sp>
      <p:sp>
        <p:nvSpPr>
          <p:cNvPr id="81" name="Slide Number Placeholder 80"/>
          <p:cNvSpPr>
            <a:spLocks noGrp="1"/>
          </p:cNvSpPr>
          <p:nvPr>
            <p:ph type="sldNum" sz="quarter" idx="12"/>
          </p:nvPr>
        </p:nvSpPr>
        <p:spPr/>
        <p:txBody>
          <a:bodyPr/>
          <a:lstStyle/>
          <a:p>
            <a:fld id="{197B56AA-1A1D-44A6-9AFD-24AEBEFDBFF0}" type="slidenum">
              <a:rPr lang="en-US" smtClean="0"/>
              <a:pPr/>
              <a:t>21</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fade">
                                      <p:cBhvr>
                                        <p:cTn id="7" dur="500"/>
                                        <p:tgtEl>
                                          <p:spTgt spid="6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1000"/>
                                        <p:tgtEl>
                                          <p:spTgt spid="70"/>
                                        </p:tgtEl>
                                      </p:cBhvr>
                                    </p:animEffect>
                                  </p:childTnLst>
                                </p:cTn>
                              </p:par>
                            </p:childTnLst>
                          </p:cTn>
                        </p:par>
                        <p:par>
                          <p:cTn id="12" fill="hold">
                            <p:stCondLst>
                              <p:cond delay="1500"/>
                            </p:stCondLst>
                            <p:childTnLst>
                              <p:par>
                                <p:cTn id="13" presetID="10" presetClass="entr" presetSubtype="0" fill="hold" grpId="0" nodeType="afterEffect">
                                  <p:stCondLst>
                                    <p:cond delay="2000"/>
                                  </p:stCondLst>
                                  <p:childTnLst>
                                    <p:set>
                                      <p:cBhvr>
                                        <p:cTn id="14" dur="1" fill="hold">
                                          <p:stCondLst>
                                            <p:cond delay="0"/>
                                          </p:stCondLst>
                                        </p:cTn>
                                        <p:tgtEl>
                                          <p:spTgt spid="83"/>
                                        </p:tgtEl>
                                        <p:attrNameLst>
                                          <p:attrName>style.visibility</p:attrName>
                                        </p:attrNameLst>
                                      </p:cBhvr>
                                      <p:to>
                                        <p:strVal val="visible"/>
                                      </p:to>
                                    </p:set>
                                    <p:animEffect transition="in" filter="fade">
                                      <p:cBhvr>
                                        <p:cTn id="15" dur="500"/>
                                        <p:tgtEl>
                                          <p:spTgt spid="83"/>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85"/>
                                        </p:tgtEl>
                                        <p:attrNameLst>
                                          <p:attrName>style.visibility</p:attrName>
                                        </p:attrNameLst>
                                      </p:cBhvr>
                                      <p:to>
                                        <p:strVal val="visible"/>
                                      </p:to>
                                    </p:set>
                                    <p:animEffect transition="in" filter="fade">
                                      <p:cBhvr>
                                        <p:cTn id="19" dur="1000"/>
                                        <p:tgtEl>
                                          <p:spTgt spid="85"/>
                                        </p:tgtEl>
                                      </p:cBhvr>
                                    </p:animEffect>
                                  </p:childTnLst>
                                </p:cTn>
                              </p:par>
                            </p:childTnLst>
                          </p:cTn>
                        </p:par>
                        <p:par>
                          <p:cTn id="20" fill="hold">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84"/>
                                        </p:tgtEl>
                                        <p:attrNameLst>
                                          <p:attrName>style.visibility</p:attrName>
                                        </p:attrNameLst>
                                      </p:cBhvr>
                                      <p:to>
                                        <p:strVal val="visible"/>
                                      </p:to>
                                    </p:set>
                                    <p:animEffect transition="in" filter="fade">
                                      <p:cBhvr>
                                        <p:cTn id="23" dur="500"/>
                                        <p:tgtEl>
                                          <p:spTgt spid="84"/>
                                        </p:tgtEl>
                                      </p:cBhvr>
                                    </p:animEffect>
                                  </p:childTnLst>
                                </p:cTn>
                              </p:par>
                            </p:childTnLst>
                          </p:cTn>
                        </p:par>
                        <p:par>
                          <p:cTn id="24" fill="hold">
                            <p:stCondLst>
                              <p:cond delay="5500"/>
                            </p:stCondLst>
                            <p:childTnLst>
                              <p:par>
                                <p:cTn id="25" presetID="10" presetClass="entr" presetSubtype="0" fill="hold" grpId="0" nodeType="afterEffect">
                                  <p:stCondLst>
                                    <p:cond delay="0"/>
                                  </p:stCondLst>
                                  <p:childTnLst>
                                    <p:set>
                                      <p:cBhvr>
                                        <p:cTn id="26" dur="1" fill="hold">
                                          <p:stCondLst>
                                            <p:cond delay="0"/>
                                          </p:stCondLst>
                                        </p:cTn>
                                        <p:tgtEl>
                                          <p:spTgt spid="82"/>
                                        </p:tgtEl>
                                        <p:attrNameLst>
                                          <p:attrName>style.visibility</p:attrName>
                                        </p:attrNameLst>
                                      </p:cBhvr>
                                      <p:to>
                                        <p:strVal val="visible"/>
                                      </p:to>
                                    </p:set>
                                    <p:animEffect transition="in" filter="fade">
                                      <p:cBhvr>
                                        <p:cTn id="27" dur="1000"/>
                                        <p:tgtEl>
                                          <p:spTgt spid="82"/>
                                        </p:tgtEl>
                                      </p:cBhvr>
                                    </p:animEffect>
                                  </p:childTnLst>
                                </p:cTn>
                              </p:par>
                            </p:childTnLst>
                          </p:cTn>
                        </p:par>
                        <p:par>
                          <p:cTn id="28" fill="hold">
                            <p:stCondLst>
                              <p:cond delay="6500"/>
                            </p:stCondLst>
                            <p:childTnLst>
                              <p:par>
                                <p:cTn id="29" presetID="10" presetClass="entr" presetSubtype="0"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500"/>
                                        <p:tgtEl>
                                          <p:spTgt spid="78"/>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79"/>
                                        </p:tgtEl>
                                        <p:attrNameLst>
                                          <p:attrName>style.visibility</p:attrName>
                                        </p:attrNameLst>
                                      </p:cBhvr>
                                      <p:to>
                                        <p:strVal val="visible"/>
                                      </p:to>
                                    </p:set>
                                    <p:animEffect transition="in" filter="fade">
                                      <p:cBhvr>
                                        <p:cTn id="35"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animBg="1"/>
      <p:bldP spid="70" grpId="0" animBg="1"/>
      <p:bldP spid="69" grpId="0" animBg="1"/>
      <p:bldP spid="82" grpId="0" animBg="1"/>
      <p:bldP spid="84" grpId="0" animBg="1"/>
      <p:bldP spid="85" grpId="0" animBg="1"/>
      <p:bldP spid="83" grpId="0" animBg="1"/>
      <p:bldP spid="7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Priorities</a:t>
            </a:r>
            <a:endParaRPr lang="en-US" dirty="0"/>
          </a:p>
        </p:txBody>
      </p:sp>
      <p:sp>
        <p:nvSpPr>
          <p:cNvPr id="3" name="Content Placeholder 2"/>
          <p:cNvSpPr>
            <a:spLocks noGrp="1"/>
          </p:cNvSpPr>
          <p:nvPr>
            <p:ph idx="1"/>
          </p:nvPr>
        </p:nvSpPr>
        <p:spPr>
          <a:xfrm>
            <a:off x="457200" y="990601"/>
            <a:ext cx="3429000" cy="5181600"/>
          </a:xfrm>
        </p:spPr>
        <p:txBody>
          <a:bodyPr>
            <a:normAutofit/>
          </a:bodyPr>
          <a:lstStyle/>
          <a:p>
            <a:pPr>
              <a:spcAft>
                <a:spcPts val="1200"/>
              </a:spcAft>
            </a:pPr>
            <a:r>
              <a:rPr lang="en-US" sz="1800" dirty="0" smtClean="0"/>
              <a:t>Once you have identified your facility’s environmental impacts, you </a:t>
            </a:r>
            <a:r>
              <a:rPr lang="en-US" sz="1800" dirty="0" smtClean="0">
                <a:solidFill>
                  <a:schemeClr val="accent5"/>
                </a:solidFill>
              </a:rPr>
              <a:t>need to prioritize </a:t>
            </a:r>
            <a:r>
              <a:rPr lang="en-US" sz="1800" dirty="0" smtClean="0"/>
              <a:t>which ones you will focus on.</a:t>
            </a:r>
          </a:p>
          <a:p>
            <a:pPr>
              <a:spcAft>
                <a:spcPts val="1200"/>
              </a:spcAft>
            </a:pPr>
            <a:r>
              <a:rPr lang="en-US" sz="1800" dirty="0" smtClean="0"/>
              <a:t>After selecting a few impacts to focus on, you need to understand what opportunities exist for mitigating or eliminating those impacts.</a:t>
            </a:r>
          </a:p>
          <a:p>
            <a:pPr>
              <a:spcAft>
                <a:spcPts val="1200"/>
              </a:spcAft>
            </a:pPr>
            <a:r>
              <a:rPr lang="en-US" sz="1800" dirty="0" smtClean="0"/>
              <a:t>You will learn more in the next lesson about identifying opportunities.</a:t>
            </a:r>
          </a:p>
        </p:txBody>
      </p:sp>
      <p:sp>
        <p:nvSpPr>
          <p:cNvPr id="4" name="Rectangle 3"/>
          <p:cNvSpPr/>
          <p:nvPr/>
        </p:nvSpPr>
        <p:spPr>
          <a:xfrm>
            <a:off x="4191000" y="1219200"/>
            <a:ext cx="4419600" cy="41148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smtClean="0"/>
              <a:t>Important Questions to Ask When Setting Priorities</a:t>
            </a:r>
            <a:r>
              <a:rPr lang="en-US" b="1" baseline="30000" dirty="0" smtClean="0"/>
              <a:t>1</a:t>
            </a:r>
            <a:endParaRPr lang="en-US" b="1" dirty="0" smtClean="0"/>
          </a:p>
          <a:p>
            <a:pPr algn="ctr"/>
            <a:endParaRPr lang="en-US" b="1" dirty="0" smtClean="0"/>
          </a:p>
          <a:p>
            <a:pPr marL="342900" indent="-342900">
              <a:spcAft>
                <a:spcPts val="1200"/>
              </a:spcAft>
              <a:buFont typeface="+mj-lt"/>
              <a:buAutoNum type="arabicPeriod"/>
            </a:pPr>
            <a:r>
              <a:rPr lang="en-US" sz="1600" dirty="0" smtClean="0"/>
              <a:t>What are the most important impacts?</a:t>
            </a:r>
          </a:p>
          <a:p>
            <a:pPr marL="342900" indent="-342900">
              <a:spcAft>
                <a:spcPts val="1200"/>
              </a:spcAft>
              <a:buFont typeface="+mj-lt"/>
              <a:buAutoNum type="arabicPeriod"/>
            </a:pPr>
            <a:r>
              <a:rPr lang="en-US" sz="1600" dirty="0" smtClean="0"/>
              <a:t>Where are there opportunities for projects to mitigate those impacts?</a:t>
            </a:r>
          </a:p>
          <a:p>
            <a:pPr marL="342900" indent="-342900">
              <a:spcAft>
                <a:spcPts val="1200"/>
              </a:spcAft>
              <a:buFont typeface="+mj-lt"/>
              <a:buAutoNum type="arabicPeriod"/>
            </a:pPr>
            <a:r>
              <a:rPr lang="en-US" sz="1600" dirty="0" smtClean="0"/>
              <a:t>Does your company have the power to implement the projects to reduce the impacts?</a:t>
            </a:r>
          </a:p>
          <a:p>
            <a:pPr marL="342900" indent="-342900">
              <a:spcAft>
                <a:spcPts val="1200"/>
              </a:spcAft>
              <a:buFont typeface="+mj-lt"/>
              <a:buAutoNum type="arabicPeriod"/>
            </a:pPr>
            <a:r>
              <a:rPr lang="en-US" sz="1600" dirty="0" smtClean="0"/>
              <a:t>Are the projects  viable economically?</a:t>
            </a:r>
          </a:p>
        </p:txBody>
      </p:sp>
      <p:sp>
        <p:nvSpPr>
          <p:cNvPr id="5" name="Rectangle 4"/>
          <p:cNvSpPr/>
          <p:nvPr/>
        </p:nvSpPr>
        <p:spPr>
          <a:xfrm>
            <a:off x="152400" y="6477000"/>
            <a:ext cx="8229600" cy="246221"/>
          </a:xfrm>
          <a:prstGeom prst="rect">
            <a:avLst/>
          </a:prstGeom>
        </p:spPr>
        <p:txBody>
          <a:bodyPr wrap="square">
            <a:spAutoFit/>
          </a:bodyPr>
          <a:lstStyle/>
          <a:p>
            <a:r>
              <a:rPr lang="en-US" sz="1000" baseline="30000" dirty="0" smtClean="0"/>
              <a:t>1</a:t>
            </a:r>
            <a:r>
              <a:rPr lang="en-US" sz="1000" dirty="0" smtClean="0"/>
              <a:t> UNEP “Life Cycle Management: A Business Guide to Sustainability”</a:t>
            </a:r>
            <a:endParaRPr lang="en-US" sz="1000" dirty="0"/>
          </a:p>
        </p:txBody>
      </p:sp>
      <p:sp>
        <p:nvSpPr>
          <p:cNvPr id="6" name="Right Arrow 5">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22</a:t>
            </a:fld>
            <a:endParaRPr lang="en-US"/>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Kinds of Environmental Impacts are Most Important?</a:t>
            </a:r>
            <a:endParaRPr lang="en-US" dirty="0"/>
          </a:p>
        </p:txBody>
      </p:sp>
      <p:sp>
        <p:nvSpPr>
          <p:cNvPr id="3" name="Content Placeholder 2"/>
          <p:cNvSpPr>
            <a:spLocks noGrp="1"/>
          </p:cNvSpPr>
          <p:nvPr>
            <p:ph idx="1"/>
          </p:nvPr>
        </p:nvSpPr>
        <p:spPr>
          <a:xfrm>
            <a:off x="457200" y="1219200"/>
            <a:ext cx="5334000" cy="4906963"/>
          </a:xfrm>
        </p:spPr>
        <p:txBody>
          <a:bodyPr>
            <a:normAutofit lnSpcReduction="10000"/>
          </a:bodyPr>
          <a:lstStyle/>
          <a:p>
            <a:pPr>
              <a:buNone/>
            </a:pPr>
            <a:r>
              <a:rPr lang="en-US" dirty="0" smtClean="0"/>
              <a:t>It’s advisable to focus on environmental impacts that:</a:t>
            </a:r>
            <a:r>
              <a:rPr lang="en-US" baseline="30000" dirty="0" smtClean="0"/>
              <a:t>1</a:t>
            </a:r>
            <a:endParaRPr lang="en-US" dirty="0" smtClean="0"/>
          </a:p>
          <a:p>
            <a:pPr>
              <a:spcAft>
                <a:spcPts val="1200"/>
              </a:spcAft>
            </a:pPr>
            <a:r>
              <a:rPr lang="en-US" sz="2400" dirty="0" smtClean="0"/>
              <a:t>Have a </a:t>
            </a:r>
            <a:r>
              <a:rPr lang="en-US" sz="2400" b="1" u="sng" dirty="0" smtClean="0">
                <a:solidFill>
                  <a:schemeClr val="accent5"/>
                </a:solidFill>
              </a:rPr>
              <a:t>large effect</a:t>
            </a:r>
            <a:r>
              <a:rPr lang="en-US" sz="2400" b="1" dirty="0" smtClean="0"/>
              <a:t> </a:t>
            </a:r>
            <a:r>
              <a:rPr lang="en-US" sz="2400" dirty="0" smtClean="0"/>
              <a:t>on the environment or society</a:t>
            </a:r>
          </a:p>
          <a:p>
            <a:pPr>
              <a:spcAft>
                <a:spcPts val="1200"/>
              </a:spcAft>
            </a:pPr>
            <a:r>
              <a:rPr lang="en-US" sz="2400" dirty="0" smtClean="0"/>
              <a:t>Have </a:t>
            </a:r>
            <a:r>
              <a:rPr lang="en-US" sz="2400" b="1" u="sng" dirty="0" smtClean="0">
                <a:solidFill>
                  <a:schemeClr val="accent5"/>
                </a:solidFill>
              </a:rPr>
              <a:t>higher cost</a:t>
            </a:r>
            <a:r>
              <a:rPr lang="en-US" sz="2400" b="1" dirty="0" smtClean="0"/>
              <a:t> </a:t>
            </a:r>
            <a:r>
              <a:rPr lang="en-US" sz="2400" dirty="0" smtClean="0"/>
              <a:t>implications to the company or consumers</a:t>
            </a:r>
          </a:p>
          <a:p>
            <a:pPr>
              <a:spcAft>
                <a:spcPts val="1200"/>
              </a:spcAft>
            </a:pPr>
            <a:r>
              <a:rPr lang="en-US" sz="2400" dirty="0" smtClean="0"/>
              <a:t> Are </a:t>
            </a:r>
            <a:r>
              <a:rPr lang="en-US" sz="2400" b="1" u="sng" dirty="0" smtClean="0">
                <a:solidFill>
                  <a:schemeClr val="accent5"/>
                </a:solidFill>
              </a:rPr>
              <a:t>important to stakeholders</a:t>
            </a:r>
            <a:r>
              <a:rPr lang="en-US" sz="2400" b="1" u="sng" dirty="0" smtClean="0"/>
              <a:t> </a:t>
            </a:r>
            <a:r>
              <a:rPr lang="en-US" sz="2400" dirty="0" smtClean="0"/>
              <a:t>(customers, employees, community)</a:t>
            </a:r>
            <a:endParaRPr lang="en-US" sz="2400" baseline="30000" dirty="0" smtClean="0"/>
          </a:p>
          <a:p>
            <a:pPr>
              <a:spcAft>
                <a:spcPts val="1200"/>
              </a:spcAft>
            </a:pPr>
            <a:r>
              <a:rPr lang="en-US" sz="2400" dirty="0" smtClean="0"/>
              <a:t>You have some </a:t>
            </a:r>
            <a:r>
              <a:rPr lang="en-US" sz="2400" b="1" u="sng" dirty="0" smtClean="0">
                <a:solidFill>
                  <a:schemeClr val="accent5"/>
                </a:solidFill>
              </a:rPr>
              <a:t>control</a:t>
            </a:r>
            <a:r>
              <a:rPr lang="en-US" sz="2400" dirty="0" smtClean="0"/>
              <a:t> over</a:t>
            </a:r>
          </a:p>
        </p:txBody>
      </p:sp>
      <p:sp>
        <p:nvSpPr>
          <p:cNvPr id="5" name="TextBox 4"/>
          <p:cNvSpPr txBox="1"/>
          <p:nvPr/>
        </p:nvSpPr>
        <p:spPr>
          <a:xfrm>
            <a:off x="152400" y="6324600"/>
            <a:ext cx="8839200" cy="246221"/>
          </a:xfrm>
          <a:prstGeom prst="rect">
            <a:avLst/>
          </a:prstGeom>
          <a:noFill/>
        </p:spPr>
        <p:txBody>
          <a:bodyPr wrap="square" rtlCol="0">
            <a:spAutoFit/>
          </a:bodyPr>
          <a:lstStyle/>
          <a:p>
            <a:r>
              <a:rPr lang="en-US" sz="1000" baseline="30000" dirty="0" smtClean="0"/>
              <a:t>1 </a:t>
            </a:r>
            <a:r>
              <a:rPr lang="en-US" sz="1000" dirty="0" smtClean="0"/>
              <a:t>United Nations Environment </a:t>
            </a:r>
            <a:r>
              <a:rPr lang="en-US" sz="1000" dirty="0" err="1" smtClean="0"/>
              <a:t>Programme</a:t>
            </a:r>
            <a:r>
              <a:rPr lang="en-US" sz="1000" dirty="0" smtClean="0"/>
              <a:t> and Delft University of Technology “Design for Sustainability A Step-by-Step Approach.” </a:t>
            </a:r>
            <a:endParaRPr lang="en-US" sz="1000" baseline="30000" dirty="0"/>
          </a:p>
        </p:txBody>
      </p:sp>
      <p:pic>
        <p:nvPicPr>
          <p:cNvPr id="2055" name="Picture 7" descr="C:\Documents and Settings\Morgan Barr\Local Settings\Temporary Internet Files\Content.IE5\WTYNJG7L\MC900090496[1].wmf"/>
          <p:cNvPicPr>
            <a:picLocks noChangeAspect="1" noChangeArrowheads="1"/>
          </p:cNvPicPr>
          <p:nvPr/>
        </p:nvPicPr>
        <p:blipFill>
          <a:blip r:embed="rId2" cstate="print"/>
          <a:srcRect/>
          <a:stretch>
            <a:fillRect/>
          </a:stretch>
        </p:blipFill>
        <p:spPr bwMode="auto">
          <a:xfrm>
            <a:off x="5715000" y="1371600"/>
            <a:ext cx="3266920" cy="2850334"/>
          </a:xfrm>
          <a:prstGeom prst="rect">
            <a:avLst/>
          </a:prstGeom>
          <a:noFill/>
        </p:spPr>
      </p:pic>
      <p:sp>
        <p:nvSpPr>
          <p:cNvPr id="6" name="Right Arrow 5">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23</a:t>
            </a:fld>
            <a:endParaRPr lang="en-US"/>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About Your Stakeholders</a:t>
            </a:r>
            <a:endParaRPr lang="en-US" dirty="0"/>
          </a:p>
        </p:txBody>
      </p:sp>
      <p:sp>
        <p:nvSpPr>
          <p:cNvPr id="3" name="Content Placeholder 2"/>
          <p:cNvSpPr>
            <a:spLocks noGrp="1"/>
          </p:cNvSpPr>
          <p:nvPr>
            <p:ph idx="1"/>
          </p:nvPr>
        </p:nvSpPr>
        <p:spPr>
          <a:xfrm>
            <a:off x="457200" y="1371600"/>
            <a:ext cx="6324600" cy="4754563"/>
          </a:xfrm>
        </p:spPr>
        <p:txBody>
          <a:bodyPr>
            <a:normAutofit fontScale="55000" lnSpcReduction="20000"/>
          </a:bodyPr>
          <a:lstStyle/>
          <a:p>
            <a:pPr>
              <a:spcAft>
                <a:spcPts val="1200"/>
              </a:spcAft>
            </a:pPr>
            <a:r>
              <a:rPr lang="en-US" dirty="0" smtClean="0"/>
              <a:t>No matter what your company produces, you have a group of stakeholders that have an interest in what your company does.</a:t>
            </a:r>
          </a:p>
          <a:p>
            <a:pPr>
              <a:spcAft>
                <a:spcPts val="1200"/>
              </a:spcAft>
            </a:pPr>
            <a:r>
              <a:rPr lang="en-US" dirty="0" smtClean="0"/>
              <a:t>Where is your facility? What are the local issues that the </a:t>
            </a:r>
            <a:r>
              <a:rPr lang="en-US" u="sng" dirty="0" smtClean="0">
                <a:solidFill>
                  <a:schemeClr val="accent5"/>
                </a:solidFill>
              </a:rPr>
              <a:t>community</a:t>
            </a:r>
            <a:r>
              <a:rPr lang="en-US" dirty="0" smtClean="0"/>
              <a:t> cares about? </a:t>
            </a:r>
          </a:p>
          <a:p>
            <a:pPr>
              <a:spcAft>
                <a:spcPts val="1200"/>
              </a:spcAft>
            </a:pPr>
            <a:r>
              <a:rPr lang="en-US" dirty="0" smtClean="0"/>
              <a:t>What do your </a:t>
            </a:r>
            <a:r>
              <a:rPr lang="en-US" u="sng" dirty="0" smtClean="0">
                <a:solidFill>
                  <a:schemeClr val="accent5"/>
                </a:solidFill>
              </a:rPr>
              <a:t>customers</a:t>
            </a:r>
            <a:r>
              <a:rPr lang="en-US" dirty="0" smtClean="0"/>
              <a:t> care about?  Are there environmental issues related to your products that are important to the customer?</a:t>
            </a:r>
          </a:p>
          <a:p>
            <a:pPr>
              <a:spcAft>
                <a:spcPts val="1200"/>
              </a:spcAft>
            </a:pPr>
            <a:r>
              <a:rPr lang="en-US" dirty="0" smtClean="0"/>
              <a:t>Are there issues your </a:t>
            </a:r>
            <a:r>
              <a:rPr lang="en-US" u="sng" dirty="0" smtClean="0">
                <a:solidFill>
                  <a:schemeClr val="accent5"/>
                </a:solidFill>
              </a:rPr>
              <a:t>employees</a:t>
            </a:r>
            <a:r>
              <a:rPr lang="en-US" dirty="0" smtClean="0"/>
              <a:t> care about?  They care about the company’s environmental impact as well.  There may also be workplace environmental issues at hand related to safety and the working environment.</a:t>
            </a:r>
          </a:p>
          <a:p>
            <a:pPr>
              <a:spcAft>
                <a:spcPts val="1200"/>
              </a:spcAft>
            </a:pPr>
            <a:r>
              <a:rPr lang="en-US" dirty="0" smtClean="0"/>
              <a:t>Are there </a:t>
            </a:r>
            <a:r>
              <a:rPr lang="en-US" u="sng" dirty="0" smtClean="0">
                <a:solidFill>
                  <a:schemeClr val="accent5"/>
                </a:solidFill>
              </a:rPr>
              <a:t>other stakeholders</a:t>
            </a:r>
            <a:r>
              <a:rPr lang="en-US" dirty="0" smtClean="0"/>
              <a:t> that have an interest in your company’s environmental impact?  Non-Governmental Organizations (NGOs), the government, etc.</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7162800" y="1143000"/>
            <a:ext cx="1926686" cy="1540444"/>
          </a:xfrm>
          <a:prstGeom prst="rect">
            <a:avLst/>
          </a:prstGeom>
          <a:noFill/>
          <a:ln w="9525">
            <a:noFill/>
            <a:miter lim="800000"/>
            <a:headEnd/>
            <a:tailEnd/>
          </a:ln>
          <a:effectLst/>
        </p:spPr>
      </p:pic>
      <p:sp>
        <p:nvSpPr>
          <p:cNvPr id="5" name="Right Arrow 4">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7" name="Slide Number Placeholder 6"/>
          <p:cNvSpPr>
            <a:spLocks noGrp="1"/>
          </p:cNvSpPr>
          <p:nvPr>
            <p:ph type="sldNum" sz="quarter" idx="12"/>
          </p:nvPr>
        </p:nvSpPr>
        <p:spPr/>
        <p:txBody>
          <a:bodyPr/>
          <a:lstStyle/>
          <a:p>
            <a:fld id="{197B56AA-1A1D-44A6-9AFD-24AEBEFDBFF0}" type="slidenum">
              <a:rPr lang="en-US" smtClean="0"/>
              <a:pPr/>
              <a:t>24</a:t>
            </a:fld>
            <a:endParaRPr lang="en-US"/>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Targets</a:t>
            </a:r>
            <a:endParaRPr lang="en-US" dirty="0"/>
          </a:p>
        </p:txBody>
      </p:sp>
      <p:sp>
        <p:nvSpPr>
          <p:cNvPr id="3" name="Content Placeholder 2"/>
          <p:cNvSpPr>
            <a:spLocks noGrp="1"/>
          </p:cNvSpPr>
          <p:nvPr>
            <p:ph idx="1"/>
          </p:nvPr>
        </p:nvSpPr>
        <p:spPr>
          <a:xfrm>
            <a:off x="457200" y="990601"/>
            <a:ext cx="6172200" cy="1066800"/>
          </a:xfrm>
        </p:spPr>
        <p:txBody>
          <a:bodyPr>
            <a:normAutofit fontScale="55000" lnSpcReduction="20000"/>
          </a:bodyPr>
          <a:lstStyle/>
          <a:p>
            <a:pPr>
              <a:spcAft>
                <a:spcPts val="1800"/>
              </a:spcAft>
            </a:pPr>
            <a:r>
              <a:rPr lang="en-US" dirty="0" smtClean="0"/>
              <a:t>Once you have set priorities, you can think about your objectives and targets.</a:t>
            </a:r>
          </a:p>
          <a:p>
            <a:pPr>
              <a:spcAft>
                <a:spcPts val="1800"/>
              </a:spcAft>
            </a:pPr>
            <a:r>
              <a:rPr lang="en-US" dirty="0" smtClean="0"/>
              <a:t>Objectives and targets should be</a:t>
            </a:r>
            <a:r>
              <a:rPr lang="en-US" baseline="30000" dirty="0" smtClean="0"/>
              <a:t>1</a:t>
            </a:r>
            <a:r>
              <a:rPr lang="en-US" dirty="0" smtClean="0"/>
              <a:t>:</a:t>
            </a:r>
            <a:endParaRPr lang="en-US" dirty="0"/>
          </a:p>
        </p:txBody>
      </p:sp>
      <p:sp>
        <p:nvSpPr>
          <p:cNvPr id="5" name="TextBox 4"/>
          <p:cNvSpPr txBox="1"/>
          <p:nvPr/>
        </p:nvSpPr>
        <p:spPr>
          <a:xfrm>
            <a:off x="228600" y="6477000"/>
            <a:ext cx="6858000" cy="400110"/>
          </a:xfrm>
          <a:prstGeom prst="rect">
            <a:avLst/>
          </a:prstGeom>
          <a:noFill/>
        </p:spPr>
        <p:txBody>
          <a:bodyPr wrap="square" rtlCol="0">
            <a:spAutoFit/>
          </a:bodyPr>
          <a:lstStyle/>
          <a:p>
            <a:r>
              <a:rPr lang="en-US" sz="1000" baseline="30000" dirty="0" smtClean="0"/>
              <a:t>1</a:t>
            </a:r>
            <a:r>
              <a:rPr lang="en-US" sz="1000" dirty="0" smtClean="0"/>
              <a:t>  NSF International. “Environmental Management Systems: An Implementation Guide for Small and Medium Sized Organizations.” </a:t>
            </a:r>
            <a:endParaRPr lang="en-US" sz="1000" dirty="0"/>
          </a:p>
        </p:txBody>
      </p:sp>
      <p:graphicFrame>
        <p:nvGraphicFramePr>
          <p:cNvPr id="6" name="Diagram 5"/>
          <p:cNvGraphicFramePr/>
          <p:nvPr/>
        </p:nvGraphicFramePr>
        <p:xfrm>
          <a:off x="228600" y="2209800"/>
          <a:ext cx="75438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ight Arrow 6">
            <a:hlinkClick r:id="rId7"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8" name="Picture 7" descr="House.png">
            <a:hlinkClick r:id="rId8"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25</a:t>
            </a:fld>
            <a:endParaRPr lang="en-US"/>
          </a:p>
        </p:txBody>
      </p:sp>
      <p:pic>
        <p:nvPicPr>
          <p:cNvPr id="4" name="Picture 2" descr="C:\Documents and Settings\Morgan Barr\Local Settings\Temporary Internet Files\Content.IE5\YG4S47H3\MC900251131[1].wmf"/>
          <p:cNvPicPr>
            <a:picLocks noChangeAspect="1" noChangeArrowheads="1"/>
          </p:cNvPicPr>
          <p:nvPr/>
        </p:nvPicPr>
        <p:blipFill>
          <a:blip r:embed="rId10" cstate="print"/>
          <a:srcRect/>
          <a:stretch>
            <a:fillRect/>
          </a:stretch>
        </p:blipFill>
        <p:spPr bwMode="auto">
          <a:xfrm>
            <a:off x="7162800" y="304800"/>
            <a:ext cx="1756869" cy="1828800"/>
          </a:xfrm>
          <a:prstGeom prst="rect">
            <a:avLst/>
          </a:prstGeom>
          <a:noFill/>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graphicEl>
                                              <a:dgm id="{FD9772A4-C767-443B-93CB-4C83F4C4B41D}"/>
                                            </p:graphicEl>
                                          </p:spTgt>
                                        </p:tgtEl>
                                        <p:attrNameLst>
                                          <p:attrName>style.visibility</p:attrName>
                                        </p:attrNameLst>
                                      </p:cBhvr>
                                      <p:to>
                                        <p:strVal val="visible"/>
                                      </p:to>
                                    </p:set>
                                    <p:animEffect transition="in" filter="fade">
                                      <p:cBhvr>
                                        <p:cTn id="7" dur="1000"/>
                                        <p:tgtEl>
                                          <p:spTgt spid="6">
                                            <p:graphicEl>
                                              <a:dgm id="{FD9772A4-C767-443B-93CB-4C83F4C4B41D}"/>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graphicEl>
                                              <a:dgm id="{EDBDAA25-FE7F-4361-A257-A7459B6F6241}"/>
                                            </p:graphicEl>
                                          </p:spTgt>
                                        </p:tgtEl>
                                        <p:attrNameLst>
                                          <p:attrName>style.visibility</p:attrName>
                                        </p:attrNameLst>
                                      </p:cBhvr>
                                      <p:to>
                                        <p:strVal val="visible"/>
                                      </p:to>
                                    </p:set>
                                    <p:animEffect transition="in" filter="fade">
                                      <p:cBhvr>
                                        <p:cTn id="11" dur="1000"/>
                                        <p:tgtEl>
                                          <p:spTgt spid="6">
                                            <p:graphicEl>
                                              <a:dgm id="{EDBDAA25-FE7F-4361-A257-A7459B6F6241}"/>
                                            </p:graphic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6">
                                            <p:graphicEl>
                                              <a:dgm id="{AC50900B-1DF5-4C2C-85D4-EBB274AC52D4}"/>
                                            </p:graphicEl>
                                          </p:spTgt>
                                        </p:tgtEl>
                                        <p:attrNameLst>
                                          <p:attrName>style.visibility</p:attrName>
                                        </p:attrNameLst>
                                      </p:cBhvr>
                                      <p:to>
                                        <p:strVal val="visible"/>
                                      </p:to>
                                    </p:set>
                                    <p:animEffect transition="in" filter="fade">
                                      <p:cBhvr>
                                        <p:cTn id="15" dur="1000"/>
                                        <p:tgtEl>
                                          <p:spTgt spid="6">
                                            <p:graphicEl>
                                              <a:dgm id="{AC50900B-1DF5-4C2C-85D4-EBB274AC52D4}"/>
                                            </p:graphic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6">
                                            <p:graphicEl>
                                              <a:dgm id="{D7B1BFFC-CE72-4D07-AEF6-9EF20A2CB3C7}"/>
                                            </p:graphicEl>
                                          </p:spTgt>
                                        </p:tgtEl>
                                        <p:attrNameLst>
                                          <p:attrName>style.visibility</p:attrName>
                                        </p:attrNameLst>
                                      </p:cBhvr>
                                      <p:to>
                                        <p:strVal val="visible"/>
                                      </p:to>
                                    </p:set>
                                    <p:animEffect transition="in" filter="fade">
                                      <p:cBhvr>
                                        <p:cTn id="19" dur="1000"/>
                                        <p:tgtEl>
                                          <p:spTgt spid="6">
                                            <p:graphicEl>
                                              <a:dgm id="{D7B1BFFC-CE72-4D07-AEF6-9EF20A2CB3C7}"/>
                                            </p:graphic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6">
                                            <p:graphicEl>
                                              <a:dgm id="{B6E0E66E-46D0-40CF-83C7-0963B53E384D}"/>
                                            </p:graphicEl>
                                          </p:spTgt>
                                        </p:tgtEl>
                                        <p:attrNameLst>
                                          <p:attrName>style.visibility</p:attrName>
                                        </p:attrNameLst>
                                      </p:cBhvr>
                                      <p:to>
                                        <p:strVal val="visible"/>
                                      </p:to>
                                    </p:set>
                                    <p:animEffect transition="in" filter="fade">
                                      <p:cBhvr>
                                        <p:cTn id="23" dur="1000"/>
                                        <p:tgtEl>
                                          <p:spTgt spid="6">
                                            <p:graphicEl>
                                              <a:dgm id="{B6E0E66E-46D0-40CF-83C7-0963B53E384D}"/>
                                            </p:graphic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6">
                                            <p:graphicEl>
                                              <a:dgm id="{A3AF2154-B766-4AB3-8ECF-70EB502FAF4F}"/>
                                            </p:graphicEl>
                                          </p:spTgt>
                                        </p:tgtEl>
                                        <p:attrNameLst>
                                          <p:attrName>style.visibility</p:attrName>
                                        </p:attrNameLst>
                                      </p:cBhvr>
                                      <p:to>
                                        <p:strVal val="visible"/>
                                      </p:to>
                                    </p:set>
                                    <p:animEffect transition="in" filter="fade">
                                      <p:cBhvr>
                                        <p:cTn id="27" dur="1000"/>
                                        <p:tgtEl>
                                          <p:spTgt spid="6">
                                            <p:graphicEl>
                                              <a:dgm id="{A3AF2154-B766-4AB3-8ECF-70EB502FAF4F}"/>
                                            </p:graphic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6">
                                            <p:graphicEl>
                                              <a:dgm id="{C86394F0-CEEA-4F4E-A188-C82AD91A2130}"/>
                                            </p:graphicEl>
                                          </p:spTgt>
                                        </p:tgtEl>
                                        <p:attrNameLst>
                                          <p:attrName>style.visibility</p:attrName>
                                        </p:attrNameLst>
                                      </p:cBhvr>
                                      <p:to>
                                        <p:strVal val="visible"/>
                                      </p:to>
                                    </p:set>
                                    <p:animEffect transition="in" filter="fade">
                                      <p:cBhvr>
                                        <p:cTn id="31" dur="1000"/>
                                        <p:tgtEl>
                                          <p:spTgt spid="6">
                                            <p:graphicEl>
                                              <a:dgm id="{C86394F0-CEEA-4F4E-A188-C82AD91A2130}"/>
                                            </p:graphic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6">
                                            <p:graphicEl>
                                              <a:dgm id="{ACEDBE1E-71ED-44D0-ACB3-10A64859E7F4}"/>
                                            </p:graphicEl>
                                          </p:spTgt>
                                        </p:tgtEl>
                                        <p:attrNameLst>
                                          <p:attrName>style.visibility</p:attrName>
                                        </p:attrNameLst>
                                      </p:cBhvr>
                                      <p:to>
                                        <p:strVal val="visible"/>
                                      </p:to>
                                    </p:set>
                                    <p:animEffect transition="in" filter="fade">
                                      <p:cBhvr>
                                        <p:cTn id="35" dur="1000"/>
                                        <p:tgtEl>
                                          <p:spTgt spid="6">
                                            <p:graphicEl>
                                              <a:dgm id="{ACEDBE1E-71ED-44D0-ACB3-10A64859E7F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and Targets: Examples</a:t>
            </a:r>
            <a:r>
              <a:rPr lang="en-US" baseline="30000" dirty="0" smtClean="0"/>
              <a:t>1</a:t>
            </a:r>
            <a:endParaRPr lang="en-US" dirty="0"/>
          </a:p>
        </p:txBody>
      </p:sp>
      <p:sp>
        <p:nvSpPr>
          <p:cNvPr id="4" name="TextBox 3"/>
          <p:cNvSpPr txBox="1"/>
          <p:nvPr/>
        </p:nvSpPr>
        <p:spPr>
          <a:xfrm>
            <a:off x="228600" y="6477000"/>
            <a:ext cx="6858000" cy="400110"/>
          </a:xfrm>
          <a:prstGeom prst="rect">
            <a:avLst/>
          </a:prstGeom>
          <a:noFill/>
        </p:spPr>
        <p:txBody>
          <a:bodyPr wrap="square" rtlCol="0">
            <a:spAutoFit/>
          </a:bodyPr>
          <a:lstStyle/>
          <a:p>
            <a:r>
              <a:rPr lang="en-US" sz="1000" baseline="30000" dirty="0" smtClean="0"/>
              <a:t>1</a:t>
            </a:r>
            <a:r>
              <a:rPr lang="en-US" sz="1000" dirty="0" smtClean="0"/>
              <a:t>  NSF International. “Environmental Management Systems: An Implementation Guide for Small and Medium Sized Organizations.” </a:t>
            </a:r>
            <a:endParaRPr lang="en-US" sz="1000" dirty="0"/>
          </a:p>
        </p:txBody>
      </p:sp>
      <p:sp>
        <p:nvSpPr>
          <p:cNvPr id="5" name="Right Arrow 4">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graphicFrame>
        <p:nvGraphicFramePr>
          <p:cNvPr id="7" name="Table 6"/>
          <p:cNvGraphicFramePr>
            <a:graphicFrameLocks noGrp="1"/>
          </p:cNvGraphicFramePr>
          <p:nvPr/>
        </p:nvGraphicFramePr>
        <p:xfrm>
          <a:off x="1524000" y="1397000"/>
          <a:ext cx="6096000" cy="402844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t>Objectives</a:t>
                      </a:r>
                      <a:endParaRPr lang="en-US" dirty="0"/>
                    </a:p>
                  </a:txBody>
                  <a:tcPr/>
                </a:tc>
                <a:tc>
                  <a:txBody>
                    <a:bodyPr/>
                    <a:lstStyle/>
                    <a:p>
                      <a:pPr algn="ctr"/>
                      <a:r>
                        <a:rPr lang="en-US" dirty="0" smtClean="0"/>
                        <a:t>Targets</a:t>
                      </a:r>
                      <a:endParaRPr lang="en-US" dirty="0"/>
                    </a:p>
                  </a:txBody>
                  <a:tcPr/>
                </a:tc>
              </a:tr>
              <a:tr h="370840">
                <a:tc>
                  <a:txBody>
                    <a:bodyPr/>
                    <a:lstStyle/>
                    <a:p>
                      <a:pPr algn="ctr"/>
                      <a:r>
                        <a:rPr lang="en-US" dirty="0" smtClean="0"/>
                        <a:t>Reduce water use.</a:t>
                      </a:r>
                      <a:endParaRPr lang="en-US" dirty="0"/>
                    </a:p>
                  </a:txBody>
                  <a:tcPr/>
                </a:tc>
                <a:tc>
                  <a:txBody>
                    <a:bodyPr/>
                    <a:lstStyle/>
                    <a:p>
                      <a:pPr algn="ctr"/>
                      <a:r>
                        <a:rPr lang="en-US" dirty="0" smtClean="0"/>
                        <a:t>Reduce water</a:t>
                      </a:r>
                      <a:r>
                        <a:rPr lang="en-US" baseline="0" dirty="0" smtClean="0"/>
                        <a:t> use by 10% this year.</a:t>
                      </a:r>
                    </a:p>
                  </a:txBody>
                  <a:tcPr/>
                </a:tc>
              </a:tr>
              <a:tr h="370840">
                <a:tc>
                  <a:txBody>
                    <a:bodyPr/>
                    <a:lstStyle/>
                    <a:p>
                      <a:pPr algn="ctr"/>
                      <a:r>
                        <a:rPr lang="en-US" dirty="0" smtClean="0"/>
                        <a:t>Reduce Energy Use</a:t>
                      </a:r>
                      <a:endParaRPr lang="en-US" dirty="0"/>
                    </a:p>
                  </a:txBody>
                  <a:tcPr/>
                </a:tc>
                <a:tc>
                  <a:txBody>
                    <a:bodyPr/>
                    <a:lstStyle/>
                    <a:p>
                      <a:pPr algn="ctr"/>
                      <a:r>
                        <a:rPr lang="en-US" dirty="0" smtClean="0"/>
                        <a:t>Reduce electricity</a:t>
                      </a:r>
                      <a:r>
                        <a:rPr lang="en-US" baseline="0" dirty="0" smtClean="0"/>
                        <a:t> use by 15% by 2014</a:t>
                      </a:r>
                    </a:p>
                    <a:p>
                      <a:pPr algn="ctr"/>
                      <a:r>
                        <a:rPr lang="en-US" baseline="0" dirty="0" smtClean="0"/>
                        <a:t>Reduce natural gas use by 20% by 2015</a:t>
                      </a:r>
                      <a:endParaRPr lang="en-US" dirty="0"/>
                    </a:p>
                  </a:txBody>
                  <a:tcPr/>
                </a:tc>
              </a:tr>
              <a:tr h="370840">
                <a:tc>
                  <a:txBody>
                    <a:bodyPr/>
                    <a:lstStyle/>
                    <a:p>
                      <a:pPr algn="ctr"/>
                      <a:r>
                        <a:rPr lang="en-US" dirty="0" smtClean="0"/>
                        <a:t>Reduce usage of hazardous materials.</a:t>
                      </a:r>
                      <a:endParaRPr lang="en-US" dirty="0"/>
                    </a:p>
                  </a:txBody>
                  <a:tcPr/>
                </a:tc>
                <a:tc>
                  <a:txBody>
                    <a:bodyPr/>
                    <a:lstStyle/>
                    <a:p>
                      <a:pPr algn="ctr"/>
                      <a:r>
                        <a:rPr lang="en-US" dirty="0" smtClean="0"/>
                        <a:t>Reduce</a:t>
                      </a:r>
                      <a:r>
                        <a:rPr lang="en-US" baseline="0" dirty="0" smtClean="0"/>
                        <a:t> solvent usage by 30%</a:t>
                      </a:r>
                      <a:endParaRPr lang="en-US" dirty="0"/>
                    </a:p>
                  </a:txBody>
                  <a:tcPr/>
                </a:tc>
              </a:tr>
              <a:tr h="370840">
                <a:tc>
                  <a:txBody>
                    <a:bodyPr/>
                    <a:lstStyle/>
                    <a:p>
                      <a:pPr algn="ctr"/>
                      <a:r>
                        <a:rPr lang="en-US" dirty="0" smtClean="0"/>
                        <a:t>Improve employee engagement</a:t>
                      </a:r>
                      <a:endParaRPr lang="en-US" dirty="0"/>
                    </a:p>
                  </a:txBody>
                  <a:tcPr/>
                </a:tc>
                <a:tc>
                  <a:txBody>
                    <a:bodyPr/>
                    <a:lstStyle/>
                    <a:p>
                      <a:pPr algn="ctr"/>
                      <a:r>
                        <a:rPr lang="en-US" dirty="0" smtClean="0"/>
                        <a:t>Hold monthly sustainability meetings</a:t>
                      </a:r>
                    </a:p>
                    <a:p>
                      <a:pPr algn="ctr"/>
                      <a:r>
                        <a:rPr lang="en-US" dirty="0" smtClean="0"/>
                        <a:t>Publish quarterly</a:t>
                      </a:r>
                      <a:r>
                        <a:rPr lang="en-US" baseline="0" dirty="0" smtClean="0"/>
                        <a:t> sustainability report.</a:t>
                      </a:r>
                      <a:endParaRPr lang="en-US" dirty="0"/>
                    </a:p>
                  </a:txBody>
                  <a:tcPr/>
                </a:tc>
              </a:tr>
            </a:tbl>
          </a:graphicData>
        </a:graphic>
      </p:graphicFrame>
      <p:sp>
        <p:nvSpPr>
          <p:cNvPr id="8" name="Slide Number Placeholder 7"/>
          <p:cNvSpPr>
            <a:spLocks noGrp="1"/>
          </p:cNvSpPr>
          <p:nvPr>
            <p:ph type="sldNum" sz="quarter" idx="12"/>
          </p:nvPr>
        </p:nvSpPr>
        <p:spPr/>
        <p:txBody>
          <a:bodyPr/>
          <a:lstStyle/>
          <a:p>
            <a:fld id="{197B56AA-1A1D-44A6-9AFD-24AEBEFDBFF0}" type="slidenum">
              <a:rPr lang="en-US" smtClean="0"/>
              <a:pPr/>
              <a:t>26</a:t>
            </a:fld>
            <a:endParaRPr lang="en-US"/>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Environmental Management Systems (EMSs)</a:t>
            </a:r>
            <a:endParaRPr lang="en-US" dirty="0"/>
          </a:p>
        </p:txBody>
      </p:sp>
      <p:sp>
        <p:nvSpPr>
          <p:cNvPr id="7" name="TextBox 6"/>
          <p:cNvSpPr txBox="1"/>
          <p:nvPr/>
        </p:nvSpPr>
        <p:spPr>
          <a:xfrm>
            <a:off x="609600" y="1143000"/>
            <a:ext cx="3810000" cy="4770537"/>
          </a:xfrm>
          <a:prstGeom prst="rect">
            <a:avLst/>
          </a:prstGeom>
          <a:noFill/>
        </p:spPr>
        <p:txBody>
          <a:bodyPr wrap="square" rtlCol="0">
            <a:spAutoFit/>
          </a:bodyPr>
          <a:lstStyle/>
          <a:p>
            <a:r>
              <a:rPr lang="en-US" sz="1600" dirty="0" smtClean="0"/>
              <a:t>Before you dive into a set of sustainability projects, it’s important to implement an Environmental Management System if your company doesn’t already have one.</a:t>
            </a:r>
          </a:p>
          <a:p>
            <a:endParaRPr lang="en-US" sz="1600" dirty="0" smtClean="0"/>
          </a:p>
          <a:p>
            <a:r>
              <a:rPr lang="en-US" sz="1600" dirty="0" smtClean="0"/>
              <a:t>An EMS is a set of </a:t>
            </a:r>
            <a:r>
              <a:rPr lang="en-US" sz="1600" i="1" dirty="0" smtClean="0"/>
              <a:t>“management processes and procedures that allows an organization to analyze, control and reduce the environmental impact of its activities, products and services and operate with greater efficiency and control.”</a:t>
            </a:r>
            <a:r>
              <a:rPr lang="en-US" sz="1600" baseline="30000" dirty="0" smtClean="0"/>
              <a:t>1</a:t>
            </a:r>
            <a:r>
              <a:rPr lang="en-US" sz="1600" dirty="0" smtClean="0"/>
              <a:t> </a:t>
            </a:r>
          </a:p>
          <a:p>
            <a:endParaRPr lang="en-US" sz="1600" dirty="0" smtClean="0"/>
          </a:p>
          <a:p>
            <a:r>
              <a:rPr lang="en-US" sz="1600" dirty="0" smtClean="0"/>
              <a:t>An EMS allows for </a:t>
            </a:r>
            <a:r>
              <a:rPr lang="en-US" sz="1600" b="1" dirty="0" smtClean="0">
                <a:solidFill>
                  <a:schemeClr val="accent5"/>
                </a:solidFill>
              </a:rPr>
              <a:t>continuous improvement</a:t>
            </a:r>
            <a:r>
              <a:rPr lang="en-US" sz="1600" dirty="0" smtClean="0"/>
              <a:t> of your environmental performance by following a </a:t>
            </a:r>
            <a:r>
              <a:rPr lang="en-US" sz="1600" b="1" dirty="0" smtClean="0">
                <a:solidFill>
                  <a:schemeClr val="accent5"/>
                </a:solidFill>
              </a:rPr>
              <a:t>Plan-Do-Check-Act cycle</a:t>
            </a:r>
            <a:r>
              <a:rPr lang="en-US" sz="1600" dirty="0" smtClean="0"/>
              <a:t>.</a:t>
            </a:r>
          </a:p>
          <a:p>
            <a:endParaRPr lang="en-US" sz="1600" dirty="0" smtClean="0"/>
          </a:p>
        </p:txBody>
      </p:sp>
      <p:sp>
        <p:nvSpPr>
          <p:cNvPr id="9" name="TextBox 8"/>
          <p:cNvSpPr txBox="1"/>
          <p:nvPr/>
        </p:nvSpPr>
        <p:spPr>
          <a:xfrm>
            <a:off x="152400" y="6400800"/>
            <a:ext cx="7620000" cy="400110"/>
          </a:xfrm>
          <a:prstGeom prst="rect">
            <a:avLst/>
          </a:prstGeom>
          <a:noFill/>
        </p:spPr>
        <p:txBody>
          <a:bodyPr wrap="square" rtlCol="0">
            <a:spAutoFit/>
          </a:bodyPr>
          <a:lstStyle/>
          <a:p>
            <a:r>
              <a:rPr lang="en-US" sz="1000" baseline="30000" dirty="0" smtClean="0"/>
              <a:t>1</a:t>
            </a:r>
            <a:r>
              <a:rPr lang="en-US" sz="1000" dirty="0" smtClean="0"/>
              <a:t> Public Entity EMS Resource (PEER) Center  “What is an EMS?”</a:t>
            </a:r>
          </a:p>
          <a:p>
            <a:r>
              <a:rPr lang="en-US" sz="1000" baseline="30000" dirty="0" smtClean="0"/>
              <a:t>2</a:t>
            </a:r>
            <a:r>
              <a:rPr lang="en-US" sz="1000" dirty="0" smtClean="0"/>
              <a:t> EPA Small Business Division, “Practical Guide to Environmental Management for Small Business”   </a:t>
            </a:r>
            <a:endParaRPr lang="en-US" sz="1000" dirty="0"/>
          </a:p>
        </p:txBody>
      </p:sp>
      <p:sp>
        <p:nvSpPr>
          <p:cNvPr id="10" name="TextBox 9"/>
          <p:cNvSpPr txBox="1"/>
          <p:nvPr/>
        </p:nvSpPr>
        <p:spPr>
          <a:xfrm>
            <a:off x="4953000" y="1143000"/>
            <a:ext cx="3581400" cy="2862322"/>
          </a:xfrm>
          <a:prstGeom prst="rect">
            <a:avLst/>
          </a:prstGeom>
          <a:noFill/>
        </p:spPr>
        <p:txBody>
          <a:bodyPr wrap="square" rtlCol="0">
            <a:spAutoFit/>
          </a:bodyPr>
          <a:lstStyle/>
          <a:p>
            <a:r>
              <a:rPr lang="en-US" dirty="0" smtClean="0"/>
              <a:t>An EMS is an approach to environmental management that uses the Plan-Do-Check-Act quality improvement principles.  It permeates an organization and allows that organization to develop an environmental policy, review progress, and maintain an environmental program.</a:t>
            </a:r>
            <a:r>
              <a:rPr lang="en-US" baseline="30000" dirty="0" smtClean="0">
                <a:sym typeface="Wingdings" pitchFamily="2" charset="2"/>
              </a:rPr>
              <a:t>2</a:t>
            </a:r>
            <a:endParaRPr lang="en-US" dirty="0"/>
          </a:p>
        </p:txBody>
      </p:sp>
      <p:sp>
        <p:nvSpPr>
          <p:cNvPr id="6" name="Rounded Rectangle 5"/>
          <p:cNvSpPr/>
          <p:nvPr/>
        </p:nvSpPr>
        <p:spPr>
          <a:xfrm>
            <a:off x="4800600" y="4191000"/>
            <a:ext cx="3352800" cy="1905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Implementing an Environmental Management System can be critical to the success of your environmental program.</a:t>
            </a:r>
            <a:endParaRPr lang="en-US" dirty="0"/>
          </a:p>
        </p:txBody>
      </p:sp>
      <p:sp>
        <p:nvSpPr>
          <p:cNvPr id="8" name="Right Arrow 7">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1" name="Picture 10"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sp>
        <p:nvSpPr>
          <p:cNvPr id="12" name="Slide Number Placeholder 11"/>
          <p:cNvSpPr>
            <a:spLocks noGrp="1"/>
          </p:cNvSpPr>
          <p:nvPr>
            <p:ph type="sldNum" sz="quarter" idx="12"/>
          </p:nvPr>
        </p:nvSpPr>
        <p:spPr/>
        <p:txBody>
          <a:bodyPr/>
          <a:lstStyle/>
          <a:p>
            <a:fld id="{197B56AA-1A1D-44A6-9AFD-24AEBEFDBFF0}" type="slidenum">
              <a:rPr lang="en-US" smtClean="0"/>
              <a:pPr/>
              <a:t>27</a:t>
            </a:fld>
            <a:endParaRPr lang="en-US"/>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EMS Cycle</a:t>
            </a:r>
            <a:r>
              <a:rPr lang="en-US" baseline="30000" dirty="0" smtClean="0"/>
              <a:t>1</a:t>
            </a:r>
            <a:endParaRPr lang="en-US" dirty="0"/>
          </a:p>
        </p:txBody>
      </p:sp>
      <p:graphicFrame>
        <p:nvGraphicFramePr>
          <p:cNvPr id="4" name="Content Placeholder 5"/>
          <p:cNvGraphicFramePr>
            <a:graphicFrameLocks/>
          </p:cNvGraphicFramePr>
          <p:nvPr/>
        </p:nvGraphicFramePr>
        <p:xfrm>
          <a:off x="2183567" y="1143000"/>
          <a:ext cx="5436433"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52400" y="6400800"/>
            <a:ext cx="7620000" cy="246221"/>
          </a:xfrm>
          <a:prstGeom prst="rect">
            <a:avLst/>
          </a:prstGeom>
          <a:noFill/>
        </p:spPr>
        <p:txBody>
          <a:bodyPr wrap="square" rtlCol="0">
            <a:spAutoFit/>
          </a:bodyPr>
          <a:lstStyle/>
          <a:p>
            <a:r>
              <a:rPr lang="en-US" sz="1000" baseline="30000" dirty="0" smtClean="0"/>
              <a:t>1</a:t>
            </a:r>
            <a:r>
              <a:rPr lang="en-US" sz="1000" dirty="0" smtClean="0"/>
              <a:t> Public Entity EMS Resource (PEER) Center  “What is an EMS?”  </a:t>
            </a:r>
            <a:endParaRPr lang="en-US" sz="1000" dirty="0"/>
          </a:p>
        </p:txBody>
      </p:sp>
      <p:sp>
        <p:nvSpPr>
          <p:cNvPr id="6" name="Oval 5"/>
          <p:cNvSpPr/>
          <p:nvPr/>
        </p:nvSpPr>
        <p:spPr>
          <a:xfrm>
            <a:off x="762000" y="838200"/>
            <a:ext cx="1645920" cy="1645920"/>
          </a:xfrm>
          <a:prstGeom prst="ellipse">
            <a:avLst/>
          </a:prstGeom>
        </p:spPr>
        <p:style>
          <a:lnRef idx="0">
            <a:schemeClr val="accent1"/>
          </a:lnRef>
          <a:fillRef idx="3">
            <a:schemeClr val="accent1"/>
          </a:fillRef>
          <a:effectRef idx="3">
            <a:schemeClr val="accent1"/>
          </a:effectRef>
          <a:fontRef idx="minor">
            <a:schemeClr val="lt1"/>
          </a:fontRef>
        </p:style>
        <p:txBody>
          <a:bodyPr rtlCol="0" anchor="t"/>
          <a:lstStyle/>
          <a:p>
            <a:pPr algn="ctr"/>
            <a:r>
              <a:rPr lang="en-US" sz="2000" dirty="0" smtClean="0"/>
              <a:t>Prepare</a:t>
            </a:r>
            <a:endParaRPr lang="en-US" sz="2000" dirty="0"/>
          </a:p>
        </p:txBody>
      </p:sp>
      <p:sp>
        <p:nvSpPr>
          <p:cNvPr id="7" name="Right Arrow 6"/>
          <p:cNvSpPr/>
          <p:nvPr/>
        </p:nvSpPr>
        <p:spPr>
          <a:xfrm>
            <a:off x="2438400" y="1447800"/>
            <a:ext cx="1295400" cy="457200"/>
          </a:xfrm>
          <a:prstGeom prst="right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8" name="Rounded Rectangle 7"/>
          <p:cNvSpPr/>
          <p:nvPr/>
        </p:nvSpPr>
        <p:spPr>
          <a:xfrm>
            <a:off x="152400" y="1524000"/>
            <a:ext cx="1905000" cy="12192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buFont typeface="Arial" pitchFamily="34" charset="0"/>
              <a:buChar char="•"/>
            </a:pPr>
            <a:r>
              <a:rPr lang="en-US" sz="1200" dirty="0" smtClean="0"/>
              <a:t>Company Goals</a:t>
            </a:r>
          </a:p>
          <a:p>
            <a:pPr algn="ctr">
              <a:buFont typeface="Arial" pitchFamily="34" charset="0"/>
              <a:buChar char="•"/>
            </a:pPr>
            <a:r>
              <a:rPr lang="en-US" sz="1200" dirty="0" smtClean="0"/>
              <a:t>Likely Benefits</a:t>
            </a:r>
          </a:p>
          <a:p>
            <a:pPr algn="ctr">
              <a:buFont typeface="Arial" pitchFamily="34" charset="0"/>
              <a:buChar char="•"/>
            </a:pPr>
            <a:r>
              <a:rPr lang="en-US" sz="1200" dirty="0" smtClean="0"/>
              <a:t>Possible Challenges</a:t>
            </a:r>
          </a:p>
          <a:p>
            <a:pPr algn="ctr">
              <a:buFont typeface="Arial" pitchFamily="34" charset="0"/>
              <a:buChar char="•"/>
            </a:pPr>
            <a:r>
              <a:rPr lang="en-US" sz="1200" dirty="0" smtClean="0"/>
              <a:t>Setting Boundaries</a:t>
            </a:r>
          </a:p>
          <a:p>
            <a:pPr algn="ctr">
              <a:buFont typeface="Arial" pitchFamily="34" charset="0"/>
              <a:buChar char="•"/>
            </a:pPr>
            <a:r>
              <a:rPr lang="en-US" sz="1200" dirty="0" smtClean="0"/>
              <a:t>Forming Teams</a:t>
            </a:r>
            <a:endParaRPr lang="en-US" sz="1200" dirty="0"/>
          </a:p>
        </p:txBody>
      </p:sp>
      <p:sp>
        <p:nvSpPr>
          <p:cNvPr id="9" name="Rounded Rectangle 8"/>
          <p:cNvSpPr/>
          <p:nvPr/>
        </p:nvSpPr>
        <p:spPr>
          <a:xfrm>
            <a:off x="1524000" y="3581400"/>
            <a:ext cx="1905000" cy="1219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buFont typeface="Arial" pitchFamily="34" charset="0"/>
              <a:buChar char="•"/>
            </a:pPr>
            <a:r>
              <a:rPr lang="en-US" sz="1200" dirty="0" smtClean="0"/>
              <a:t>Audit the EMS</a:t>
            </a:r>
          </a:p>
          <a:p>
            <a:pPr algn="ctr">
              <a:buFont typeface="Arial" pitchFamily="34" charset="0"/>
              <a:buChar char="•"/>
            </a:pPr>
            <a:r>
              <a:rPr lang="en-US" sz="1200" dirty="0" smtClean="0"/>
              <a:t>Management review – modify EMS as needed</a:t>
            </a:r>
          </a:p>
          <a:p>
            <a:pPr algn="ctr">
              <a:buFont typeface="Arial" pitchFamily="34" charset="0"/>
              <a:buChar char="•"/>
            </a:pPr>
            <a:endParaRPr lang="en-US" sz="1200" dirty="0"/>
          </a:p>
        </p:txBody>
      </p:sp>
      <p:sp>
        <p:nvSpPr>
          <p:cNvPr id="10" name="Rounded Rectangle 9"/>
          <p:cNvSpPr/>
          <p:nvPr/>
        </p:nvSpPr>
        <p:spPr>
          <a:xfrm>
            <a:off x="3962400" y="5334000"/>
            <a:ext cx="1905000" cy="1219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buFont typeface="Arial" pitchFamily="34" charset="0"/>
              <a:buChar char="•"/>
            </a:pPr>
            <a:r>
              <a:rPr lang="en-US" sz="1200" dirty="0" smtClean="0"/>
              <a:t>Monitor and Measure your performance</a:t>
            </a:r>
          </a:p>
          <a:p>
            <a:pPr algn="ctr">
              <a:buFont typeface="Arial" pitchFamily="34" charset="0"/>
              <a:buChar char="•"/>
            </a:pPr>
            <a:r>
              <a:rPr lang="en-US" sz="1200" dirty="0" smtClean="0"/>
              <a:t>Measure compliance</a:t>
            </a:r>
          </a:p>
          <a:p>
            <a:pPr algn="ctr">
              <a:buFont typeface="Arial" pitchFamily="34" charset="0"/>
              <a:buChar char="•"/>
            </a:pPr>
            <a:r>
              <a:rPr lang="en-US" sz="1200" dirty="0" smtClean="0"/>
              <a:t>Identify and correct non-conformance</a:t>
            </a:r>
          </a:p>
          <a:p>
            <a:pPr algn="ctr">
              <a:buFont typeface="Arial" pitchFamily="34" charset="0"/>
              <a:buChar char="•"/>
            </a:pPr>
            <a:endParaRPr lang="en-US" sz="1200" dirty="0"/>
          </a:p>
        </p:txBody>
      </p:sp>
      <p:sp>
        <p:nvSpPr>
          <p:cNvPr id="11" name="Rounded Rectangle 10"/>
          <p:cNvSpPr/>
          <p:nvPr/>
        </p:nvSpPr>
        <p:spPr>
          <a:xfrm>
            <a:off x="3962400" y="762000"/>
            <a:ext cx="2057400" cy="1295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buFont typeface="Arial" pitchFamily="34" charset="0"/>
              <a:buChar char="•"/>
            </a:pPr>
            <a:r>
              <a:rPr lang="en-US" sz="1150" dirty="0" smtClean="0"/>
              <a:t>Identify Environmental footprint – aspects and impacts</a:t>
            </a:r>
          </a:p>
          <a:p>
            <a:pPr algn="ctr">
              <a:buFont typeface="Arial" pitchFamily="34" charset="0"/>
              <a:buChar char="•"/>
            </a:pPr>
            <a:r>
              <a:rPr lang="en-US" sz="1150" dirty="0" smtClean="0"/>
              <a:t>Hotspots</a:t>
            </a:r>
          </a:p>
          <a:p>
            <a:pPr algn="ctr">
              <a:buFont typeface="Arial" pitchFamily="34" charset="0"/>
              <a:buChar char="•"/>
            </a:pPr>
            <a:r>
              <a:rPr lang="en-US" sz="1150" dirty="0" smtClean="0"/>
              <a:t>Legal requirements</a:t>
            </a:r>
          </a:p>
          <a:p>
            <a:pPr algn="ctr">
              <a:buFont typeface="Arial" pitchFamily="34" charset="0"/>
              <a:buChar char="•"/>
            </a:pPr>
            <a:r>
              <a:rPr lang="en-US" sz="1150" dirty="0" smtClean="0"/>
              <a:t>Your Environmental Policy</a:t>
            </a:r>
            <a:endParaRPr lang="en-US" sz="1150" dirty="0"/>
          </a:p>
        </p:txBody>
      </p:sp>
      <p:sp>
        <p:nvSpPr>
          <p:cNvPr id="12" name="Rounded Rectangle 11"/>
          <p:cNvSpPr/>
          <p:nvPr/>
        </p:nvSpPr>
        <p:spPr>
          <a:xfrm>
            <a:off x="6553200" y="3657600"/>
            <a:ext cx="1905000" cy="12192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buFont typeface="Arial" pitchFamily="34" charset="0"/>
              <a:buChar char="•"/>
            </a:pPr>
            <a:r>
              <a:rPr lang="en-US" sz="1100" dirty="0" smtClean="0"/>
              <a:t> Set objectives and targets</a:t>
            </a:r>
          </a:p>
          <a:p>
            <a:pPr algn="ctr">
              <a:buFont typeface="Arial" pitchFamily="34" charset="0"/>
              <a:buChar char="•"/>
            </a:pPr>
            <a:r>
              <a:rPr lang="en-US" sz="1100" dirty="0" smtClean="0"/>
              <a:t>Environmental Management Programs</a:t>
            </a:r>
          </a:p>
          <a:p>
            <a:pPr algn="ctr">
              <a:buFont typeface="Arial" pitchFamily="34" charset="0"/>
              <a:buChar char="•"/>
            </a:pPr>
            <a:r>
              <a:rPr lang="en-US" sz="1100" dirty="0" smtClean="0"/>
              <a:t>Manage Hotspots</a:t>
            </a:r>
          </a:p>
          <a:p>
            <a:pPr algn="ctr">
              <a:buFont typeface="Arial" pitchFamily="34" charset="0"/>
              <a:buChar char="•"/>
            </a:pPr>
            <a:r>
              <a:rPr lang="en-US" sz="1100" dirty="0" smtClean="0"/>
              <a:t>Document</a:t>
            </a:r>
          </a:p>
          <a:p>
            <a:pPr algn="ctr">
              <a:buFont typeface="Arial" pitchFamily="34" charset="0"/>
              <a:buChar char="•"/>
            </a:pPr>
            <a:r>
              <a:rPr lang="en-US" sz="1100" dirty="0" smtClean="0"/>
              <a:t>Communicate</a:t>
            </a:r>
            <a:endParaRPr lang="en-US" sz="1100" dirty="0"/>
          </a:p>
        </p:txBody>
      </p:sp>
      <p:sp>
        <p:nvSpPr>
          <p:cNvPr id="13" name="Right Arrow 12">
            <a:hlinkClick r:id="rId7"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5" name="Picture 14" descr="House.png">
            <a:hlinkClick r:id="rId8"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16" name="Slide Number Placeholder 15"/>
          <p:cNvSpPr>
            <a:spLocks noGrp="1"/>
          </p:cNvSpPr>
          <p:nvPr>
            <p:ph type="sldNum" sz="quarter" idx="12"/>
          </p:nvPr>
        </p:nvSpPr>
        <p:spPr/>
        <p:txBody>
          <a:bodyPr/>
          <a:lstStyle/>
          <a:p>
            <a:fld id="{197B56AA-1A1D-44A6-9AFD-24AEBEFDBFF0}" type="slidenum">
              <a:rPr lang="en-US" smtClean="0"/>
              <a:pPr/>
              <a:t>28</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par>
                          <p:cTn id="8" fill="hold">
                            <p:stCondLst>
                              <p:cond delay="1000"/>
                            </p:stCondLst>
                            <p:childTnLst>
                              <p:par>
                                <p:cTn id="9" presetID="53"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childTnLst>
                                </p:cTn>
                              </p:par>
                            </p:childTnLst>
                          </p:cTn>
                        </p:par>
                        <p:par>
                          <p:cTn id="18" fill="hold">
                            <p:stCondLst>
                              <p:cond delay="2500"/>
                            </p:stCondLst>
                            <p:childTnLst>
                              <p:par>
                                <p:cTn id="19" presetID="10" presetClass="entr" presetSubtype="0" fill="hold" grpId="0" nodeType="afterEffect">
                                  <p:stCondLst>
                                    <p:cond delay="0"/>
                                  </p:stCondLst>
                                  <p:childTnLst>
                                    <p:set>
                                      <p:cBhvr>
                                        <p:cTn id="20" dur="1" fill="hold">
                                          <p:stCondLst>
                                            <p:cond delay="0"/>
                                          </p:stCondLst>
                                        </p:cTn>
                                        <p:tgtEl>
                                          <p:spTgt spid="4">
                                            <p:graphicEl>
                                              <a:dgm id="{00788B6F-5CA9-4B61-ADFE-4797DE961509}"/>
                                            </p:graphicEl>
                                          </p:spTgt>
                                        </p:tgtEl>
                                        <p:attrNameLst>
                                          <p:attrName>style.visibility</p:attrName>
                                        </p:attrNameLst>
                                      </p:cBhvr>
                                      <p:to>
                                        <p:strVal val="visible"/>
                                      </p:to>
                                    </p:set>
                                    <p:animEffect transition="in" filter="fade">
                                      <p:cBhvr>
                                        <p:cTn id="21" dur="1000"/>
                                        <p:tgtEl>
                                          <p:spTgt spid="4">
                                            <p:graphicEl>
                                              <a:dgm id="{00788B6F-5CA9-4B61-ADFE-4797DE961509}"/>
                                            </p:graphicEl>
                                          </p:spTgt>
                                        </p:tgtEl>
                                      </p:cBhvr>
                                    </p:animEffect>
                                  </p:childTnLst>
                                </p:cTn>
                              </p:par>
                            </p:childTnLst>
                          </p:cTn>
                        </p:par>
                        <p:par>
                          <p:cTn id="22" fill="hold">
                            <p:stCondLst>
                              <p:cond delay="3500"/>
                            </p:stCondLst>
                            <p:childTnLst>
                              <p:par>
                                <p:cTn id="23" presetID="53"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p:cTn id="25" dur="500" fill="hold"/>
                                        <p:tgtEl>
                                          <p:spTgt spid="11"/>
                                        </p:tgtEl>
                                        <p:attrNameLst>
                                          <p:attrName>ppt_w</p:attrName>
                                        </p:attrNameLst>
                                      </p:cBhvr>
                                      <p:tavLst>
                                        <p:tav tm="0">
                                          <p:val>
                                            <p:fltVal val="0"/>
                                          </p:val>
                                        </p:tav>
                                        <p:tav tm="100000">
                                          <p:val>
                                            <p:strVal val="#ppt_w"/>
                                          </p:val>
                                        </p:tav>
                                      </p:tavLst>
                                    </p:anim>
                                    <p:anim calcmode="lin" valueType="num">
                                      <p:cBhvr>
                                        <p:cTn id="26" dur="500" fill="hold"/>
                                        <p:tgtEl>
                                          <p:spTgt spid="11"/>
                                        </p:tgtEl>
                                        <p:attrNameLst>
                                          <p:attrName>ppt_h</p:attrName>
                                        </p:attrNameLst>
                                      </p:cBhvr>
                                      <p:tavLst>
                                        <p:tav tm="0">
                                          <p:val>
                                            <p:fltVal val="0"/>
                                          </p:val>
                                        </p:tav>
                                        <p:tav tm="100000">
                                          <p:val>
                                            <p:strVal val="#ppt_h"/>
                                          </p:val>
                                        </p:tav>
                                      </p:tavLst>
                                    </p:anim>
                                    <p:animEffect transition="in" filter="fade">
                                      <p:cBhvr>
                                        <p:cTn id="27" dur="500"/>
                                        <p:tgtEl>
                                          <p:spTgt spid="11"/>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4">
                                            <p:graphicEl>
                                              <a:dgm id="{3D5D3F03-7319-46D2-BA10-25CDC901F7B1}"/>
                                            </p:graphicEl>
                                          </p:spTgt>
                                        </p:tgtEl>
                                        <p:attrNameLst>
                                          <p:attrName>style.visibility</p:attrName>
                                        </p:attrNameLst>
                                      </p:cBhvr>
                                      <p:to>
                                        <p:strVal val="visible"/>
                                      </p:to>
                                    </p:set>
                                    <p:animEffect transition="in" filter="fade">
                                      <p:cBhvr>
                                        <p:cTn id="31" dur="1000"/>
                                        <p:tgtEl>
                                          <p:spTgt spid="4">
                                            <p:graphicEl>
                                              <a:dgm id="{3D5D3F03-7319-46D2-BA10-25CDC901F7B1}"/>
                                            </p:graphicEl>
                                          </p:spTgt>
                                        </p:tgtEl>
                                      </p:cBhvr>
                                    </p:animEffect>
                                  </p:childTnLst>
                                </p:cTn>
                              </p:par>
                            </p:childTnLst>
                          </p:cTn>
                        </p:par>
                        <p:par>
                          <p:cTn id="32" fill="hold">
                            <p:stCondLst>
                              <p:cond delay="5000"/>
                            </p:stCondLst>
                            <p:childTnLst>
                              <p:par>
                                <p:cTn id="33" presetID="53"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p:cTn id="35" dur="500" fill="hold"/>
                                        <p:tgtEl>
                                          <p:spTgt spid="12"/>
                                        </p:tgtEl>
                                        <p:attrNameLst>
                                          <p:attrName>ppt_w</p:attrName>
                                        </p:attrNameLst>
                                      </p:cBhvr>
                                      <p:tavLst>
                                        <p:tav tm="0">
                                          <p:val>
                                            <p:fltVal val="0"/>
                                          </p:val>
                                        </p:tav>
                                        <p:tav tm="100000">
                                          <p:val>
                                            <p:strVal val="#ppt_w"/>
                                          </p:val>
                                        </p:tav>
                                      </p:tavLst>
                                    </p:anim>
                                    <p:anim calcmode="lin" valueType="num">
                                      <p:cBhvr>
                                        <p:cTn id="36" dur="500" fill="hold"/>
                                        <p:tgtEl>
                                          <p:spTgt spid="12"/>
                                        </p:tgtEl>
                                        <p:attrNameLst>
                                          <p:attrName>ppt_h</p:attrName>
                                        </p:attrNameLst>
                                      </p:cBhvr>
                                      <p:tavLst>
                                        <p:tav tm="0">
                                          <p:val>
                                            <p:fltVal val="0"/>
                                          </p:val>
                                        </p:tav>
                                        <p:tav tm="100000">
                                          <p:val>
                                            <p:strVal val="#ppt_h"/>
                                          </p:val>
                                        </p:tav>
                                      </p:tavLst>
                                    </p:anim>
                                    <p:animEffect transition="in" filter="fade">
                                      <p:cBhvr>
                                        <p:cTn id="37" dur="500"/>
                                        <p:tgtEl>
                                          <p:spTgt spid="12"/>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graphicEl>
                                              <a:dgm id="{15AE3437-2F57-4F30-A6C8-6B98895DD497}"/>
                                            </p:graphicEl>
                                          </p:spTgt>
                                        </p:tgtEl>
                                        <p:attrNameLst>
                                          <p:attrName>style.visibility</p:attrName>
                                        </p:attrNameLst>
                                      </p:cBhvr>
                                      <p:to>
                                        <p:strVal val="visible"/>
                                      </p:to>
                                    </p:set>
                                    <p:animEffect transition="in" filter="fade">
                                      <p:cBhvr>
                                        <p:cTn id="40" dur="1000"/>
                                        <p:tgtEl>
                                          <p:spTgt spid="4">
                                            <p:graphicEl>
                                              <a:dgm id="{15AE3437-2F57-4F30-A6C8-6B98895DD497}"/>
                                            </p:graphicEl>
                                          </p:spTgt>
                                        </p:tgtEl>
                                      </p:cBhvr>
                                    </p:animEffect>
                                  </p:childTnLst>
                                </p:cTn>
                              </p:par>
                            </p:childTnLst>
                          </p:cTn>
                        </p:par>
                        <p:par>
                          <p:cTn id="41" fill="hold">
                            <p:stCondLst>
                              <p:cond delay="6000"/>
                            </p:stCondLst>
                            <p:childTnLst>
                              <p:par>
                                <p:cTn id="42" presetID="10" presetClass="entr" presetSubtype="0" fill="hold" grpId="0" nodeType="afterEffect">
                                  <p:stCondLst>
                                    <p:cond delay="0"/>
                                  </p:stCondLst>
                                  <p:childTnLst>
                                    <p:set>
                                      <p:cBhvr>
                                        <p:cTn id="43" dur="1" fill="hold">
                                          <p:stCondLst>
                                            <p:cond delay="0"/>
                                          </p:stCondLst>
                                        </p:cTn>
                                        <p:tgtEl>
                                          <p:spTgt spid="4">
                                            <p:graphicEl>
                                              <a:dgm id="{62D62519-145B-4455-89DE-8A881401E519}"/>
                                            </p:graphicEl>
                                          </p:spTgt>
                                        </p:tgtEl>
                                        <p:attrNameLst>
                                          <p:attrName>style.visibility</p:attrName>
                                        </p:attrNameLst>
                                      </p:cBhvr>
                                      <p:to>
                                        <p:strVal val="visible"/>
                                      </p:to>
                                    </p:set>
                                    <p:animEffect transition="in" filter="fade">
                                      <p:cBhvr>
                                        <p:cTn id="44" dur="1000"/>
                                        <p:tgtEl>
                                          <p:spTgt spid="4">
                                            <p:graphicEl>
                                              <a:dgm id="{62D62519-145B-4455-89DE-8A881401E519}"/>
                                            </p:graphicEl>
                                          </p:spTgt>
                                        </p:tgtEl>
                                      </p:cBhvr>
                                    </p:animEffect>
                                  </p:childTnLst>
                                </p:cTn>
                              </p:par>
                            </p:childTnLst>
                          </p:cTn>
                        </p:par>
                        <p:par>
                          <p:cTn id="45" fill="hold">
                            <p:stCondLst>
                              <p:cond delay="7000"/>
                            </p:stCondLst>
                            <p:childTnLst>
                              <p:par>
                                <p:cTn id="46" presetID="53" presetClass="entr" presetSubtype="0"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 calcmode="lin" valueType="num">
                                      <p:cBhvr>
                                        <p:cTn id="48" dur="500" fill="hold"/>
                                        <p:tgtEl>
                                          <p:spTgt spid="10"/>
                                        </p:tgtEl>
                                        <p:attrNameLst>
                                          <p:attrName>ppt_w</p:attrName>
                                        </p:attrNameLst>
                                      </p:cBhvr>
                                      <p:tavLst>
                                        <p:tav tm="0">
                                          <p:val>
                                            <p:fltVal val="0"/>
                                          </p:val>
                                        </p:tav>
                                        <p:tav tm="100000">
                                          <p:val>
                                            <p:strVal val="#ppt_w"/>
                                          </p:val>
                                        </p:tav>
                                      </p:tavLst>
                                    </p:anim>
                                    <p:anim calcmode="lin" valueType="num">
                                      <p:cBhvr>
                                        <p:cTn id="49" dur="500" fill="hold"/>
                                        <p:tgtEl>
                                          <p:spTgt spid="10"/>
                                        </p:tgtEl>
                                        <p:attrNameLst>
                                          <p:attrName>ppt_h</p:attrName>
                                        </p:attrNameLst>
                                      </p:cBhvr>
                                      <p:tavLst>
                                        <p:tav tm="0">
                                          <p:val>
                                            <p:fltVal val="0"/>
                                          </p:val>
                                        </p:tav>
                                        <p:tav tm="100000">
                                          <p:val>
                                            <p:strVal val="#ppt_h"/>
                                          </p:val>
                                        </p:tav>
                                      </p:tavLst>
                                    </p:anim>
                                    <p:animEffect transition="in" filter="fade">
                                      <p:cBhvr>
                                        <p:cTn id="50" dur="500"/>
                                        <p:tgtEl>
                                          <p:spTgt spid="1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
                                            <p:graphicEl>
                                              <a:dgm id="{449A46AC-13F5-4215-9530-EEC1F18B3077}"/>
                                            </p:graphicEl>
                                          </p:spTgt>
                                        </p:tgtEl>
                                        <p:attrNameLst>
                                          <p:attrName>style.visibility</p:attrName>
                                        </p:attrNameLst>
                                      </p:cBhvr>
                                      <p:to>
                                        <p:strVal val="visible"/>
                                      </p:to>
                                    </p:set>
                                    <p:animEffect transition="in" filter="fade">
                                      <p:cBhvr>
                                        <p:cTn id="53" dur="1000"/>
                                        <p:tgtEl>
                                          <p:spTgt spid="4">
                                            <p:graphicEl>
                                              <a:dgm id="{449A46AC-13F5-4215-9530-EEC1F18B3077}"/>
                                            </p:graphicEl>
                                          </p:spTgt>
                                        </p:tgtEl>
                                      </p:cBhvr>
                                    </p:animEffect>
                                  </p:childTnLst>
                                </p:cTn>
                              </p:par>
                            </p:childTnLst>
                          </p:cTn>
                        </p:par>
                        <p:par>
                          <p:cTn id="54" fill="hold">
                            <p:stCondLst>
                              <p:cond delay="8000"/>
                            </p:stCondLst>
                            <p:childTnLst>
                              <p:par>
                                <p:cTn id="55" presetID="10" presetClass="entr" presetSubtype="0" fill="hold" grpId="0" nodeType="afterEffect">
                                  <p:stCondLst>
                                    <p:cond delay="0"/>
                                  </p:stCondLst>
                                  <p:childTnLst>
                                    <p:set>
                                      <p:cBhvr>
                                        <p:cTn id="56" dur="1" fill="hold">
                                          <p:stCondLst>
                                            <p:cond delay="0"/>
                                          </p:stCondLst>
                                        </p:cTn>
                                        <p:tgtEl>
                                          <p:spTgt spid="4">
                                            <p:graphicEl>
                                              <a:dgm id="{A341BB1F-16ED-46B6-9B6F-16C24C2EF1BF}"/>
                                            </p:graphicEl>
                                          </p:spTgt>
                                        </p:tgtEl>
                                        <p:attrNameLst>
                                          <p:attrName>style.visibility</p:attrName>
                                        </p:attrNameLst>
                                      </p:cBhvr>
                                      <p:to>
                                        <p:strVal val="visible"/>
                                      </p:to>
                                    </p:set>
                                    <p:animEffect transition="in" filter="fade">
                                      <p:cBhvr>
                                        <p:cTn id="57" dur="1000"/>
                                        <p:tgtEl>
                                          <p:spTgt spid="4">
                                            <p:graphicEl>
                                              <a:dgm id="{A341BB1F-16ED-46B6-9B6F-16C24C2EF1BF}"/>
                                            </p:graphicEl>
                                          </p:spTgt>
                                        </p:tgtEl>
                                      </p:cBhvr>
                                    </p:animEffect>
                                  </p:childTnLst>
                                </p:cTn>
                              </p:par>
                            </p:childTnLst>
                          </p:cTn>
                        </p:par>
                        <p:par>
                          <p:cTn id="58" fill="hold">
                            <p:stCondLst>
                              <p:cond delay="9000"/>
                            </p:stCondLst>
                            <p:childTnLst>
                              <p:par>
                                <p:cTn id="59" presetID="53" presetClass="entr" presetSubtype="0" fill="hold" grpId="0" nodeType="afterEffect">
                                  <p:stCondLst>
                                    <p:cond delay="0"/>
                                  </p:stCondLst>
                                  <p:childTnLst>
                                    <p:set>
                                      <p:cBhvr>
                                        <p:cTn id="60" dur="1" fill="hold">
                                          <p:stCondLst>
                                            <p:cond delay="0"/>
                                          </p:stCondLst>
                                        </p:cTn>
                                        <p:tgtEl>
                                          <p:spTgt spid="9"/>
                                        </p:tgtEl>
                                        <p:attrNameLst>
                                          <p:attrName>style.visibility</p:attrName>
                                        </p:attrNameLst>
                                      </p:cBhvr>
                                      <p:to>
                                        <p:strVal val="visible"/>
                                      </p:to>
                                    </p:set>
                                    <p:anim calcmode="lin" valueType="num">
                                      <p:cBhvr>
                                        <p:cTn id="61" dur="500" fill="hold"/>
                                        <p:tgtEl>
                                          <p:spTgt spid="9"/>
                                        </p:tgtEl>
                                        <p:attrNameLst>
                                          <p:attrName>ppt_w</p:attrName>
                                        </p:attrNameLst>
                                      </p:cBhvr>
                                      <p:tavLst>
                                        <p:tav tm="0">
                                          <p:val>
                                            <p:fltVal val="0"/>
                                          </p:val>
                                        </p:tav>
                                        <p:tav tm="100000">
                                          <p:val>
                                            <p:strVal val="#ppt_w"/>
                                          </p:val>
                                        </p:tav>
                                      </p:tavLst>
                                    </p:anim>
                                    <p:anim calcmode="lin" valueType="num">
                                      <p:cBhvr>
                                        <p:cTn id="62" dur="500" fill="hold"/>
                                        <p:tgtEl>
                                          <p:spTgt spid="9"/>
                                        </p:tgtEl>
                                        <p:attrNameLst>
                                          <p:attrName>ppt_h</p:attrName>
                                        </p:attrNameLst>
                                      </p:cBhvr>
                                      <p:tavLst>
                                        <p:tav tm="0">
                                          <p:val>
                                            <p:fltVal val="0"/>
                                          </p:val>
                                        </p:tav>
                                        <p:tav tm="100000">
                                          <p:val>
                                            <p:strVal val="#ppt_h"/>
                                          </p:val>
                                        </p:tav>
                                      </p:tavLst>
                                    </p:anim>
                                    <p:animEffect transition="in" filter="fade">
                                      <p:cBhvr>
                                        <p:cTn id="63" dur="500"/>
                                        <p:tgtEl>
                                          <p:spTgt spid="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4">
                                            <p:graphicEl>
                                              <a:dgm id="{0524B384-77D7-41F3-976B-6203B48B6426}"/>
                                            </p:graphicEl>
                                          </p:spTgt>
                                        </p:tgtEl>
                                        <p:attrNameLst>
                                          <p:attrName>style.visibility</p:attrName>
                                        </p:attrNameLst>
                                      </p:cBhvr>
                                      <p:to>
                                        <p:strVal val="visible"/>
                                      </p:to>
                                    </p:set>
                                    <p:animEffect transition="in" filter="fade">
                                      <p:cBhvr>
                                        <p:cTn id="66" dur="1000"/>
                                        <p:tgtEl>
                                          <p:spTgt spid="4">
                                            <p:graphicEl>
                                              <a:dgm id="{0524B384-77D7-41F3-976B-6203B48B6426}"/>
                                            </p:graphic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4">
                                            <p:graphicEl>
                                              <a:dgm id="{32FD44C5-DE8D-4938-A8C8-8E138C6CA001}"/>
                                            </p:graphicEl>
                                          </p:spTgt>
                                        </p:tgtEl>
                                        <p:attrNameLst>
                                          <p:attrName>style.visibility</p:attrName>
                                        </p:attrNameLst>
                                      </p:cBhvr>
                                      <p:to>
                                        <p:strVal val="visible"/>
                                      </p:to>
                                    </p:set>
                                    <p:animEffect transition="in" filter="fade">
                                      <p:cBhvr>
                                        <p:cTn id="69" dur="1000"/>
                                        <p:tgtEl>
                                          <p:spTgt spid="4">
                                            <p:graphicEl>
                                              <a:dgm id="{32FD44C5-DE8D-4938-A8C8-8E138C6CA00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6" grpId="0" animBg="1"/>
      <p:bldP spid="7" grpId="0" animBg="1"/>
      <p:bldP spid="8" grpId="0" animBg="1"/>
      <p:bldP spid="9" grpId="0" animBg="1"/>
      <p:bldP spid="10" grpId="0" animBg="1"/>
      <p:bldP spid="11" grpId="0" animBg="1"/>
      <p:bldP spid="1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Environmental Policy</a:t>
            </a:r>
            <a:endParaRPr lang="en-US" dirty="0"/>
          </a:p>
        </p:txBody>
      </p:sp>
      <p:sp>
        <p:nvSpPr>
          <p:cNvPr id="3" name="Content Placeholder 2"/>
          <p:cNvSpPr>
            <a:spLocks noGrp="1"/>
          </p:cNvSpPr>
          <p:nvPr>
            <p:ph idx="1"/>
          </p:nvPr>
        </p:nvSpPr>
        <p:spPr>
          <a:xfrm>
            <a:off x="457200" y="990600"/>
            <a:ext cx="5715000" cy="5135563"/>
          </a:xfrm>
        </p:spPr>
        <p:txBody>
          <a:bodyPr>
            <a:normAutofit fontScale="92500" lnSpcReduction="10000"/>
          </a:bodyPr>
          <a:lstStyle/>
          <a:p>
            <a:endParaRPr lang="en-US" sz="1600" dirty="0" smtClean="0"/>
          </a:p>
          <a:p>
            <a:pPr>
              <a:spcAft>
                <a:spcPts val="1200"/>
              </a:spcAft>
            </a:pPr>
            <a:r>
              <a:rPr lang="en-US" sz="2000" dirty="0" smtClean="0"/>
              <a:t>An important early part of developing an Environmental Management System is the creation of your company’s Environmental Policy.</a:t>
            </a:r>
          </a:p>
          <a:p>
            <a:pPr>
              <a:spcAft>
                <a:spcPts val="1200"/>
              </a:spcAft>
            </a:pPr>
            <a:r>
              <a:rPr lang="en-US" sz="2000" dirty="0" smtClean="0"/>
              <a:t>It is </a:t>
            </a:r>
            <a:r>
              <a:rPr lang="en-US" sz="2000" dirty="0" smtClean="0">
                <a:solidFill>
                  <a:schemeClr val="accent5"/>
                </a:solidFill>
              </a:rPr>
              <a:t>how people will be able to understand your company’s beliefs and commitments related to sustainability</a:t>
            </a:r>
            <a:r>
              <a:rPr lang="en-US" sz="2000" dirty="0" smtClean="0"/>
              <a:t>.  It should include information on how the company views sustainability issues in its decision making and how these issues are dealt with in the company’s daily activities.</a:t>
            </a:r>
            <a:r>
              <a:rPr lang="en-US" sz="2000" baseline="30000" dirty="0" smtClean="0"/>
              <a:t>1</a:t>
            </a:r>
            <a:r>
              <a:rPr lang="en-US" sz="2000" dirty="0" smtClean="0"/>
              <a:t> </a:t>
            </a:r>
          </a:p>
          <a:p>
            <a:pPr>
              <a:spcAft>
                <a:spcPts val="1200"/>
              </a:spcAft>
            </a:pPr>
            <a:r>
              <a:rPr lang="en-US" sz="2000" dirty="0" smtClean="0"/>
              <a:t>The environmental policy is the way you communicate your commitment to sustainability to your employees and external stakeholders.  It drives the projects you undertake.</a:t>
            </a:r>
            <a:r>
              <a:rPr lang="en-US" sz="2000" baseline="30000" dirty="0" smtClean="0"/>
              <a:t>1</a:t>
            </a:r>
          </a:p>
          <a:p>
            <a:endParaRPr lang="en-US" sz="1800" dirty="0"/>
          </a:p>
        </p:txBody>
      </p:sp>
      <p:sp>
        <p:nvSpPr>
          <p:cNvPr id="4" name="TextBox 3"/>
          <p:cNvSpPr txBox="1"/>
          <p:nvPr/>
        </p:nvSpPr>
        <p:spPr>
          <a:xfrm>
            <a:off x="228600" y="6477000"/>
            <a:ext cx="8763000" cy="246221"/>
          </a:xfrm>
          <a:prstGeom prst="rect">
            <a:avLst/>
          </a:prstGeom>
          <a:noFill/>
        </p:spPr>
        <p:txBody>
          <a:bodyPr wrap="square" rtlCol="0">
            <a:spAutoFit/>
          </a:bodyPr>
          <a:lstStyle/>
          <a:p>
            <a:r>
              <a:rPr lang="en-US" sz="1000" baseline="30000" dirty="0" smtClean="0"/>
              <a:t>1</a:t>
            </a:r>
            <a:r>
              <a:rPr lang="en-US" sz="1000" dirty="0" smtClean="0"/>
              <a:t> EPA Small Business Division, “Practical Guide to Environmental Management for Small Business” </a:t>
            </a:r>
            <a:endParaRPr lang="en-US" sz="1000" baseline="30000" dirty="0"/>
          </a:p>
        </p:txBody>
      </p:sp>
      <p:pic>
        <p:nvPicPr>
          <p:cNvPr id="1027" name="Picture 3" descr="C:\Documents and Settings\Morgan Barr\Local Settings\Temporary Internet Files\Content.IE5\DC363TW2\MC900039006[1].wmf"/>
          <p:cNvPicPr>
            <a:picLocks noChangeAspect="1" noChangeArrowheads="1"/>
          </p:cNvPicPr>
          <p:nvPr/>
        </p:nvPicPr>
        <p:blipFill>
          <a:blip r:embed="rId3" cstate="print"/>
          <a:srcRect/>
          <a:stretch>
            <a:fillRect/>
          </a:stretch>
        </p:blipFill>
        <p:spPr bwMode="auto">
          <a:xfrm>
            <a:off x="6997903" y="0"/>
            <a:ext cx="2146097" cy="1983334"/>
          </a:xfrm>
          <a:prstGeom prst="rect">
            <a:avLst/>
          </a:prstGeom>
          <a:noFill/>
        </p:spPr>
      </p:pic>
      <p:sp>
        <p:nvSpPr>
          <p:cNvPr id="7" name="Rounded Rectangle 6"/>
          <p:cNvSpPr/>
          <p:nvPr/>
        </p:nvSpPr>
        <p:spPr>
          <a:xfrm>
            <a:off x="6248400" y="2514600"/>
            <a:ext cx="2590800" cy="3581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400" b="1" dirty="0" smtClean="0"/>
              <a:t>Guidance for Developing an EMS:</a:t>
            </a:r>
          </a:p>
          <a:p>
            <a:pPr algn="ctr"/>
            <a:endParaRPr lang="en-US" sz="1400" dirty="0" smtClean="0"/>
          </a:p>
          <a:p>
            <a:pPr algn="ctr"/>
            <a:r>
              <a:rPr lang="en-US" sz="1400" dirty="0" smtClean="0">
                <a:hlinkClick r:id="rId4"/>
              </a:rPr>
              <a:t>Here</a:t>
            </a:r>
            <a:r>
              <a:rPr lang="en-US" sz="1400" dirty="0" smtClean="0"/>
              <a:t> is an in-depth guide from NSF International on developing an EMS in small companies.</a:t>
            </a:r>
          </a:p>
          <a:p>
            <a:pPr algn="ctr"/>
            <a:endParaRPr lang="en-US" sz="1400" dirty="0" smtClean="0"/>
          </a:p>
          <a:p>
            <a:pPr algn="ctr"/>
            <a:r>
              <a:rPr lang="en-US" sz="1400" dirty="0" smtClean="0">
                <a:hlinkClick r:id="rId5"/>
              </a:rPr>
              <a:t>This</a:t>
            </a:r>
            <a:r>
              <a:rPr lang="en-US" sz="1400" dirty="0" smtClean="0"/>
              <a:t> workbook from the EPA can help you to both develop an environmental policy that’s right for your business and document your Environmental Management Plan.</a:t>
            </a:r>
          </a:p>
          <a:p>
            <a:pPr algn="ctr"/>
            <a:endParaRPr lang="en-US" sz="1400" dirty="0"/>
          </a:p>
        </p:txBody>
      </p:sp>
      <p:sp>
        <p:nvSpPr>
          <p:cNvPr id="8" name="Right Arrow 7">
            <a:hlinkClick r:id="rId6"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9" name="Picture 8" descr="House.png">
            <a:hlinkClick r:id="rId7" action="ppaction://hlinksldjump"/>
          </p:cNvPr>
          <p:cNvPicPr>
            <a:picLocks noChangeAspect="1"/>
          </p:cNvPicPr>
          <p:nvPr/>
        </p:nvPicPr>
        <p:blipFill>
          <a:blip r:embed="rId8" cstate="print"/>
          <a:stretch>
            <a:fillRect/>
          </a:stretch>
        </p:blipFill>
        <p:spPr>
          <a:xfrm>
            <a:off x="8229600" y="6400800"/>
            <a:ext cx="432504" cy="365760"/>
          </a:xfrm>
          <a:prstGeom prst="rect">
            <a:avLst/>
          </a:prstGeom>
        </p:spPr>
      </p:pic>
      <p:sp>
        <p:nvSpPr>
          <p:cNvPr id="10" name="Slide Number Placeholder 9"/>
          <p:cNvSpPr>
            <a:spLocks noGrp="1"/>
          </p:cNvSpPr>
          <p:nvPr>
            <p:ph type="sldNum" sz="quarter" idx="12"/>
          </p:nvPr>
        </p:nvSpPr>
        <p:spPr/>
        <p:txBody>
          <a:bodyPr/>
          <a:lstStyle/>
          <a:p>
            <a:fld id="{197B56AA-1A1D-44A6-9AFD-24AEBEFDBFF0}" type="slidenum">
              <a:rPr lang="en-US" smtClean="0"/>
              <a:pPr/>
              <a:t>29</a:t>
            </a:fld>
            <a:endParaRPr lang="en-US"/>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a:xfrm>
            <a:off x="457200" y="990600"/>
            <a:ext cx="6934200" cy="5135563"/>
          </a:xfrm>
        </p:spPr>
        <p:txBody>
          <a:bodyPr>
            <a:normAutofit fontScale="77500" lnSpcReduction="20000"/>
          </a:bodyPr>
          <a:lstStyle/>
          <a:p>
            <a:r>
              <a:rPr lang="en-US" dirty="0" smtClean="0"/>
              <a:t>In this lesson, you will learn</a:t>
            </a:r>
          </a:p>
          <a:p>
            <a:endParaRPr lang="en-US" dirty="0" smtClean="0"/>
          </a:p>
          <a:p>
            <a:pPr lvl="1">
              <a:spcAft>
                <a:spcPts val="1800"/>
              </a:spcAft>
            </a:pPr>
            <a:r>
              <a:rPr lang="en-US" dirty="0" smtClean="0"/>
              <a:t>How to </a:t>
            </a:r>
            <a:r>
              <a:rPr lang="en-US" dirty="0" smtClean="0">
                <a:solidFill>
                  <a:schemeClr val="accent5"/>
                </a:solidFill>
              </a:rPr>
              <a:t>apply the concepts of environmental footprints and life cycle thinking </a:t>
            </a:r>
            <a:r>
              <a:rPr lang="en-US" dirty="0" smtClean="0"/>
              <a:t>when looking at your products and company</a:t>
            </a:r>
          </a:p>
          <a:p>
            <a:pPr lvl="1">
              <a:spcAft>
                <a:spcPts val="1800"/>
              </a:spcAft>
            </a:pPr>
            <a:r>
              <a:rPr lang="en-US" dirty="0" smtClean="0"/>
              <a:t>How to </a:t>
            </a:r>
            <a:r>
              <a:rPr lang="en-US" dirty="0" smtClean="0">
                <a:solidFill>
                  <a:schemeClr val="accent5"/>
                </a:solidFill>
              </a:rPr>
              <a:t>determine the environmental impacts </a:t>
            </a:r>
            <a:r>
              <a:rPr lang="en-US" dirty="0" smtClean="0"/>
              <a:t>of your product, facility, and company</a:t>
            </a:r>
          </a:p>
          <a:p>
            <a:pPr lvl="1">
              <a:spcAft>
                <a:spcPts val="1800"/>
              </a:spcAft>
            </a:pPr>
            <a:r>
              <a:rPr lang="en-US" dirty="0" smtClean="0"/>
              <a:t>How to use information about those impacts to </a:t>
            </a:r>
            <a:r>
              <a:rPr lang="en-US" dirty="0" smtClean="0">
                <a:solidFill>
                  <a:schemeClr val="accent5"/>
                </a:solidFill>
              </a:rPr>
              <a:t>set priorities, objectives, and targets</a:t>
            </a:r>
          </a:p>
          <a:p>
            <a:pPr lvl="1">
              <a:spcAft>
                <a:spcPts val="1800"/>
              </a:spcAft>
            </a:pPr>
            <a:r>
              <a:rPr lang="en-US" dirty="0" smtClean="0"/>
              <a:t>How an </a:t>
            </a:r>
            <a:r>
              <a:rPr lang="en-US" dirty="0" smtClean="0">
                <a:solidFill>
                  <a:schemeClr val="accent5"/>
                </a:solidFill>
              </a:rPr>
              <a:t>Environmental Management System</a:t>
            </a:r>
            <a:r>
              <a:rPr lang="en-US" dirty="0" smtClean="0"/>
              <a:t> is key to the success of your environmental program</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197B56AA-1A1D-44A6-9AFD-24AEBEFDBFF0}" type="slidenum">
              <a:rPr lang="en-US" smtClean="0"/>
              <a:pPr/>
              <a:t>3</a:t>
            </a:fld>
            <a:endParaRPr lang="en-US"/>
          </a:p>
        </p:txBody>
      </p:sp>
      <p:sp>
        <p:nvSpPr>
          <p:cNvPr id="5" name="Right Arrow 4">
            <a:hlinkClick r:id="rId2"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3" action="ppaction://hlinksldjump"/>
          </p:cNvPr>
          <p:cNvPicPr>
            <a:picLocks noChangeAspect="1"/>
          </p:cNvPicPr>
          <p:nvPr/>
        </p:nvPicPr>
        <p:blipFill>
          <a:blip r:embed="rId4" cstate="print"/>
          <a:stretch>
            <a:fillRect/>
          </a:stretch>
        </p:blipFill>
        <p:spPr>
          <a:xfrm>
            <a:off x="8229600" y="6400800"/>
            <a:ext cx="432504" cy="365760"/>
          </a:xfrm>
          <a:prstGeom prst="rect">
            <a:avLst/>
          </a:prstGeom>
        </p:spPr>
      </p:pic>
      <p:pic>
        <p:nvPicPr>
          <p:cNvPr id="1027" name="Picture 3" descr="C:\Documents and Settings\Morgan Barr\Local Settings\Temporary Internet Files\Content.IE5\YG4S47H3\MC900238283[1].wmf"/>
          <p:cNvPicPr>
            <a:picLocks noChangeAspect="1" noChangeArrowheads="1"/>
          </p:cNvPicPr>
          <p:nvPr/>
        </p:nvPicPr>
        <p:blipFill>
          <a:blip r:embed="rId5" cstate="print"/>
          <a:srcRect/>
          <a:stretch>
            <a:fillRect/>
          </a:stretch>
        </p:blipFill>
        <p:spPr bwMode="auto">
          <a:xfrm>
            <a:off x="7543800" y="990600"/>
            <a:ext cx="1277000" cy="1676400"/>
          </a:xfrm>
          <a:prstGeom prst="rect">
            <a:avLst/>
          </a:prstGeom>
          <a:noFill/>
        </p:spPr>
      </p:pic>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Go for Help</a:t>
            </a:r>
            <a:endParaRPr lang="en-US" dirty="0"/>
          </a:p>
        </p:txBody>
      </p:sp>
      <p:sp>
        <p:nvSpPr>
          <p:cNvPr id="3" name="Content Placeholder 2"/>
          <p:cNvSpPr>
            <a:spLocks noGrp="1"/>
          </p:cNvSpPr>
          <p:nvPr>
            <p:ph idx="1"/>
          </p:nvPr>
        </p:nvSpPr>
        <p:spPr>
          <a:xfrm>
            <a:off x="533400" y="1524000"/>
            <a:ext cx="8153400" cy="4572000"/>
          </a:xfrm>
        </p:spPr>
        <p:txBody>
          <a:bodyPr>
            <a:normAutofit lnSpcReduction="10000"/>
          </a:bodyPr>
          <a:lstStyle/>
          <a:p>
            <a:pPr>
              <a:spcAft>
                <a:spcPts val="1200"/>
              </a:spcAft>
            </a:pPr>
            <a:r>
              <a:rPr lang="en-US" sz="2000" dirty="0" smtClean="0"/>
              <a:t>UNEP’s </a:t>
            </a:r>
            <a:r>
              <a:rPr lang="en-US" sz="2000" dirty="0" smtClean="0">
                <a:hlinkClick r:id="rId2"/>
              </a:rPr>
              <a:t>Design for Sustainability </a:t>
            </a:r>
            <a:r>
              <a:rPr lang="en-US" sz="2000" dirty="0" smtClean="0"/>
              <a:t>and </a:t>
            </a:r>
            <a:r>
              <a:rPr lang="en-US" sz="2000" dirty="0" smtClean="0">
                <a:hlinkClick r:id="rId3"/>
              </a:rPr>
              <a:t>Life Cycle Management: A Business Guide to Sustainability</a:t>
            </a:r>
            <a:r>
              <a:rPr lang="en-US" sz="2000" dirty="0" smtClean="0"/>
              <a:t> can be helpful reference guides as you attempt to identify your impacts and redesign products and processes.</a:t>
            </a:r>
          </a:p>
          <a:p>
            <a:pPr>
              <a:spcAft>
                <a:spcPts val="1200"/>
              </a:spcAft>
            </a:pPr>
            <a:r>
              <a:rPr lang="en-US" sz="2000" dirty="0" smtClean="0"/>
              <a:t>The OECD’s </a:t>
            </a:r>
            <a:r>
              <a:rPr lang="en-US" sz="2000" dirty="0" smtClean="0">
                <a:hlinkClick r:id="rId4"/>
              </a:rPr>
              <a:t>Sustainable Manufacturing Metrics Toolkit </a:t>
            </a:r>
            <a:r>
              <a:rPr lang="en-US" sz="2000" dirty="0" smtClean="0"/>
              <a:t>has developed a toolkit for SMEs to help them measure the environmental impacts of their facility and products.  </a:t>
            </a:r>
          </a:p>
          <a:p>
            <a:pPr>
              <a:spcAft>
                <a:spcPts val="1200"/>
              </a:spcAft>
            </a:pPr>
            <a:r>
              <a:rPr lang="en-US" sz="2000" dirty="0" smtClean="0"/>
              <a:t>The EPA’s </a:t>
            </a:r>
            <a:r>
              <a:rPr lang="en-US" sz="2000" dirty="0" smtClean="0">
                <a:hlinkClick r:id="rId5"/>
              </a:rPr>
              <a:t>Documenting Your Environmental Management Plan </a:t>
            </a:r>
            <a:r>
              <a:rPr lang="en-US" sz="2000" dirty="0" smtClean="0"/>
              <a:t>can help you to both develop an environmental policy and program that’s right for your business.</a:t>
            </a:r>
          </a:p>
          <a:p>
            <a:pPr>
              <a:spcAft>
                <a:spcPts val="1200"/>
              </a:spcAft>
            </a:pPr>
            <a:r>
              <a:rPr lang="en-US" sz="2000" dirty="0" smtClean="0"/>
              <a:t>This </a:t>
            </a:r>
            <a:r>
              <a:rPr lang="en-US" sz="2000" dirty="0" smtClean="0">
                <a:hlinkClick r:id="rId6"/>
              </a:rPr>
              <a:t>implementation guide</a:t>
            </a:r>
            <a:r>
              <a:rPr lang="en-US" sz="2000" dirty="0" smtClean="0"/>
              <a:t> from NSF International will also help you develop an Environmental Management System in your </a:t>
            </a:r>
            <a:r>
              <a:rPr lang="en-US" sz="2000" smtClean="0"/>
              <a:t>company.</a:t>
            </a:r>
            <a:endParaRPr lang="en-US" sz="2400" dirty="0" smtClean="0"/>
          </a:p>
        </p:txBody>
      </p:sp>
      <p:pic>
        <p:nvPicPr>
          <p:cNvPr id="5" name="Picture 2" descr="C:\Users\Morgan\AppData\Local\Microsoft\Windows\Temporary Internet Files\Content.IE5\P8TQ053Y\MC900432556[1].png"/>
          <p:cNvPicPr>
            <a:picLocks noChangeAspect="1" noChangeArrowheads="1"/>
          </p:cNvPicPr>
          <p:nvPr/>
        </p:nvPicPr>
        <p:blipFill>
          <a:blip r:embed="rId7" cstate="print"/>
          <a:srcRect/>
          <a:stretch>
            <a:fillRect/>
          </a:stretch>
        </p:blipFill>
        <p:spPr bwMode="auto">
          <a:xfrm>
            <a:off x="7391400" y="0"/>
            <a:ext cx="1447800" cy="1447800"/>
          </a:xfrm>
          <a:prstGeom prst="rect">
            <a:avLst/>
          </a:prstGeom>
          <a:noFill/>
        </p:spPr>
      </p:pic>
      <p:sp>
        <p:nvSpPr>
          <p:cNvPr id="6" name="Right Arrow 5">
            <a:hlinkClick r:id="rId8"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9" action="ppaction://hlinksldjump"/>
          </p:cNvPr>
          <p:cNvPicPr>
            <a:picLocks noChangeAspect="1"/>
          </p:cNvPicPr>
          <p:nvPr/>
        </p:nvPicPr>
        <p:blipFill>
          <a:blip r:embed="rId10"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30</a:t>
            </a:fld>
            <a:endParaRPr lang="en-US"/>
          </a:p>
        </p:txBody>
      </p:sp>
    </p:spTree>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 - Checklist</a:t>
            </a:r>
            <a:endParaRPr lang="en-US" dirty="0"/>
          </a:p>
        </p:txBody>
      </p:sp>
      <p:sp>
        <p:nvSpPr>
          <p:cNvPr id="3" name="Content Placeholder 2"/>
          <p:cNvSpPr>
            <a:spLocks noGrp="1"/>
          </p:cNvSpPr>
          <p:nvPr>
            <p:ph idx="1"/>
          </p:nvPr>
        </p:nvSpPr>
        <p:spPr>
          <a:xfrm>
            <a:off x="609600" y="914400"/>
            <a:ext cx="6934200" cy="3505200"/>
          </a:xfrm>
        </p:spPr>
        <p:txBody>
          <a:bodyPr>
            <a:noAutofit/>
          </a:bodyPr>
          <a:lstStyle/>
          <a:p>
            <a:pPr>
              <a:spcAft>
                <a:spcPts val="1200"/>
              </a:spcAft>
              <a:buFont typeface="Wingdings" pitchFamily="2" charset="2"/>
              <a:buChar char="ü"/>
            </a:pPr>
            <a:r>
              <a:rPr lang="en-US" sz="1400" dirty="0" smtClean="0"/>
              <a:t>Utilize life cycle thinking. Look at your product’s life cycle.  Where are the major environmental issues?  What environmental impacts are most important in your industry?</a:t>
            </a:r>
          </a:p>
          <a:p>
            <a:pPr>
              <a:spcAft>
                <a:spcPts val="1200"/>
              </a:spcAft>
              <a:buFont typeface="Wingdings" pitchFamily="2" charset="2"/>
              <a:buChar char="ü"/>
            </a:pPr>
            <a:r>
              <a:rPr lang="en-US" sz="1400" dirty="0" smtClean="0"/>
              <a:t>Where do you fit into the value chain of your product?  How does that affect your individual company’s environmental issues?</a:t>
            </a:r>
          </a:p>
          <a:p>
            <a:pPr>
              <a:spcAft>
                <a:spcPts val="1200"/>
              </a:spcAft>
              <a:buFont typeface="Wingdings" pitchFamily="2" charset="2"/>
              <a:buChar char="ü"/>
            </a:pPr>
            <a:r>
              <a:rPr lang="en-US" sz="1400" dirty="0" smtClean="0"/>
              <a:t>Conduct assessments of your company’s or facility’s environmental impacts.  </a:t>
            </a:r>
          </a:p>
          <a:p>
            <a:pPr lvl="1">
              <a:spcAft>
                <a:spcPts val="1200"/>
              </a:spcAft>
              <a:buFont typeface="Arial" pitchFamily="34" charset="0"/>
              <a:buChar char="•"/>
            </a:pPr>
            <a:r>
              <a:rPr lang="en-US" sz="1400" dirty="0" smtClean="0"/>
              <a:t>You should first look at energy, water and materials use, greenhouse gas emissions, pollution, waste and by-products produced</a:t>
            </a:r>
          </a:p>
          <a:p>
            <a:pPr lvl="1">
              <a:spcAft>
                <a:spcPts val="1200"/>
              </a:spcAft>
              <a:buFont typeface="Arial" pitchFamily="34" charset="0"/>
              <a:buChar char="•"/>
            </a:pPr>
            <a:r>
              <a:rPr lang="en-US" sz="1400" dirty="0" smtClean="0"/>
              <a:t>Break the facility down into processes to analyze.  If you use lean, you can incorporate this into Value Stream Maps </a:t>
            </a:r>
          </a:p>
          <a:p>
            <a:pPr lvl="1">
              <a:spcAft>
                <a:spcPts val="1200"/>
              </a:spcAft>
              <a:buFont typeface="Arial" pitchFamily="34" charset="0"/>
              <a:buChar char="•"/>
            </a:pPr>
            <a:r>
              <a:rPr lang="en-US" sz="1400" dirty="0" smtClean="0"/>
              <a:t>Get a baseline measurement of your impacts using appropriate metrics</a:t>
            </a:r>
          </a:p>
        </p:txBody>
      </p:sp>
      <p:graphicFrame>
        <p:nvGraphicFramePr>
          <p:cNvPr id="5" name="Diagram 4"/>
          <p:cNvGraphicFramePr/>
          <p:nvPr/>
        </p:nvGraphicFramePr>
        <p:xfrm>
          <a:off x="152400" y="4572000"/>
          <a:ext cx="3810000" cy="182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572000" y="905976"/>
            <a:ext cx="2971800" cy="369332"/>
          </a:xfrm>
          <a:prstGeom prst="rect">
            <a:avLst/>
          </a:prstGeom>
          <a:noFill/>
        </p:spPr>
        <p:txBody>
          <a:bodyPr wrap="square" rtlCol="0">
            <a:spAutoFit/>
          </a:bodyPr>
          <a:lstStyle/>
          <a:p>
            <a:endParaRPr lang="en-US" dirty="0" smtClean="0"/>
          </a:p>
        </p:txBody>
      </p:sp>
      <p:pic>
        <p:nvPicPr>
          <p:cNvPr id="9" name="Picture 2" descr="C:\Users\Morgan\AppData\Local\Microsoft\Windows\Temporary Internet Files\Content.IE5\G1HKTB9N\MC900431585[1].png"/>
          <p:cNvPicPr>
            <a:picLocks noChangeAspect="1" noChangeArrowheads="1"/>
          </p:cNvPicPr>
          <p:nvPr/>
        </p:nvPicPr>
        <p:blipFill>
          <a:blip r:embed="rId8" cstate="print"/>
          <a:srcRect/>
          <a:stretch>
            <a:fillRect/>
          </a:stretch>
        </p:blipFill>
        <p:spPr bwMode="auto">
          <a:xfrm>
            <a:off x="7315428" y="0"/>
            <a:ext cx="1828572" cy="1828572"/>
          </a:xfrm>
          <a:prstGeom prst="rect">
            <a:avLst/>
          </a:prstGeom>
          <a:noFill/>
        </p:spPr>
      </p:pic>
      <p:pic>
        <p:nvPicPr>
          <p:cNvPr id="8" name="Picture 7" descr="House.png">
            <a:hlinkClick r:id="rId9" action="ppaction://hlinksldjump"/>
          </p:cNvPr>
          <p:cNvPicPr>
            <a:picLocks noChangeAspect="1"/>
          </p:cNvPicPr>
          <p:nvPr/>
        </p:nvPicPr>
        <p:blipFill>
          <a:blip r:embed="rId10" cstate="print"/>
          <a:stretch>
            <a:fillRect/>
          </a:stretch>
        </p:blipFill>
        <p:spPr>
          <a:xfrm>
            <a:off x="8229600" y="6400800"/>
            <a:ext cx="432504" cy="365760"/>
          </a:xfrm>
          <a:prstGeom prst="rect">
            <a:avLst/>
          </a:prstGeom>
        </p:spPr>
      </p:pic>
      <p:sp>
        <p:nvSpPr>
          <p:cNvPr id="10" name="Slide Number Placeholder 9"/>
          <p:cNvSpPr>
            <a:spLocks noGrp="1"/>
          </p:cNvSpPr>
          <p:nvPr>
            <p:ph type="sldNum" sz="quarter" idx="12"/>
          </p:nvPr>
        </p:nvSpPr>
        <p:spPr/>
        <p:txBody>
          <a:bodyPr/>
          <a:lstStyle/>
          <a:p>
            <a:fld id="{197B56AA-1A1D-44A6-9AFD-24AEBEFDBFF0}" type="slidenum">
              <a:rPr lang="en-US" smtClean="0"/>
              <a:pPr/>
              <a:t>31</a:t>
            </a:fld>
            <a:endParaRPr lang="en-US"/>
          </a:p>
        </p:txBody>
      </p:sp>
      <p:sp>
        <p:nvSpPr>
          <p:cNvPr id="11" name="TextBox 10"/>
          <p:cNvSpPr txBox="1"/>
          <p:nvPr/>
        </p:nvSpPr>
        <p:spPr>
          <a:xfrm>
            <a:off x="4038600" y="4495800"/>
            <a:ext cx="3810000" cy="2123658"/>
          </a:xfrm>
          <a:prstGeom prst="rect">
            <a:avLst/>
          </a:prstGeom>
          <a:noFill/>
        </p:spPr>
        <p:txBody>
          <a:bodyPr wrap="square" rtlCol="0">
            <a:spAutoFit/>
          </a:bodyPr>
          <a:lstStyle/>
          <a:p>
            <a:pPr>
              <a:spcAft>
                <a:spcPts val="1200"/>
              </a:spcAft>
              <a:buFont typeface="Wingdings" pitchFamily="2" charset="2"/>
              <a:buChar char="ü"/>
            </a:pPr>
            <a:r>
              <a:rPr lang="en-US" sz="1400" dirty="0" smtClean="0"/>
              <a:t>Focus on impacts that are large, costly, important to stakeholders, and somewhat controllable.</a:t>
            </a:r>
          </a:p>
          <a:p>
            <a:pPr>
              <a:spcAft>
                <a:spcPts val="1200"/>
              </a:spcAft>
              <a:buFont typeface="Wingdings" pitchFamily="2" charset="2"/>
              <a:buChar char="ü"/>
            </a:pPr>
            <a:r>
              <a:rPr lang="en-US" sz="1400" dirty="0" smtClean="0"/>
              <a:t>Set priorities based on your analysis</a:t>
            </a:r>
          </a:p>
          <a:p>
            <a:pPr>
              <a:spcAft>
                <a:spcPts val="1200"/>
              </a:spcAft>
              <a:buFont typeface="Wingdings" pitchFamily="2" charset="2"/>
              <a:buChar char="ü"/>
            </a:pPr>
            <a:r>
              <a:rPr lang="en-US" sz="1400" dirty="0" smtClean="0"/>
              <a:t>Implement an Environmental Management System </a:t>
            </a:r>
          </a:p>
          <a:p>
            <a:endParaRPr lang="en-US"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Footprint</a:t>
            </a:r>
            <a:endParaRPr lang="en-US" dirty="0"/>
          </a:p>
        </p:txBody>
      </p:sp>
      <p:sp>
        <p:nvSpPr>
          <p:cNvPr id="3" name="Content Placeholder 2"/>
          <p:cNvSpPr>
            <a:spLocks noGrp="1"/>
          </p:cNvSpPr>
          <p:nvPr>
            <p:ph idx="1"/>
          </p:nvPr>
        </p:nvSpPr>
        <p:spPr>
          <a:xfrm>
            <a:off x="457200" y="990600"/>
            <a:ext cx="6400800" cy="5135563"/>
          </a:xfrm>
        </p:spPr>
        <p:txBody>
          <a:bodyPr>
            <a:normAutofit lnSpcReduction="10000"/>
          </a:bodyPr>
          <a:lstStyle/>
          <a:p>
            <a:pPr>
              <a:spcAft>
                <a:spcPts val="1800"/>
              </a:spcAft>
            </a:pPr>
            <a:r>
              <a:rPr lang="en-US" sz="2000" dirty="0" smtClean="0"/>
              <a:t>You hear the word “footprint” a lot when talking about environmental impacts.  </a:t>
            </a:r>
          </a:p>
          <a:p>
            <a:pPr>
              <a:spcAft>
                <a:spcPts val="1800"/>
              </a:spcAft>
            </a:pPr>
            <a:r>
              <a:rPr lang="en-US" sz="2000" dirty="0" smtClean="0"/>
              <a:t>Think of an environmental footprint as the total </a:t>
            </a:r>
            <a:r>
              <a:rPr lang="en-US" sz="2000" dirty="0" smtClean="0">
                <a:solidFill>
                  <a:schemeClr val="accent5"/>
                </a:solidFill>
              </a:rPr>
              <a:t>impact someone has on the environment because of their consumption of energy, water, materials, etc.  </a:t>
            </a:r>
          </a:p>
          <a:p>
            <a:pPr>
              <a:spcAft>
                <a:spcPts val="1800"/>
              </a:spcAft>
            </a:pPr>
            <a:r>
              <a:rPr lang="en-US" sz="2000" dirty="0" smtClean="0"/>
              <a:t>The smaller the footprint, the lower the impact is on the environment.</a:t>
            </a:r>
          </a:p>
          <a:p>
            <a:pPr>
              <a:spcAft>
                <a:spcPts val="1800"/>
              </a:spcAft>
            </a:pPr>
            <a:r>
              <a:rPr lang="en-US" sz="2000" dirty="0" smtClean="0"/>
              <a:t>You have an individual footprint, but your company also has an environmental footprint.</a:t>
            </a:r>
          </a:p>
          <a:p>
            <a:pPr>
              <a:spcAft>
                <a:spcPts val="1800"/>
              </a:spcAft>
            </a:pPr>
            <a:r>
              <a:rPr lang="en-US" sz="2000" dirty="0" smtClean="0"/>
              <a:t>You can also talk about footprints relative to specific impacts like a “carbon footprint” or a “water footprint”</a:t>
            </a:r>
            <a:endParaRPr lang="en-US" sz="2000" dirty="0"/>
          </a:p>
        </p:txBody>
      </p:sp>
      <p:pic>
        <p:nvPicPr>
          <p:cNvPr id="3074" name="Picture 2" descr="C:\Documents and Settings\Morgan Barr\Local Settings\Temporary Internet Files\Content.IE5\N7MRANWI\MC900052881[1].wmf"/>
          <p:cNvPicPr>
            <a:picLocks noChangeAspect="1" noChangeArrowheads="1"/>
          </p:cNvPicPr>
          <p:nvPr/>
        </p:nvPicPr>
        <p:blipFill>
          <a:blip r:embed="rId3" cstate="print">
            <a:duotone>
              <a:schemeClr val="accent4">
                <a:shade val="45000"/>
                <a:satMod val="135000"/>
              </a:schemeClr>
              <a:prstClr val="white"/>
            </a:duotone>
          </a:blip>
          <a:srcRect r="61960" b="32352"/>
          <a:stretch>
            <a:fillRect/>
          </a:stretch>
        </p:blipFill>
        <p:spPr bwMode="auto">
          <a:xfrm flipH="1">
            <a:off x="8077200" y="4800600"/>
            <a:ext cx="609600" cy="1359877"/>
          </a:xfrm>
          <a:prstGeom prst="rect">
            <a:avLst/>
          </a:prstGeom>
          <a:noFill/>
          <a:effectLst>
            <a:innerShdw blurRad="63500" dist="50800" dir="18900000">
              <a:prstClr val="black"/>
            </a:innerShdw>
          </a:effectLst>
        </p:spPr>
      </p:pic>
      <p:sp>
        <p:nvSpPr>
          <p:cNvPr id="5" name="Right Arrow 4">
            <a:hlinkClick r:id="rId4"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6" name="Picture 5" descr="House.png">
            <a:hlinkClick r:id="rId5" action="ppaction://hlinksldjump"/>
          </p:cNvPr>
          <p:cNvPicPr>
            <a:picLocks noChangeAspect="1"/>
          </p:cNvPicPr>
          <p:nvPr/>
        </p:nvPicPr>
        <p:blipFill>
          <a:blip r:embed="rId6" cstate="print"/>
          <a:stretch>
            <a:fillRect/>
          </a:stretch>
        </p:blipFill>
        <p:spPr>
          <a:xfrm>
            <a:off x="8229600" y="6400800"/>
            <a:ext cx="432504" cy="365760"/>
          </a:xfrm>
          <a:prstGeom prst="rect">
            <a:avLst/>
          </a:prstGeom>
        </p:spPr>
      </p:pic>
      <p:sp>
        <p:nvSpPr>
          <p:cNvPr id="7" name="Slide Number Placeholder 6"/>
          <p:cNvSpPr>
            <a:spLocks noGrp="1"/>
          </p:cNvSpPr>
          <p:nvPr>
            <p:ph type="sldNum" sz="quarter" idx="12"/>
          </p:nvPr>
        </p:nvSpPr>
        <p:spPr/>
        <p:txBody>
          <a:bodyPr/>
          <a:lstStyle/>
          <a:p>
            <a:fld id="{197B56AA-1A1D-44A6-9AFD-24AEBEFDBFF0}" type="slidenum">
              <a:rPr lang="en-US" smtClean="0"/>
              <a:pPr/>
              <a:t>4</a:t>
            </a:fld>
            <a:endParaRPr lang="en-US"/>
          </a:p>
        </p:txBody>
      </p:sp>
      <p:pic>
        <p:nvPicPr>
          <p:cNvPr id="8" name="Picture 2" descr="C:\Documents and Settings\Morgan Barr\Local Settings\Temporary Internet Files\Content.IE5\N7MRANWI\MC900052881[1].wmf"/>
          <p:cNvPicPr>
            <a:picLocks noChangeAspect="1" noChangeArrowheads="1"/>
          </p:cNvPicPr>
          <p:nvPr/>
        </p:nvPicPr>
        <p:blipFill>
          <a:blip r:embed="rId3" cstate="print">
            <a:duotone>
              <a:schemeClr val="accent4">
                <a:shade val="45000"/>
                <a:satMod val="135000"/>
              </a:schemeClr>
              <a:prstClr val="white"/>
            </a:duotone>
          </a:blip>
          <a:srcRect r="61960" b="32352"/>
          <a:stretch>
            <a:fillRect/>
          </a:stretch>
        </p:blipFill>
        <p:spPr bwMode="auto">
          <a:xfrm flipH="1">
            <a:off x="8077200" y="2209800"/>
            <a:ext cx="609600" cy="1359877"/>
          </a:xfrm>
          <a:prstGeom prst="rect">
            <a:avLst/>
          </a:prstGeom>
          <a:noFill/>
          <a:effectLst>
            <a:innerShdw blurRad="63500" dist="50800" dir="18900000">
              <a:prstClr val="black"/>
            </a:innerShdw>
          </a:effectLst>
        </p:spPr>
      </p:pic>
      <p:pic>
        <p:nvPicPr>
          <p:cNvPr id="9" name="Picture 2" descr="C:\Documents and Settings\Morgan Barr\Local Settings\Temporary Internet Files\Content.IE5\N7MRANWI\MC900052881[1].wmf"/>
          <p:cNvPicPr>
            <a:picLocks noChangeAspect="1" noChangeArrowheads="1"/>
          </p:cNvPicPr>
          <p:nvPr/>
        </p:nvPicPr>
        <p:blipFill>
          <a:blip r:embed="rId3" cstate="print">
            <a:duotone>
              <a:schemeClr val="accent4">
                <a:shade val="45000"/>
                <a:satMod val="135000"/>
              </a:schemeClr>
              <a:prstClr val="white"/>
            </a:duotone>
          </a:blip>
          <a:srcRect r="61960" b="32352"/>
          <a:stretch>
            <a:fillRect/>
          </a:stretch>
        </p:blipFill>
        <p:spPr bwMode="auto">
          <a:xfrm>
            <a:off x="7239000" y="3352800"/>
            <a:ext cx="609600" cy="1359877"/>
          </a:xfrm>
          <a:prstGeom prst="rect">
            <a:avLst/>
          </a:prstGeom>
          <a:noFill/>
          <a:effectLst>
            <a:innerShdw blurRad="63500" dist="50800" dir="18900000">
              <a:prstClr val="black"/>
            </a:innerShdw>
          </a:effectLst>
        </p:spPr>
      </p:pic>
      <p:pic>
        <p:nvPicPr>
          <p:cNvPr id="10" name="Picture 2" descr="C:\Documents and Settings\Morgan Barr\Local Settings\Temporary Internet Files\Content.IE5\N7MRANWI\MC900052881[1].wmf"/>
          <p:cNvPicPr>
            <a:picLocks noChangeAspect="1" noChangeArrowheads="1"/>
          </p:cNvPicPr>
          <p:nvPr/>
        </p:nvPicPr>
        <p:blipFill>
          <a:blip r:embed="rId3" cstate="print">
            <a:duotone>
              <a:schemeClr val="accent4">
                <a:shade val="45000"/>
                <a:satMod val="135000"/>
              </a:schemeClr>
              <a:prstClr val="white"/>
            </a:duotone>
          </a:blip>
          <a:srcRect r="61960" b="32352"/>
          <a:stretch>
            <a:fillRect/>
          </a:stretch>
        </p:blipFill>
        <p:spPr bwMode="auto">
          <a:xfrm>
            <a:off x="7315200" y="685800"/>
            <a:ext cx="609600" cy="1359877"/>
          </a:xfrm>
          <a:prstGeom prst="rect">
            <a:avLst/>
          </a:prstGeom>
          <a:noFill/>
          <a:effectLst>
            <a:innerShdw blurRad="63500" dist="50800" dir="18900000">
              <a:prstClr val="black"/>
            </a:innerShdw>
          </a:effectLst>
        </p:spPr>
      </p:pic>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Your Company’s Footprint?</a:t>
            </a:r>
            <a:endParaRPr lang="en-US" dirty="0"/>
          </a:p>
        </p:txBody>
      </p:sp>
      <p:sp>
        <p:nvSpPr>
          <p:cNvPr id="3" name="Content Placeholder 2"/>
          <p:cNvSpPr>
            <a:spLocks noGrp="1"/>
          </p:cNvSpPr>
          <p:nvPr>
            <p:ph idx="1"/>
          </p:nvPr>
        </p:nvSpPr>
        <p:spPr>
          <a:xfrm>
            <a:off x="457200" y="1143000"/>
            <a:ext cx="8229600" cy="2286000"/>
          </a:xfrm>
        </p:spPr>
        <p:txBody>
          <a:bodyPr>
            <a:normAutofit/>
          </a:bodyPr>
          <a:lstStyle/>
          <a:p>
            <a:pPr marL="1588" indent="-1588" algn="ctr">
              <a:spcAft>
                <a:spcPts val="1200"/>
              </a:spcAft>
              <a:buNone/>
            </a:pPr>
            <a:r>
              <a:rPr lang="en-US" sz="1800" dirty="0" smtClean="0"/>
              <a:t>When beginning to think about where you should focus your efforts, it’s tempting to start with the impacts within your operations or just within your facility.  But </a:t>
            </a:r>
            <a:r>
              <a:rPr lang="en-US" sz="1800" dirty="0" smtClean="0">
                <a:solidFill>
                  <a:schemeClr val="accent5"/>
                </a:solidFill>
              </a:rPr>
              <a:t>the effect of your product or service doesn’t stop at the factory gate</a:t>
            </a:r>
            <a:r>
              <a:rPr lang="en-US" sz="1800" dirty="0" smtClean="0"/>
              <a:t>.</a:t>
            </a:r>
          </a:p>
          <a:p>
            <a:pPr algn="ctr">
              <a:spcAft>
                <a:spcPts val="1200"/>
              </a:spcAft>
              <a:buNone/>
            </a:pPr>
            <a:r>
              <a:rPr lang="en-US" sz="1800" dirty="0" smtClean="0"/>
              <a:t>You need to think about the entire </a:t>
            </a:r>
            <a:r>
              <a:rPr lang="en-US" sz="1800" b="1" dirty="0" smtClean="0">
                <a:solidFill>
                  <a:schemeClr val="accent5"/>
                </a:solidFill>
              </a:rPr>
              <a:t>Life</a:t>
            </a:r>
            <a:r>
              <a:rPr lang="en-US" sz="1800" b="1" dirty="0" smtClean="0"/>
              <a:t> </a:t>
            </a:r>
            <a:r>
              <a:rPr lang="en-US" sz="1800" b="1" dirty="0" smtClean="0">
                <a:solidFill>
                  <a:schemeClr val="accent5"/>
                </a:solidFill>
              </a:rPr>
              <a:t>Cycle</a:t>
            </a:r>
            <a:r>
              <a:rPr lang="en-US" sz="1800" b="1" dirty="0" smtClean="0"/>
              <a:t> </a:t>
            </a:r>
            <a:r>
              <a:rPr lang="en-US" sz="1800" dirty="0" smtClean="0"/>
              <a:t>of your product, taking a </a:t>
            </a:r>
            <a:r>
              <a:rPr lang="en-US" sz="1800" b="1" dirty="0" smtClean="0">
                <a:solidFill>
                  <a:schemeClr val="accent5"/>
                </a:solidFill>
              </a:rPr>
              <a:t>cradle to grave </a:t>
            </a:r>
            <a:r>
              <a:rPr lang="en-US" sz="1800" dirty="0" smtClean="0"/>
              <a:t>approach from the inputs used to make your product to the impact it has when it is disposed of at the end of its life.</a:t>
            </a:r>
          </a:p>
        </p:txBody>
      </p:sp>
      <p:sp>
        <p:nvSpPr>
          <p:cNvPr id="4" name="Right Arrow 3"/>
          <p:cNvSpPr/>
          <p:nvPr/>
        </p:nvSpPr>
        <p:spPr>
          <a:xfrm>
            <a:off x="228600" y="3962400"/>
            <a:ext cx="8763000" cy="990600"/>
          </a:xfrm>
          <a:prstGeom prst="rightArrow">
            <a:avLst/>
          </a:prstGeom>
          <a:solidFill>
            <a:srgbClr val="008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C:\Documents and Settings\Morgan Barr\Local Settings\Temporary Internet Files\Content.IE5\QG4CQ731\MCj04123040000[1].wmf"/>
          <p:cNvPicPr>
            <a:picLocks noChangeAspect="1" noChangeArrowheads="1"/>
          </p:cNvPicPr>
          <p:nvPr/>
        </p:nvPicPr>
        <p:blipFill>
          <a:blip r:embed="rId2" cstate="print">
            <a:grayscl/>
          </a:blip>
          <a:srcRect/>
          <a:stretch>
            <a:fillRect/>
          </a:stretch>
        </p:blipFill>
        <p:spPr bwMode="auto">
          <a:xfrm>
            <a:off x="5334000" y="3837198"/>
            <a:ext cx="457200" cy="825773"/>
          </a:xfrm>
          <a:prstGeom prst="rect">
            <a:avLst/>
          </a:prstGeom>
          <a:noFill/>
        </p:spPr>
      </p:pic>
      <p:pic>
        <p:nvPicPr>
          <p:cNvPr id="6" name="Picture 2" descr="C:\Documents and Settings\Morgan Barr\Local Settings\Temporary Internet Files\Content.IE5\HWTROHKK\MCj03184960000[1].wmf"/>
          <p:cNvPicPr>
            <a:picLocks noChangeAspect="1" noChangeArrowheads="1"/>
          </p:cNvPicPr>
          <p:nvPr/>
        </p:nvPicPr>
        <p:blipFill>
          <a:blip r:embed="rId3" cstate="print">
            <a:grayscl/>
          </a:blip>
          <a:srcRect/>
          <a:stretch>
            <a:fillRect/>
          </a:stretch>
        </p:blipFill>
        <p:spPr bwMode="auto">
          <a:xfrm>
            <a:off x="609600" y="4038600"/>
            <a:ext cx="1242413" cy="814491"/>
          </a:xfrm>
          <a:prstGeom prst="rect">
            <a:avLst/>
          </a:prstGeom>
          <a:noFill/>
        </p:spPr>
      </p:pic>
      <p:sp>
        <p:nvSpPr>
          <p:cNvPr id="7" name="TextBox 6"/>
          <p:cNvSpPr txBox="1"/>
          <p:nvPr/>
        </p:nvSpPr>
        <p:spPr>
          <a:xfrm>
            <a:off x="685800" y="4825425"/>
            <a:ext cx="1295400" cy="584775"/>
          </a:xfrm>
          <a:prstGeom prst="rect">
            <a:avLst/>
          </a:prstGeom>
          <a:noFill/>
        </p:spPr>
        <p:txBody>
          <a:bodyPr wrap="square" rtlCol="0">
            <a:spAutoFit/>
          </a:bodyPr>
          <a:lstStyle/>
          <a:p>
            <a:pPr algn="ctr"/>
            <a:r>
              <a:rPr lang="en-US" sz="1600" b="1" dirty="0" smtClean="0"/>
              <a:t>Materials and inputs</a:t>
            </a:r>
            <a:endParaRPr lang="en-US" sz="1600" b="1" dirty="0"/>
          </a:p>
        </p:txBody>
      </p:sp>
      <p:pic>
        <p:nvPicPr>
          <p:cNvPr id="8" name="Picture 4" descr="C:\Documents and Settings\Morgan Barr\My Documents\My Pictures\Microsoft Clip Organizer\j0281760.wmf"/>
          <p:cNvPicPr>
            <a:picLocks noChangeAspect="1" noChangeArrowheads="1"/>
          </p:cNvPicPr>
          <p:nvPr/>
        </p:nvPicPr>
        <p:blipFill>
          <a:blip r:embed="rId4" cstate="print">
            <a:lum contrast="20000"/>
          </a:blip>
          <a:srcRect/>
          <a:stretch>
            <a:fillRect/>
          </a:stretch>
        </p:blipFill>
        <p:spPr bwMode="auto">
          <a:xfrm>
            <a:off x="2814562" y="3810000"/>
            <a:ext cx="1147838" cy="990600"/>
          </a:xfrm>
          <a:prstGeom prst="rect">
            <a:avLst/>
          </a:prstGeom>
          <a:noFill/>
        </p:spPr>
      </p:pic>
      <p:sp>
        <p:nvSpPr>
          <p:cNvPr id="9" name="TextBox 8"/>
          <p:cNvSpPr txBox="1"/>
          <p:nvPr/>
        </p:nvSpPr>
        <p:spPr>
          <a:xfrm>
            <a:off x="2590800" y="4876800"/>
            <a:ext cx="1752600" cy="338554"/>
          </a:xfrm>
          <a:prstGeom prst="rect">
            <a:avLst/>
          </a:prstGeom>
          <a:noFill/>
        </p:spPr>
        <p:txBody>
          <a:bodyPr wrap="square" rtlCol="0">
            <a:spAutoFit/>
          </a:bodyPr>
          <a:lstStyle/>
          <a:p>
            <a:pPr algn="ctr"/>
            <a:r>
              <a:rPr lang="en-US" sz="1600" b="1" dirty="0" smtClean="0"/>
              <a:t>Manufacturing </a:t>
            </a:r>
            <a:endParaRPr lang="en-US" sz="1600" b="1" dirty="0"/>
          </a:p>
        </p:txBody>
      </p:sp>
      <p:pic>
        <p:nvPicPr>
          <p:cNvPr id="10" name="Picture 5" descr="C:\Documents and Settings\Morgan Barr\Local Settings\Temporary Internet Files\Content.IE5\JB0IZ5DX\MCj03985230000[1].wmf"/>
          <p:cNvPicPr>
            <a:picLocks noChangeAspect="1" noChangeArrowheads="1"/>
          </p:cNvPicPr>
          <p:nvPr/>
        </p:nvPicPr>
        <p:blipFill>
          <a:blip r:embed="rId5" cstate="print">
            <a:grayscl/>
          </a:blip>
          <a:srcRect/>
          <a:stretch>
            <a:fillRect/>
          </a:stretch>
        </p:blipFill>
        <p:spPr bwMode="auto">
          <a:xfrm>
            <a:off x="4724400" y="4343400"/>
            <a:ext cx="985021" cy="486612"/>
          </a:xfrm>
          <a:prstGeom prst="rect">
            <a:avLst/>
          </a:prstGeom>
          <a:noFill/>
        </p:spPr>
      </p:pic>
      <p:pic>
        <p:nvPicPr>
          <p:cNvPr id="11" name="Picture 7" descr="C:\Documents and Settings\Morgan Barr\Local Settings\Temporary Internet Files\Content.IE5\KTLFASY6\MCj04413350000[1].png"/>
          <p:cNvPicPr>
            <a:picLocks noChangeAspect="1" noChangeArrowheads="1"/>
          </p:cNvPicPr>
          <p:nvPr/>
        </p:nvPicPr>
        <p:blipFill>
          <a:blip r:embed="rId6" cstate="print">
            <a:grayscl/>
          </a:blip>
          <a:srcRect/>
          <a:stretch>
            <a:fillRect/>
          </a:stretch>
        </p:blipFill>
        <p:spPr bwMode="auto">
          <a:xfrm>
            <a:off x="5715000" y="4267200"/>
            <a:ext cx="609600" cy="609600"/>
          </a:xfrm>
          <a:prstGeom prst="rect">
            <a:avLst/>
          </a:prstGeom>
          <a:noFill/>
        </p:spPr>
      </p:pic>
      <p:sp>
        <p:nvSpPr>
          <p:cNvPr id="12" name="TextBox 11"/>
          <p:cNvSpPr txBox="1"/>
          <p:nvPr/>
        </p:nvSpPr>
        <p:spPr>
          <a:xfrm>
            <a:off x="4800600" y="4901625"/>
            <a:ext cx="1600200" cy="338554"/>
          </a:xfrm>
          <a:prstGeom prst="rect">
            <a:avLst/>
          </a:prstGeom>
          <a:noFill/>
        </p:spPr>
        <p:txBody>
          <a:bodyPr wrap="square" rtlCol="0">
            <a:spAutoFit/>
          </a:bodyPr>
          <a:lstStyle/>
          <a:p>
            <a:pPr algn="ctr"/>
            <a:r>
              <a:rPr lang="en-US" sz="1600" b="1" dirty="0" smtClean="0"/>
              <a:t>Product Use </a:t>
            </a:r>
            <a:endParaRPr lang="en-US" sz="1600" b="1" dirty="0"/>
          </a:p>
        </p:txBody>
      </p:sp>
      <p:pic>
        <p:nvPicPr>
          <p:cNvPr id="13" name="Picture 8" descr="C:\Documents and Settings\Morgan Barr\Local Settings\Temporary Internet Files\Content.IE5\V25ZTYR2\MCj02979870000[1].wmf"/>
          <p:cNvPicPr>
            <a:picLocks noChangeAspect="1" noChangeArrowheads="1"/>
          </p:cNvPicPr>
          <p:nvPr/>
        </p:nvPicPr>
        <p:blipFill>
          <a:blip r:embed="rId7" cstate="print"/>
          <a:srcRect/>
          <a:stretch>
            <a:fillRect/>
          </a:stretch>
        </p:blipFill>
        <p:spPr bwMode="auto">
          <a:xfrm>
            <a:off x="7306470" y="4114800"/>
            <a:ext cx="846930" cy="866790"/>
          </a:xfrm>
          <a:prstGeom prst="rect">
            <a:avLst/>
          </a:prstGeom>
          <a:noFill/>
        </p:spPr>
      </p:pic>
      <p:sp>
        <p:nvSpPr>
          <p:cNvPr id="14" name="TextBox 13"/>
          <p:cNvSpPr txBox="1"/>
          <p:nvPr/>
        </p:nvSpPr>
        <p:spPr>
          <a:xfrm>
            <a:off x="6934200" y="4901625"/>
            <a:ext cx="1828800" cy="338554"/>
          </a:xfrm>
          <a:prstGeom prst="rect">
            <a:avLst/>
          </a:prstGeom>
          <a:noFill/>
        </p:spPr>
        <p:txBody>
          <a:bodyPr wrap="square" rtlCol="0">
            <a:spAutoFit/>
          </a:bodyPr>
          <a:lstStyle/>
          <a:p>
            <a:pPr algn="ctr"/>
            <a:r>
              <a:rPr lang="en-US" sz="1600" b="1" dirty="0" smtClean="0"/>
              <a:t>End of Life</a:t>
            </a:r>
            <a:endParaRPr lang="en-US" sz="1600" b="1" dirty="0"/>
          </a:p>
        </p:txBody>
      </p:sp>
      <p:sp>
        <p:nvSpPr>
          <p:cNvPr id="15" name="TextBox 14"/>
          <p:cNvSpPr txBox="1"/>
          <p:nvPr/>
        </p:nvSpPr>
        <p:spPr>
          <a:xfrm>
            <a:off x="228600" y="3581400"/>
            <a:ext cx="8610600" cy="338554"/>
          </a:xfrm>
          <a:prstGeom prst="rect">
            <a:avLst/>
          </a:prstGeom>
          <a:noFill/>
        </p:spPr>
        <p:txBody>
          <a:bodyPr wrap="square" rtlCol="0">
            <a:spAutoFit/>
          </a:bodyPr>
          <a:lstStyle/>
          <a:p>
            <a:pPr algn="ctr"/>
            <a:r>
              <a:rPr lang="en-US" sz="1600" b="1" dirty="0" smtClean="0"/>
              <a:t>Basic Product Life Cycle</a:t>
            </a:r>
            <a:endParaRPr lang="en-US" sz="1600" b="1" dirty="0"/>
          </a:p>
        </p:txBody>
      </p:sp>
      <p:sp>
        <p:nvSpPr>
          <p:cNvPr id="17" name="TextBox 16"/>
          <p:cNvSpPr txBox="1"/>
          <p:nvPr/>
        </p:nvSpPr>
        <p:spPr>
          <a:xfrm>
            <a:off x="533400" y="6019800"/>
            <a:ext cx="8153400" cy="369332"/>
          </a:xfrm>
          <a:prstGeom prst="rect">
            <a:avLst/>
          </a:prstGeom>
          <a:noFill/>
        </p:spPr>
        <p:txBody>
          <a:bodyPr wrap="square" rtlCol="0">
            <a:spAutoFit/>
          </a:bodyPr>
          <a:lstStyle/>
          <a:p>
            <a:pPr marL="0" lvl="1"/>
            <a:r>
              <a:rPr lang="en-US" b="1" dirty="0" smtClean="0">
                <a:solidFill>
                  <a:schemeClr val="accent5"/>
                </a:solidFill>
              </a:rPr>
              <a:t>Let’s discuss how you would think about impacts across the life cycle.</a:t>
            </a:r>
            <a:endParaRPr lang="en-US" dirty="0"/>
          </a:p>
        </p:txBody>
      </p:sp>
      <p:sp>
        <p:nvSpPr>
          <p:cNvPr id="18" name="Right Arrow 17">
            <a:hlinkClick r:id="rId8"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9" name="Picture 18" descr="House.png">
            <a:hlinkClick r:id="rId9" action="ppaction://hlinksldjump"/>
          </p:cNvPr>
          <p:cNvPicPr>
            <a:picLocks noChangeAspect="1"/>
          </p:cNvPicPr>
          <p:nvPr/>
        </p:nvPicPr>
        <p:blipFill>
          <a:blip r:embed="rId10" cstate="print"/>
          <a:stretch>
            <a:fillRect/>
          </a:stretch>
        </p:blipFill>
        <p:spPr>
          <a:xfrm>
            <a:off x="8229600" y="6400800"/>
            <a:ext cx="432504" cy="365760"/>
          </a:xfrm>
          <a:prstGeom prst="rect">
            <a:avLst/>
          </a:prstGeom>
        </p:spPr>
      </p:pic>
      <p:sp>
        <p:nvSpPr>
          <p:cNvPr id="20" name="Rounded Rectangle 19"/>
          <p:cNvSpPr/>
          <p:nvPr/>
        </p:nvSpPr>
        <p:spPr>
          <a:xfrm>
            <a:off x="609600" y="5410200"/>
            <a:ext cx="1371600" cy="3810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Cradle</a:t>
            </a:r>
            <a:endParaRPr lang="en-US" dirty="0"/>
          </a:p>
        </p:txBody>
      </p:sp>
      <p:sp>
        <p:nvSpPr>
          <p:cNvPr id="21" name="Rounded Rectangle 20"/>
          <p:cNvSpPr/>
          <p:nvPr/>
        </p:nvSpPr>
        <p:spPr>
          <a:xfrm>
            <a:off x="7162800" y="5410200"/>
            <a:ext cx="1371600" cy="3810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Grave</a:t>
            </a:r>
            <a:endParaRPr lang="en-US" dirty="0"/>
          </a:p>
        </p:txBody>
      </p:sp>
      <p:sp>
        <p:nvSpPr>
          <p:cNvPr id="22" name="Slide Number Placeholder 21"/>
          <p:cNvSpPr>
            <a:spLocks noGrp="1"/>
          </p:cNvSpPr>
          <p:nvPr>
            <p:ph type="sldNum" sz="quarter" idx="12"/>
          </p:nvPr>
        </p:nvSpPr>
        <p:spPr/>
        <p:txBody>
          <a:bodyPr/>
          <a:lstStyle/>
          <a:p>
            <a:fld id="{197B56AA-1A1D-44A6-9AFD-24AEBEFDBFF0}" type="slidenum">
              <a:rPr lang="en-US" smtClean="0"/>
              <a:pPr/>
              <a:t>5</a:t>
            </a:fld>
            <a:endParaRPr lang="en-US"/>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0" presetClass="entr" presetSubtype="0"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par>
                                <p:cTn id="27" presetID="10" presetClass="entr" presetSubtype="0" fill="hold"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par>
                                <p:cTn id="30" presetID="10"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10" presetClass="entr" presetSubtype="0"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par>
                                <p:cTn id="40" presetID="10" presetClass="entr" presetSubtype="0"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par>
                          <p:cTn id="43" fill="hold">
                            <p:stCondLst>
                              <p:cond delay="3000"/>
                            </p:stCondLst>
                            <p:childTnLst>
                              <p:par>
                                <p:cTn id="44" presetID="10" presetClass="entr" presetSubtype="0" fill="hold" grpId="0" nodeType="afterEffect">
                                  <p:stCondLst>
                                    <p:cond delay="200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par>
                          <p:cTn id="47" fill="hold">
                            <p:stCondLst>
                              <p:cond delay="5500"/>
                            </p:stCondLst>
                            <p:childTnLst>
                              <p:par>
                                <p:cTn id="48" presetID="10" presetClass="entr" presetSubtype="0"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p:bldP spid="12" grpId="0"/>
      <p:bldP spid="14" grpId="0"/>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Thinking and Management</a:t>
            </a:r>
            <a:endParaRPr lang="en-US" dirty="0"/>
          </a:p>
        </p:txBody>
      </p:sp>
      <p:sp>
        <p:nvSpPr>
          <p:cNvPr id="55" name="TextBox 54"/>
          <p:cNvSpPr txBox="1"/>
          <p:nvPr/>
        </p:nvSpPr>
        <p:spPr>
          <a:xfrm>
            <a:off x="228600" y="6400800"/>
            <a:ext cx="7467600" cy="230832"/>
          </a:xfrm>
          <a:prstGeom prst="rect">
            <a:avLst/>
          </a:prstGeom>
          <a:noFill/>
        </p:spPr>
        <p:txBody>
          <a:bodyPr wrap="square" rtlCol="0">
            <a:spAutoFit/>
          </a:bodyPr>
          <a:lstStyle/>
          <a:p>
            <a:r>
              <a:rPr lang="en-US" sz="900" baseline="30000" dirty="0" smtClean="0"/>
              <a:t>1</a:t>
            </a:r>
            <a:r>
              <a:rPr lang="en-US" sz="900" dirty="0" smtClean="0"/>
              <a:t>  UNEP “Life Cycle Management: A Business Guide to Sustainability”</a:t>
            </a:r>
            <a:endParaRPr lang="en-US" sz="900" dirty="0"/>
          </a:p>
        </p:txBody>
      </p:sp>
      <p:sp>
        <p:nvSpPr>
          <p:cNvPr id="79" name="Circular Arrow 78"/>
          <p:cNvSpPr/>
          <p:nvPr/>
        </p:nvSpPr>
        <p:spPr>
          <a:xfrm rot="8745203" flipH="1" flipV="1">
            <a:off x="5500856" y="4380074"/>
            <a:ext cx="1520038" cy="1873728"/>
          </a:xfrm>
          <a:prstGeom prst="circularArrow">
            <a:avLst>
              <a:gd name="adj1" fmla="val 12500"/>
              <a:gd name="adj2" fmla="val 1107967"/>
              <a:gd name="adj3" fmla="val 20457681"/>
              <a:gd name="adj4" fmla="val 13782009"/>
              <a:gd name="adj5" fmla="val 12500"/>
            </a:avLst>
          </a:prstGeom>
          <a:solidFill>
            <a:schemeClr val="accent1">
              <a:lumMod val="40000"/>
              <a:lumOff val="60000"/>
            </a:schemeClr>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95" name="TextBox 94"/>
          <p:cNvSpPr txBox="1"/>
          <p:nvPr/>
        </p:nvSpPr>
        <p:spPr>
          <a:xfrm>
            <a:off x="304800" y="1143000"/>
            <a:ext cx="3352800" cy="5191165"/>
          </a:xfrm>
          <a:prstGeom prst="rect">
            <a:avLst/>
          </a:prstGeom>
          <a:noFill/>
        </p:spPr>
        <p:txBody>
          <a:bodyPr wrap="square" rtlCol="0">
            <a:spAutoFit/>
          </a:bodyPr>
          <a:lstStyle/>
          <a:p>
            <a:r>
              <a:rPr lang="en-US" sz="1400" b="1" dirty="0" smtClean="0">
                <a:solidFill>
                  <a:schemeClr val="accent5"/>
                </a:solidFill>
              </a:rPr>
              <a:t>Life Cycle Thinking </a:t>
            </a:r>
            <a:r>
              <a:rPr lang="en-US" sz="1400" dirty="0" smtClean="0"/>
              <a:t>means looking beyond the manufacturing process to examine the impacts of the product over its complete life cycle, from the design of the product, the natural resources and materials, through manufacturing and use, to end of life.  </a:t>
            </a:r>
          </a:p>
          <a:p>
            <a:endParaRPr lang="en-US" sz="1400" dirty="0" smtClean="0"/>
          </a:p>
          <a:p>
            <a:r>
              <a:rPr lang="en-US" sz="1400" dirty="0" smtClean="0"/>
              <a:t>A product life cycle is shown to the right.</a:t>
            </a:r>
          </a:p>
          <a:p>
            <a:endParaRPr lang="en-US" sz="1400" dirty="0" smtClean="0"/>
          </a:p>
          <a:p>
            <a:r>
              <a:rPr lang="en-US" sz="1400" dirty="0" smtClean="0"/>
              <a:t>The UN defines </a:t>
            </a:r>
            <a:r>
              <a:rPr lang="en-US" sz="1400" b="1" dirty="0" smtClean="0">
                <a:solidFill>
                  <a:schemeClr val="accent5"/>
                </a:solidFill>
              </a:rPr>
              <a:t>Life Cycle Management</a:t>
            </a:r>
            <a:r>
              <a:rPr lang="en-US" sz="1400" b="1" dirty="0" smtClean="0"/>
              <a:t> </a:t>
            </a:r>
            <a:r>
              <a:rPr lang="en-US" sz="1400" dirty="0" smtClean="0"/>
              <a:t>as </a:t>
            </a:r>
            <a:r>
              <a:rPr lang="en-US" sz="1400" i="1" dirty="0" smtClean="0">
                <a:solidFill>
                  <a:schemeClr val="bg2"/>
                </a:solidFill>
              </a:rPr>
              <a:t>“a product management system aiming to minimize environmental and socio-economic burdens associated with an organization’s product or product portfolio during its entire life cycle and value chain.”</a:t>
            </a:r>
            <a:r>
              <a:rPr lang="en-US" sz="1400" i="1" baseline="30000" dirty="0" smtClean="0"/>
              <a:t>1</a:t>
            </a:r>
          </a:p>
          <a:p>
            <a:endParaRPr lang="en-US" sz="1400" i="1" baseline="30000" dirty="0" smtClean="0"/>
          </a:p>
          <a:p>
            <a:r>
              <a:rPr lang="en-US" sz="1400" dirty="0" smtClean="0"/>
              <a:t>Let’s take a closer look at these ideas and how they differ from life cycle assessment.</a:t>
            </a:r>
          </a:p>
          <a:p>
            <a:endParaRPr lang="en-US" sz="1400" dirty="0" smtClean="0"/>
          </a:p>
        </p:txBody>
      </p:sp>
      <p:sp>
        <p:nvSpPr>
          <p:cNvPr id="70" name="Circular Arrow 69"/>
          <p:cNvSpPr/>
          <p:nvPr/>
        </p:nvSpPr>
        <p:spPr>
          <a:xfrm rot="9822334" flipH="1">
            <a:off x="6704399" y="1097970"/>
            <a:ext cx="1520038" cy="1295400"/>
          </a:xfrm>
          <a:prstGeom prst="circularArrow">
            <a:avLst>
              <a:gd name="adj1" fmla="val 12500"/>
              <a:gd name="adj2" fmla="val 1107967"/>
              <a:gd name="adj3" fmla="val 20457681"/>
              <a:gd name="adj4" fmla="val 15802192"/>
              <a:gd name="adj5" fmla="val 12500"/>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71" name="TextBox 70"/>
          <p:cNvSpPr txBox="1"/>
          <p:nvPr/>
        </p:nvSpPr>
        <p:spPr>
          <a:xfrm>
            <a:off x="7543800" y="1215546"/>
            <a:ext cx="1143000" cy="369332"/>
          </a:xfrm>
          <a:prstGeom prst="rect">
            <a:avLst/>
          </a:prstGeom>
          <a:noFill/>
        </p:spPr>
        <p:txBody>
          <a:bodyPr wrap="square" rtlCol="0">
            <a:spAutoFit/>
          </a:bodyPr>
          <a:lstStyle/>
          <a:p>
            <a:pPr algn="ctr"/>
            <a:r>
              <a:rPr lang="en-US" sz="900" b="1" dirty="0" smtClean="0">
                <a:solidFill>
                  <a:schemeClr val="accent5"/>
                </a:solidFill>
              </a:rPr>
              <a:t>Pollution, Waste, Byproducts</a:t>
            </a:r>
            <a:endParaRPr lang="en-US" sz="900" b="1" dirty="0">
              <a:solidFill>
                <a:schemeClr val="accent5"/>
              </a:solidFill>
            </a:endParaRPr>
          </a:p>
        </p:txBody>
      </p:sp>
      <p:sp>
        <p:nvSpPr>
          <p:cNvPr id="77" name="Circular Arrow 76"/>
          <p:cNvSpPr/>
          <p:nvPr/>
        </p:nvSpPr>
        <p:spPr>
          <a:xfrm rot="19292697" flipH="1" flipV="1">
            <a:off x="5523185" y="1256393"/>
            <a:ext cx="1520038" cy="1873728"/>
          </a:xfrm>
          <a:prstGeom prst="circularArrow">
            <a:avLst>
              <a:gd name="adj1" fmla="val 12500"/>
              <a:gd name="adj2" fmla="val 1107967"/>
              <a:gd name="adj3" fmla="val 20457681"/>
              <a:gd name="adj4" fmla="val 13782009"/>
              <a:gd name="adj5" fmla="val 12500"/>
            </a:avLst>
          </a:prstGeom>
          <a:solidFill>
            <a:schemeClr val="accent1">
              <a:lumMod val="40000"/>
              <a:lumOff val="60000"/>
            </a:schemeClr>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86" name="Circular Arrow 85"/>
          <p:cNvSpPr/>
          <p:nvPr/>
        </p:nvSpPr>
        <p:spPr>
          <a:xfrm rot="8960823" flipH="1">
            <a:off x="3847257" y="1696475"/>
            <a:ext cx="1910728" cy="3360090"/>
          </a:xfrm>
          <a:prstGeom prst="circularArrow">
            <a:avLst>
              <a:gd name="adj1" fmla="val 12500"/>
              <a:gd name="adj2" fmla="val 798449"/>
              <a:gd name="adj3" fmla="val 20457681"/>
              <a:gd name="adj4" fmla="val 15020556"/>
              <a:gd name="adj5" fmla="val 12500"/>
            </a:avLst>
          </a:prstGeom>
          <a:solidFill>
            <a:schemeClr val="accent1">
              <a:lumMod val="40000"/>
              <a:lumOff val="60000"/>
            </a:schemeClr>
          </a:solid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54" name="Oval 53"/>
          <p:cNvSpPr/>
          <p:nvPr/>
        </p:nvSpPr>
        <p:spPr>
          <a:xfrm>
            <a:off x="4648200" y="2129946"/>
            <a:ext cx="3657600" cy="3657600"/>
          </a:xfrm>
          <a:prstGeom prst="ellipse">
            <a:avLst/>
          </a:prstGeom>
          <a:noFill/>
          <a:ln w="190500" cap="flat">
            <a:solidFill>
              <a:schemeClr val="bg2"/>
            </a:solidFill>
            <a:prstDash val="sysDot"/>
            <a:roun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Circular Arrow 57"/>
          <p:cNvSpPr/>
          <p:nvPr/>
        </p:nvSpPr>
        <p:spPr>
          <a:xfrm rot="15705425" flipH="1">
            <a:off x="4028555" y="1565274"/>
            <a:ext cx="1520038" cy="1295400"/>
          </a:xfrm>
          <a:prstGeom prst="circularArrow">
            <a:avLst>
              <a:gd name="adj1" fmla="val 12500"/>
              <a:gd name="adj2" fmla="val 1107967"/>
              <a:gd name="adj3" fmla="val 20457681"/>
              <a:gd name="adj4" fmla="val 14336558"/>
              <a:gd name="adj5" fmla="val 12500"/>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59" name="TextBox 58"/>
          <p:cNvSpPr txBox="1"/>
          <p:nvPr/>
        </p:nvSpPr>
        <p:spPr>
          <a:xfrm>
            <a:off x="3810000" y="1596546"/>
            <a:ext cx="1143000" cy="369332"/>
          </a:xfrm>
          <a:prstGeom prst="rect">
            <a:avLst/>
          </a:prstGeom>
          <a:noFill/>
        </p:spPr>
        <p:txBody>
          <a:bodyPr wrap="square" rtlCol="0">
            <a:spAutoFit/>
          </a:bodyPr>
          <a:lstStyle/>
          <a:p>
            <a:pPr algn="ctr"/>
            <a:r>
              <a:rPr lang="en-US" sz="900" b="1" dirty="0" smtClean="0">
                <a:solidFill>
                  <a:schemeClr val="accent5"/>
                </a:solidFill>
              </a:rPr>
              <a:t>Natural Resources</a:t>
            </a:r>
            <a:endParaRPr lang="en-US" sz="900" b="1" dirty="0">
              <a:solidFill>
                <a:schemeClr val="accent5"/>
              </a:solidFill>
            </a:endParaRPr>
          </a:p>
        </p:txBody>
      </p:sp>
      <p:sp>
        <p:nvSpPr>
          <p:cNvPr id="67" name="Rectangle 66"/>
          <p:cNvSpPr/>
          <p:nvPr/>
        </p:nvSpPr>
        <p:spPr>
          <a:xfrm>
            <a:off x="6553200" y="1977546"/>
            <a:ext cx="762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6553200" y="2051514"/>
            <a:ext cx="1066800" cy="230832"/>
          </a:xfrm>
          <a:prstGeom prst="rect">
            <a:avLst/>
          </a:prstGeom>
          <a:solidFill>
            <a:schemeClr val="bg1"/>
          </a:solidFill>
        </p:spPr>
        <p:txBody>
          <a:bodyPr wrap="square" rtlCol="0">
            <a:spAutoFit/>
          </a:bodyPr>
          <a:lstStyle/>
          <a:p>
            <a:pPr algn="ctr"/>
            <a:r>
              <a:rPr lang="en-US" sz="900" b="1" dirty="0" smtClean="0">
                <a:solidFill>
                  <a:schemeClr val="bg2">
                    <a:lumMod val="50000"/>
                  </a:schemeClr>
                </a:solidFill>
              </a:rPr>
              <a:t>Manufacturing</a:t>
            </a:r>
            <a:endParaRPr lang="en-US" sz="900" b="1" dirty="0">
              <a:solidFill>
                <a:schemeClr val="bg2">
                  <a:lumMod val="50000"/>
                </a:schemeClr>
              </a:solidFill>
            </a:endParaRPr>
          </a:p>
        </p:txBody>
      </p:sp>
      <p:sp>
        <p:nvSpPr>
          <p:cNvPr id="63" name="TextBox 62"/>
          <p:cNvSpPr txBox="1"/>
          <p:nvPr/>
        </p:nvSpPr>
        <p:spPr>
          <a:xfrm>
            <a:off x="4267200" y="3272946"/>
            <a:ext cx="838200" cy="369332"/>
          </a:xfrm>
          <a:prstGeom prst="rect">
            <a:avLst/>
          </a:prstGeom>
          <a:solidFill>
            <a:schemeClr val="bg1"/>
          </a:solidFill>
        </p:spPr>
        <p:txBody>
          <a:bodyPr wrap="square" rtlCol="0">
            <a:spAutoFit/>
          </a:bodyPr>
          <a:lstStyle/>
          <a:p>
            <a:pPr algn="ctr"/>
            <a:r>
              <a:rPr lang="en-US" sz="900" b="1" dirty="0" smtClean="0">
                <a:solidFill>
                  <a:schemeClr val="bg2">
                    <a:lumMod val="50000"/>
                  </a:schemeClr>
                </a:solidFill>
              </a:rPr>
              <a:t>Product Design</a:t>
            </a:r>
            <a:endParaRPr lang="en-US" sz="900" b="1" dirty="0">
              <a:solidFill>
                <a:schemeClr val="bg2">
                  <a:lumMod val="50000"/>
                </a:schemeClr>
              </a:solidFill>
            </a:endParaRPr>
          </a:p>
        </p:txBody>
      </p:sp>
      <p:sp>
        <p:nvSpPr>
          <p:cNvPr id="61" name="TextBox 60"/>
          <p:cNvSpPr txBox="1"/>
          <p:nvPr/>
        </p:nvSpPr>
        <p:spPr>
          <a:xfrm>
            <a:off x="4876800" y="2129946"/>
            <a:ext cx="914400" cy="507831"/>
          </a:xfrm>
          <a:prstGeom prst="rect">
            <a:avLst/>
          </a:prstGeom>
          <a:solidFill>
            <a:schemeClr val="bg1"/>
          </a:solidFill>
        </p:spPr>
        <p:txBody>
          <a:bodyPr wrap="square" rtlCol="0">
            <a:spAutoFit/>
          </a:bodyPr>
          <a:lstStyle/>
          <a:p>
            <a:pPr algn="ctr"/>
            <a:r>
              <a:rPr lang="en-US" sz="900" b="1" dirty="0" smtClean="0">
                <a:solidFill>
                  <a:schemeClr val="bg2">
                    <a:lumMod val="50000"/>
                  </a:schemeClr>
                </a:solidFill>
              </a:rPr>
              <a:t>Extraction of Raw Materials</a:t>
            </a:r>
            <a:endParaRPr lang="en-US" sz="900" b="1" dirty="0">
              <a:solidFill>
                <a:schemeClr val="bg2">
                  <a:lumMod val="50000"/>
                </a:schemeClr>
              </a:solidFill>
            </a:endParaRPr>
          </a:p>
        </p:txBody>
      </p:sp>
      <p:sp>
        <p:nvSpPr>
          <p:cNvPr id="65" name="TextBox 64"/>
          <p:cNvSpPr txBox="1"/>
          <p:nvPr/>
        </p:nvSpPr>
        <p:spPr>
          <a:xfrm>
            <a:off x="7696200" y="3120546"/>
            <a:ext cx="1066800" cy="507831"/>
          </a:xfrm>
          <a:prstGeom prst="rect">
            <a:avLst/>
          </a:prstGeom>
          <a:solidFill>
            <a:schemeClr val="bg1"/>
          </a:solidFill>
        </p:spPr>
        <p:txBody>
          <a:bodyPr wrap="square" rtlCol="0">
            <a:spAutoFit/>
          </a:bodyPr>
          <a:lstStyle/>
          <a:p>
            <a:pPr algn="ctr"/>
            <a:r>
              <a:rPr lang="en-US" sz="900" b="1" dirty="0" smtClean="0">
                <a:solidFill>
                  <a:schemeClr val="bg2">
                    <a:lumMod val="50000"/>
                  </a:schemeClr>
                </a:solidFill>
              </a:rPr>
              <a:t>Transportation and Distribution</a:t>
            </a:r>
            <a:endParaRPr lang="en-US" sz="900" b="1" dirty="0">
              <a:solidFill>
                <a:schemeClr val="bg2">
                  <a:lumMod val="50000"/>
                </a:schemeClr>
              </a:solidFill>
            </a:endParaRPr>
          </a:p>
        </p:txBody>
      </p:sp>
      <p:sp>
        <p:nvSpPr>
          <p:cNvPr id="66" name="TextBox 65"/>
          <p:cNvSpPr txBox="1"/>
          <p:nvPr/>
        </p:nvSpPr>
        <p:spPr>
          <a:xfrm>
            <a:off x="5181600" y="5494414"/>
            <a:ext cx="838200" cy="369332"/>
          </a:xfrm>
          <a:prstGeom prst="rect">
            <a:avLst/>
          </a:prstGeom>
          <a:solidFill>
            <a:schemeClr val="bg1"/>
          </a:solidFill>
        </p:spPr>
        <p:txBody>
          <a:bodyPr wrap="square" rtlCol="0">
            <a:spAutoFit/>
          </a:bodyPr>
          <a:lstStyle/>
          <a:p>
            <a:pPr algn="ctr"/>
            <a:r>
              <a:rPr lang="en-US" sz="900" b="1" dirty="0" smtClean="0">
                <a:solidFill>
                  <a:schemeClr val="bg2">
                    <a:lumMod val="50000"/>
                  </a:schemeClr>
                </a:solidFill>
              </a:rPr>
              <a:t>Consumer Use</a:t>
            </a:r>
            <a:endParaRPr lang="en-US" sz="900" b="1" dirty="0">
              <a:solidFill>
                <a:schemeClr val="bg2">
                  <a:lumMod val="50000"/>
                </a:schemeClr>
              </a:solidFill>
            </a:endParaRPr>
          </a:p>
        </p:txBody>
      </p:sp>
      <p:sp>
        <p:nvSpPr>
          <p:cNvPr id="78" name="TextBox 77"/>
          <p:cNvSpPr txBox="1"/>
          <p:nvPr/>
        </p:nvSpPr>
        <p:spPr>
          <a:xfrm>
            <a:off x="5943600" y="2903614"/>
            <a:ext cx="1143000" cy="369332"/>
          </a:xfrm>
          <a:prstGeom prst="rect">
            <a:avLst/>
          </a:prstGeom>
          <a:noFill/>
        </p:spPr>
        <p:txBody>
          <a:bodyPr wrap="square" rtlCol="0">
            <a:spAutoFit/>
          </a:bodyPr>
          <a:lstStyle/>
          <a:p>
            <a:pPr algn="ctr"/>
            <a:r>
              <a:rPr lang="en-US" sz="900" b="1" dirty="0" smtClean="0">
                <a:solidFill>
                  <a:schemeClr val="bg2">
                    <a:lumMod val="50000"/>
                  </a:schemeClr>
                </a:solidFill>
              </a:rPr>
              <a:t>Recycling of Materials</a:t>
            </a:r>
            <a:endParaRPr lang="en-US" sz="900" b="1" dirty="0">
              <a:solidFill>
                <a:schemeClr val="bg2">
                  <a:lumMod val="50000"/>
                </a:schemeClr>
              </a:solidFill>
            </a:endParaRPr>
          </a:p>
        </p:txBody>
      </p:sp>
      <p:sp>
        <p:nvSpPr>
          <p:cNvPr id="80" name="TextBox 79"/>
          <p:cNvSpPr txBox="1"/>
          <p:nvPr/>
        </p:nvSpPr>
        <p:spPr>
          <a:xfrm>
            <a:off x="6400800" y="5026968"/>
            <a:ext cx="1143000" cy="230832"/>
          </a:xfrm>
          <a:prstGeom prst="rect">
            <a:avLst/>
          </a:prstGeom>
          <a:noFill/>
        </p:spPr>
        <p:txBody>
          <a:bodyPr wrap="square" rtlCol="0">
            <a:spAutoFit/>
          </a:bodyPr>
          <a:lstStyle/>
          <a:p>
            <a:pPr algn="ctr"/>
            <a:r>
              <a:rPr lang="en-US" sz="900" b="1" dirty="0" smtClean="0">
                <a:solidFill>
                  <a:schemeClr val="bg2">
                    <a:lumMod val="50000"/>
                  </a:schemeClr>
                </a:solidFill>
              </a:rPr>
              <a:t>Product Reuse</a:t>
            </a:r>
            <a:endParaRPr lang="en-US" sz="900" b="1" dirty="0">
              <a:solidFill>
                <a:schemeClr val="bg2">
                  <a:lumMod val="50000"/>
                </a:schemeClr>
              </a:solidFill>
            </a:endParaRPr>
          </a:p>
        </p:txBody>
      </p:sp>
      <p:sp>
        <p:nvSpPr>
          <p:cNvPr id="83" name="TextBox 82"/>
          <p:cNvSpPr txBox="1"/>
          <p:nvPr/>
        </p:nvSpPr>
        <p:spPr>
          <a:xfrm>
            <a:off x="5791200" y="3741814"/>
            <a:ext cx="1295400" cy="369332"/>
          </a:xfrm>
          <a:prstGeom prst="rect">
            <a:avLst/>
          </a:prstGeom>
          <a:noFill/>
        </p:spPr>
        <p:txBody>
          <a:bodyPr wrap="square" rtlCol="0">
            <a:spAutoFit/>
          </a:bodyPr>
          <a:lstStyle/>
          <a:p>
            <a:pPr algn="ctr"/>
            <a:r>
              <a:rPr lang="en-US" sz="900" b="1" dirty="0" smtClean="0">
                <a:solidFill>
                  <a:schemeClr val="bg2">
                    <a:lumMod val="50000"/>
                  </a:schemeClr>
                </a:solidFill>
              </a:rPr>
              <a:t>Recycling and Remanufacturing</a:t>
            </a:r>
            <a:endParaRPr lang="en-US" sz="900" b="1" dirty="0">
              <a:solidFill>
                <a:schemeClr val="bg2">
                  <a:lumMod val="50000"/>
                </a:schemeClr>
              </a:solidFill>
            </a:endParaRPr>
          </a:p>
        </p:txBody>
      </p:sp>
      <p:sp>
        <p:nvSpPr>
          <p:cNvPr id="85" name="TextBox 84"/>
          <p:cNvSpPr txBox="1"/>
          <p:nvPr/>
        </p:nvSpPr>
        <p:spPr>
          <a:xfrm>
            <a:off x="4267200" y="5787546"/>
            <a:ext cx="1143000" cy="507831"/>
          </a:xfrm>
          <a:prstGeom prst="rect">
            <a:avLst/>
          </a:prstGeom>
          <a:noFill/>
        </p:spPr>
        <p:txBody>
          <a:bodyPr wrap="square" rtlCol="0">
            <a:spAutoFit/>
          </a:bodyPr>
          <a:lstStyle/>
          <a:p>
            <a:pPr algn="ctr"/>
            <a:r>
              <a:rPr lang="en-US" sz="900" b="1" dirty="0" smtClean="0">
                <a:solidFill>
                  <a:schemeClr val="accent5"/>
                </a:solidFill>
              </a:rPr>
              <a:t>Disposal:</a:t>
            </a:r>
          </a:p>
          <a:p>
            <a:pPr algn="ctr"/>
            <a:r>
              <a:rPr lang="en-US" sz="900" b="1" dirty="0" smtClean="0">
                <a:solidFill>
                  <a:schemeClr val="accent5"/>
                </a:solidFill>
              </a:rPr>
              <a:t>Landfill and Incineration</a:t>
            </a:r>
            <a:endParaRPr lang="en-US" sz="900" b="1" dirty="0">
              <a:solidFill>
                <a:schemeClr val="accent5"/>
              </a:solidFill>
            </a:endParaRPr>
          </a:p>
        </p:txBody>
      </p:sp>
      <p:sp>
        <p:nvSpPr>
          <p:cNvPr id="88" name="Rectangle 87"/>
          <p:cNvSpPr/>
          <p:nvPr/>
        </p:nvSpPr>
        <p:spPr>
          <a:xfrm>
            <a:off x="4267200" y="4339746"/>
            <a:ext cx="685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4191000" y="4489914"/>
            <a:ext cx="838200" cy="230832"/>
          </a:xfrm>
          <a:prstGeom prst="rect">
            <a:avLst/>
          </a:prstGeom>
          <a:solidFill>
            <a:schemeClr val="bg1"/>
          </a:solidFill>
        </p:spPr>
        <p:txBody>
          <a:bodyPr wrap="square" rtlCol="0">
            <a:spAutoFit/>
          </a:bodyPr>
          <a:lstStyle/>
          <a:p>
            <a:pPr algn="ctr"/>
            <a:r>
              <a:rPr lang="en-US" sz="900" b="1" dirty="0" smtClean="0">
                <a:solidFill>
                  <a:schemeClr val="bg2">
                    <a:lumMod val="50000"/>
                  </a:schemeClr>
                </a:solidFill>
              </a:rPr>
              <a:t>End-of-Life</a:t>
            </a:r>
            <a:endParaRPr lang="en-US" sz="900" b="1" dirty="0">
              <a:solidFill>
                <a:schemeClr val="bg2">
                  <a:lumMod val="50000"/>
                </a:schemeClr>
              </a:solidFill>
            </a:endParaRPr>
          </a:p>
        </p:txBody>
      </p:sp>
      <p:sp>
        <p:nvSpPr>
          <p:cNvPr id="76" name="Circular Arrow 75"/>
          <p:cNvSpPr/>
          <p:nvPr/>
        </p:nvSpPr>
        <p:spPr>
          <a:xfrm rot="7117022" flipV="1">
            <a:off x="4134248" y="4431661"/>
            <a:ext cx="1427448" cy="1759617"/>
          </a:xfrm>
          <a:prstGeom prst="circularArrow">
            <a:avLst>
              <a:gd name="adj1" fmla="val 12500"/>
              <a:gd name="adj2" fmla="val 1107967"/>
              <a:gd name="adj3" fmla="val 20457681"/>
              <a:gd name="adj4" fmla="val 14069243"/>
              <a:gd name="adj5" fmla="val 12500"/>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a:solidFill>
                <a:schemeClr val="tx1"/>
              </a:solidFill>
            </a:endParaRPr>
          </a:p>
        </p:txBody>
      </p:sp>
      <p:sp>
        <p:nvSpPr>
          <p:cNvPr id="98" name="Chevron 97"/>
          <p:cNvSpPr/>
          <p:nvPr/>
        </p:nvSpPr>
        <p:spPr>
          <a:xfrm rot="20839870">
            <a:off x="5956579" y="1688441"/>
            <a:ext cx="362540" cy="304800"/>
          </a:xfrm>
          <a:prstGeom prst="chevron">
            <a:avLst/>
          </a:prstGeom>
          <a:solidFill>
            <a:schemeClr val="bg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1" name="Chevron 100"/>
          <p:cNvSpPr/>
          <p:nvPr/>
        </p:nvSpPr>
        <p:spPr>
          <a:xfrm rot="2459007">
            <a:off x="7963939" y="2353215"/>
            <a:ext cx="362540" cy="304800"/>
          </a:xfrm>
          <a:prstGeom prst="chevron">
            <a:avLst/>
          </a:prstGeom>
          <a:solidFill>
            <a:schemeClr val="bg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4" name="Chevron 103"/>
          <p:cNvSpPr/>
          <p:nvPr/>
        </p:nvSpPr>
        <p:spPr>
          <a:xfrm rot="7153329">
            <a:off x="8422230" y="4496148"/>
            <a:ext cx="362540" cy="304800"/>
          </a:xfrm>
          <a:prstGeom prst="chevron">
            <a:avLst/>
          </a:prstGeom>
          <a:solidFill>
            <a:schemeClr val="bg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6" name="Chevron 105"/>
          <p:cNvSpPr/>
          <p:nvPr/>
        </p:nvSpPr>
        <p:spPr>
          <a:xfrm rot="8554709">
            <a:off x="7751502" y="5561533"/>
            <a:ext cx="362540" cy="304800"/>
          </a:xfrm>
          <a:prstGeom prst="chevron">
            <a:avLst/>
          </a:prstGeom>
          <a:solidFill>
            <a:schemeClr val="bg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8" name="Chevron 107"/>
          <p:cNvSpPr/>
          <p:nvPr/>
        </p:nvSpPr>
        <p:spPr>
          <a:xfrm rot="10869913">
            <a:off x="6251461" y="6019800"/>
            <a:ext cx="362540" cy="304800"/>
          </a:xfrm>
          <a:prstGeom prst="chevron">
            <a:avLst/>
          </a:prstGeom>
          <a:solidFill>
            <a:schemeClr val="bg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0" name="Chevron 109"/>
          <p:cNvSpPr/>
          <p:nvPr/>
        </p:nvSpPr>
        <p:spPr>
          <a:xfrm rot="13462398">
            <a:off x="4703080" y="5337448"/>
            <a:ext cx="362540" cy="304800"/>
          </a:xfrm>
          <a:prstGeom prst="chevron">
            <a:avLst/>
          </a:prstGeom>
          <a:solidFill>
            <a:schemeClr val="bg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12" name="Chevron 111"/>
          <p:cNvSpPr/>
          <p:nvPr/>
        </p:nvSpPr>
        <p:spPr>
          <a:xfrm rot="16775667">
            <a:off x="4114011" y="3705681"/>
            <a:ext cx="362540" cy="304800"/>
          </a:xfrm>
          <a:prstGeom prst="chevron">
            <a:avLst/>
          </a:prstGeom>
          <a:solidFill>
            <a:schemeClr val="bg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36" name="Right Arrow 35">
            <a:hlinkClick r:id="rId3"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37" name="Picture 36" descr="House.png">
            <a:hlinkClick r:id="rId4" action="ppaction://hlinksldjump"/>
          </p:cNvPr>
          <p:cNvPicPr>
            <a:picLocks noChangeAspect="1"/>
          </p:cNvPicPr>
          <p:nvPr/>
        </p:nvPicPr>
        <p:blipFill>
          <a:blip r:embed="rId5" cstate="print"/>
          <a:stretch>
            <a:fillRect/>
          </a:stretch>
        </p:blipFill>
        <p:spPr>
          <a:xfrm>
            <a:off x="8229600" y="6400800"/>
            <a:ext cx="432504" cy="365760"/>
          </a:xfrm>
          <a:prstGeom prst="rect">
            <a:avLst/>
          </a:prstGeom>
        </p:spPr>
      </p:pic>
      <p:sp>
        <p:nvSpPr>
          <p:cNvPr id="38" name="Slide Number Placeholder 37"/>
          <p:cNvSpPr>
            <a:spLocks noGrp="1"/>
          </p:cNvSpPr>
          <p:nvPr>
            <p:ph type="sldNum" sz="quarter" idx="12"/>
          </p:nvPr>
        </p:nvSpPr>
        <p:spPr/>
        <p:txBody>
          <a:bodyPr/>
          <a:lstStyle/>
          <a:p>
            <a:fld id="{197B56AA-1A1D-44A6-9AFD-24AEBEFDBFF0}" type="slidenum">
              <a:rPr lang="en-US" smtClean="0"/>
              <a:pPr/>
              <a:t>6</a:t>
            </a:fld>
            <a:endParaRPr lang="en-US"/>
          </a:p>
        </p:txBody>
      </p:sp>
      <p:sp>
        <p:nvSpPr>
          <p:cNvPr id="42" name="TextBox 41"/>
          <p:cNvSpPr txBox="1"/>
          <p:nvPr/>
        </p:nvSpPr>
        <p:spPr>
          <a:xfrm>
            <a:off x="5105400" y="1143000"/>
            <a:ext cx="2362200" cy="381000"/>
          </a:xfrm>
          <a:prstGeom prst="rect">
            <a:avLst/>
          </a:prstGeom>
          <a:noFill/>
        </p:spPr>
        <p:txBody>
          <a:bodyPr wrap="square" rtlCol="0">
            <a:spAutoFit/>
          </a:bodyPr>
          <a:lstStyle/>
          <a:p>
            <a:r>
              <a:rPr lang="en-US" b="1" dirty="0" smtClean="0"/>
              <a:t>Product Life Cycle</a:t>
            </a:r>
            <a:endParaRPr lang="en-US" b="1"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2"/>
                                        </p:tgtEl>
                                        <p:attrNameLst>
                                          <p:attrName>style.visibility</p:attrName>
                                        </p:attrNameLst>
                                      </p:cBhvr>
                                      <p:to>
                                        <p:strVal val="visible"/>
                                      </p:to>
                                    </p:set>
                                    <p:animEffect transition="in" filter="fade">
                                      <p:cBhvr>
                                        <p:cTn id="7" dur="500"/>
                                        <p:tgtEl>
                                          <p:spTgt spid="1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Effect transition="in" filter="fade">
                                      <p:cBhvr>
                                        <p:cTn id="11" dur="500"/>
                                        <p:tgtEl>
                                          <p:spTgt spid="9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01"/>
                                        </p:tgtEl>
                                        <p:attrNameLst>
                                          <p:attrName>style.visibility</p:attrName>
                                        </p:attrNameLst>
                                      </p:cBhvr>
                                      <p:to>
                                        <p:strVal val="visible"/>
                                      </p:to>
                                    </p:set>
                                    <p:animEffect transition="in" filter="fade">
                                      <p:cBhvr>
                                        <p:cTn id="15" dur="500"/>
                                        <p:tgtEl>
                                          <p:spTgt spid="101"/>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4"/>
                                        </p:tgtEl>
                                        <p:attrNameLst>
                                          <p:attrName>style.visibility</p:attrName>
                                        </p:attrNameLst>
                                      </p:cBhvr>
                                      <p:to>
                                        <p:strVal val="visible"/>
                                      </p:to>
                                    </p:set>
                                    <p:animEffect transition="in" filter="fade">
                                      <p:cBhvr>
                                        <p:cTn id="19" dur="500"/>
                                        <p:tgtEl>
                                          <p:spTgt spid="104"/>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06"/>
                                        </p:tgtEl>
                                        <p:attrNameLst>
                                          <p:attrName>style.visibility</p:attrName>
                                        </p:attrNameLst>
                                      </p:cBhvr>
                                      <p:to>
                                        <p:strVal val="visible"/>
                                      </p:to>
                                    </p:set>
                                    <p:animEffect transition="in" filter="fade">
                                      <p:cBhvr>
                                        <p:cTn id="23" dur="500"/>
                                        <p:tgtEl>
                                          <p:spTgt spid="10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08"/>
                                        </p:tgtEl>
                                        <p:attrNameLst>
                                          <p:attrName>style.visibility</p:attrName>
                                        </p:attrNameLst>
                                      </p:cBhvr>
                                      <p:to>
                                        <p:strVal val="visible"/>
                                      </p:to>
                                    </p:set>
                                    <p:animEffect transition="in" filter="fade">
                                      <p:cBhvr>
                                        <p:cTn id="27" dur="500"/>
                                        <p:tgtEl>
                                          <p:spTgt spid="108"/>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10"/>
                                        </p:tgtEl>
                                        <p:attrNameLst>
                                          <p:attrName>style.visibility</p:attrName>
                                        </p:attrNameLst>
                                      </p:cBhvr>
                                      <p:to>
                                        <p:strVal val="visible"/>
                                      </p:to>
                                    </p:set>
                                    <p:animEffect transition="in" filter="fade">
                                      <p:cBhvr>
                                        <p:cTn id="31" dur="500"/>
                                        <p:tgtEl>
                                          <p:spTgt spid="110"/>
                                        </p:tgtEl>
                                      </p:cBhvr>
                                    </p:animEffect>
                                  </p:childTnLst>
                                </p:cTn>
                              </p:par>
                            </p:childTnLst>
                          </p:cTn>
                        </p:par>
                        <p:par>
                          <p:cTn id="32" fill="hold">
                            <p:stCondLst>
                              <p:cond delay="3500"/>
                            </p:stCondLst>
                            <p:childTnLst>
                              <p:par>
                                <p:cTn id="33" presetID="8" presetClass="emph" presetSubtype="0" repeatCount="3000" fill="hold" grpId="0" nodeType="afterEffect">
                                  <p:stCondLst>
                                    <p:cond delay="0"/>
                                  </p:stCondLst>
                                  <p:childTnLst>
                                    <p:animRot by="10800000">
                                      <p:cBhvr>
                                        <p:cTn id="34" dur="5000" fill="hold"/>
                                        <p:tgtEl>
                                          <p:spTgt spid="5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101" grpId="0" animBg="1"/>
      <p:bldP spid="104" grpId="0" animBg="1"/>
      <p:bldP spid="106" grpId="0" animBg="1"/>
      <p:bldP spid="108" grpId="0" animBg="1"/>
      <p:bldP spid="1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Thinking</a:t>
            </a:r>
            <a:endParaRPr lang="en-US" dirty="0"/>
          </a:p>
        </p:txBody>
      </p:sp>
      <p:sp>
        <p:nvSpPr>
          <p:cNvPr id="3" name="Content Placeholder 2"/>
          <p:cNvSpPr>
            <a:spLocks noGrp="1"/>
          </p:cNvSpPr>
          <p:nvPr>
            <p:ph idx="1"/>
          </p:nvPr>
        </p:nvSpPr>
        <p:spPr>
          <a:xfrm>
            <a:off x="457200" y="990601"/>
            <a:ext cx="8077200" cy="457199"/>
          </a:xfrm>
        </p:spPr>
        <p:txBody>
          <a:bodyPr numCol="1">
            <a:normAutofit fontScale="47500" lnSpcReduction="20000"/>
          </a:bodyPr>
          <a:lstStyle/>
          <a:p>
            <a:r>
              <a:rPr lang="en-US" dirty="0" smtClean="0"/>
              <a:t>The UN describes one way to include life cycle thinking as the “</a:t>
            </a:r>
            <a:r>
              <a:rPr lang="en-US" dirty="0" smtClean="0">
                <a:hlinkClick r:id="rId2"/>
              </a:rPr>
              <a:t>6 RE philosophy</a:t>
            </a:r>
            <a:r>
              <a:rPr lang="en-US" dirty="0" smtClean="0"/>
              <a:t>”</a:t>
            </a:r>
            <a:r>
              <a:rPr lang="en-US" baseline="30000" dirty="0" smtClean="0"/>
              <a:t>1</a:t>
            </a:r>
            <a:endParaRPr lang="en-US" dirty="0" smtClean="0"/>
          </a:p>
        </p:txBody>
      </p:sp>
      <p:sp>
        <p:nvSpPr>
          <p:cNvPr id="4" name="TextBox 3"/>
          <p:cNvSpPr txBox="1"/>
          <p:nvPr/>
        </p:nvSpPr>
        <p:spPr>
          <a:xfrm>
            <a:off x="228600" y="6400800"/>
            <a:ext cx="7467600" cy="230832"/>
          </a:xfrm>
          <a:prstGeom prst="rect">
            <a:avLst/>
          </a:prstGeom>
          <a:noFill/>
        </p:spPr>
        <p:txBody>
          <a:bodyPr wrap="square" rtlCol="0">
            <a:spAutoFit/>
          </a:bodyPr>
          <a:lstStyle/>
          <a:p>
            <a:r>
              <a:rPr lang="en-US" sz="900" baseline="30000" dirty="0" smtClean="0"/>
              <a:t>1</a:t>
            </a:r>
            <a:r>
              <a:rPr lang="en-US" sz="900" dirty="0" smtClean="0"/>
              <a:t> UNEP “Life Cycle Management: A Business Guide to Sustainability”</a:t>
            </a:r>
            <a:endParaRPr lang="en-US" sz="900" dirty="0"/>
          </a:p>
        </p:txBody>
      </p:sp>
      <p:graphicFrame>
        <p:nvGraphicFramePr>
          <p:cNvPr id="8" name="Diagram 7"/>
          <p:cNvGraphicFramePr/>
          <p:nvPr/>
        </p:nvGraphicFramePr>
        <p:xfrm>
          <a:off x="457200" y="1371600"/>
          <a:ext cx="76962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ight Arrow 5">
            <a:hlinkClick r:id="rId8"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9" action="ppaction://hlinksldjump"/>
          </p:cNvPr>
          <p:cNvPicPr>
            <a:picLocks noChangeAspect="1"/>
          </p:cNvPicPr>
          <p:nvPr/>
        </p:nvPicPr>
        <p:blipFill>
          <a:blip r:embed="rId10" cstate="print"/>
          <a:stretch>
            <a:fillRect/>
          </a:stretch>
        </p:blipFill>
        <p:spPr>
          <a:xfrm>
            <a:off x="8229600" y="6400800"/>
            <a:ext cx="432504" cy="365760"/>
          </a:xfrm>
          <a:prstGeom prst="rect">
            <a:avLst/>
          </a:prstGeom>
        </p:spPr>
      </p:pic>
      <p:sp>
        <p:nvSpPr>
          <p:cNvPr id="9" name="Slide Number Placeholder 8"/>
          <p:cNvSpPr>
            <a:spLocks noGrp="1"/>
          </p:cNvSpPr>
          <p:nvPr>
            <p:ph type="sldNum" sz="quarter" idx="12"/>
          </p:nvPr>
        </p:nvSpPr>
        <p:spPr/>
        <p:txBody>
          <a:bodyPr/>
          <a:lstStyle/>
          <a:p>
            <a:fld id="{197B56AA-1A1D-44A6-9AFD-24AEBEFDBFF0}" type="slidenum">
              <a:rPr lang="en-US" smtClean="0"/>
              <a:pPr/>
              <a:t>7</a:t>
            </a:fld>
            <a:endParaRPr lang="en-US"/>
          </a:p>
        </p:txBody>
      </p:sp>
      <p:sp>
        <p:nvSpPr>
          <p:cNvPr id="10" name="Rounded Rectangle 9"/>
          <p:cNvSpPr/>
          <p:nvPr/>
        </p:nvSpPr>
        <p:spPr>
          <a:xfrm>
            <a:off x="7239000" y="1905000"/>
            <a:ext cx="1524000" cy="17526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400" dirty="0" smtClean="0"/>
              <a:t>You can use life cycle thinking at every point in the manufacturing cycle</a:t>
            </a:r>
            <a:endParaRPr lang="en-US" sz="1400"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graphicEl>
                                              <a:dgm id="{17A5F867-741F-45B7-B20C-F78E3A66EB17}"/>
                                            </p:graphicEl>
                                          </p:spTgt>
                                        </p:tgtEl>
                                        <p:attrNameLst>
                                          <p:attrName>style.visibility</p:attrName>
                                        </p:attrNameLst>
                                      </p:cBhvr>
                                      <p:to>
                                        <p:strVal val="visible"/>
                                      </p:to>
                                    </p:set>
                                    <p:animEffect transition="in" filter="fade">
                                      <p:cBhvr>
                                        <p:cTn id="7" dur="1000"/>
                                        <p:tgtEl>
                                          <p:spTgt spid="8">
                                            <p:graphicEl>
                                              <a:dgm id="{17A5F867-741F-45B7-B20C-F78E3A66EB17}"/>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8">
                                            <p:graphicEl>
                                              <a:dgm id="{55C6B0BF-811C-4212-8116-2BC72461292E}"/>
                                            </p:graphicEl>
                                          </p:spTgt>
                                        </p:tgtEl>
                                        <p:attrNameLst>
                                          <p:attrName>style.visibility</p:attrName>
                                        </p:attrNameLst>
                                      </p:cBhvr>
                                      <p:to>
                                        <p:strVal val="visible"/>
                                      </p:to>
                                    </p:set>
                                    <p:animEffect transition="in" filter="fade">
                                      <p:cBhvr>
                                        <p:cTn id="11" dur="1000"/>
                                        <p:tgtEl>
                                          <p:spTgt spid="8">
                                            <p:graphicEl>
                                              <a:dgm id="{55C6B0BF-811C-4212-8116-2BC72461292E}"/>
                                            </p:graphic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8">
                                            <p:graphicEl>
                                              <a:dgm id="{0971DCD9-0B44-42CB-B87B-E3E92BF9ACFC}"/>
                                            </p:graphicEl>
                                          </p:spTgt>
                                        </p:tgtEl>
                                        <p:attrNameLst>
                                          <p:attrName>style.visibility</p:attrName>
                                        </p:attrNameLst>
                                      </p:cBhvr>
                                      <p:to>
                                        <p:strVal val="visible"/>
                                      </p:to>
                                    </p:set>
                                    <p:animEffect transition="in" filter="fade">
                                      <p:cBhvr>
                                        <p:cTn id="15" dur="1000"/>
                                        <p:tgtEl>
                                          <p:spTgt spid="8">
                                            <p:graphicEl>
                                              <a:dgm id="{0971DCD9-0B44-42CB-B87B-E3E92BF9ACFC}"/>
                                            </p:graphic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8">
                                            <p:graphicEl>
                                              <a:dgm id="{0C315BBD-685D-4882-9D7F-7DAA5BA677FD}"/>
                                            </p:graphicEl>
                                          </p:spTgt>
                                        </p:tgtEl>
                                        <p:attrNameLst>
                                          <p:attrName>style.visibility</p:attrName>
                                        </p:attrNameLst>
                                      </p:cBhvr>
                                      <p:to>
                                        <p:strVal val="visible"/>
                                      </p:to>
                                    </p:set>
                                    <p:animEffect transition="in" filter="fade">
                                      <p:cBhvr>
                                        <p:cTn id="19" dur="1000"/>
                                        <p:tgtEl>
                                          <p:spTgt spid="8">
                                            <p:graphicEl>
                                              <a:dgm id="{0C315BBD-685D-4882-9D7F-7DAA5BA677FD}"/>
                                            </p:graphic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8">
                                            <p:graphicEl>
                                              <a:dgm id="{259754CA-4341-4F99-A4E1-486D56799036}"/>
                                            </p:graphicEl>
                                          </p:spTgt>
                                        </p:tgtEl>
                                        <p:attrNameLst>
                                          <p:attrName>style.visibility</p:attrName>
                                        </p:attrNameLst>
                                      </p:cBhvr>
                                      <p:to>
                                        <p:strVal val="visible"/>
                                      </p:to>
                                    </p:set>
                                    <p:animEffect transition="in" filter="fade">
                                      <p:cBhvr>
                                        <p:cTn id="23" dur="1000"/>
                                        <p:tgtEl>
                                          <p:spTgt spid="8">
                                            <p:graphicEl>
                                              <a:dgm id="{259754CA-4341-4F99-A4E1-486D56799036}"/>
                                            </p:graphic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8">
                                            <p:graphicEl>
                                              <a:dgm id="{B985F6EC-E305-4597-A7A0-65B6170B9339}"/>
                                            </p:graphicEl>
                                          </p:spTgt>
                                        </p:tgtEl>
                                        <p:attrNameLst>
                                          <p:attrName>style.visibility</p:attrName>
                                        </p:attrNameLst>
                                      </p:cBhvr>
                                      <p:to>
                                        <p:strVal val="visible"/>
                                      </p:to>
                                    </p:set>
                                    <p:animEffect transition="in" filter="fade">
                                      <p:cBhvr>
                                        <p:cTn id="27" dur="1000"/>
                                        <p:tgtEl>
                                          <p:spTgt spid="8">
                                            <p:graphicEl>
                                              <a:dgm id="{B985F6EC-E305-4597-A7A0-65B6170B9339}"/>
                                            </p:graphic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8">
                                            <p:graphicEl>
                                              <a:dgm id="{328A3E1B-D90E-4922-B1D8-F3434BD07AEF}"/>
                                            </p:graphicEl>
                                          </p:spTgt>
                                        </p:tgtEl>
                                        <p:attrNameLst>
                                          <p:attrName>style.visibility</p:attrName>
                                        </p:attrNameLst>
                                      </p:cBhvr>
                                      <p:to>
                                        <p:strVal val="visible"/>
                                      </p:to>
                                    </p:set>
                                    <p:animEffect transition="in" filter="fade">
                                      <p:cBhvr>
                                        <p:cTn id="31" dur="1000"/>
                                        <p:tgtEl>
                                          <p:spTgt spid="8">
                                            <p:graphicEl>
                                              <a:dgm id="{328A3E1B-D90E-4922-B1D8-F3434BD07AEF}"/>
                                            </p:graphicEl>
                                          </p:spTgt>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8">
                                            <p:graphicEl>
                                              <a:dgm id="{477485E6-1340-42D4-9292-27F9A00DDDC8}"/>
                                            </p:graphicEl>
                                          </p:spTgt>
                                        </p:tgtEl>
                                        <p:attrNameLst>
                                          <p:attrName>style.visibility</p:attrName>
                                        </p:attrNameLst>
                                      </p:cBhvr>
                                      <p:to>
                                        <p:strVal val="visible"/>
                                      </p:to>
                                    </p:set>
                                    <p:animEffect transition="in" filter="fade">
                                      <p:cBhvr>
                                        <p:cTn id="35" dur="1000"/>
                                        <p:tgtEl>
                                          <p:spTgt spid="8">
                                            <p:graphicEl>
                                              <a:dgm id="{477485E6-1340-42D4-9292-27F9A00DDDC8}"/>
                                            </p:graphicEl>
                                          </p:spTgt>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8">
                                            <p:graphicEl>
                                              <a:dgm id="{3462FC75-6D5B-4155-AF47-FEFF6CFABD4B}"/>
                                            </p:graphicEl>
                                          </p:spTgt>
                                        </p:tgtEl>
                                        <p:attrNameLst>
                                          <p:attrName>style.visibility</p:attrName>
                                        </p:attrNameLst>
                                      </p:cBhvr>
                                      <p:to>
                                        <p:strVal val="visible"/>
                                      </p:to>
                                    </p:set>
                                    <p:animEffect transition="in" filter="fade">
                                      <p:cBhvr>
                                        <p:cTn id="39" dur="1000"/>
                                        <p:tgtEl>
                                          <p:spTgt spid="8">
                                            <p:graphicEl>
                                              <a:dgm id="{3462FC75-6D5B-4155-AF47-FEFF6CFABD4B}"/>
                                            </p:graphicEl>
                                          </p:spTgt>
                                        </p:tgtEl>
                                      </p:cBhvr>
                                    </p:animEffect>
                                  </p:childTnLst>
                                </p:cTn>
                              </p:par>
                            </p:childTnLst>
                          </p:cTn>
                        </p:par>
                        <p:par>
                          <p:cTn id="40" fill="hold">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8">
                                            <p:graphicEl>
                                              <a:dgm id="{7C21BE13-BBD6-469B-880E-BF2DF2282DEA}"/>
                                            </p:graphicEl>
                                          </p:spTgt>
                                        </p:tgtEl>
                                        <p:attrNameLst>
                                          <p:attrName>style.visibility</p:attrName>
                                        </p:attrNameLst>
                                      </p:cBhvr>
                                      <p:to>
                                        <p:strVal val="visible"/>
                                      </p:to>
                                    </p:set>
                                    <p:animEffect transition="in" filter="fade">
                                      <p:cBhvr>
                                        <p:cTn id="43" dur="1000"/>
                                        <p:tgtEl>
                                          <p:spTgt spid="8">
                                            <p:graphicEl>
                                              <a:dgm id="{7C21BE13-BBD6-469B-880E-BF2DF2282DEA}"/>
                                            </p:graphicEl>
                                          </p:spTgt>
                                        </p:tgtEl>
                                      </p:cBhvr>
                                    </p:animEffect>
                                  </p:childTnLst>
                                </p:cTn>
                              </p:par>
                            </p:childTnLst>
                          </p:cTn>
                        </p:par>
                        <p:par>
                          <p:cTn id="44" fill="hold">
                            <p:stCondLst>
                              <p:cond delay="10000"/>
                            </p:stCondLst>
                            <p:childTnLst>
                              <p:par>
                                <p:cTn id="45" presetID="10" presetClass="entr" presetSubtype="0" fill="hold" grpId="0" nodeType="afterEffect">
                                  <p:stCondLst>
                                    <p:cond delay="0"/>
                                  </p:stCondLst>
                                  <p:childTnLst>
                                    <p:set>
                                      <p:cBhvr>
                                        <p:cTn id="46" dur="1" fill="hold">
                                          <p:stCondLst>
                                            <p:cond delay="0"/>
                                          </p:stCondLst>
                                        </p:cTn>
                                        <p:tgtEl>
                                          <p:spTgt spid="8">
                                            <p:graphicEl>
                                              <a:dgm id="{44BAA09F-08B8-4C7A-AE79-FF39F80CF452}"/>
                                            </p:graphicEl>
                                          </p:spTgt>
                                        </p:tgtEl>
                                        <p:attrNameLst>
                                          <p:attrName>style.visibility</p:attrName>
                                        </p:attrNameLst>
                                      </p:cBhvr>
                                      <p:to>
                                        <p:strVal val="visible"/>
                                      </p:to>
                                    </p:set>
                                    <p:animEffect transition="in" filter="fade">
                                      <p:cBhvr>
                                        <p:cTn id="47" dur="1000"/>
                                        <p:tgtEl>
                                          <p:spTgt spid="8">
                                            <p:graphicEl>
                                              <a:dgm id="{44BAA09F-08B8-4C7A-AE79-FF39F80CF452}"/>
                                            </p:graphicEl>
                                          </p:spTgt>
                                        </p:tgtEl>
                                      </p:cBhvr>
                                    </p:animEffect>
                                  </p:childTnLst>
                                </p:cTn>
                              </p:par>
                            </p:childTnLst>
                          </p:cTn>
                        </p:par>
                        <p:par>
                          <p:cTn id="48" fill="hold">
                            <p:stCondLst>
                              <p:cond delay="11000"/>
                            </p:stCondLst>
                            <p:childTnLst>
                              <p:par>
                                <p:cTn id="49" presetID="10" presetClass="entr" presetSubtype="0" fill="hold" grpId="0" nodeType="afterEffect">
                                  <p:stCondLst>
                                    <p:cond delay="0"/>
                                  </p:stCondLst>
                                  <p:childTnLst>
                                    <p:set>
                                      <p:cBhvr>
                                        <p:cTn id="50" dur="1" fill="hold">
                                          <p:stCondLst>
                                            <p:cond delay="0"/>
                                          </p:stCondLst>
                                        </p:cTn>
                                        <p:tgtEl>
                                          <p:spTgt spid="8">
                                            <p:graphicEl>
                                              <a:dgm id="{3291C876-A5DE-457A-895B-F9AEF3F38F20}"/>
                                            </p:graphicEl>
                                          </p:spTgt>
                                        </p:tgtEl>
                                        <p:attrNameLst>
                                          <p:attrName>style.visibility</p:attrName>
                                        </p:attrNameLst>
                                      </p:cBhvr>
                                      <p:to>
                                        <p:strVal val="visible"/>
                                      </p:to>
                                    </p:set>
                                    <p:animEffect transition="in" filter="fade">
                                      <p:cBhvr>
                                        <p:cTn id="51" dur="1000"/>
                                        <p:tgtEl>
                                          <p:spTgt spid="8">
                                            <p:graphicEl>
                                              <a:dgm id="{3291C876-A5DE-457A-895B-F9AEF3F38F20}"/>
                                            </p:graphicEl>
                                          </p:spTgt>
                                        </p:tgtEl>
                                      </p:cBhvr>
                                    </p:animEffect>
                                  </p:childTnLst>
                                </p:cTn>
                              </p:par>
                            </p:childTnLst>
                          </p:cTn>
                        </p:par>
                        <p:par>
                          <p:cTn id="52" fill="hold">
                            <p:stCondLst>
                              <p:cond delay="12000"/>
                            </p:stCondLst>
                            <p:childTnLst>
                              <p:par>
                                <p:cTn id="53" presetID="10" presetClass="entr" presetSubtype="0" fill="hold" grpId="0" nodeType="afterEffect">
                                  <p:stCondLst>
                                    <p:cond delay="0"/>
                                  </p:stCondLst>
                                  <p:childTnLst>
                                    <p:set>
                                      <p:cBhvr>
                                        <p:cTn id="54" dur="1" fill="hold">
                                          <p:stCondLst>
                                            <p:cond delay="0"/>
                                          </p:stCondLst>
                                        </p:cTn>
                                        <p:tgtEl>
                                          <p:spTgt spid="8">
                                            <p:graphicEl>
                                              <a:dgm id="{FC240D79-1386-4A35-85E4-8EF062342176}"/>
                                            </p:graphicEl>
                                          </p:spTgt>
                                        </p:tgtEl>
                                        <p:attrNameLst>
                                          <p:attrName>style.visibility</p:attrName>
                                        </p:attrNameLst>
                                      </p:cBhvr>
                                      <p:to>
                                        <p:strVal val="visible"/>
                                      </p:to>
                                    </p:set>
                                    <p:animEffect transition="in" filter="fade">
                                      <p:cBhvr>
                                        <p:cTn id="55" dur="1000"/>
                                        <p:tgtEl>
                                          <p:spTgt spid="8">
                                            <p:graphicEl>
                                              <a:dgm id="{FC240D79-1386-4A35-85E4-8EF062342176}"/>
                                            </p:graphicEl>
                                          </p:spTgt>
                                        </p:tgtEl>
                                      </p:cBhvr>
                                    </p:animEffect>
                                  </p:childTnLst>
                                </p:cTn>
                              </p:par>
                            </p:childTnLst>
                          </p:cTn>
                        </p:par>
                        <p:par>
                          <p:cTn id="56" fill="hold">
                            <p:stCondLst>
                              <p:cond delay="13000"/>
                            </p:stCondLst>
                            <p:childTnLst>
                              <p:par>
                                <p:cTn id="57" presetID="10" presetClass="entr" presetSubtype="0" fill="hold" grpId="0" nodeType="after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fade">
                                      <p:cBhvr>
                                        <p:cTn id="5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lvlOne"/>
        </p:bldSub>
      </p:bldGraphic>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Assessment</a:t>
            </a:r>
            <a:endParaRPr lang="en-US" dirty="0"/>
          </a:p>
        </p:txBody>
      </p:sp>
      <p:sp>
        <p:nvSpPr>
          <p:cNvPr id="3" name="Content Placeholder 2"/>
          <p:cNvSpPr>
            <a:spLocks noGrp="1"/>
          </p:cNvSpPr>
          <p:nvPr>
            <p:ph idx="1"/>
          </p:nvPr>
        </p:nvSpPr>
        <p:spPr>
          <a:xfrm>
            <a:off x="457200" y="990600"/>
            <a:ext cx="8229600" cy="1219200"/>
          </a:xfrm>
        </p:spPr>
        <p:txBody>
          <a:bodyPr>
            <a:normAutofit/>
          </a:bodyPr>
          <a:lstStyle/>
          <a:p>
            <a:r>
              <a:rPr lang="en-US" sz="1600" dirty="0" smtClean="0"/>
              <a:t>You’ve probably heard of </a:t>
            </a:r>
            <a:r>
              <a:rPr lang="en-US" sz="1600" b="1" dirty="0" smtClean="0">
                <a:solidFill>
                  <a:schemeClr val="accent5"/>
                </a:solidFill>
              </a:rPr>
              <a:t>Life Cycle Assessment or LCA, </a:t>
            </a:r>
            <a:r>
              <a:rPr lang="en-US" sz="1600" dirty="0" smtClean="0"/>
              <a:t>“a technique to assess the environmental aspects and potential impacts associated with a product, process, or service”</a:t>
            </a:r>
            <a:r>
              <a:rPr lang="en-US" sz="1600" baseline="30000" dirty="0" smtClean="0"/>
              <a:t>1</a:t>
            </a:r>
          </a:p>
          <a:p>
            <a:r>
              <a:rPr lang="en-US" sz="1600" dirty="0" smtClean="0"/>
              <a:t>There are three basic parts of an LCA:</a:t>
            </a:r>
            <a:r>
              <a:rPr lang="en-US" sz="1600" baseline="30000" dirty="0" smtClean="0"/>
              <a:t>2</a:t>
            </a:r>
          </a:p>
          <a:p>
            <a:endParaRPr lang="en-US" sz="1600" baseline="30000" dirty="0" smtClean="0"/>
          </a:p>
          <a:p>
            <a:pPr>
              <a:buNone/>
            </a:pPr>
            <a:endParaRPr lang="en-US" sz="1600" dirty="0" smtClean="0"/>
          </a:p>
          <a:p>
            <a:endParaRPr lang="en-US" sz="1600" dirty="0"/>
          </a:p>
        </p:txBody>
      </p:sp>
      <p:sp>
        <p:nvSpPr>
          <p:cNvPr id="4" name="TextBox 3"/>
          <p:cNvSpPr txBox="1"/>
          <p:nvPr/>
        </p:nvSpPr>
        <p:spPr>
          <a:xfrm>
            <a:off x="76200" y="6324600"/>
            <a:ext cx="8001000" cy="553998"/>
          </a:xfrm>
          <a:prstGeom prst="rect">
            <a:avLst/>
          </a:prstGeom>
          <a:noFill/>
        </p:spPr>
        <p:txBody>
          <a:bodyPr wrap="square" rtlCol="0">
            <a:spAutoFit/>
          </a:bodyPr>
          <a:lstStyle/>
          <a:p>
            <a:pPr marL="228600" indent="-228600"/>
            <a:r>
              <a:rPr lang="en-US" sz="1000" baseline="30000" dirty="0" smtClean="0"/>
              <a:t>1  </a:t>
            </a:r>
            <a:r>
              <a:rPr lang="en-US" sz="1000" dirty="0" smtClean="0"/>
              <a:t>U.S. EPA, “Life-Cycle Assessment (LCA)”</a:t>
            </a:r>
          </a:p>
          <a:p>
            <a:pPr marL="228600" indent="-228600"/>
            <a:r>
              <a:rPr lang="en-US" sz="1000" baseline="30000" dirty="0" smtClean="0"/>
              <a:t>2  </a:t>
            </a:r>
            <a:r>
              <a:rPr lang="en-US" sz="1000" dirty="0" smtClean="0"/>
              <a:t>Garner, Andy and </a:t>
            </a:r>
            <a:r>
              <a:rPr lang="en-US" sz="1000" dirty="0" err="1" smtClean="0"/>
              <a:t>Keoleian</a:t>
            </a:r>
            <a:r>
              <a:rPr lang="en-US" sz="1000" dirty="0" smtClean="0"/>
              <a:t>, Gregory A, Ph.D. National Pollution Prevention Center for Higher Education, “Industrial Ecology: An Introduction.”  </a:t>
            </a:r>
            <a:endParaRPr lang="en-US" sz="1000" baseline="30000" dirty="0"/>
          </a:p>
        </p:txBody>
      </p:sp>
      <p:graphicFrame>
        <p:nvGraphicFramePr>
          <p:cNvPr id="6" name="Diagram 5"/>
          <p:cNvGraphicFramePr/>
          <p:nvPr/>
        </p:nvGraphicFramePr>
        <p:xfrm>
          <a:off x="533400" y="2209800"/>
          <a:ext cx="7848600" cy="327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81000" y="5486400"/>
            <a:ext cx="8153400" cy="738664"/>
          </a:xfrm>
          <a:prstGeom prst="rect">
            <a:avLst/>
          </a:prstGeom>
          <a:noFill/>
        </p:spPr>
        <p:txBody>
          <a:bodyPr wrap="square" rtlCol="0">
            <a:spAutoFit/>
          </a:bodyPr>
          <a:lstStyle/>
          <a:p>
            <a:r>
              <a:rPr lang="en-US" sz="1400" dirty="0" smtClean="0"/>
              <a:t>Life Cycle Management and conducting a Life Cycle Assessment for your product are two very different things.   </a:t>
            </a:r>
            <a:r>
              <a:rPr lang="en-US" sz="1400" b="1" dirty="0" smtClean="0">
                <a:solidFill>
                  <a:schemeClr val="accent5"/>
                </a:solidFill>
              </a:rPr>
              <a:t>LCA is an advanced technique and is not necessary for getting started </a:t>
            </a:r>
            <a:r>
              <a:rPr lang="en-US" sz="1400" dirty="0" smtClean="0"/>
              <a:t>with life cycle thinking.</a:t>
            </a:r>
            <a:endParaRPr lang="en-US" dirty="0"/>
          </a:p>
        </p:txBody>
      </p:sp>
      <p:sp>
        <p:nvSpPr>
          <p:cNvPr id="8" name="Right Arrow 7">
            <a:hlinkClick r:id="rId7"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9" name="Picture 8" descr="House.png">
            <a:hlinkClick r:id="rId8"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10" name="Slide Number Placeholder 9"/>
          <p:cNvSpPr>
            <a:spLocks noGrp="1"/>
          </p:cNvSpPr>
          <p:nvPr>
            <p:ph type="sldNum" sz="quarter" idx="12"/>
          </p:nvPr>
        </p:nvSpPr>
        <p:spPr/>
        <p:txBody>
          <a:bodyPr/>
          <a:lstStyle/>
          <a:p>
            <a:fld id="{197B56AA-1A1D-44A6-9AFD-24AEBEFDBFF0}" type="slidenum">
              <a:rPr lang="en-US" smtClean="0"/>
              <a:pPr/>
              <a:t>8</a:t>
            </a:fld>
            <a:endParaRPr lang="en-US"/>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Difficulties of LCA</a:t>
            </a:r>
            <a:endParaRPr lang="en-US" dirty="0"/>
          </a:p>
        </p:txBody>
      </p:sp>
      <p:sp>
        <p:nvSpPr>
          <p:cNvPr id="3" name="Content Placeholder 2"/>
          <p:cNvSpPr>
            <a:spLocks noGrp="1"/>
          </p:cNvSpPr>
          <p:nvPr>
            <p:ph idx="1"/>
          </p:nvPr>
        </p:nvSpPr>
        <p:spPr>
          <a:xfrm>
            <a:off x="457200" y="990600"/>
            <a:ext cx="8229600" cy="5334000"/>
          </a:xfrm>
        </p:spPr>
        <p:txBody>
          <a:bodyPr>
            <a:normAutofit fontScale="47500" lnSpcReduction="20000"/>
          </a:bodyPr>
          <a:lstStyle/>
          <a:p>
            <a:pPr marL="3175" indent="-3175">
              <a:spcAft>
                <a:spcPts val="1200"/>
              </a:spcAft>
              <a:buNone/>
            </a:pPr>
            <a:r>
              <a:rPr lang="en-US" dirty="0" smtClean="0"/>
              <a:t>Conducting a Life Cycle Assessment for even a simple product can be complicated and time consuming.</a:t>
            </a:r>
            <a:r>
              <a:rPr lang="en-US" baseline="30000" dirty="0" smtClean="0"/>
              <a:t>1</a:t>
            </a:r>
            <a:r>
              <a:rPr lang="en-US" dirty="0" smtClean="0"/>
              <a:t>  </a:t>
            </a:r>
          </a:p>
          <a:p>
            <a:pPr marL="3175" indent="-3175" algn="ctr">
              <a:spcAft>
                <a:spcPts val="1200"/>
              </a:spcAft>
              <a:buNone/>
            </a:pPr>
            <a:r>
              <a:rPr lang="en-US" b="1" dirty="0" smtClean="0"/>
              <a:t>Typical Challenges in Conducting an LCA</a:t>
            </a:r>
          </a:p>
          <a:p>
            <a:pPr>
              <a:spcAft>
                <a:spcPts val="1200"/>
              </a:spcAft>
            </a:pPr>
            <a:endParaRPr lang="en-US" dirty="0" smtClean="0"/>
          </a:p>
          <a:p>
            <a:pPr>
              <a:spcAft>
                <a:spcPts val="1200"/>
              </a:spcAft>
            </a:pPr>
            <a:endParaRPr lang="en-US" dirty="0" smtClean="0"/>
          </a:p>
          <a:p>
            <a:pPr>
              <a:spcAft>
                <a:spcPts val="1200"/>
              </a:spcAft>
            </a:pPr>
            <a:endParaRPr lang="en-US" dirty="0" smtClean="0"/>
          </a:p>
          <a:p>
            <a:pPr>
              <a:spcAft>
                <a:spcPts val="1200"/>
              </a:spcAft>
            </a:pPr>
            <a:endParaRPr lang="en-US" dirty="0" smtClean="0"/>
          </a:p>
          <a:p>
            <a:pPr>
              <a:spcAft>
                <a:spcPts val="1200"/>
              </a:spcAft>
            </a:pPr>
            <a:endParaRPr lang="en-US" dirty="0" smtClean="0"/>
          </a:p>
          <a:p>
            <a:pPr>
              <a:spcAft>
                <a:spcPts val="1200"/>
              </a:spcAft>
            </a:pPr>
            <a:endParaRPr lang="en-US" dirty="0" smtClean="0"/>
          </a:p>
          <a:p>
            <a:pPr>
              <a:spcAft>
                <a:spcPts val="1200"/>
              </a:spcAft>
            </a:pPr>
            <a:endParaRPr lang="en-US" dirty="0" smtClean="0"/>
          </a:p>
          <a:p>
            <a:pPr>
              <a:spcAft>
                <a:spcPts val="1200"/>
              </a:spcAft>
            </a:pPr>
            <a:endParaRPr lang="en-US" dirty="0" smtClean="0"/>
          </a:p>
          <a:p>
            <a:pPr>
              <a:spcAft>
                <a:spcPts val="1200"/>
              </a:spcAft>
            </a:pPr>
            <a:endParaRPr lang="en-US" dirty="0" smtClean="0"/>
          </a:p>
          <a:p>
            <a:pPr algn="ctr">
              <a:spcAft>
                <a:spcPts val="1200"/>
              </a:spcAft>
              <a:buNone/>
            </a:pPr>
            <a:endParaRPr lang="en-US" dirty="0" smtClean="0"/>
          </a:p>
          <a:p>
            <a:pPr algn="ctr">
              <a:spcAft>
                <a:spcPts val="1200"/>
              </a:spcAft>
              <a:buNone/>
            </a:pPr>
            <a:r>
              <a:rPr lang="en-US" dirty="0" smtClean="0"/>
              <a:t>There is still a lot of work needed before LCA can be used easily and accurately.  However, </a:t>
            </a:r>
            <a:r>
              <a:rPr lang="en-US" dirty="0" smtClean="0">
                <a:solidFill>
                  <a:schemeClr val="accent5"/>
                </a:solidFill>
              </a:rPr>
              <a:t>you can still incorporate life cycle thinking </a:t>
            </a:r>
            <a:r>
              <a:rPr lang="en-US" dirty="0" smtClean="0"/>
              <a:t>into your process.</a:t>
            </a:r>
            <a:endParaRPr lang="en-US" dirty="0"/>
          </a:p>
        </p:txBody>
      </p:sp>
      <p:sp>
        <p:nvSpPr>
          <p:cNvPr id="4" name="TextBox 3"/>
          <p:cNvSpPr txBox="1"/>
          <p:nvPr/>
        </p:nvSpPr>
        <p:spPr>
          <a:xfrm>
            <a:off x="76200" y="6477000"/>
            <a:ext cx="8305800" cy="400110"/>
          </a:xfrm>
          <a:prstGeom prst="rect">
            <a:avLst/>
          </a:prstGeom>
          <a:noFill/>
        </p:spPr>
        <p:txBody>
          <a:bodyPr wrap="square" rtlCol="0">
            <a:spAutoFit/>
          </a:bodyPr>
          <a:lstStyle/>
          <a:p>
            <a:pPr marL="228600" indent="-228600"/>
            <a:r>
              <a:rPr lang="en-US" sz="1000" baseline="30000" dirty="0" smtClean="0"/>
              <a:t>1</a:t>
            </a:r>
            <a:r>
              <a:rPr lang="en-US" sz="1000" dirty="0" smtClean="0"/>
              <a:t>  Garner, Andy and </a:t>
            </a:r>
            <a:r>
              <a:rPr lang="en-US" sz="1000" dirty="0" err="1" smtClean="0"/>
              <a:t>Keoleian</a:t>
            </a:r>
            <a:r>
              <a:rPr lang="en-US" sz="1000" dirty="0" smtClean="0"/>
              <a:t>, Gregory A, Ph.D. National Pollution Prevention Center for Higher Education, “Industrial Ecology: An Introduction.”  </a:t>
            </a:r>
            <a:endParaRPr lang="en-US" sz="1000" baseline="30000" dirty="0"/>
          </a:p>
        </p:txBody>
      </p:sp>
      <p:graphicFrame>
        <p:nvGraphicFramePr>
          <p:cNvPr id="5" name="Diagram 4"/>
          <p:cNvGraphicFramePr/>
          <p:nvPr/>
        </p:nvGraphicFramePr>
        <p:xfrm>
          <a:off x="533400" y="1905000"/>
          <a:ext cx="80772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ight Arrow 5">
            <a:hlinkClick r:id="rId7" action="ppaction://hlinksldjump"/>
          </p:cNvPr>
          <p:cNvSpPr/>
          <p:nvPr/>
        </p:nvSpPr>
        <p:spPr>
          <a:xfrm>
            <a:off x="8702040" y="6400800"/>
            <a:ext cx="365760" cy="365760"/>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7" name="Picture 6" descr="House.png">
            <a:hlinkClick r:id="rId8" action="ppaction://hlinksldjump"/>
          </p:cNvPr>
          <p:cNvPicPr>
            <a:picLocks noChangeAspect="1"/>
          </p:cNvPicPr>
          <p:nvPr/>
        </p:nvPicPr>
        <p:blipFill>
          <a:blip r:embed="rId9" cstate="print"/>
          <a:stretch>
            <a:fillRect/>
          </a:stretch>
        </p:blipFill>
        <p:spPr>
          <a:xfrm>
            <a:off x="8229600" y="6400800"/>
            <a:ext cx="432504" cy="365760"/>
          </a:xfrm>
          <a:prstGeom prst="rect">
            <a:avLst/>
          </a:prstGeom>
        </p:spPr>
      </p:pic>
      <p:sp>
        <p:nvSpPr>
          <p:cNvPr id="8" name="Slide Number Placeholder 7"/>
          <p:cNvSpPr>
            <a:spLocks noGrp="1"/>
          </p:cNvSpPr>
          <p:nvPr>
            <p:ph type="sldNum" sz="quarter" idx="12"/>
          </p:nvPr>
        </p:nvSpPr>
        <p:spPr/>
        <p:txBody>
          <a:bodyPr/>
          <a:lstStyle/>
          <a:p>
            <a:fld id="{197B56AA-1A1D-44A6-9AFD-24AEBEFDBFF0}" type="slidenum">
              <a:rPr lang="en-US" smtClean="0"/>
              <a:pPr/>
              <a:t>9</a:t>
            </a:fld>
            <a:endParaRPr lang="en-US"/>
          </a:p>
        </p:txBody>
      </p:sp>
    </p:spTree>
  </p:cSld>
  <p:clrMapOvr>
    <a:masterClrMapping/>
  </p:clrMapOvr>
  <p:transition spd="med">
    <p:fade thruBlk="1"/>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Brights">
      <a:dk1>
        <a:sysClr val="windowText" lastClr="000000"/>
      </a:dk1>
      <a:lt1>
        <a:sysClr val="window" lastClr="FFFFFF"/>
      </a:lt1>
      <a:dk2>
        <a:srgbClr val="003359"/>
      </a:dk2>
      <a:lt2>
        <a:srgbClr val="0073E6"/>
      </a:lt2>
      <a:accent1>
        <a:srgbClr val="38B8FF"/>
      </a:accent1>
      <a:accent2>
        <a:srgbClr val="003359"/>
      </a:accent2>
      <a:accent3>
        <a:srgbClr val="660066"/>
      </a:accent3>
      <a:accent4>
        <a:srgbClr val="008000"/>
      </a:accent4>
      <a:accent5>
        <a:srgbClr val="C41200"/>
      </a:accent5>
      <a:accent6>
        <a:srgbClr val="ED8500"/>
      </a:accent6>
      <a:hlink>
        <a:srgbClr val="C41200"/>
      </a:hlink>
      <a:folHlink>
        <a:srgbClr val="46EB91"/>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22499</TotalTime>
  <Words>4186</Words>
  <Application>Microsoft Office PowerPoint</Application>
  <PresentationFormat>On-screen Show (4:3)</PresentationFormat>
  <Paragraphs>472</Paragraphs>
  <Slides>31</Slides>
  <Notes>8</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Getting Started: Understand Your Impacts and Set Priorities</vt:lpstr>
      <vt:lpstr>Introduction</vt:lpstr>
      <vt:lpstr>Getting Started</vt:lpstr>
      <vt:lpstr>Environmental Footprint</vt:lpstr>
      <vt:lpstr>What is Your Company’s Footprint?</vt:lpstr>
      <vt:lpstr>Life Cycle Thinking and Management</vt:lpstr>
      <vt:lpstr>Life Cycle Thinking</vt:lpstr>
      <vt:lpstr>Life Cycle Assessment</vt:lpstr>
      <vt:lpstr>Difficulties of LCA</vt:lpstr>
      <vt:lpstr>Basic Steps for Identifying Your Impact</vt:lpstr>
      <vt:lpstr>1. Looking at your Industry</vt:lpstr>
      <vt:lpstr>How Impacts Can Vary by Industry</vt:lpstr>
      <vt:lpstr>2. Where is your company in the value chain?</vt:lpstr>
      <vt:lpstr>Impacts Outside Your Facility</vt:lpstr>
      <vt:lpstr>3. Measurement: Conducting a Self-Assessment </vt:lpstr>
      <vt:lpstr>Types of Metrics or Indicators1</vt:lpstr>
      <vt:lpstr>Metrics and Assessment</vt:lpstr>
      <vt:lpstr>Understanding Your Product’s Overall Impact </vt:lpstr>
      <vt:lpstr>Understanding Impacts Within Your Facility</vt:lpstr>
      <vt:lpstr>Value Stream Mapping</vt:lpstr>
      <vt:lpstr>Value Stream Mapping Example</vt:lpstr>
      <vt:lpstr>Setting Priorities</vt:lpstr>
      <vt:lpstr>What Kinds of Environmental Impacts are Most Important?</vt:lpstr>
      <vt:lpstr>Thinking About Your Stakeholders</vt:lpstr>
      <vt:lpstr>Objectives and Targets</vt:lpstr>
      <vt:lpstr>Objectives and Targets: Examples1</vt:lpstr>
      <vt:lpstr>Environmental Management Systems (EMSs)</vt:lpstr>
      <vt:lpstr>Basic EMS Cycle1</vt:lpstr>
      <vt:lpstr>The Environmental Policy</vt:lpstr>
      <vt:lpstr>Where to Go for Help</vt:lpstr>
      <vt:lpstr>Getting Started - Checklist</vt:lpstr>
    </vt:vector>
  </TitlesOfParts>
  <Company>DOC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Morgan Barr</dc:creator>
  <cp:lastModifiedBy>Morgan Barr</cp:lastModifiedBy>
  <cp:revision>3470</cp:revision>
  <dcterms:created xsi:type="dcterms:W3CDTF">2009-03-20T16:41:18Z</dcterms:created>
  <dcterms:modified xsi:type="dcterms:W3CDTF">2011-12-06T18:18:32Z</dcterms:modified>
</cp:coreProperties>
</file>