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439" r:id="rId2"/>
    <p:sldId id="288" r:id="rId3"/>
    <p:sldId id="448" r:id="rId4"/>
    <p:sldId id="276" r:id="rId5"/>
    <p:sldId id="278" r:id="rId6"/>
    <p:sldId id="279" r:id="rId7"/>
    <p:sldId id="277" r:id="rId8"/>
    <p:sldId id="458" r:id="rId9"/>
    <p:sldId id="466" r:id="rId10"/>
    <p:sldId id="257" r:id="rId11"/>
    <p:sldId id="453" r:id="rId12"/>
    <p:sldId id="460" r:id="rId13"/>
    <p:sldId id="397" r:id="rId14"/>
    <p:sldId id="263" r:id="rId15"/>
    <p:sldId id="264" r:id="rId16"/>
    <p:sldId id="265" r:id="rId17"/>
    <p:sldId id="266" r:id="rId18"/>
    <p:sldId id="272" r:id="rId19"/>
    <p:sldId id="405" r:id="rId20"/>
    <p:sldId id="406" r:id="rId21"/>
    <p:sldId id="464" r:id="rId22"/>
    <p:sldId id="463" r:id="rId23"/>
    <p:sldId id="462" r:id="rId24"/>
    <p:sldId id="461" r:id="rId25"/>
  </p:sldIdLst>
  <p:sldSz cx="9144000" cy="6858000" type="screen4x3"/>
  <p:notesSz cx="68580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Barr" initials="MB" lastIdx="3" clrIdx="0"/>
  <p:cmAuthor id="1" name="Morgan" initials="M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063"/>
    <a:srgbClr val="FAD260"/>
    <a:srgbClr val="EECC00"/>
    <a:srgbClr val="FB9D3F"/>
    <a:srgbClr val="EABE04"/>
    <a:srgbClr val="F5D561"/>
    <a:srgbClr val="008000"/>
    <a:srgbClr val="BDFFBD"/>
    <a:srgbClr val="006000"/>
    <a:srgbClr val="009200"/>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487" autoAdjust="0"/>
    <p:restoredTop sz="88536" autoAdjust="0"/>
  </p:normalViewPr>
  <p:slideViewPr>
    <p:cSldViewPr>
      <p:cViewPr varScale="1">
        <p:scale>
          <a:sx n="100" d="100"/>
          <a:sy n="100" d="100"/>
        </p:scale>
        <p:origin x="-1224" y="-96"/>
      </p:cViewPr>
      <p:guideLst>
        <p:guide orient="horz" pos="2160"/>
        <p:guide pos="2880"/>
      </p:guideLst>
    </p:cSldViewPr>
  </p:slideViewPr>
  <p:outlineViewPr>
    <p:cViewPr>
      <p:scale>
        <a:sx n="33" d="100"/>
        <a:sy n="33" d="100"/>
      </p:scale>
      <p:origin x="48" y="64512"/>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9" d="100"/>
          <a:sy n="59" d="100"/>
        </p:scale>
        <p:origin x="-2496"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ata10.xml.rels><?xml version="1.0" encoding="UTF-8" standalone="yes"?>
<Relationships xmlns="http://schemas.openxmlformats.org/package/2006/relationships"><Relationship Id="rId1" Type="http://schemas.openxmlformats.org/officeDocument/2006/relationships/image" Target="../media/image22.png"/></Relationships>
</file>

<file path=ppt/diagrams/_rels/data11.xml.rels><?xml version="1.0" encoding="UTF-8" standalone="yes"?>
<Relationships xmlns="http://schemas.openxmlformats.org/package/2006/relationships"><Relationship Id="rId1" Type="http://schemas.openxmlformats.org/officeDocument/2006/relationships/image" Target="../media/image22.png"/></Relationships>
</file>

<file path=ppt/diagrams/_rels/data12.xml.rels><?xml version="1.0" encoding="UTF-8" standalone="yes"?>
<Relationships xmlns="http://schemas.openxmlformats.org/package/2006/relationships"><Relationship Id="rId1" Type="http://schemas.openxmlformats.org/officeDocument/2006/relationships/image" Target="../media/image22.png"/></Relationships>
</file>

<file path=ppt/diagrams/_rels/data15.xml.rels><?xml version="1.0" encoding="UTF-8" standalone="yes"?>
<Relationships xmlns="http://schemas.openxmlformats.org/package/2006/relationships"><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wmf"/></Relationships>
</file>

<file path=ppt/diagrams/_rels/data8.xml.rels><?xml version="1.0" encoding="UTF-8" standalone="yes"?>
<Relationships xmlns="http://schemas.openxmlformats.org/package/2006/relationships"><Relationship Id="rId1" Type="http://schemas.openxmlformats.org/officeDocument/2006/relationships/image" Target="../media/image22.png"/></Relationships>
</file>

<file path=ppt/diagrams/_rels/data9.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F4402-8FE6-474D-89E2-665C34E58BD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120057A1-D4DF-4483-822D-BED296636176}">
      <dgm:prSet custT="1"/>
      <dgm:spPr/>
      <dgm:t>
        <a:bodyPr/>
        <a:lstStyle/>
        <a:p>
          <a:pPr rtl="0"/>
          <a:r>
            <a:rPr lang="en-US" sz="1600" dirty="0" smtClean="0"/>
            <a:t>Is your company trying to cope with increasing environmental regulation?  </a:t>
          </a:r>
          <a:endParaRPr lang="en-US" sz="1600" dirty="0"/>
        </a:p>
      </dgm:t>
    </dgm:pt>
    <dgm:pt modelId="{70DCD4EE-469D-4EB7-8176-AE10E45C1BA5}" type="parTrans" cxnId="{2592258C-3DD7-42C0-BA16-97C3BF183C21}">
      <dgm:prSet/>
      <dgm:spPr/>
      <dgm:t>
        <a:bodyPr/>
        <a:lstStyle/>
        <a:p>
          <a:endParaRPr lang="en-US" sz="1600"/>
        </a:p>
      </dgm:t>
    </dgm:pt>
    <dgm:pt modelId="{84ED3166-F01E-4747-81F7-CA77110A65B5}" type="sibTrans" cxnId="{2592258C-3DD7-42C0-BA16-97C3BF183C21}">
      <dgm:prSet/>
      <dgm:spPr/>
      <dgm:t>
        <a:bodyPr/>
        <a:lstStyle/>
        <a:p>
          <a:endParaRPr lang="en-US" sz="1600"/>
        </a:p>
      </dgm:t>
    </dgm:pt>
    <dgm:pt modelId="{6CDD9E2E-1132-4433-B794-BC5174A262A4}">
      <dgm:prSet custT="1"/>
      <dgm:spPr/>
      <dgm:t>
        <a:bodyPr/>
        <a:lstStyle/>
        <a:p>
          <a:pPr rtl="0"/>
          <a:r>
            <a:rPr lang="en-US" sz="1600" dirty="0" smtClean="0"/>
            <a:t>Are your customers demanding better environmental performance and data?</a:t>
          </a:r>
          <a:endParaRPr lang="en-US" sz="1600" dirty="0"/>
        </a:p>
      </dgm:t>
    </dgm:pt>
    <dgm:pt modelId="{BDBB7890-BBEA-4E42-8E62-05BC8E7FF585}" type="parTrans" cxnId="{EE6835DF-061B-487D-9B74-869A0A1875A8}">
      <dgm:prSet/>
      <dgm:spPr/>
      <dgm:t>
        <a:bodyPr/>
        <a:lstStyle/>
        <a:p>
          <a:endParaRPr lang="en-US" sz="1600"/>
        </a:p>
      </dgm:t>
    </dgm:pt>
    <dgm:pt modelId="{58D8ADD6-4DD3-4E70-B634-34E9A4441D1D}" type="sibTrans" cxnId="{EE6835DF-061B-487D-9B74-869A0A1875A8}">
      <dgm:prSet/>
      <dgm:spPr/>
      <dgm:t>
        <a:bodyPr/>
        <a:lstStyle/>
        <a:p>
          <a:endParaRPr lang="en-US" sz="1600"/>
        </a:p>
      </dgm:t>
    </dgm:pt>
    <dgm:pt modelId="{87F0E270-0B1A-48D4-B922-878CCC3116CE}">
      <dgm:prSet custT="1"/>
      <dgm:spPr/>
      <dgm:t>
        <a:bodyPr/>
        <a:lstStyle/>
        <a:p>
          <a:pPr rtl="0"/>
          <a:r>
            <a:rPr lang="en-US" sz="1600" dirty="0" smtClean="0"/>
            <a:t>Do you want to lower your energy and materials costs?</a:t>
          </a:r>
          <a:endParaRPr lang="en-US" sz="1600" dirty="0"/>
        </a:p>
      </dgm:t>
    </dgm:pt>
    <dgm:pt modelId="{88B8CF53-0778-4D4A-8577-EF3135CB3DA8}" type="parTrans" cxnId="{EF30D9F1-8592-4BBB-BF0B-9B75E5323711}">
      <dgm:prSet/>
      <dgm:spPr/>
      <dgm:t>
        <a:bodyPr/>
        <a:lstStyle/>
        <a:p>
          <a:endParaRPr lang="en-US" sz="1600"/>
        </a:p>
      </dgm:t>
    </dgm:pt>
    <dgm:pt modelId="{5CCAEB82-7B82-4C9C-9363-4CC2DEC05CE4}" type="sibTrans" cxnId="{EF30D9F1-8592-4BBB-BF0B-9B75E5323711}">
      <dgm:prSet/>
      <dgm:spPr/>
      <dgm:t>
        <a:bodyPr/>
        <a:lstStyle/>
        <a:p>
          <a:endParaRPr lang="en-US" sz="1600"/>
        </a:p>
      </dgm:t>
    </dgm:pt>
    <dgm:pt modelId="{3705FCC4-9D57-4626-81DE-D8BE16E173DB}">
      <dgm:prSet custT="1"/>
      <dgm:spPr/>
      <dgm:t>
        <a:bodyPr/>
        <a:lstStyle/>
        <a:p>
          <a:pPr rtl="0"/>
          <a:r>
            <a:rPr lang="en-US" sz="1600" dirty="0" smtClean="0"/>
            <a:t>Are you interested in producing and marketing greener products?</a:t>
          </a:r>
          <a:endParaRPr lang="en-US" sz="1600" dirty="0"/>
        </a:p>
      </dgm:t>
    </dgm:pt>
    <dgm:pt modelId="{BF1A5EDD-6A2A-4B98-9709-4895F69D2228}" type="parTrans" cxnId="{026C7850-5FA0-4CC3-836A-CB37D6C30FEA}">
      <dgm:prSet/>
      <dgm:spPr/>
      <dgm:t>
        <a:bodyPr/>
        <a:lstStyle/>
        <a:p>
          <a:endParaRPr lang="en-US" sz="1600"/>
        </a:p>
      </dgm:t>
    </dgm:pt>
    <dgm:pt modelId="{185B9BCA-0C77-460E-B274-94E2B9D08867}" type="sibTrans" cxnId="{026C7850-5FA0-4CC3-836A-CB37D6C30FEA}">
      <dgm:prSet/>
      <dgm:spPr/>
      <dgm:t>
        <a:bodyPr/>
        <a:lstStyle/>
        <a:p>
          <a:endParaRPr lang="en-US" sz="1600"/>
        </a:p>
      </dgm:t>
    </dgm:pt>
    <dgm:pt modelId="{E6916B78-1322-453E-A4A0-06F0B1E3EE47}" type="pres">
      <dgm:prSet presAssocID="{95BF4402-8FE6-474D-89E2-665C34E58BDA}" presName="linearFlow" presStyleCnt="0">
        <dgm:presLayoutVars>
          <dgm:dir/>
          <dgm:resizeHandles val="exact"/>
        </dgm:presLayoutVars>
      </dgm:prSet>
      <dgm:spPr/>
      <dgm:t>
        <a:bodyPr/>
        <a:lstStyle/>
        <a:p>
          <a:endParaRPr lang="en-US"/>
        </a:p>
      </dgm:t>
    </dgm:pt>
    <dgm:pt modelId="{033E432A-AA50-4BAB-946A-931E0BF854D1}" type="pres">
      <dgm:prSet presAssocID="{120057A1-D4DF-4483-822D-BED296636176}" presName="composite" presStyleCnt="0"/>
      <dgm:spPr/>
    </dgm:pt>
    <dgm:pt modelId="{78001CC4-C876-4B16-B43F-A32006D3A15E}" type="pres">
      <dgm:prSet presAssocID="{120057A1-D4DF-4483-822D-BED296636176}" presName="imgShp"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EE6EC082-1B55-44C0-9BC4-72C3788958BF}" type="pres">
      <dgm:prSet presAssocID="{120057A1-D4DF-4483-822D-BED296636176}" presName="txShp" presStyleLbl="node1" presStyleIdx="0" presStyleCnt="4">
        <dgm:presLayoutVars>
          <dgm:bulletEnabled val="1"/>
        </dgm:presLayoutVars>
      </dgm:prSet>
      <dgm:spPr/>
      <dgm:t>
        <a:bodyPr/>
        <a:lstStyle/>
        <a:p>
          <a:endParaRPr lang="en-US"/>
        </a:p>
      </dgm:t>
    </dgm:pt>
    <dgm:pt modelId="{DC0EB402-1022-4470-97F1-813DBC0D6430}" type="pres">
      <dgm:prSet presAssocID="{84ED3166-F01E-4747-81F7-CA77110A65B5}" presName="spacing" presStyleCnt="0"/>
      <dgm:spPr/>
    </dgm:pt>
    <dgm:pt modelId="{A80F9EE5-2C77-4B2D-9DD4-1FCCAF07C221}" type="pres">
      <dgm:prSet presAssocID="{6CDD9E2E-1132-4433-B794-BC5174A262A4}" presName="composite" presStyleCnt="0"/>
      <dgm:spPr/>
    </dgm:pt>
    <dgm:pt modelId="{12B293DC-B6BC-4E71-A14F-D10316A28BE0}" type="pres">
      <dgm:prSet presAssocID="{6CDD9E2E-1132-4433-B794-BC5174A262A4}" presName="imgShp" presStyleLbl="fgImgPlace1" presStyleIdx="1" presStyleCnt="4"/>
      <dgm:spPr>
        <a:blipFill rotWithShape="0">
          <a:blip xmlns:r="http://schemas.openxmlformats.org/officeDocument/2006/relationships" r:embed="rId1"/>
          <a:stretch>
            <a:fillRect/>
          </a:stretch>
        </a:blipFill>
      </dgm:spPr>
    </dgm:pt>
    <dgm:pt modelId="{EA37430F-DFEB-4B50-A807-2D2631322BD4}" type="pres">
      <dgm:prSet presAssocID="{6CDD9E2E-1132-4433-B794-BC5174A262A4}" presName="txShp" presStyleLbl="node1" presStyleIdx="1" presStyleCnt="4">
        <dgm:presLayoutVars>
          <dgm:bulletEnabled val="1"/>
        </dgm:presLayoutVars>
      </dgm:prSet>
      <dgm:spPr/>
      <dgm:t>
        <a:bodyPr/>
        <a:lstStyle/>
        <a:p>
          <a:endParaRPr lang="en-US"/>
        </a:p>
      </dgm:t>
    </dgm:pt>
    <dgm:pt modelId="{4DC5ED93-3B41-4D99-87A9-B9E94F965E02}" type="pres">
      <dgm:prSet presAssocID="{58D8ADD6-4DD3-4E70-B634-34E9A4441D1D}" presName="spacing" presStyleCnt="0"/>
      <dgm:spPr/>
    </dgm:pt>
    <dgm:pt modelId="{45E724E2-C0CE-4099-A9BC-9C02B435A59F}" type="pres">
      <dgm:prSet presAssocID="{87F0E270-0B1A-48D4-B922-878CCC3116CE}" presName="composite" presStyleCnt="0"/>
      <dgm:spPr/>
    </dgm:pt>
    <dgm:pt modelId="{171747CD-0899-4610-B44A-C019171CE542}" type="pres">
      <dgm:prSet presAssocID="{87F0E270-0B1A-48D4-B922-878CCC3116CE}" presName="imgShp" presStyleLbl="fgImgPlace1" presStyleIdx="2" presStyleCnt="4"/>
      <dgm:spPr>
        <a:blipFill rotWithShape="0">
          <a:blip xmlns:r="http://schemas.openxmlformats.org/officeDocument/2006/relationships" r:embed="rId1"/>
          <a:stretch>
            <a:fillRect/>
          </a:stretch>
        </a:blipFill>
      </dgm:spPr>
    </dgm:pt>
    <dgm:pt modelId="{F7780795-492F-4DBA-B9E8-0FBB40654750}" type="pres">
      <dgm:prSet presAssocID="{87F0E270-0B1A-48D4-B922-878CCC3116CE}" presName="txShp" presStyleLbl="node1" presStyleIdx="2" presStyleCnt="4">
        <dgm:presLayoutVars>
          <dgm:bulletEnabled val="1"/>
        </dgm:presLayoutVars>
      </dgm:prSet>
      <dgm:spPr/>
      <dgm:t>
        <a:bodyPr/>
        <a:lstStyle/>
        <a:p>
          <a:endParaRPr lang="en-US"/>
        </a:p>
      </dgm:t>
    </dgm:pt>
    <dgm:pt modelId="{91F62A49-96B7-4057-893F-46777B216122}" type="pres">
      <dgm:prSet presAssocID="{5CCAEB82-7B82-4C9C-9363-4CC2DEC05CE4}" presName="spacing" presStyleCnt="0"/>
      <dgm:spPr/>
    </dgm:pt>
    <dgm:pt modelId="{D000F3B1-5DE8-4AC9-800A-18D5A300CCB8}" type="pres">
      <dgm:prSet presAssocID="{3705FCC4-9D57-4626-81DE-D8BE16E173DB}" presName="composite" presStyleCnt="0"/>
      <dgm:spPr/>
    </dgm:pt>
    <dgm:pt modelId="{0145F8DB-D079-432F-8FC1-4B9A1FCEA8D5}" type="pres">
      <dgm:prSet presAssocID="{3705FCC4-9D57-4626-81DE-D8BE16E173DB}" presName="imgShp" presStyleLbl="fgImgPlace1" presStyleIdx="3" presStyleCnt="4"/>
      <dgm:spPr>
        <a:blipFill rotWithShape="0">
          <a:blip xmlns:r="http://schemas.openxmlformats.org/officeDocument/2006/relationships" r:embed="rId1"/>
          <a:stretch>
            <a:fillRect/>
          </a:stretch>
        </a:blipFill>
      </dgm:spPr>
      <dgm:t>
        <a:bodyPr/>
        <a:lstStyle/>
        <a:p>
          <a:endParaRPr lang="en-US"/>
        </a:p>
      </dgm:t>
    </dgm:pt>
    <dgm:pt modelId="{52DAA1FC-B8F7-4DAF-8E35-E4F93A845553}" type="pres">
      <dgm:prSet presAssocID="{3705FCC4-9D57-4626-81DE-D8BE16E173DB}" presName="txShp" presStyleLbl="node1" presStyleIdx="3" presStyleCnt="4">
        <dgm:presLayoutVars>
          <dgm:bulletEnabled val="1"/>
        </dgm:presLayoutVars>
      </dgm:prSet>
      <dgm:spPr/>
      <dgm:t>
        <a:bodyPr/>
        <a:lstStyle/>
        <a:p>
          <a:endParaRPr lang="en-US"/>
        </a:p>
      </dgm:t>
    </dgm:pt>
  </dgm:ptLst>
  <dgm:cxnLst>
    <dgm:cxn modelId="{EF30D9F1-8592-4BBB-BF0B-9B75E5323711}" srcId="{95BF4402-8FE6-474D-89E2-665C34E58BDA}" destId="{87F0E270-0B1A-48D4-B922-878CCC3116CE}" srcOrd="2" destOrd="0" parTransId="{88B8CF53-0778-4D4A-8577-EF3135CB3DA8}" sibTransId="{5CCAEB82-7B82-4C9C-9363-4CC2DEC05CE4}"/>
    <dgm:cxn modelId="{DE462CD8-6565-4B9B-9B5E-D2E85799D967}" type="presOf" srcId="{6CDD9E2E-1132-4433-B794-BC5174A262A4}" destId="{EA37430F-DFEB-4B50-A807-2D2631322BD4}" srcOrd="0" destOrd="0" presId="urn:microsoft.com/office/officeart/2005/8/layout/vList3"/>
    <dgm:cxn modelId="{026C7850-5FA0-4CC3-836A-CB37D6C30FEA}" srcId="{95BF4402-8FE6-474D-89E2-665C34E58BDA}" destId="{3705FCC4-9D57-4626-81DE-D8BE16E173DB}" srcOrd="3" destOrd="0" parTransId="{BF1A5EDD-6A2A-4B98-9709-4895F69D2228}" sibTransId="{185B9BCA-0C77-460E-B274-94E2B9D08867}"/>
    <dgm:cxn modelId="{4920B4F9-1187-422D-AC4E-EC841240E642}" type="presOf" srcId="{3705FCC4-9D57-4626-81DE-D8BE16E173DB}" destId="{52DAA1FC-B8F7-4DAF-8E35-E4F93A845553}" srcOrd="0" destOrd="0" presId="urn:microsoft.com/office/officeart/2005/8/layout/vList3"/>
    <dgm:cxn modelId="{5C3164F8-824A-441F-9C96-605E21FDE2CD}" type="presOf" srcId="{95BF4402-8FE6-474D-89E2-665C34E58BDA}" destId="{E6916B78-1322-453E-A4A0-06F0B1E3EE47}" srcOrd="0" destOrd="0" presId="urn:microsoft.com/office/officeart/2005/8/layout/vList3"/>
    <dgm:cxn modelId="{EE6835DF-061B-487D-9B74-869A0A1875A8}" srcId="{95BF4402-8FE6-474D-89E2-665C34E58BDA}" destId="{6CDD9E2E-1132-4433-B794-BC5174A262A4}" srcOrd="1" destOrd="0" parTransId="{BDBB7890-BBEA-4E42-8E62-05BC8E7FF585}" sibTransId="{58D8ADD6-4DD3-4E70-B634-34E9A4441D1D}"/>
    <dgm:cxn modelId="{D2D1C88E-0E81-4B4A-9ED5-04835673C675}" type="presOf" srcId="{87F0E270-0B1A-48D4-B922-878CCC3116CE}" destId="{F7780795-492F-4DBA-B9E8-0FBB40654750}" srcOrd="0" destOrd="0" presId="urn:microsoft.com/office/officeart/2005/8/layout/vList3"/>
    <dgm:cxn modelId="{2592258C-3DD7-42C0-BA16-97C3BF183C21}" srcId="{95BF4402-8FE6-474D-89E2-665C34E58BDA}" destId="{120057A1-D4DF-4483-822D-BED296636176}" srcOrd="0" destOrd="0" parTransId="{70DCD4EE-469D-4EB7-8176-AE10E45C1BA5}" sibTransId="{84ED3166-F01E-4747-81F7-CA77110A65B5}"/>
    <dgm:cxn modelId="{EDF4D659-1251-49EE-BEE4-43197FD530FC}" type="presOf" srcId="{120057A1-D4DF-4483-822D-BED296636176}" destId="{EE6EC082-1B55-44C0-9BC4-72C3788958BF}" srcOrd="0" destOrd="0" presId="urn:microsoft.com/office/officeart/2005/8/layout/vList3"/>
    <dgm:cxn modelId="{CC60FE26-BF10-4C41-9E76-2DDE846C5C29}" type="presParOf" srcId="{E6916B78-1322-453E-A4A0-06F0B1E3EE47}" destId="{033E432A-AA50-4BAB-946A-931E0BF854D1}" srcOrd="0" destOrd="0" presId="urn:microsoft.com/office/officeart/2005/8/layout/vList3"/>
    <dgm:cxn modelId="{E5635137-F4E5-4E66-9781-EAD3B863A8CB}" type="presParOf" srcId="{033E432A-AA50-4BAB-946A-931E0BF854D1}" destId="{78001CC4-C876-4B16-B43F-A32006D3A15E}" srcOrd="0" destOrd="0" presId="urn:microsoft.com/office/officeart/2005/8/layout/vList3"/>
    <dgm:cxn modelId="{F1A4E31A-A86A-409A-9C21-BEB21158A6A4}" type="presParOf" srcId="{033E432A-AA50-4BAB-946A-931E0BF854D1}" destId="{EE6EC082-1B55-44C0-9BC4-72C3788958BF}" srcOrd="1" destOrd="0" presId="urn:microsoft.com/office/officeart/2005/8/layout/vList3"/>
    <dgm:cxn modelId="{B93CD914-9C15-49A9-9EAE-69CC6064B623}" type="presParOf" srcId="{E6916B78-1322-453E-A4A0-06F0B1E3EE47}" destId="{DC0EB402-1022-4470-97F1-813DBC0D6430}" srcOrd="1" destOrd="0" presId="urn:microsoft.com/office/officeart/2005/8/layout/vList3"/>
    <dgm:cxn modelId="{7FA8AAB1-60DA-4718-8FA5-8281A06E7CE0}" type="presParOf" srcId="{E6916B78-1322-453E-A4A0-06F0B1E3EE47}" destId="{A80F9EE5-2C77-4B2D-9DD4-1FCCAF07C221}" srcOrd="2" destOrd="0" presId="urn:microsoft.com/office/officeart/2005/8/layout/vList3"/>
    <dgm:cxn modelId="{ACE89ABA-FDA5-440F-A3FB-D8DF6DC81835}" type="presParOf" srcId="{A80F9EE5-2C77-4B2D-9DD4-1FCCAF07C221}" destId="{12B293DC-B6BC-4E71-A14F-D10316A28BE0}" srcOrd="0" destOrd="0" presId="urn:microsoft.com/office/officeart/2005/8/layout/vList3"/>
    <dgm:cxn modelId="{E4A60623-C7D9-41CF-B23B-8145D62E0B1C}" type="presParOf" srcId="{A80F9EE5-2C77-4B2D-9DD4-1FCCAF07C221}" destId="{EA37430F-DFEB-4B50-A807-2D2631322BD4}" srcOrd="1" destOrd="0" presId="urn:microsoft.com/office/officeart/2005/8/layout/vList3"/>
    <dgm:cxn modelId="{57DEA8F9-4ABF-4833-8FC9-32DECE372CEF}" type="presParOf" srcId="{E6916B78-1322-453E-A4A0-06F0B1E3EE47}" destId="{4DC5ED93-3B41-4D99-87A9-B9E94F965E02}" srcOrd="3" destOrd="0" presId="urn:microsoft.com/office/officeart/2005/8/layout/vList3"/>
    <dgm:cxn modelId="{136CC19C-9552-4919-86B3-974BAC394C7C}" type="presParOf" srcId="{E6916B78-1322-453E-A4A0-06F0B1E3EE47}" destId="{45E724E2-C0CE-4099-A9BC-9C02B435A59F}" srcOrd="4" destOrd="0" presId="urn:microsoft.com/office/officeart/2005/8/layout/vList3"/>
    <dgm:cxn modelId="{891A537A-2092-49EA-9DD2-F5B021A166A3}" type="presParOf" srcId="{45E724E2-C0CE-4099-A9BC-9C02B435A59F}" destId="{171747CD-0899-4610-B44A-C019171CE542}" srcOrd="0" destOrd="0" presId="urn:microsoft.com/office/officeart/2005/8/layout/vList3"/>
    <dgm:cxn modelId="{EF23997F-B237-4095-84AE-1DAD156FF055}" type="presParOf" srcId="{45E724E2-C0CE-4099-A9BC-9C02B435A59F}" destId="{F7780795-492F-4DBA-B9E8-0FBB40654750}" srcOrd="1" destOrd="0" presId="urn:microsoft.com/office/officeart/2005/8/layout/vList3"/>
    <dgm:cxn modelId="{AB64F269-CE98-4504-A362-E6C6D8D316E7}" type="presParOf" srcId="{E6916B78-1322-453E-A4A0-06F0B1E3EE47}" destId="{91F62A49-96B7-4057-893F-46777B216122}" srcOrd="5" destOrd="0" presId="urn:microsoft.com/office/officeart/2005/8/layout/vList3"/>
    <dgm:cxn modelId="{C402E926-1A57-45F8-9D29-C0A11698DC4F}" type="presParOf" srcId="{E6916B78-1322-453E-A4A0-06F0B1E3EE47}" destId="{D000F3B1-5DE8-4AC9-800A-18D5A300CCB8}" srcOrd="6" destOrd="0" presId="urn:microsoft.com/office/officeart/2005/8/layout/vList3"/>
    <dgm:cxn modelId="{11F68930-201C-49EC-BAA0-86D0B8BE93DD}" type="presParOf" srcId="{D000F3B1-5DE8-4AC9-800A-18D5A300CCB8}" destId="{0145F8DB-D079-432F-8FC1-4B9A1FCEA8D5}" srcOrd="0" destOrd="0" presId="urn:microsoft.com/office/officeart/2005/8/layout/vList3"/>
    <dgm:cxn modelId="{E19E69C6-D253-4A06-8AF0-9A44AFF10960}" type="presParOf" srcId="{D000F3B1-5DE8-4AC9-800A-18D5A300CCB8}" destId="{52DAA1FC-B8F7-4DAF-8E35-E4F93A845553}"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tIns="182880"/>
        <a:lstStyle/>
        <a:p>
          <a:r>
            <a:rPr lang="en-US" sz="1400" dirty="0" smtClean="0"/>
            <a:t>North American Decal had used solvent-based inks which have high levels of volatile organic compounds (VOCs), a significant air pollutant. The company began transferring to less harmful UV curable inks which are of a higher quality, have a longer shelf life, and cure faster.  Switching to UV curable inks lowered maintenance costs, eliminated a printing step, and even improved indoor air quality for the company’s employees.</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71495" custScaleY="70628"/>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DEE0E3D3-8F3C-4722-92E0-F83C7D5947E8}" type="presOf" srcId="{706CC38C-CCAA-416E-8B41-25CAA89F1897}" destId="{F48E3D62-5A5C-47D5-8CC0-6C5ECB4A1EE9}"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AA6841CC-08E9-471A-B2DD-2A4326E366C3}" type="presOf" srcId="{112CA22B-B042-40A5-9794-0730A5CA5011}" destId="{04D9B468-C7DB-4896-A785-625B2A83C092}" srcOrd="0" destOrd="0" presId="urn:microsoft.com/office/officeart/2005/8/layout/hList2"/>
    <dgm:cxn modelId="{AFD13876-B20D-4069-88E7-491076B10B5C}"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916C656D-89A8-4855-B9E0-EB88A4A82368}" type="presParOf" srcId="{F48E3D62-5A5C-47D5-8CC0-6C5ECB4A1EE9}" destId="{04692C2A-C643-4A3E-AB35-433D0BFFF17F}" srcOrd="0" destOrd="0" presId="urn:microsoft.com/office/officeart/2005/8/layout/hList2"/>
    <dgm:cxn modelId="{D0EA626E-4FE1-437D-8BA2-76CE90FDC7DB}" type="presParOf" srcId="{04692C2A-C643-4A3E-AB35-433D0BFFF17F}" destId="{CE974109-CA0F-440F-94D3-0CD624624309}" srcOrd="0" destOrd="0" presId="urn:microsoft.com/office/officeart/2005/8/layout/hList2"/>
    <dgm:cxn modelId="{EA09EDCC-64FF-4647-BC17-B6FCAF4732FD}" type="presParOf" srcId="{04692C2A-C643-4A3E-AB35-433D0BFFF17F}" destId="{04D9B468-C7DB-4896-A785-625B2A83C092}" srcOrd="1" destOrd="0" presId="urn:microsoft.com/office/officeart/2005/8/layout/hList2"/>
    <dgm:cxn modelId="{6B09E15F-FCBD-47E2-9E80-EC320B28C3FF}"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err="1" smtClean="0"/>
            <a:t>Harbec</a:t>
          </a:r>
          <a:r>
            <a:rPr lang="en-US" sz="1400" dirty="0" smtClean="0"/>
            <a:t> Plastics, a small injection molding company in Ontario, New York, switched its traditional hydraulic injection molding presses to electric ones.  This technology change has resulted in up to 50% energy savings over hydraulic presses, reduced noise, and shorter changeover and startup times.</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71495" custScaleY="70628"/>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B8E8F041-0AB8-420A-8D14-E983C7541711}" type="presOf" srcId="{112CA22B-B042-40A5-9794-0730A5CA5011}" destId="{04D9B468-C7DB-4896-A785-625B2A83C092}"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DB52EE6E-B690-477B-AB7A-E2709021CB48}" type="presOf" srcId="{706CC38C-CCAA-416E-8B41-25CAA89F1897}" destId="{F48E3D62-5A5C-47D5-8CC0-6C5ECB4A1EE9}"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22A30BA9-11E9-4DA7-B0EF-BA04BC66F6E2}" type="presOf" srcId="{FFC9B2A8-8099-4EE4-B21E-726F4DF27A71}" destId="{D325A295-D3B8-4E94-8C14-A76270783C88}" srcOrd="0" destOrd="0" presId="urn:microsoft.com/office/officeart/2005/8/layout/hList2"/>
    <dgm:cxn modelId="{F8B6526F-70A9-4D31-826D-CD94EDA09544}" type="presParOf" srcId="{F48E3D62-5A5C-47D5-8CC0-6C5ECB4A1EE9}" destId="{04692C2A-C643-4A3E-AB35-433D0BFFF17F}" srcOrd="0" destOrd="0" presId="urn:microsoft.com/office/officeart/2005/8/layout/hList2"/>
    <dgm:cxn modelId="{A9827970-23A1-4A4F-AD0E-7291ABD5DA8B}" type="presParOf" srcId="{04692C2A-C643-4A3E-AB35-433D0BFFF17F}" destId="{CE974109-CA0F-440F-94D3-0CD624624309}" srcOrd="0" destOrd="0" presId="urn:microsoft.com/office/officeart/2005/8/layout/hList2"/>
    <dgm:cxn modelId="{DD74C92F-D5F0-43C9-A1C9-BF540FF89B56}" type="presParOf" srcId="{04692C2A-C643-4A3E-AB35-433D0BFFF17F}" destId="{04D9B468-C7DB-4896-A785-625B2A83C092}" srcOrd="1" destOrd="0" presId="urn:microsoft.com/office/officeart/2005/8/layout/hList2"/>
    <dgm:cxn modelId="{EB8DF69B-D862-43C9-940A-88F86CA9838F}"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200" dirty="0" smtClean="0"/>
            <a:t>Herman Miller used design-for-the-environment principles when it redesigned its well known Aeron  chair.  The chairs are now made up of up to 53% recycled materials and are 94% recyclable.  They are easily disassembled, contain no PVC, and emit very low levels of VOCs.</a:t>
          </a:r>
          <a:r>
            <a:rPr lang="en-US" sz="1200" baseline="30000" dirty="0" smtClean="0"/>
            <a:t>2</a:t>
          </a:r>
          <a:r>
            <a:rPr lang="en-US" sz="1200" dirty="0" smtClean="0"/>
            <a:t> </a:t>
          </a:r>
          <a:endParaRPr lang="en-US" sz="12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71495" custScaleY="70628"/>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3C7FE13C-4E89-4D16-B43A-AC4B98D9C799}" type="presOf" srcId="{112CA22B-B042-40A5-9794-0730A5CA5011}" destId="{04D9B468-C7DB-4896-A785-625B2A83C092}"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7653074D-C5AE-46B8-924F-DE29DF38B74A}" srcId="{FFC9B2A8-8099-4EE4-B21E-726F4DF27A71}" destId="{112CA22B-B042-40A5-9794-0730A5CA5011}" srcOrd="0" destOrd="0" parTransId="{DE105B56-DA8B-4AD7-8123-FF2C2A60A9B6}" sibTransId="{CCDA51FA-D6D3-44AF-8470-BB9D8CB320E8}"/>
    <dgm:cxn modelId="{344457D2-5BDC-4C73-AA3C-6E803FA496C7}" type="presOf" srcId="{706CC38C-CCAA-416E-8B41-25CAA89F1897}" destId="{F48E3D62-5A5C-47D5-8CC0-6C5ECB4A1EE9}" srcOrd="0" destOrd="0" presId="urn:microsoft.com/office/officeart/2005/8/layout/hList2"/>
    <dgm:cxn modelId="{E22C4FC2-9C08-4C9E-A42C-AF3501617EE7}" type="presOf" srcId="{FFC9B2A8-8099-4EE4-B21E-726F4DF27A71}" destId="{D325A295-D3B8-4E94-8C14-A76270783C88}" srcOrd="0" destOrd="0" presId="urn:microsoft.com/office/officeart/2005/8/layout/hList2"/>
    <dgm:cxn modelId="{A826AB53-984A-435E-BB4D-C45D8FEDB230}" type="presParOf" srcId="{F48E3D62-5A5C-47D5-8CC0-6C5ECB4A1EE9}" destId="{04692C2A-C643-4A3E-AB35-433D0BFFF17F}" srcOrd="0" destOrd="0" presId="urn:microsoft.com/office/officeart/2005/8/layout/hList2"/>
    <dgm:cxn modelId="{17E79988-B174-4E86-AD9D-CC34B07266E5}" type="presParOf" srcId="{04692C2A-C643-4A3E-AB35-433D0BFFF17F}" destId="{CE974109-CA0F-440F-94D3-0CD624624309}" srcOrd="0" destOrd="0" presId="urn:microsoft.com/office/officeart/2005/8/layout/hList2"/>
    <dgm:cxn modelId="{AA929B96-AD59-44C7-AE94-346953274803}" type="presParOf" srcId="{04692C2A-C643-4A3E-AB35-433D0BFFF17F}" destId="{04D9B468-C7DB-4896-A785-625B2A83C092}" srcOrd="1" destOrd="0" presId="urn:microsoft.com/office/officeart/2005/8/layout/hList2"/>
    <dgm:cxn modelId="{9DDACD1F-1CB3-4EB1-BCF4-66E13C4B7D62}"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AF581D-C6DA-4024-A195-1E0215AF8C5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784A17FA-31C3-4FB2-9D29-1A4717D74649}">
      <dgm:prSet phldrT="[Text]" custT="1"/>
      <dgm:spPr>
        <a:solidFill>
          <a:schemeClr val="tx2"/>
        </a:solidFill>
      </dgm:spPr>
      <dgm:t>
        <a:bodyPr/>
        <a:lstStyle/>
        <a:p>
          <a:r>
            <a:rPr lang="en-US" sz="2000" b="1" dirty="0" smtClean="0"/>
            <a:t>Defective</a:t>
          </a:r>
          <a:r>
            <a:rPr lang="en-US" sz="2000" dirty="0" smtClean="0"/>
            <a:t> Products or Components</a:t>
          </a:r>
          <a:endParaRPr lang="en-US" sz="2000" dirty="0"/>
        </a:p>
      </dgm:t>
    </dgm:pt>
    <dgm:pt modelId="{55BA2746-E6B9-40B2-9998-729892EA4C35}" type="parTrans" cxnId="{79E45440-CFA0-44D5-98D7-9159C99AFACB}">
      <dgm:prSet/>
      <dgm:spPr/>
      <dgm:t>
        <a:bodyPr/>
        <a:lstStyle/>
        <a:p>
          <a:endParaRPr lang="en-US"/>
        </a:p>
      </dgm:t>
    </dgm:pt>
    <dgm:pt modelId="{5FF6D90F-EC62-4955-889A-D2E4B36C3FF4}" type="sibTrans" cxnId="{79E45440-CFA0-44D5-98D7-9159C99AFACB}">
      <dgm:prSet/>
      <dgm:spPr/>
      <dgm:t>
        <a:bodyPr/>
        <a:lstStyle/>
        <a:p>
          <a:endParaRPr lang="en-US"/>
        </a:p>
      </dgm:t>
    </dgm:pt>
    <dgm:pt modelId="{EEE9FBB6-5939-4E27-BAC4-2C83FD4CADDB}">
      <dgm:prSet phldrT="[Text]" custT="1"/>
      <dgm:spPr>
        <a:solidFill>
          <a:schemeClr val="accent4"/>
        </a:solidFill>
      </dgm:spPr>
      <dgm:t>
        <a:bodyPr/>
        <a:lstStyle/>
        <a:p>
          <a:r>
            <a:rPr lang="en-US" sz="2000" b="1" dirty="0" smtClean="0"/>
            <a:t>Waiting</a:t>
          </a:r>
          <a:endParaRPr lang="en-US" sz="2000" b="1" dirty="0"/>
        </a:p>
      </dgm:t>
    </dgm:pt>
    <dgm:pt modelId="{F070ABD2-2516-4DB1-8285-A1F10052AA64}" type="parTrans" cxnId="{BD3FC4E8-DA4D-4971-97B1-FDA2B07B5F85}">
      <dgm:prSet/>
      <dgm:spPr/>
      <dgm:t>
        <a:bodyPr/>
        <a:lstStyle/>
        <a:p>
          <a:endParaRPr lang="en-US"/>
        </a:p>
      </dgm:t>
    </dgm:pt>
    <dgm:pt modelId="{659DDCB2-F080-4F18-B079-DF22B09E03BC}" type="sibTrans" cxnId="{BD3FC4E8-DA4D-4971-97B1-FDA2B07B5F85}">
      <dgm:prSet/>
      <dgm:spPr/>
      <dgm:t>
        <a:bodyPr/>
        <a:lstStyle/>
        <a:p>
          <a:endParaRPr lang="en-US"/>
        </a:p>
      </dgm:t>
    </dgm:pt>
    <dgm:pt modelId="{F149DCC0-76B5-41E3-94A1-53348F5584FC}">
      <dgm:prSet phldrT="[Text]"/>
      <dgm:spPr>
        <a:solidFill>
          <a:schemeClr val="accent4">
            <a:lumMod val="20000"/>
            <a:lumOff val="80000"/>
            <a:alpha val="90000"/>
          </a:schemeClr>
        </a:solidFill>
      </dgm:spPr>
      <dgm:t>
        <a:bodyPr/>
        <a:lstStyle/>
        <a:p>
          <a:r>
            <a:rPr lang="en-US" dirty="0" smtClean="0"/>
            <a:t>Materials may spoil or become damage.  Downtime wastes energy for heating, cooling, and lighting.</a:t>
          </a:r>
          <a:endParaRPr lang="en-US" dirty="0"/>
        </a:p>
      </dgm:t>
    </dgm:pt>
    <dgm:pt modelId="{FD02BE33-719D-4D90-BECD-44FF76F8C36B}" type="parTrans" cxnId="{C56E85A2-0237-476F-98B8-3B8A909B83AF}">
      <dgm:prSet/>
      <dgm:spPr/>
      <dgm:t>
        <a:bodyPr/>
        <a:lstStyle/>
        <a:p>
          <a:endParaRPr lang="en-US"/>
        </a:p>
      </dgm:t>
    </dgm:pt>
    <dgm:pt modelId="{20F0EFCA-23DF-4162-9F30-FB380DBB7100}" type="sibTrans" cxnId="{C56E85A2-0237-476F-98B8-3B8A909B83AF}">
      <dgm:prSet/>
      <dgm:spPr/>
      <dgm:t>
        <a:bodyPr/>
        <a:lstStyle/>
        <a:p>
          <a:endParaRPr lang="en-US"/>
        </a:p>
      </dgm:t>
    </dgm:pt>
    <dgm:pt modelId="{0C32892B-8F99-4B74-9E46-8F1194A6606B}">
      <dgm:prSet phldrT="[Text]" custT="1"/>
      <dgm:spPr>
        <a:solidFill>
          <a:schemeClr val="tx2">
            <a:lumMod val="10000"/>
            <a:lumOff val="90000"/>
            <a:alpha val="90000"/>
          </a:schemeClr>
        </a:solidFill>
      </dgm:spPr>
      <dgm:t>
        <a:bodyPr/>
        <a:lstStyle/>
        <a:p>
          <a:r>
            <a:rPr lang="en-US" sz="2000" dirty="0" smtClean="0"/>
            <a:t>Energy and materials are consumed to make defective products, and defective products need to be disposed of. </a:t>
          </a:r>
          <a:endParaRPr lang="en-US" sz="2000" dirty="0"/>
        </a:p>
      </dgm:t>
    </dgm:pt>
    <dgm:pt modelId="{15CF71B3-0AB3-4579-91F7-6061D3EA5348}" type="sibTrans" cxnId="{0137589D-BF6F-4E1E-8C1C-A4BDA64839C9}">
      <dgm:prSet/>
      <dgm:spPr/>
      <dgm:t>
        <a:bodyPr/>
        <a:lstStyle/>
        <a:p>
          <a:endParaRPr lang="en-US"/>
        </a:p>
      </dgm:t>
    </dgm:pt>
    <dgm:pt modelId="{2B836A7E-5B12-488A-A873-FBE8CBDD3261}" type="parTrans" cxnId="{0137589D-BF6F-4E1E-8C1C-A4BDA64839C9}">
      <dgm:prSet/>
      <dgm:spPr/>
      <dgm:t>
        <a:bodyPr/>
        <a:lstStyle/>
        <a:p>
          <a:endParaRPr lang="en-US"/>
        </a:p>
      </dgm:t>
    </dgm:pt>
    <dgm:pt modelId="{86B40D5F-FD09-4819-A47D-E52079B458B5}">
      <dgm:prSet phldrT="[Text]" custT="1"/>
      <dgm:spPr>
        <a:solidFill>
          <a:schemeClr val="accent6"/>
        </a:solidFill>
      </dgm:spPr>
      <dgm:t>
        <a:bodyPr/>
        <a:lstStyle/>
        <a:p>
          <a:r>
            <a:rPr lang="en-US" sz="2000" b="1" dirty="0" smtClean="0"/>
            <a:t>Overproduction</a:t>
          </a:r>
          <a:r>
            <a:rPr lang="en-US" sz="2000" dirty="0" smtClean="0"/>
            <a:t> of Components or Final Products</a:t>
          </a:r>
          <a:endParaRPr lang="en-US" sz="2000" dirty="0"/>
        </a:p>
      </dgm:t>
    </dgm:pt>
    <dgm:pt modelId="{E1B5C361-35AB-4CAC-98DF-68D41DF95987}" type="parTrans" cxnId="{624E7CEE-7044-46DB-946C-E57859DAA1DB}">
      <dgm:prSet/>
      <dgm:spPr/>
      <dgm:t>
        <a:bodyPr/>
        <a:lstStyle/>
        <a:p>
          <a:endParaRPr lang="en-US"/>
        </a:p>
      </dgm:t>
    </dgm:pt>
    <dgm:pt modelId="{2D14E783-C0B9-411D-A0E5-F56BF75FBC51}" type="sibTrans" cxnId="{624E7CEE-7044-46DB-946C-E57859DAA1DB}">
      <dgm:prSet/>
      <dgm:spPr/>
      <dgm:t>
        <a:bodyPr/>
        <a:lstStyle/>
        <a:p>
          <a:endParaRPr lang="en-US"/>
        </a:p>
      </dgm:t>
    </dgm:pt>
    <dgm:pt modelId="{20BF22DF-8B16-43D4-B535-21BB40C656C5}">
      <dgm:prSet phldrT="[Text]"/>
      <dgm:spPr>
        <a:solidFill>
          <a:schemeClr val="accent6">
            <a:lumMod val="20000"/>
            <a:lumOff val="80000"/>
            <a:alpha val="90000"/>
          </a:schemeClr>
        </a:solidFill>
      </dgm:spPr>
      <dgm:t>
        <a:bodyPr/>
        <a:lstStyle/>
        <a:p>
          <a:r>
            <a:rPr lang="en-US" dirty="0" smtClean="0"/>
            <a:t>Materials and energy are consumed to make unnecessary products.  Products may spoil or become obsolete.  Products may require hazardous materials</a:t>
          </a:r>
          <a:endParaRPr lang="en-US" dirty="0"/>
        </a:p>
      </dgm:t>
    </dgm:pt>
    <dgm:pt modelId="{430D1698-DA4C-4243-91B9-619CC0B37044}" type="parTrans" cxnId="{687714E3-B781-4501-977F-FBDB2E35FB26}">
      <dgm:prSet/>
      <dgm:spPr/>
      <dgm:t>
        <a:bodyPr/>
        <a:lstStyle/>
        <a:p>
          <a:endParaRPr lang="en-US"/>
        </a:p>
      </dgm:t>
    </dgm:pt>
    <dgm:pt modelId="{0CD31A67-DDBD-4358-B549-16AC63F7BF0E}" type="sibTrans" cxnId="{687714E3-B781-4501-977F-FBDB2E35FB26}">
      <dgm:prSet/>
      <dgm:spPr/>
      <dgm:t>
        <a:bodyPr/>
        <a:lstStyle/>
        <a:p>
          <a:endParaRPr lang="en-US"/>
        </a:p>
      </dgm:t>
    </dgm:pt>
    <dgm:pt modelId="{75CE053E-67D5-49DF-A56D-674F46736F78}" type="pres">
      <dgm:prSet presAssocID="{07AF581D-C6DA-4024-A195-1E0215AF8C50}" presName="Name0" presStyleCnt="0">
        <dgm:presLayoutVars>
          <dgm:dir/>
          <dgm:animLvl val="lvl"/>
          <dgm:resizeHandles val="exact"/>
        </dgm:presLayoutVars>
      </dgm:prSet>
      <dgm:spPr/>
      <dgm:t>
        <a:bodyPr/>
        <a:lstStyle/>
        <a:p>
          <a:endParaRPr lang="en-US"/>
        </a:p>
      </dgm:t>
    </dgm:pt>
    <dgm:pt modelId="{004A6F96-3B3C-4C30-B2AE-9FE7C84DB4CF}" type="pres">
      <dgm:prSet presAssocID="{784A17FA-31C3-4FB2-9D29-1A4717D74649}" presName="linNode" presStyleCnt="0"/>
      <dgm:spPr/>
      <dgm:t>
        <a:bodyPr/>
        <a:lstStyle/>
        <a:p>
          <a:endParaRPr lang="en-US"/>
        </a:p>
      </dgm:t>
    </dgm:pt>
    <dgm:pt modelId="{5E5A0EA0-3BEC-4E86-93B8-9D8FE3D2B6DD}" type="pres">
      <dgm:prSet presAssocID="{784A17FA-31C3-4FB2-9D29-1A4717D74649}" presName="parentText" presStyleLbl="node1" presStyleIdx="0" presStyleCnt="3">
        <dgm:presLayoutVars>
          <dgm:chMax val="1"/>
          <dgm:bulletEnabled val="1"/>
        </dgm:presLayoutVars>
      </dgm:prSet>
      <dgm:spPr/>
      <dgm:t>
        <a:bodyPr/>
        <a:lstStyle/>
        <a:p>
          <a:endParaRPr lang="en-US"/>
        </a:p>
      </dgm:t>
    </dgm:pt>
    <dgm:pt modelId="{7068DBC2-DAAC-40EC-9118-71E2A7F1CC9B}" type="pres">
      <dgm:prSet presAssocID="{784A17FA-31C3-4FB2-9D29-1A4717D74649}" presName="descendantText" presStyleLbl="alignAccFollowNode1" presStyleIdx="0" presStyleCnt="3">
        <dgm:presLayoutVars>
          <dgm:bulletEnabled val="1"/>
        </dgm:presLayoutVars>
      </dgm:prSet>
      <dgm:spPr/>
      <dgm:t>
        <a:bodyPr/>
        <a:lstStyle/>
        <a:p>
          <a:endParaRPr lang="en-US"/>
        </a:p>
      </dgm:t>
    </dgm:pt>
    <dgm:pt modelId="{516E043D-0C1B-45B3-BF3B-7E1CBEF4CBCC}" type="pres">
      <dgm:prSet presAssocID="{5FF6D90F-EC62-4955-889A-D2E4B36C3FF4}" presName="sp" presStyleCnt="0"/>
      <dgm:spPr/>
      <dgm:t>
        <a:bodyPr/>
        <a:lstStyle/>
        <a:p>
          <a:endParaRPr lang="en-US"/>
        </a:p>
      </dgm:t>
    </dgm:pt>
    <dgm:pt modelId="{A0A58CA4-97B1-425A-A112-ECE2FE555261}" type="pres">
      <dgm:prSet presAssocID="{86B40D5F-FD09-4819-A47D-E52079B458B5}" presName="linNode" presStyleCnt="0"/>
      <dgm:spPr/>
      <dgm:t>
        <a:bodyPr/>
        <a:lstStyle/>
        <a:p>
          <a:endParaRPr lang="en-US"/>
        </a:p>
      </dgm:t>
    </dgm:pt>
    <dgm:pt modelId="{8E3239BF-32DD-43CC-A4ED-E1B5DF17BB5B}" type="pres">
      <dgm:prSet presAssocID="{86B40D5F-FD09-4819-A47D-E52079B458B5}" presName="parentText" presStyleLbl="node1" presStyleIdx="1" presStyleCnt="3">
        <dgm:presLayoutVars>
          <dgm:chMax val="1"/>
          <dgm:bulletEnabled val="1"/>
        </dgm:presLayoutVars>
      </dgm:prSet>
      <dgm:spPr/>
      <dgm:t>
        <a:bodyPr/>
        <a:lstStyle/>
        <a:p>
          <a:endParaRPr lang="en-US"/>
        </a:p>
      </dgm:t>
    </dgm:pt>
    <dgm:pt modelId="{7CBB4817-EFF1-4378-9E18-4733F016CFE6}" type="pres">
      <dgm:prSet presAssocID="{86B40D5F-FD09-4819-A47D-E52079B458B5}" presName="descendantText" presStyleLbl="alignAccFollowNode1" presStyleIdx="1" presStyleCnt="3">
        <dgm:presLayoutVars>
          <dgm:bulletEnabled val="1"/>
        </dgm:presLayoutVars>
      </dgm:prSet>
      <dgm:spPr/>
      <dgm:t>
        <a:bodyPr/>
        <a:lstStyle/>
        <a:p>
          <a:endParaRPr lang="en-US"/>
        </a:p>
      </dgm:t>
    </dgm:pt>
    <dgm:pt modelId="{2041103B-A6E9-40F2-96EC-AF7D86FB18A3}" type="pres">
      <dgm:prSet presAssocID="{2D14E783-C0B9-411D-A0E5-F56BF75FBC51}" presName="sp" presStyleCnt="0"/>
      <dgm:spPr/>
      <dgm:t>
        <a:bodyPr/>
        <a:lstStyle/>
        <a:p>
          <a:endParaRPr lang="en-US"/>
        </a:p>
      </dgm:t>
    </dgm:pt>
    <dgm:pt modelId="{8A4AC558-178D-4425-B8DE-98D091BCE1AF}" type="pres">
      <dgm:prSet presAssocID="{EEE9FBB6-5939-4E27-BAC4-2C83FD4CADDB}" presName="linNode" presStyleCnt="0"/>
      <dgm:spPr/>
      <dgm:t>
        <a:bodyPr/>
        <a:lstStyle/>
        <a:p>
          <a:endParaRPr lang="en-US"/>
        </a:p>
      </dgm:t>
    </dgm:pt>
    <dgm:pt modelId="{DD190F19-2C65-4A28-B22A-0090B214607B}" type="pres">
      <dgm:prSet presAssocID="{EEE9FBB6-5939-4E27-BAC4-2C83FD4CADDB}" presName="parentText" presStyleLbl="node1" presStyleIdx="2" presStyleCnt="3">
        <dgm:presLayoutVars>
          <dgm:chMax val="1"/>
          <dgm:bulletEnabled val="1"/>
        </dgm:presLayoutVars>
      </dgm:prSet>
      <dgm:spPr/>
      <dgm:t>
        <a:bodyPr/>
        <a:lstStyle/>
        <a:p>
          <a:endParaRPr lang="en-US"/>
        </a:p>
      </dgm:t>
    </dgm:pt>
    <dgm:pt modelId="{3B1F7729-BD55-4C8B-965A-E6EFC62FE017}" type="pres">
      <dgm:prSet presAssocID="{EEE9FBB6-5939-4E27-BAC4-2C83FD4CADDB}" presName="descendantText" presStyleLbl="alignAccFollowNode1" presStyleIdx="2" presStyleCnt="3">
        <dgm:presLayoutVars>
          <dgm:bulletEnabled val="1"/>
        </dgm:presLayoutVars>
      </dgm:prSet>
      <dgm:spPr/>
      <dgm:t>
        <a:bodyPr/>
        <a:lstStyle/>
        <a:p>
          <a:endParaRPr lang="en-US"/>
        </a:p>
      </dgm:t>
    </dgm:pt>
  </dgm:ptLst>
  <dgm:cxnLst>
    <dgm:cxn modelId="{0137589D-BF6F-4E1E-8C1C-A4BDA64839C9}" srcId="{784A17FA-31C3-4FB2-9D29-1A4717D74649}" destId="{0C32892B-8F99-4B74-9E46-8F1194A6606B}" srcOrd="0" destOrd="0" parTransId="{2B836A7E-5B12-488A-A873-FBE8CBDD3261}" sibTransId="{15CF71B3-0AB3-4579-91F7-6061D3EA5348}"/>
    <dgm:cxn modelId="{79E45440-CFA0-44D5-98D7-9159C99AFACB}" srcId="{07AF581D-C6DA-4024-A195-1E0215AF8C50}" destId="{784A17FA-31C3-4FB2-9D29-1A4717D74649}" srcOrd="0" destOrd="0" parTransId="{55BA2746-E6B9-40B2-9998-729892EA4C35}" sibTransId="{5FF6D90F-EC62-4955-889A-D2E4B36C3FF4}"/>
    <dgm:cxn modelId="{4AB8C802-E08F-44D6-95FE-4BDA227DA579}" type="presOf" srcId="{0C32892B-8F99-4B74-9E46-8F1194A6606B}" destId="{7068DBC2-DAAC-40EC-9118-71E2A7F1CC9B}" srcOrd="0" destOrd="0" presId="urn:microsoft.com/office/officeart/2005/8/layout/vList5"/>
    <dgm:cxn modelId="{624E7CEE-7044-46DB-946C-E57859DAA1DB}" srcId="{07AF581D-C6DA-4024-A195-1E0215AF8C50}" destId="{86B40D5F-FD09-4819-A47D-E52079B458B5}" srcOrd="1" destOrd="0" parTransId="{E1B5C361-35AB-4CAC-98DF-68D41DF95987}" sibTransId="{2D14E783-C0B9-411D-A0E5-F56BF75FBC51}"/>
    <dgm:cxn modelId="{687714E3-B781-4501-977F-FBDB2E35FB26}" srcId="{86B40D5F-FD09-4819-A47D-E52079B458B5}" destId="{20BF22DF-8B16-43D4-B535-21BB40C656C5}" srcOrd="0" destOrd="0" parTransId="{430D1698-DA4C-4243-91B9-619CC0B37044}" sibTransId="{0CD31A67-DDBD-4358-B549-16AC63F7BF0E}"/>
    <dgm:cxn modelId="{BD3FC4E8-DA4D-4971-97B1-FDA2B07B5F85}" srcId="{07AF581D-C6DA-4024-A195-1E0215AF8C50}" destId="{EEE9FBB6-5939-4E27-BAC4-2C83FD4CADDB}" srcOrd="2" destOrd="0" parTransId="{F070ABD2-2516-4DB1-8285-A1F10052AA64}" sibTransId="{659DDCB2-F080-4F18-B079-DF22B09E03BC}"/>
    <dgm:cxn modelId="{3171E1A5-F914-4CD8-8FDB-DEED0B8317AA}" type="presOf" srcId="{07AF581D-C6DA-4024-A195-1E0215AF8C50}" destId="{75CE053E-67D5-49DF-A56D-674F46736F78}" srcOrd="0" destOrd="0" presId="urn:microsoft.com/office/officeart/2005/8/layout/vList5"/>
    <dgm:cxn modelId="{85883C34-F970-42EF-AC8F-0B463478EE22}" type="presOf" srcId="{EEE9FBB6-5939-4E27-BAC4-2C83FD4CADDB}" destId="{DD190F19-2C65-4A28-B22A-0090B214607B}" srcOrd="0" destOrd="0" presId="urn:microsoft.com/office/officeart/2005/8/layout/vList5"/>
    <dgm:cxn modelId="{67D3A189-F83A-4068-97FF-C36A703031B3}" type="presOf" srcId="{86B40D5F-FD09-4819-A47D-E52079B458B5}" destId="{8E3239BF-32DD-43CC-A4ED-E1B5DF17BB5B}" srcOrd="0" destOrd="0" presId="urn:microsoft.com/office/officeart/2005/8/layout/vList5"/>
    <dgm:cxn modelId="{C56E85A2-0237-476F-98B8-3B8A909B83AF}" srcId="{EEE9FBB6-5939-4E27-BAC4-2C83FD4CADDB}" destId="{F149DCC0-76B5-41E3-94A1-53348F5584FC}" srcOrd="0" destOrd="0" parTransId="{FD02BE33-719D-4D90-BECD-44FF76F8C36B}" sibTransId="{20F0EFCA-23DF-4162-9F30-FB380DBB7100}"/>
    <dgm:cxn modelId="{3637878F-2457-430E-B207-CE32FC88DF93}" type="presOf" srcId="{784A17FA-31C3-4FB2-9D29-1A4717D74649}" destId="{5E5A0EA0-3BEC-4E86-93B8-9D8FE3D2B6DD}" srcOrd="0" destOrd="0" presId="urn:microsoft.com/office/officeart/2005/8/layout/vList5"/>
    <dgm:cxn modelId="{E33F2542-A465-4A2A-835D-FB6DA549AEB4}" type="presOf" srcId="{20BF22DF-8B16-43D4-B535-21BB40C656C5}" destId="{7CBB4817-EFF1-4378-9E18-4733F016CFE6}" srcOrd="0" destOrd="0" presId="urn:microsoft.com/office/officeart/2005/8/layout/vList5"/>
    <dgm:cxn modelId="{DAAD1790-AE48-4C69-B937-D1EDE1980CC8}" type="presOf" srcId="{F149DCC0-76B5-41E3-94A1-53348F5584FC}" destId="{3B1F7729-BD55-4C8B-965A-E6EFC62FE017}" srcOrd="0" destOrd="0" presId="urn:microsoft.com/office/officeart/2005/8/layout/vList5"/>
    <dgm:cxn modelId="{4EE3ABE8-33D3-40EA-BE1B-32B164BA9AA8}" type="presParOf" srcId="{75CE053E-67D5-49DF-A56D-674F46736F78}" destId="{004A6F96-3B3C-4C30-B2AE-9FE7C84DB4CF}" srcOrd="0" destOrd="0" presId="urn:microsoft.com/office/officeart/2005/8/layout/vList5"/>
    <dgm:cxn modelId="{31B70DD1-ED0B-4A51-84FA-65879F94FE05}" type="presParOf" srcId="{004A6F96-3B3C-4C30-B2AE-9FE7C84DB4CF}" destId="{5E5A0EA0-3BEC-4E86-93B8-9D8FE3D2B6DD}" srcOrd="0" destOrd="0" presId="urn:microsoft.com/office/officeart/2005/8/layout/vList5"/>
    <dgm:cxn modelId="{393BC28F-80DE-40A4-BC13-98C1496917E8}" type="presParOf" srcId="{004A6F96-3B3C-4C30-B2AE-9FE7C84DB4CF}" destId="{7068DBC2-DAAC-40EC-9118-71E2A7F1CC9B}" srcOrd="1" destOrd="0" presId="urn:microsoft.com/office/officeart/2005/8/layout/vList5"/>
    <dgm:cxn modelId="{F0C081C2-E780-4CDA-9375-B865CE37DD2A}" type="presParOf" srcId="{75CE053E-67D5-49DF-A56D-674F46736F78}" destId="{516E043D-0C1B-45B3-BF3B-7E1CBEF4CBCC}" srcOrd="1" destOrd="0" presId="urn:microsoft.com/office/officeart/2005/8/layout/vList5"/>
    <dgm:cxn modelId="{C271996C-FB80-4A73-984A-CE533D179622}" type="presParOf" srcId="{75CE053E-67D5-49DF-A56D-674F46736F78}" destId="{A0A58CA4-97B1-425A-A112-ECE2FE555261}" srcOrd="2" destOrd="0" presId="urn:microsoft.com/office/officeart/2005/8/layout/vList5"/>
    <dgm:cxn modelId="{A1C73AA1-2146-415C-AA45-6C1EEA9DBAEE}" type="presParOf" srcId="{A0A58CA4-97B1-425A-A112-ECE2FE555261}" destId="{8E3239BF-32DD-43CC-A4ED-E1B5DF17BB5B}" srcOrd="0" destOrd="0" presId="urn:microsoft.com/office/officeart/2005/8/layout/vList5"/>
    <dgm:cxn modelId="{F73A2C45-243A-4D17-9AEF-6C90A408998F}" type="presParOf" srcId="{A0A58CA4-97B1-425A-A112-ECE2FE555261}" destId="{7CBB4817-EFF1-4378-9E18-4733F016CFE6}" srcOrd="1" destOrd="0" presId="urn:microsoft.com/office/officeart/2005/8/layout/vList5"/>
    <dgm:cxn modelId="{77D86588-AA31-4B34-81E4-9DECBF95BC79}" type="presParOf" srcId="{75CE053E-67D5-49DF-A56D-674F46736F78}" destId="{2041103B-A6E9-40F2-96EC-AF7D86FB18A3}" srcOrd="3" destOrd="0" presId="urn:microsoft.com/office/officeart/2005/8/layout/vList5"/>
    <dgm:cxn modelId="{34C03F4C-098E-406F-9013-4FA586937CE0}" type="presParOf" srcId="{75CE053E-67D5-49DF-A56D-674F46736F78}" destId="{8A4AC558-178D-4425-B8DE-98D091BCE1AF}" srcOrd="4" destOrd="0" presId="urn:microsoft.com/office/officeart/2005/8/layout/vList5"/>
    <dgm:cxn modelId="{E7B3EA47-1266-46FB-B449-C310B49C3461}" type="presParOf" srcId="{8A4AC558-178D-4425-B8DE-98D091BCE1AF}" destId="{DD190F19-2C65-4A28-B22A-0090B214607B}" srcOrd="0" destOrd="0" presId="urn:microsoft.com/office/officeart/2005/8/layout/vList5"/>
    <dgm:cxn modelId="{6A46B9F2-618C-45BA-AB42-5CD96F708536}" type="presParOf" srcId="{8A4AC558-178D-4425-B8DE-98D091BCE1AF}" destId="{3B1F7729-BD55-4C8B-965A-E6EFC62FE01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AF581D-C6DA-4024-A195-1E0215AF8C50}"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2A6BA79E-ADE1-4DC1-8E17-930CB8CCBB10}">
      <dgm:prSet phldrT="[Text]" custT="1"/>
      <dgm:spPr>
        <a:solidFill>
          <a:schemeClr val="accent3"/>
        </a:solidFill>
      </dgm:spPr>
      <dgm:t>
        <a:bodyPr/>
        <a:lstStyle/>
        <a:p>
          <a:r>
            <a:rPr lang="en-US" sz="2000" dirty="0" smtClean="0"/>
            <a:t>Unnecessary </a:t>
          </a:r>
          <a:r>
            <a:rPr lang="en-US" sz="2000" b="1" dirty="0" smtClean="0"/>
            <a:t>Transport</a:t>
          </a:r>
          <a:r>
            <a:rPr lang="en-US" sz="2000" dirty="0" smtClean="0"/>
            <a:t> or </a:t>
          </a:r>
          <a:r>
            <a:rPr lang="en-US" sz="2000" b="1" dirty="0" smtClean="0"/>
            <a:t>Motion</a:t>
          </a:r>
          <a:r>
            <a:rPr lang="en-US" sz="2000" dirty="0" smtClean="0"/>
            <a:t> </a:t>
          </a:r>
          <a:endParaRPr lang="en-US" sz="2000" dirty="0"/>
        </a:p>
      </dgm:t>
    </dgm:pt>
    <dgm:pt modelId="{2AC02CD6-E4B9-400A-9AF6-1E9A3FBF0C78}" type="parTrans" cxnId="{55326E1F-372C-46AF-BFF3-C9B6DD87150A}">
      <dgm:prSet/>
      <dgm:spPr/>
      <dgm:t>
        <a:bodyPr/>
        <a:lstStyle/>
        <a:p>
          <a:endParaRPr lang="en-US"/>
        </a:p>
      </dgm:t>
    </dgm:pt>
    <dgm:pt modelId="{4B9F5D01-7F7C-4ED0-BBCE-B89599727380}" type="sibTrans" cxnId="{55326E1F-372C-46AF-BFF3-C9B6DD87150A}">
      <dgm:prSet/>
      <dgm:spPr/>
      <dgm:t>
        <a:bodyPr/>
        <a:lstStyle/>
        <a:p>
          <a:endParaRPr lang="en-US"/>
        </a:p>
      </dgm:t>
    </dgm:pt>
    <dgm:pt modelId="{38B0BDC4-203E-4B09-9DD3-1AF173FD9C9D}">
      <dgm:prSet phldrT="[Text]"/>
      <dgm:spPr>
        <a:solidFill>
          <a:schemeClr val="accent5">
            <a:lumMod val="20000"/>
            <a:lumOff val="80000"/>
            <a:alpha val="90000"/>
          </a:schemeClr>
        </a:solidFill>
      </dgm:spPr>
      <dgm:t>
        <a:bodyPr/>
        <a:lstStyle/>
        <a:p>
          <a:r>
            <a:rPr lang="en-US" dirty="0" smtClean="0"/>
            <a:t>More packaging and space is needed for excess inventory.  Storage could cause deterioration of products and waste.  Requires energy to heat, cool, and light inventory space.</a:t>
          </a:r>
          <a:endParaRPr lang="en-US" dirty="0"/>
        </a:p>
      </dgm:t>
    </dgm:pt>
    <dgm:pt modelId="{2F209FCF-72A7-46D5-A31A-F4FB93AAAADA}" type="parTrans" cxnId="{7D38700F-AF7D-4417-A6A6-F59B8D8698F0}">
      <dgm:prSet/>
      <dgm:spPr/>
      <dgm:t>
        <a:bodyPr/>
        <a:lstStyle/>
        <a:p>
          <a:endParaRPr lang="en-US"/>
        </a:p>
      </dgm:t>
    </dgm:pt>
    <dgm:pt modelId="{C824E517-03F2-4762-B5A6-ACB84D2C2058}" type="sibTrans" cxnId="{7D38700F-AF7D-4417-A6A6-F59B8D8698F0}">
      <dgm:prSet/>
      <dgm:spPr/>
      <dgm:t>
        <a:bodyPr/>
        <a:lstStyle/>
        <a:p>
          <a:endParaRPr lang="en-US"/>
        </a:p>
      </dgm:t>
    </dgm:pt>
    <dgm:pt modelId="{7C49191A-442F-4CB3-8622-4498B5340053}">
      <dgm:prSet phldrT="[Text]" custT="1"/>
      <dgm:spPr/>
      <dgm:t>
        <a:bodyPr/>
        <a:lstStyle/>
        <a:p>
          <a:r>
            <a:rPr lang="en-US" sz="2000" b="1" dirty="0" smtClean="0"/>
            <a:t>Extra Processing</a:t>
          </a:r>
          <a:endParaRPr lang="en-US" sz="2000" b="1" dirty="0"/>
        </a:p>
      </dgm:t>
    </dgm:pt>
    <dgm:pt modelId="{30209440-E951-4049-AC33-C0E39C2CEE63}" type="parTrans" cxnId="{A1001A59-E3E9-48BA-877C-EC3E107C45ED}">
      <dgm:prSet/>
      <dgm:spPr/>
      <dgm:t>
        <a:bodyPr/>
        <a:lstStyle/>
        <a:p>
          <a:endParaRPr lang="en-US"/>
        </a:p>
      </dgm:t>
    </dgm:pt>
    <dgm:pt modelId="{99C2F88E-7AEB-453E-AEDD-3351AA3E8C63}" type="sibTrans" cxnId="{A1001A59-E3E9-48BA-877C-EC3E107C45ED}">
      <dgm:prSet/>
      <dgm:spPr/>
      <dgm:t>
        <a:bodyPr/>
        <a:lstStyle/>
        <a:p>
          <a:endParaRPr lang="en-US"/>
        </a:p>
      </dgm:t>
    </dgm:pt>
    <dgm:pt modelId="{EFD71248-CB1F-4FE3-A7F2-79B9B2795BA4}">
      <dgm:prSet phldrT="[Text]"/>
      <dgm:spPr>
        <a:solidFill>
          <a:schemeClr val="accent1">
            <a:lumMod val="20000"/>
            <a:lumOff val="80000"/>
            <a:alpha val="90000"/>
          </a:schemeClr>
        </a:solidFill>
      </dgm:spPr>
      <dgm:t>
        <a:bodyPr/>
        <a:lstStyle/>
        <a:p>
          <a:r>
            <a:rPr lang="en-US" dirty="0" smtClean="0"/>
            <a:t>If processing is unnecessary, increases waste and energy use.  Consumes more parts and raw materials.</a:t>
          </a:r>
          <a:endParaRPr lang="en-US" dirty="0"/>
        </a:p>
      </dgm:t>
    </dgm:pt>
    <dgm:pt modelId="{17FB4584-41F6-4C2E-A1A6-B37705C20953}" type="parTrans" cxnId="{4F051B26-1E9E-484C-BDEC-28086C51B8A5}">
      <dgm:prSet/>
      <dgm:spPr/>
      <dgm:t>
        <a:bodyPr/>
        <a:lstStyle/>
        <a:p>
          <a:endParaRPr lang="en-US"/>
        </a:p>
      </dgm:t>
    </dgm:pt>
    <dgm:pt modelId="{A3B5F98F-BEE4-4443-8A1E-E0C1E65DA25C}" type="sibTrans" cxnId="{4F051B26-1E9E-484C-BDEC-28086C51B8A5}">
      <dgm:prSet/>
      <dgm:spPr/>
      <dgm:t>
        <a:bodyPr/>
        <a:lstStyle/>
        <a:p>
          <a:endParaRPr lang="en-US"/>
        </a:p>
      </dgm:t>
    </dgm:pt>
    <dgm:pt modelId="{9BF07805-8F1C-45DB-A72D-B7EA887565F0}">
      <dgm:prSet phldrT="[Text]"/>
      <dgm:spPr>
        <a:solidFill>
          <a:schemeClr val="accent3">
            <a:lumMod val="20000"/>
            <a:lumOff val="80000"/>
            <a:alpha val="90000"/>
          </a:schemeClr>
        </a:solidFill>
      </dgm:spPr>
      <dgm:t>
        <a:bodyPr/>
        <a:lstStyle/>
        <a:p>
          <a:r>
            <a:rPr lang="en-US" dirty="0" smtClean="0"/>
            <a:t>Energy is used for transport and produces emissions.  Transport can cause damage or spills.  More space is needed for additional motion, requiring heating and cooling.</a:t>
          </a:r>
          <a:endParaRPr lang="en-US" dirty="0"/>
        </a:p>
      </dgm:t>
    </dgm:pt>
    <dgm:pt modelId="{7D66E40B-F795-4A3F-B266-61916D7FA80D}" type="parTrans" cxnId="{861BC7C6-9189-402C-B654-77C2C198C26A}">
      <dgm:prSet/>
      <dgm:spPr/>
      <dgm:t>
        <a:bodyPr/>
        <a:lstStyle/>
        <a:p>
          <a:endParaRPr lang="en-US"/>
        </a:p>
      </dgm:t>
    </dgm:pt>
    <dgm:pt modelId="{E06D94CB-B812-4AAE-BB0D-7D5FED945DE8}" type="sibTrans" cxnId="{861BC7C6-9189-402C-B654-77C2C198C26A}">
      <dgm:prSet/>
      <dgm:spPr/>
      <dgm:t>
        <a:bodyPr/>
        <a:lstStyle/>
        <a:p>
          <a:endParaRPr lang="en-US"/>
        </a:p>
      </dgm:t>
    </dgm:pt>
    <dgm:pt modelId="{303BB855-2FB1-4753-9BFE-54CA2D2140CE}">
      <dgm:prSet phldrT="[Text]" custT="1"/>
      <dgm:spPr>
        <a:solidFill>
          <a:schemeClr val="accent5"/>
        </a:solidFill>
      </dgm:spPr>
      <dgm:t>
        <a:bodyPr/>
        <a:lstStyle/>
        <a:p>
          <a:r>
            <a:rPr lang="en-US" sz="2000" dirty="0" smtClean="0"/>
            <a:t>Excess </a:t>
          </a:r>
          <a:r>
            <a:rPr lang="en-US" sz="2000" b="1" dirty="0" smtClean="0"/>
            <a:t>Inventory</a:t>
          </a:r>
          <a:endParaRPr lang="en-US" sz="2000" b="1" dirty="0"/>
        </a:p>
      </dgm:t>
    </dgm:pt>
    <dgm:pt modelId="{D41D11D9-9534-47AC-A7B8-4E39A011632D}" type="parTrans" cxnId="{13F60843-2B88-46DF-990B-E018DE210788}">
      <dgm:prSet/>
      <dgm:spPr/>
      <dgm:t>
        <a:bodyPr/>
        <a:lstStyle/>
        <a:p>
          <a:endParaRPr lang="en-US"/>
        </a:p>
      </dgm:t>
    </dgm:pt>
    <dgm:pt modelId="{FE633716-AC4A-4ABC-879E-FD3AC4299E1E}" type="sibTrans" cxnId="{13F60843-2B88-46DF-990B-E018DE210788}">
      <dgm:prSet/>
      <dgm:spPr/>
      <dgm:t>
        <a:bodyPr/>
        <a:lstStyle/>
        <a:p>
          <a:endParaRPr lang="en-US"/>
        </a:p>
      </dgm:t>
    </dgm:pt>
    <dgm:pt modelId="{75CE053E-67D5-49DF-A56D-674F46736F78}" type="pres">
      <dgm:prSet presAssocID="{07AF581D-C6DA-4024-A195-1E0215AF8C50}" presName="Name0" presStyleCnt="0">
        <dgm:presLayoutVars>
          <dgm:dir/>
          <dgm:animLvl val="lvl"/>
          <dgm:resizeHandles val="exact"/>
        </dgm:presLayoutVars>
      </dgm:prSet>
      <dgm:spPr/>
      <dgm:t>
        <a:bodyPr/>
        <a:lstStyle/>
        <a:p>
          <a:endParaRPr lang="en-US"/>
        </a:p>
      </dgm:t>
    </dgm:pt>
    <dgm:pt modelId="{54594D22-69E3-41C2-8867-205574FEF077}" type="pres">
      <dgm:prSet presAssocID="{2A6BA79E-ADE1-4DC1-8E17-930CB8CCBB10}" presName="linNode" presStyleCnt="0"/>
      <dgm:spPr/>
      <dgm:t>
        <a:bodyPr/>
        <a:lstStyle/>
        <a:p>
          <a:endParaRPr lang="en-US"/>
        </a:p>
      </dgm:t>
    </dgm:pt>
    <dgm:pt modelId="{1B807208-EDE5-4A55-A3E3-6B1C180A9ADC}" type="pres">
      <dgm:prSet presAssocID="{2A6BA79E-ADE1-4DC1-8E17-930CB8CCBB10}" presName="parentText" presStyleLbl="node1" presStyleIdx="0" presStyleCnt="3">
        <dgm:presLayoutVars>
          <dgm:chMax val="1"/>
          <dgm:bulletEnabled val="1"/>
        </dgm:presLayoutVars>
      </dgm:prSet>
      <dgm:spPr/>
      <dgm:t>
        <a:bodyPr/>
        <a:lstStyle/>
        <a:p>
          <a:endParaRPr lang="en-US"/>
        </a:p>
      </dgm:t>
    </dgm:pt>
    <dgm:pt modelId="{13FDE90C-6E1C-4BB5-A3A4-49BDE06AE014}" type="pres">
      <dgm:prSet presAssocID="{2A6BA79E-ADE1-4DC1-8E17-930CB8CCBB10}" presName="descendantText" presStyleLbl="alignAccFollowNode1" presStyleIdx="0" presStyleCnt="3">
        <dgm:presLayoutVars>
          <dgm:bulletEnabled val="1"/>
        </dgm:presLayoutVars>
      </dgm:prSet>
      <dgm:spPr/>
      <dgm:t>
        <a:bodyPr/>
        <a:lstStyle/>
        <a:p>
          <a:endParaRPr lang="en-US"/>
        </a:p>
      </dgm:t>
    </dgm:pt>
    <dgm:pt modelId="{CF4B14EA-3E32-4FD9-9012-06B142B0E2D0}" type="pres">
      <dgm:prSet presAssocID="{4B9F5D01-7F7C-4ED0-BBCE-B89599727380}" presName="sp" presStyleCnt="0"/>
      <dgm:spPr/>
      <dgm:t>
        <a:bodyPr/>
        <a:lstStyle/>
        <a:p>
          <a:endParaRPr lang="en-US"/>
        </a:p>
      </dgm:t>
    </dgm:pt>
    <dgm:pt modelId="{1BCF4395-C939-4970-93CE-7146B7CB51A4}" type="pres">
      <dgm:prSet presAssocID="{303BB855-2FB1-4753-9BFE-54CA2D2140CE}" presName="linNode" presStyleCnt="0"/>
      <dgm:spPr/>
      <dgm:t>
        <a:bodyPr/>
        <a:lstStyle/>
        <a:p>
          <a:endParaRPr lang="en-US"/>
        </a:p>
      </dgm:t>
    </dgm:pt>
    <dgm:pt modelId="{79846E84-CA55-433C-B448-39A17B769F33}" type="pres">
      <dgm:prSet presAssocID="{303BB855-2FB1-4753-9BFE-54CA2D2140CE}" presName="parentText" presStyleLbl="node1" presStyleIdx="1" presStyleCnt="3">
        <dgm:presLayoutVars>
          <dgm:chMax val="1"/>
          <dgm:bulletEnabled val="1"/>
        </dgm:presLayoutVars>
      </dgm:prSet>
      <dgm:spPr/>
      <dgm:t>
        <a:bodyPr/>
        <a:lstStyle/>
        <a:p>
          <a:endParaRPr lang="en-US"/>
        </a:p>
      </dgm:t>
    </dgm:pt>
    <dgm:pt modelId="{4F8FBD80-B431-4F38-BFDE-295ACCEC3E68}" type="pres">
      <dgm:prSet presAssocID="{303BB855-2FB1-4753-9BFE-54CA2D2140CE}" presName="descendantText" presStyleLbl="alignAccFollowNode1" presStyleIdx="1" presStyleCnt="3">
        <dgm:presLayoutVars>
          <dgm:bulletEnabled val="1"/>
        </dgm:presLayoutVars>
      </dgm:prSet>
      <dgm:spPr/>
      <dgm:t>
        <a:bodyPr/>
        <a:lstStyle/>
        <a:p>
          <a:endParaRPr lang="en-US"/>
        </a:p>
      </dgm:t>
    </dgm:pt>
    <dgm:pt modelId="{15731FB6-6262-4C56-9170-E95ADDCCCFEE}" type="pres">
      <dgm:prSet presAssocID="{FE633716-AC4A-4ABC-879E-FD3AC4299E1E}" presName="sp" presStyleCnt="0"/>
      <dgm:spPr/>
      <dgm:t>
        <a:bodyPr/>
        <a:lstStyle/>
        <a:p>
          <a:endParaRPr lang="en-US"/>
        </a:p>
      </dgm:t>
    </dgm:pt>
    <dgm:pt modelId="{38F5A73B-DFC6-421C-87A0-EE0D0AA51FDA}" type="pres">
      <dgm:prSet presAssocID="{7C49191A-442F-4CB3-8622-4498B5340053}" presName="linNode" presStyleCnt="0"/>
      <dgm:spPr/>
      <dgm:t>
        <a:bodyPr/>
        <a:lstStyle/>
        <a:p>
          <a:endParaRPr lang="en-US"/>
        </a:p>
      </dgm:t>
    </dgm:pt>
    <dgm:pt modelId="{C6C63E34-A913-4CA5-9F41-5401D9F0EA54}" type="pres">
      <dgm:prSet presAssocID="{7C49191A-442F-4CB3-8622-4498B5340053}" presName="parentText" presStyleLbl="node1" presStyleIdx="2" presStyleCnt="3">
        <dgm:presLayoutVars>
          <dgm:chMax val="1"/>
          <dgm:bulletEnabled val="1"/>
        </dgm:presLayoutVars>
      </dgm:prSet>
      <dgm:spPr/>
      <dgm:t>
        <a:bodyPr/>
        <a:lstStyle/>
        <a:p>
          <a:endParaRPr lang="en-US"/>
        </a:p>
      </dgm:t>
    </dgm:pt>
    <dgm:pt modelId="{89F947A4-638C-4A05-A727-31D35CF18A5D}" type="pres">
      <dgm:prSet presAssocID="{7C49191A-442F-4CB3-8622-4498B5340053}" presName="descendantText" presStyleLbl="alignAccFollowNode1" presStyleIdx="2" presStyleCnt="3">
        <dgm:presLayoutVars>
          <dgm:bulletEnabled val="1"/>
        </dgm:presLayoutVars>
      </dgm:prSet>
      <dgm:spPr/>
      <dgm:t>
        <a:bodyPr/>
        <a:lstStyle/>
        <a:p>
          <a:endParaRPr lang="en-US"/>
        </a:p>
      </dgm:t>
    </dgm:pt>
  </dgm:ptLst>
  <dgm:cxnLst>
    <dgm:cxn modelId="{1AACDF30-6114-471D-9967-F021F856B7CD}" type="presOf" srcId="{EFD71248-CB1F-4FE3-A7F2-79B9B2795BA4}" destId="{89F947A4-638C-4A05-A727-31D35CF18A5D}" srcOrd="0" destOrd="0" presId="urn:microsoft.com/office/officeart/2005/8/layout/vList5"/>
    <dgm:cxn modelId="{004EA995-EFA7-4DFD-95BF-5D36E22FF8B1}" type="presOf" srcId="{9BF07805-8F1C-45DB-A72D-B7EA887565F0}" destId="{13FDE90C-6E1C-4BB5-A3A4-49BDE06AE014}" srcOrd="0" destOrd="0" presId="urn:microsoft.com/office/officeart/2005/8/layout/vList5"/>
    <dgm:cxn modelId="{55326E1F-372C-46AF-BFF3-C9B6DD87150A}" srcId="{07AF581D-C6DA-4024-A195-1E0215AF8C50}" destId="{2A6BA79E-ADE1-4DC1-8E17-930CB8CCBB10}" srcOrd="0" destOrd="0" parTransId="{2AC02CD6-E4B9-400A-9AF6-1E9A3FBF0C78}" sibTransId="{4B9F5D01-7F7C-4ED0-BBCE-B89599727380}"/>
    <dgm:cxn modelId="{645AEC41-FDD6-480B-89BB-EC9FD0CC16BF}" type="presOf" srcId="{7C49191A-442F-4CB3-8622-4498B5340053}" destId="{C6C63E34-A913-4CA5-9F41-5401D9F0EA54}" srcOrd="0" destOrd="0" presId="urn:microsoft.com/office/officeart/2005/8/layout/vList5"/>
    <dgm:cxn modelId="{A1001A59-E3E9-48BA-877C-EC3E107C45ED}" srcId="{07AF581D-C6DA-4024-A195-1E0215AF8C50}" destId="{7C49191A-442F-4CB3-8622-4498B5340053}" srcOrd="2" destOrd="0" parTransId="{30209440-E951-4049-AC33-C0E39C2CEE63}" sibTransId="{99C2F88E-7AEB-453E-AEDD-3351AA3E8C63}"/>
    <dgm:cxn modelId="{861BC7C6-9189-402C-B654-77C2C198C26A}" srcId="{2A6BA79E-ADE1-4DC1-8E17-930CB8CCBB10}" destId="{9BF07805-8F1C-45DB-A72D-B7EA887565F0}" srcOrd="0" destOrd="0" parTransId="{7D66E40B-F795-4A3F-B266-61916D7FA80D}" sibTransId="{E06D94CB-B812-4AAE-BB0D-7D5FED945DE8}"/>
    <dgm:cxn modelId="{182BBC5B-AAAF-4DE6-AF9C-3F16D38EE9BF}" type="presOf" srcId="{07AF581D-C6DA-4024-A195-1E0215AF8C50}" destId="{75CE053E-67D5-49DF-A56D-674F46736F78}" srcOrd="0" destOrd="0" presId="urn:microsoft.com/office/officeart/2005/8/layout/vList5"/>
    <dgm:cxn modelId="{13F60843-2B88-46DF-990B-E018DE210788}" srcId="{07AF581D-C6DA-4024-A195-1E0215AF8C50}" destId="{303BB855-2FB1-4753-9BFE-54CA2D2140CE}" srcOrd="1" destOrd="0" parTransId="{D41D11D9-9534-47AC-A7B8-4E39A011632D}" sibTransId="{FE633716-AC4A-4ABC-879E-FD3AC4299E1E}"/>
    <dgm:cxn modelId="{2430C573-7FBC-42B8-B161-140FDD611986}" type="presOf" srcId="{303BB855-2FB1-4753-9BFE-54CA2D2140CE}" destId="{79846E84-CA55-433C-B448-39A17B769F33}" srcOrd="0" destOrd="0" presId="urn:microsoft.com/office/officeart/2005/8/layout/vList5"/>
    <dgm:cxn modelId="{9B990815-646B-418F-8384-41B44EEF9695}" type="presOf" srcId="{38B0BDC4-203E-4B09-9DD3-1AF173FD9C9D}" destId="{4F8FBD80-B431-4F38-BFDE-295ACCEC3E68}" srcOrd="0" destOrd="0" presId="urn:microsoft.com/office/officeart/2005/8/layout/vList5"/>
    <dgm:cxn modelId="{4F051B26-1E9E-484C-BDEC-28086C51B8A5}" srcId="{7C49191A-442F-4CB3-8622-4498B5340053}" destId="{EFD71248-CB1F-4FE3-A7F2-79B9B2795BA4}" srcOrd="0" destOrd="0" parTransId="{17FB4584-41F6-4C2E-A1A6-B37705C20953}" sibTransId="{A3B5F98F-BEE4-4443-8A1E-E0C1E65DA25C}"/>
    <dgm:cxn modelId="{DCEAF96A-FF07-4C50-A150-D599C37DC7C8}" type="presOf" srcId="{2A6BA79E-ADE1-4DC1-8E17-930CB8CCBB10}" destId="{1B807208-EDE5-4A55-A3E3-6B1C180A9ADC}" srcOrd="0" destOrd="0" presId="urn:microsoft.com/office/officeart/2005/8/layout/vList5"/>
    <dgm:cxn modelId="{7D38700F-AF7D-4417-A6A6-F59B8D8698F0}" srcId="{303BB855-2FB1-4753-9BFE-54CA2D2140CE}" destId="{38B0BDC4-203E-4B09-9DD3-1AF173FD9C9D}" srcOrd="0" destOrd="0" parTransId="{2F209FCF-72A7-46D5-A31A-F4FB93AAAADA}" sibTransId="{C824E517-03F2-4762-B5A6-ACB84D2C2058}"/>
    <dgm:cxn modelId="{321BE1DC-8F85-4A3F-9CEF-EBFAFBE83D4A}" type="presParOf" srcId="{75CE053E-67D5-49DF-A56D-674F46736F78}" destId="{54594D22-69E3-41C2-8867-205574FEF077}" srcOrd="0" destOrd="0" presId="urn:microsoft.com/office/officeart/2005/8/layout/vList5"/>
    <dgm:cxn modelId="{D228A11C-0F7E-4432-9E76-12C851E80E32}" type="presParOf" srcId="{54594D22-69E3-41C2-8867-205574FEF077}" destId="{1B807208-EDE5-4A55-A3E3-6B1C180A9ADC}" srcOrd="0" destOrd="0" presId="urn:microsoft.com/office/officeart/2005/8/layout/vList5"/>
    <dgm:cxn modelId="{33CA8055-3E64-4B3A-8A3A-637D3A40E24B}" type="presParOf" srcId="{54594D22-69E3-41C2-8867-205574FEF077}" destId="{13FDE90C-6E1C-4BB5-A3A4-49BDE06AE014}" srcOrd="1" destOrd="0" presId="urn:microsoft.com/office/officeart/2005/8/layout/vList5"/>
    <dgm:cxn modelId="{39C0E840-0F03-4C58-AEAF-63EA55CD1D76}" type="presParOf" srcId="{75CE053E-67D5-49DF-A56D-674F46736F78}" destId="{CF4B14EA-3E32-4FD9-9012-06B142B0E2D0}" srcOrd="1" destOrd="0" presId="urn:microsoft.com/office/officeart/2005/8/layout/vList5"/>
    <dgm:cxn modelId="{F1BACFD1-A13E-43C9-8873-B4FBC2AEA33D}" type="presParOf" srcId="{75CE053E-67D5-49DF-A56D-674F46736F78}" destId="{1BCF4395-C939-4970-93CE-7146B7CB51A4}" srcOrd="2" destOrd="0" presId="urn:microsoft.com/office/officeart/2005/8/layout/vList5"/>
    <dgm:cxn modelId="{A31CBF38-F2F6-405C-AFA3-BDF4402DE61F}" type="presParOf" srcId="{1BCF4395-C939-4970-93CE-7146B7CB51A4}" destId="{79846E84-CA55-433C-B448-39A17B769F33}" srcOrd="0" destOrd="0" presId="urn:microsoft.com/office/officeart/2005/8/layout/vList5"/>
    <dgm:cxn modelId="{AE7FE3AD-1036-431D-A376-680B2B035D4D}" type="presParOf" srcId="{1BCF4395-C939-4970-93CE-7146B7CB51A4}" destId="{4F8FBD80-B431-4F38-BFDE-295ACCEC3E68}" srcOrd="1" destOrd="0" presId="urn:microsoft.com/office/officeart/2005/8/layout/vList5"/>
    <dgm:cxn modelId="{7586DB8E-8B0A-4F51-8E91-2F9CD6535AA3}" type="presParOf" srcId="{75CE053E-67D5-49DF-A56D-674F46736F78}" destId="{15731FB6-6262-4C56-9170-E95ADDCCCFEE}" srcOrd="3" destOrd="0" presId="urn:microsoft.com/office/officeart/2005/8/layout/vList5"/>
    <dgm:cxn modelId="{C7D7248C-E651-432F-A1A2-7D7052569F3F}" type="presParOf" srcId="{75CE053E-67D5-49DF-A56D-674F46736F78}" destId="{38F5A73B-DFC6-421C-87A0-EE0D0AA51FDA}" srcOrd="4" destOrd="0" presId="urn:microsoft.com/office/officeart/2005/8/layout/vList5"/>
    <dgm:cxn modelId="{B762A63E-CB87-44DF-9AEA-1C3954928999}" type="presParOf" srcId="{38F5A73B-DFC6-421C-87A0-EE0D0AA51FDA}" destId="{C6C63E34-A913-4CA5-9F41-5401D9F0EA54}" srcOrd="0" destOrd="0" presId="urn:microsoft.com/office/officeart/2005/8/layout/vList5"/>
    <dgm:cxn modelId="{1F845B47-A53E-4D6A-B8F8-8FF7A42528D4}" type="presParOf" srcId="{38F5A73B-DFC6-421C-87A0-EE0D0AA51FDA}" destId="{89F947A4-638C-4A05-A727-31D35CF18A5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Search Terms</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Case Studies/Success Stories</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3E8A1C47-33C6-4FFE-8D8D-C7A4DD359462}">
      <dgm:prSet phldrT="[Text]" custT="1"/>
      <dgm:spPr/>
      <dgm:t>
        <a:bodyPr/>
        <a:lstStyle/>
        <a:p>
          <a:r>
            <a:rPr lang="en-US" sz="1400" dirty="0" smtClean="0"/>
            <a:t>General Information</a:t>
          </a:r>
          <a:endParaRPr lang="en-US" sz="1400" dirty="0"/>
        </a:p>
      </dgm:t>
    </dgm:pt>
    <dgm:pt modelId="{73F0DD95-02EE-4B98-A598-3067E52EAB73}" type="parTrans" cxnId="{8509F732-FCA9-4DCF-A2E8-767E723C7E51}">
      <dgm:prSet/>
      <dgm:spPr/>
      <dgm:t>
        <a:bodyPr/>
        <a:lstStyle/>
        <a:p>
          <a:endParaRPr lang="en-US"/>
        </a:p>
      </dgm:t>
    </dgm:pt>
    <dgm:pt modelId="{D94140D6-8A04-4B7A-89FF-B70D9854D976}" type="sibTrans" cxnId="{8509F732-FCA9-4DCF-A2E8-767E723C7E51}">
      <dgm:prSet/>
      <dgm:spPr/>
      <dgm:t>
        <a:bodyPr/>
        <a:lstStyle/>
        <a:p>
          <a:endParaRPr lang="en-US"/>
        </a:p>
      </dgm:t>
    </dgm:pt>
    <dgm:pt modelId="{79693B47-8F31-42AF-A5EB-7BA8E685E6EC}">
      <dgm:prSet phldrT="[Text]" custT="1"/>
      <dgm:spPr/>
      <dgm:t>
        <a:bodyPr/>
        <a:lstStyle/>
        <a:p>
          <a:r>
            <a:rPr lang="en-US" sz="1400" dirty="0" smtClean="0"/>
            <a:t>How-to Guides</a:t>
          </a:r>
          <a:endParaRPr lang="en-US" sz="1400" dirty="0"/>
        </a:p>
      </dgm:t>
    </dgm:pt>
    <dgm:pt modelId="{B2A7D9C0-8FED-4DA1-8AF9-CB7CC31DD2C1}" type="parTrans" cxnId="{6ACF9AF1-24FA-4B80-83BD-90E8FFED7D2E}">
      <dgm:prSet/>
      <dgm:spPr/>
      <dgm:t>
        <a:bodyPr/>
        <a:lstStyle/>
        <a:p>
          <a:endParaRPr lang="en-US"/>
        </a:p>
      </dgm:t>
    </dgm:pt>
    <dgm:pt modelId="{EE11CF77-185A-45AB-AE9A-490C80E301D6}" type="sibTrans" cxnId="{6ACF9AF1-24FA-4B80-83BD-90E8FFED7D2E}">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95161" custScaleY="94006"/>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6ACF9AF1-24FA-4B80-83BD-90E8FFED7D2E}" srcId="{FFC9B2A8-8099-4EE4-B21E-726F4DF27A71}" destId="{79693B47-8F31-42AF-A5EB-7BA8E685E6EC}" srcOrd="2" destOrd="0" parTransId="{B2A7D9C0-8FED-4DA1-8AF9-CB7CC31DD2C1}" sibTransId="{EE11CF77-185A-45AB-AE9A-490C80E301D6}"/>
    <dgm:cxn modelId="{8509F732-FCA9-4DCF-A2E8-767E723C7E51}" srcId="{FFC9B2A8-8099-4EE4-B21E-726F4DF27A71}" destId="{3E8A1C47-33C6-4FFE-8D8D-C7A4DD359462}" srcOrd="1" destOrd="0" parTransId="{73F0DD95-02EE-4B98-A598-3067E52EAB73}" sibTransId="{D94140D6-8A04-4B7A-89FF-B70D9854D976}"/>
    <dgm:cxn modelId="{7653074D-C5AE-46B8-924F-DE29DF38B74A}" srcId="{FFC9B2A8-8099-4EE4-B21E-726F4DF27A71}" destId="{112CA22B-B042-40A5-9794-0730A5CA5011}" srcOrd="0" destOrd="0" parTransId="{DE105B56-DA8B-4AD7-8123-FF2C2A60A9B6}" sibTransId="{CCDA51FA-D6D3-44AF-8470-BB9D8CB320E8}"/>
    <dgm:cxn modelId="{93B644F6-13DE-44EE-AFCE-A5FDD8D084F7}" type="presOf" srcId="{706CC38C-CCAA-416E-8B41-25CAA89F1897}" destId="{F48E3D62-5A5C-47D5-8CC0-6C5ECB4A1EE9}" srcOrd="0" destOrd="0" presId="urn:microsoft.com/office/officeart/2005/8/layout/hList2"/>
    <dgm:cxn modelId="{E97F351C-E779-4705-A4C0-4EDB9BBEE835}" type="presOf" srcId="{79693B47-8F31-42AF-A5EB-7BA8E685E6EC}" destId="{04D9B468-C7DB-4896-A785-625B2A83C092}" srcOrd="0" destOrd="2" presId="urn:microsoft.com/office/officeart/2005/8/layout/hList2"/>
    <dgm:cxn modelId="{691E54D8-AEBD-45B0-ABEB-B1D927E36FC4}" type="presOf" srcId="{3E8A1C47-33C6-4FFE-8D8D-C7A4DD359462}" destId="{04D9B468-C7DB-4896-A785-625B2A83C092}" srcOrd="0" destOrd="1" presId="urn:microsoft.com/office/officeart/2005/8/layout/hList2"/>
    <dgm:cxn modelId="{51BF90CE-53D6-4DE4-B92B-C048B60162C8}" type="presOf" srcId="{112CA22B-B042-40A5-9794-0730A5CA5011}" destId="{04D9B468-C7DB-4896-A785-625B2A83C092}" srcOrd="0" destOrd="0" presId="urn:microsoft.com/office/officeart/2005/8/layout/hList2"/>
    <dgm:cxn modelId="{6B5AEE9C-3C05-4BF7-B3DF-EF6E65247885}" type="presOf" srcId="{FFC9B2A8-8099-4EE4-B21E-726F4DF27A71}" destId="{D325A295-D3B8-4E94-8C14-A76270783C88}"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61939C4A-84AC-4416-884F-CF72755A8E4A}" type="presParOf" srcId="{F48E3D62-5A5C-47D5-8CC0-6C5ECB4A1EE9}" destId="{04692C2A-C643-4A3E-AB35-433D0BFFF17F}" srcOrd="0" destOrd="0" presId="urn:microsoft.com/office/officeart/2005/8/layout/hList2"/>
    <dgm:cxn modelId="{115D4ABD-9A4D-40CC-B85E-48E1795F61DE}" type="presParOf" srcId="{04692C2A-C643-4A3E-AB35-433D0BFFF17F}" destId="{CE974109-CA0F-440F-94D3-0CD624624309}" srcOrd="0" destOrd="0" presId="urn:microsoft.com/office/officeart/2005/8/layout/hList2"/>
    <dgm:cxn modelId="{7B5F13FA-2C15-4969-99BC-C86DB525CB45}" type="presParOf" srcId="{04692C2A-C643-4A3E-AB35-433D0BFFF17F}" destId="{04D9B468-C7DB-4896-A785-625B2A83C092}" srcOrd="1" destOrd="0" presId="urn:microsoft.com/office/officeart/2005/8/layout/hList2"/>
    <dgm:cxn modelId="{89FBB88C-E790-49FB-90F5-3629EA02A65D}"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EDDA8-FD03-4DAD-A0F2-8F7CB329EF6E}" type="doc">
      <dgm:prSet loTypeId="urn:microsoft.com/office/officeart/2005/8/layout/venn1" loCatId="relationship" qsTypeId="urn:microsoft.com/office/officeart/2005/8/quickstyle/3d1" qsCatId="3D" csTypeId="urn:microsoft.com/office/officeart/2005/8/colors/colorful4" csCatId="colorful" phldr="1"/>
      <dgm:spPr/>
    </dgm:pt>
    <dgm:pt modelId="{0DC5EC40-1A19-453A-81B3-FD0BD60C4EE0}">
      <dgm:prSet phldrT="[Text]"/>
      <dgm:spPr/>
      <dgm:t>
        <a:bodyPr/>
        <a:lstStyle/>
        <a:p>
          <a:r>
            <a:rPr lang="en-US" dirty="0" smtClean="0"/>
            <a:t>Environmental</a:t>
          </a:r>
        </a:p>
        <a:p>
          <a:r>
            <a:rPr lang="en-US" dirty="0" smtClean="0"/>
            <a:t>(Planet)</a:t>
          </a:r>
          <a:endParaRPr lang="en-US" dirty="0"/>
        </a:p>
      </dgm:t>
    </dgm:pt>
    <dgm:pt modelId="{A8DBFB03-EF37-46E3-9DBF-14C5A49E40DA}" type="parTrans" cxnId="{A528161D-341D-407C-B5E7-2D6264A8AA71}">
      <dgm:prSet/>
      <dgm:spPr/>
      <dgm:t>
        <a:bodyPr/>
        <a:lstStyle/>
        <a:p>
          <a:endParaRPr lang="en-US"/>
        </a:p>
      </dgm:t>
    </dgm:pt>
    <dgm:pt modelId="{6D1D408B-41CD-4249-80AB-9E4641E2CEF5}" type="sibTrans" cxnId="{A528161D-341D-407C-B5E7-2D6264A8AA71}">
      <dgm:prSet/>
      <dgm:spPr/>
      <dgm:t>
        <a:bodyPr/>
        <a:lstStyle/>
        <a:p>
          <a:endParaRPr lang="en-US"/>
        </a:p>
      </dgm:t>
    </dgm:pt>
    <dgm:pt modelId="{7BAABEF9-6599-441C-9DCD-FC80BCA19546}">
      <dgm:prSet phldrT="[Text]"/>
      <dgm:spPr/>
      <dgm:t>
        <a:bodyPr/>
        <a:lstStyle/>
        <a:p>
          <a:r>
            <a:rPr lang="en-US" dirty="0" smtClean="0"/>
            <a:t>Economic</a:t>
          </a:r>
        </a:p>
        <a:p>
          <a:r>
            <a:rPr lang="en-US" dirty="0" smtClean="0"/>
            <a:t>(Profit)</a:t>
          </a:r>
          <a:endParaRPr lang="en-US" dirty="0"/>
        </a:p>
      </dgm:t>
    </dgm:pt>
    <dgm:pt modelId="{C1F0BB55-4018-4968-808F-1D3D08467218}" type="parTrans" cxnId="{DB25566F-BF42-4D46-A03E-960B78053679}">
      <dgm:prSet/>
      <dgm:spPr/>
      <dgm:t>
        <a:bodyPr/>
        <a:lstStyle/>
        <a:p>
          <a:endParaRPr lang="en-US"/>
        </a:p>
      </dgm:t>
    </dgm:pt>
    <dgm:pt modelId="{E6A94C24-BC46-466F-8114-8AF3F1D99094}" type="sibTrans" cxnId="{DB25566F-BF42-4D46-A03E-960B78053679}">
      <dgm:prSet/>
      <dgm:spPr/>
      <dgm:t>
        <a:bodyPr/>
        <a:lstStyle/>
        <a:p>
          <a:endParaRPr lang="en-US"/>
        </a:p>
      </dgm:t>
    </dgm:pt>
    <dgm:pt modelId="{5F866113-6436-4ACD-8487-756D1E8C0C50}">
      <dgm:prSet phldrT="[Text]"/>
      <dgm:spPr/>
      <dgm:t>
        <a:bodyPr/>
        <a:lstStyle/>
        <a:p>
          <a:r>
            <a:rPr lang="en-US" dirty="0" smtClean="0"/>
            <a:t>Social</a:t>
          </a:r>
        </a:p>
        <a:p>
          <a:r>
            <a:rPr lang="en-US" dirty="0" smtClean="0"/>
            <a:t>(People)</a:t>
          </a:r>
          <a:endParaRPr lang="en-US" dirty="0"/>
        </a:p>
      </dgm:t>
    </dgm:pt>
    <dgm:pt modelId="{9429AA5F-C427-4615-ACA4-AAC3CA0660C1}" type="parTrans" cxnId="{35AE5736-EF5B-4466-98DF-D552173D6EA3}">
      <dgm:prSet/>
      <dgm:spPr/>
      <dgm:t>
        <a:bodyPr/>
        <a:lstStyle/>
        <a:p>
          <a:endParaRPr lang="en-US"/>
        </a:p>
      </dgm:t>
    </dgm:pt>
    <dgm:pt modelId="{046709D7-949B-49AD-A286-70604074655E}" type="sibTrans" cxnId="{35AE5736-EF5B-4466-98DF-D552173D6EA3}">
      <dgm:prSet/>
      <dgm:spPr/>
      <dgm:t>
        <a:bodyPr/>
        <a:lstStyle/>
        <a:p>
          <a:endParaRPr lang="en-US"/>
        </a:p>
      </dgm:t>
    </dgm:pt>
    <dgm:pt modelId="{ACFC5EC0-2138-49B9-954D-47855EC20581}" type="pres">
      <dgm:prSet presAssocID="{CAFEDDA8-FD03-4DAD-A0F2-8F7CB329EF6E}" presName="compositeShape" presStyleCnt="0">
        <dgm:presLayoutVars>
          <dgm:chMax val="7"/>
          <dgm:dir/>
          <dgm:resizeHandles val="exact"/>
        </dgm:presLayoutVars>
      </dgm:prSet>
      <dgm:spPr/>
    </dgm:pt>
    <dgm:pt modelId="{06292DDB-0A0E-4B10-BC21-2726CED25647}" type="pres">
      <dgm:prSet presAssocID="{0DC5EC40-1A19-453A-81B3-FD0BD60C4EE0}" presName="circ1" presStyleLbl="vennNode1" presStyleIdx="0" presStyleCnt="3"/>
      <dgm:spPr/>
      <dgm:t>
        <a:bodyPr/>
        <a:lstStyle/>
        <a:p>
          <a:endParaRPr lang="en-US"/>
        </a:p>
      </dgm:t>
    </dgm:pt>
    <dgm:pt modelId="{91B5764F-ABD8-404A-B261-0231DB81F1E8}" type="pres">
      <dgm:prSet presAssocID="{0DC5EC40-1A19-453A-81B3-FD0BD60C4EE0}" presName="circ1Tx" presStyleLbl="revTx" presStyleIdx="0" presStyleCnt="0">
        <dgm:presLayoutVars>
          <dgm:chMax val="0"/>
          <dgm:chPref val="0"/>
          <dgm:bulletEnabled val="1"/>
        </dgm:presLayoutVars>
      </dgm:prSet>
      <dgm:spPr/>
      <dgm:t>
        <a:bodyPr/>
        <a:lstStyle/>
        <a:p>
          <a:endParaRPr lang="en-US"/>
        </a:p>
      </dgm:t>
    </dgm:pt>
    <dgm:pt modelId="{62053572-8A00-4CAF-AAC8-BDFF5C5E6687}" type="pres">
      <dgm:prSet presAssocID="{7BAABEF9-6599-441C-9DCD-FC80BCA19546}" presName="circ2" presStyleLbl="vennNode1" presStyleIdx="1" presStyleCnt="3"/>
      <dgm:spPr/>
      <dgm:t>
        <a:bodyPr/>
        <a:lstStyle/>
        <a:p>
          <a:endParaRPr lang="en-US"/>
        </a:p>
      </dgm:t>
    </dgm:pt>
    <dgm:pt modelId="{7FAED629-F3F6-43B0-A56A-41080F0B475E}" type="pres">
      <dgm:prSet presAssocID="{7BAABEF9-6599-441C-9DCD-FC80BCA19546}" presName="circ2Tx" presStyleLbl="revTx" presStyleIdx="0" presStyleCnt="0">
        <dgm:presLayoutVars>
          <dgm:chMax val="0"/>
          <dgm:chPref val="0"/>
          <dgm:bulletEnabled val="1"/>
        </dgm:presLayoutVars>
      </dgm:prSet>
      <dgm:spPr/>
      <dgm:t>
        <a:bodyPr/>
        <a:lstStyle/>
        <a:p>
          <a:endParaRPr lang="en-US"/>
        </a:p>
      </dgm:t>
    </dgm:pt>
    <dgm:pt modelId="{01987466-8A85-41B6-BE77-BDC24689B125}" type="pres">
      <dgm:prSet presAssocID="{5F866113-6436-4ACD-8487-756D1E8C0C50}" presName="circ3" presStyleLbl="vennNode1" presStyleIdx="2" presStyleCnt="3"/>
      <dgm:spPr/>
      <dgm:t>
        <a:bodyPr/>
        <a:lstStyle/>
        <a:p>
          <a:endParaRPr lang="en-US"/>
        </a:p>
      </dgm:t>
    </dgm:pt>
    <dgm:pt modelId="{E437502D-AD37-4A50-A7AC-FFB461145756}" type="pres">
      <dgm:prSet presAssocID="{5F866113-6436-4ACD-8487-756D1E8C0C50}" presName="circ3Tx" presStyleLbl="revTx" presStyleIdx="0" presStyleCnt="0">
        <dgm:presLayoutVars>
          <dgm:chMax val="0"/>
          <dgm:chPref val="0"/>
          <dgm:bulletEnabled val="1"/>
        </dgm:presLayoutVars>
      </dgm:prSet>
      <dgm:spPr/>
      <dgm:t>
        <a:bodyPr/>
        <a:lstStyle/>
        <a:p>
          <a:endParaRPr lang="en-US"/>
        </a:p>
      </dgm:t>
    </dgm:pt>
  </dgm:ptLst>
  <dgm:cxnLst>
    <dgm:cxn modelId="{35AE5736-EF5B-4466-98DF-D552173D6EA3}" srcId="{CAFEDDA8-FD03-4DAD-A0F2-8F7CB329EF6E}" destId="{5F866113-6436-4ACD-8487-756D1E8C0C50}" srcOrd="2" destOrd="0" parTransId="{9429AA5F-C427-4615-ACA4-AAC3CA0660C1}" sibTransId="{046709D7-949B-49AD-A286-70604074655E}"/>
    <dgm:cxn modelId="{7EC1EE0D-B0A3-4DED-B03A-A986A0864A7D}" type="presOf" srcId="{5F866113-6436-4ACD-8487-756D1E8C0C50}" destId="{E437502D-AD37-4A50-A7AC-FFB461145756}" srcOrd="1" destOrd="0" presId="urn:microsoft.com/office/officeart/2005/8/layout/venn1"/>
    <dgm:cxn modelId="{AF62EC3C-43EB-41DA-B3AD-F3FE623010BE}" type="presOf" srcId="{CAFEDDA8-FD03-4DAD-A0F2-8F7CB329EF6E}" destId="{ACFC5EC0-2138-49B9-954D-47855EC20581}" srcOrd="0" destOrd="0" presId="urn:microsoft.com/office/officeart/2005/8/layout/venn1"/>
    <dgm:cxn modelId="{DDBFB062-5EC9-46E6-B0FA-037C8C197747}" type="presOf" srcId="{5F866113-6436-4ACD-8487-756D1E8C0C50}" destId="{01987466-8A85-41B6-BE77-BDC24689B125}" srcOrd="0" destOrd="0" presId="urn:microsoft.com/office/officeart/2005/8/layout/venn1"/>
    <dgm:cxn modelId="{6D7B7DA3-1B88-4C8F-A85F-7E3BD9EDB3F7}" type="presOf" srcId="{0DC5EC40-1A19-453A-81B3-FD0BD60C4EE0}" destId="{91B5764F-ABD8-404A-B261-0231DB81F1E8}" srcOrd="1" destOrd="0" presId="urn:microsoft.com/office/officeart/2005/8/layout/venn1"/>
    <dgm:cxn modelId="{A528161D-341D-407C-B5E7-2D6264A8AA71}" srcId="{CAFEDDA8-FD03-4DAD-A0F2-8F7CB329EF6E}" destId="{0DC5EC40-1A19-453A-81B3-FD0BD60C4EE0}" srcOrd="0" destOrd="0" parTransId="{A8DBFB03-EF37-46E3-9DBF-14C5A49E40DA}" sibTransId="{6D1D408B-41CD-4249-80AB-9E4641E2CEF5}"/>
    <dgm:cxn modelId="{5449E22B-260D-4062-8682-74EBDB05222C}" type="presOf" srcId="{7BAABEF9-6599-441C-9DCD-FC80BCA19546}" destId="{62053572-8A00-4CAF-AAC8-BDFF5C5E6687}" srcOrd="0" destOrd="0" presId="urn:microsoft.com/office/officeart/2005/8/layout/venn1"/>
    <dgm:cxn modelId="{DB25566F-BF42-4D46-A03E-960B78053679}" srcId="{CAFEDDA8-FD03-4DAD-A0F2-8F7CB329EF6E}" destId="{7BAABEF9-6599-441C-9DCD-FC80BCA19546}" srcOrd="1" destOrd="0" parTransId="{C1F0BB55-4018-4968-808F-1D3D08467218}" sibTransId="{E6A94C24-BC46-466F-8114-8AF3F1D99094}"/>
    <dgm:cxn modelId="{22FE48B8-37EE-42AD-A2BA-6646BE2ADCAE}" type="presOf" srcId="{7BAABEF9-6599-441C-9DCD-FC80BCA19546}" destId="{7FAED629-F3F6-43B0-A56A-41080F0B475E}" srcOrd="1" destOrd="0" presId="urn:microsoft.com/office/officeart/2005/8/layout/venn1"/>
    <dgm:cxn modelId="{0EE2AF8E-E59A-4C96-9A1A-F1961349A2DE}" type="presOf" srcId="{0DC5EC40-1A19-453A-81B3-FD0BD60C4EE0}" destId="{06292DDB-0A0E-4B10-BC21-2726CED25647}" srcOrd="0" destOrd="0" presId="urn:microsoft.com/office/officeart/2005/8/layout/venn1"/>
    <dgm:cxn modelId="{F86B350C-7DF8-4BA5-9A37-489AB1B11945}" type="presParOf" srcId="{ACFC5EC0-2138-49B9-954D-47855EC20581}" destId="{06292DDB-0A0E-4B10-BC21-2726CED25647}" srcOrd="0" destOrd="0" presId="urn:microsoft.com/office/officeart/2005/8/layout/venn1"/>
    <dgm:cxn modelId="{DFE00B24-8A16-4E6F-B62C-EF56E16FE76B}" type="presParOf" srcId="{ACFC5EC0-2138-49B9-954D-47855EC20581}" destId="{91B5764F-ABD8-404A-B261-0231DB81F1E8}" srcOrd="1" destOrd="0" presId="urn:microsoft.com/office/officeart/2005/8/layout/venn1"/>
    <dgm:cxn modelId="{0AC40E80-6724-4F18-A97A-B58434313275}" type="presParOf" srcId="{ACFC5EC0-2138-49B9-954D-47855EC20581}" destId="{62053572-8A00-4CAF-AAC8-BDFF5C5E6687}" srcOrd="2" destOrd="0" presId="urn:microsoft.com/office/officeart/2005/8/layout/venn1"/>
    <dgm:cxn modelId="{3D26F9C5-678F-4F2D-A405-02A61C10BB2A}" type="presParOf" srcId="{ACFC5EC0-2138-49B9-954D-47855EC20581}" destId="{7FAED629-F3F6-43B0-A56A-41080F0B475E}" srcOrd="3" destOrd="0" presId="urn:microsoft.com/office/officeart/2005/8/layout/venn1"/>
    <dgm:cxn modelId="{E50AA52B-9E1B-498E-AB27-D5F9F276C2C0}" type="presParOf" srcId="{ACFC5EC0-2138-49B9-954D-47855EC20581}" destId="{01987466-8A85-41B6-BE77-BDC24689B125}" srcOrd="4" destOrd="0" presId="urn:microsoft.com/office/officeart/2005/8/layout/venn1"/>
    <dgm:cxn modelId="{21F0F1E5-8DB4-4A3E-9A7F-06ED769232DF}" type="presParOf" srcId="{ACFC5EC0-2138-49B9-954D-47855EC20581}" destId="{E437502D-AD37-4A50-A7AC-FFB461145756}"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20AA5-E172-4FEB-A582-BC7283D14A9B}" type="doc">
      <dgm:prSet loTypeId="urn:microsoft.com/office/officeart/2005/8/layout/hList2" loCatId="list" qsTypeId="urn:microsoft.com/office/officeart/2005/8/quickstyle/simple5" qsCatId="simple" csTypeId="urn:microsoft.com/office/officeart/2005/8/colors/accent4_2" csCatId="accent4" phldr="1"/>
      <dgm:spPr/>
    </dgm:pt>
    <dgm:pt modelId="{9F8E4241-68F0-4A6D-BED0-C31DF539685C}">
      <dgm:prSet phldrT="[Text]"/>
      <dgm:spPr/>
      <dgm:t>
        <a:bodyPr/>
        <a:lstStyle/>
        <a:p>
          <a:r>
            <a:rPr lang="en-US" dirty="0" smtClean="0"/>
            <a:t>Terms You’ll Hear</a:t>
          </a:r>
          <a:endParaRPr lang="en-US" dirty="0"/>
        </a:p>
      </dgm:t>
    </dgm:pt>
    <dgm:pt modelId="{E6F5168D-35CD-47DE-8275-26F6170DC660}" type="parTrans" cxnId="{83B1FF7F-9322-49CC-BB76-DD3009C23DD0}">
      <dgm:prSet/>
      <dgm:spPr/>
      <dgm:t>
        <a:bodyPr/>
        <a:lstStyle/>
        <a:p>
          <a:endParaRPr lang="en-US"/>
        </a:p>
      </dgm:t>
    </dgm:pt>
    <dgm:pt modelId="{8EDC9D81-33E9-4082-AE82-442630C1961E}" type="sibTrans" cxnId="{83B1FF7F-9322-49CC-BB76-DD3009C23DD0}">
      <dgm:prSet/>
      <dgm:spPr/>
      <dgm:t>
        <a:bodyPr/>
        <a:lstStyle/>
        <a:p>
          <a:endParaRPr lang="en-US"/>
        </a:p>
      </dgm:t>
    </dgm:pt>
    <dgm:pt modelId="{C0C59DE9-A4E8-4EDE-81AA-6ED0C45EF993}">
      <dgm:prSet phldrT="[Text]" custT="1"/>
      <dgm:spPr/>
      <dgm:t>
        <a:bodyPr/>
        <a:lstStyle/>
        <a:p>
          <a:pPr>
            <a:spcAft>
              <a:spcPts val="600"/>
            </a:spcAft>
          </a:pPr>
          <a:r>
            <a:rPr lang="en-US" sz="1400" b="1" dirty="0" smtClean="0"/>
            <a:t>Green Manufacturing</a:t>
          </a:r>
          <a:endParaRPr lang="en-US" sz="1400" b="1" dirty="0"/>
        </a:p>
      </dgm:t>
    </dgm:pt>
    <dgm:pt modelId="{A2B672F7-08A6-42FD-BBF7-E1E51295A202}" type="parTrans" cxnId="{F03883BF-9FAB-41E2-9173-533486D1DBB1}">
      <dgm:prSet/>
      <dgm:spPr/>
      <dgm:t>
        <a:bodyPr/>
        <a:lstStyle/>
        <a:p>
          <a:endParaRPr lang="en-US"/>
        </a:p>
      </dgm:t>
    </dgm:pt>
    <dgm:pt modelId="{2956FF67-A578-408B-94AE-7A6DA1337518}" type="sibTrans" cxnId="{F03883BF-9FAB-41E2-9173-533486D1DBB1}">
      <dgm:prSet/>
      <dgm:spPr/>
      <dgm:t>
        <a:bodyPr/>
        <a:lstStyle/>
        <a:p>
          <a:endParaRPr lang="en-US"/>
        </a:p>
      </dgm:t>
    </dgm:pt>
    <dgm:pt modelId="{5B7E6CD4-7241-423D-9ACB-44DEE1D37B60}">
      <dgm:prSet phldrT="[Text]" custT="1"/>
      <dgm:spPr/>
      <dgm:t>
        <a:bodyPr/>
        <a:lstStyle/>
        <a:p>
          <a:pPr>
            <a:spcAft>
              <a:spcPts val="600"/>
            </a:spcAft>
          </a:pPr>
          <a:r>
            <a:rPr lang="en-US" sz="1400" b="1" dirty="0" smtClean="0"/>
            <a:t>Cleaner Production</a:t>
          </a:r>
          <a:endParaRPr lang="en-US" sz="1400" b="1" dirty="0"/>
        </a:p>
      </dgm:t>
    </dgm:pt>
    <dgm:pt modelId="{C1937431-7DDB-4F5A-8FE5-CBA90731B4FE}" type="parTrans" cxnId="{72211F54-AFA9-415E-987F-EC5CCBAC7C07}">
      <dgm:prSet/>
      <dgm:spPr/>
      <dgm:t>
        <a:bodyPr/>
        <a:lstStyle/>
        <a:p>
          <a:endParaRPr lang="en-US"/>
        </a:p>
      </dgm:t>
    </dgm:pt>
    <dgm:pt modelId="{07A23C51-5EAE-49F9-80AC-B964C498FC45}" type="sibTrans" cxnId="{72211F54-AFA9-415E-987F-EC5CCBAC7C07}">
      <dgm:prSet/>
      <dgm:spPr/>
      <dgm:t>
        <a:bodyPr/>
        <a:lstStyle/>
        <a:p>
          <a:endParaRPr lang="en-US"/>
        </a:p>
      </dgm:t>
    </dgm:pt>
    <dgm:pt modelId="{B316AB0E-DF8E-49D9-B806-844265728A99}">
      <dgm:prSet phldrT="[Text]" custT="1"/>
      <dgm:spPr/>
      <dgm:t>
        <a:bodyPr/>
        <a:lstStyle/>
        <a:p>
          <a:pPr>
            <a:spcAft>
              <a:spcPts val="600"/>
            </a:spcAft>
          </a:pPr>
          <a:r>
            <a:rPr lang="en-US" sz="1400" b="1" dirty="0" smtClean="0"/>
            <a:t>Industrial Ecology</a:t>
          </a:r>
          <a:endParaRPr lang="en-US" sz="1400" b="1" dirty="0"/>
        </a:p>
      </dgm:t>
    </dgm:pt>
    <dgm:pt modelId="{DF9E37CB-E307-41C5-841A-66EDCFB19BBD}" type="parTrans" cxnId="{D3836B91-AEA6-4416-826A-17B553D8AFB2}">
      <dgm:prSet/>
      <dgm:spPr/>
      <dgm:t>
        <a:bodyPr/>
        <a:lstStyle/>
        <a:p>
          <a:endParaRPr lang="en-US"/>
        </a:p>
      </dgm:t>
    </dgm:pt>
    <dgm:pt modelId="{487FE27E-A0B2-46A9-B682-FC6C7850A017}" type="sibTrans" cxnId="{D3836B91-AEA6-4416-826A-17B553D8AFB2}">
      <dgm:prSet/>
      <dgm:spPr/>
      <dgm:t>
        <a:bodyPr/>
        <a:lstStyle/>
        <a:p>
          <a:endParaRPr lang="en-US"/>
        </a:p>
      </dgm:t>
    </dgm:pt>
    <dgm:pt modelId="{77172397-F00C-4592-8B43-D7A5A2AB97B1}">
      <dgm:prSet phldrT="[Text]" custT="1"/>
      <dgm:spPr/>
      <dgm:t>
        <a:bodyPr/>
        <a:lstStyle/>
        <a:p>
          <a:pPr>
            <a:spcAft>
              <a:spcPts val="600"/>
            </a:spcAft>
          </a:pPr>
          <a:r>
            <a:rPr lang="en-US" sz="1400" b="1" dirty="0" smtClean="0"/>
            <a:t>Closed Loop Production</a:t>
          </a:r>
          <a:endParaRPr lang="en-US" sz="1400" b="1" dirty="0"/>
        </a:p>
      </dgm:t>
    </dgm:pt>
    <dgm:pt modelId="{8B6E6FCB-A4CB-4241-B3E8-9EA5FD4035E2}" type="parTrans" cxnId="{B95DD350-E947-4867-87AC-0FF10A65F919}">
      <dgm:prSet/>
      <dgm:spPr/>
      <dgm:t>
        <a:bodyPr/>
        <a:lstStyle/>
        <a:p>
          <a:endParaRPr lang="en-US"/>
        </a:p>
      </dgm:t>
    </dgm:pt>
    <dgm:pt modelId="{B155E2AD-5FBD-44F4-A04A-0AAEBFD208FF}" type="sibTrans" cxnId="{B95DD350-E947-4867-87AC-0FF10A65F919}">
      <dgm:prSet/>
      <dgm:spPr/>
      <dgm:t>
        <a:bodyPr/>
        <a:lstStyle/>
        <a:p>
          <a:endParaRPr lang="en-US"/>
        </a:p>
      </dgm:t>
    </dgm:pt>
    <dgm:pt modelId="{E2A81970-B311-4F46-BF8B-A7B37E3FCADE}">
      <dgm:prSet phldrT="[Text]" custT="1"/>
      <dgm:spPr/>
      <dgm:t>
        <a:bodyPr/>
        <a:lstStyle/>
        <a:p>
          <a:pPr>
            <a:spcAft>
              <a:spcPts val="600"/>
            </a:spcAft>
          </a:pPr>
          <a:r>
            <a:rPr lang="en-US" sz="1400" b="1" dirty="0" smtClean="0"/>
            <a:t>Sustainable Production</a:t>
          </a:r>
          <a:endParaRPr lang="en-US" sz="1400" b="1" dirty="0"/>
        </a:p>
      </dgm:t>
    </dgm:pt>
    <dgm:pt modelId="{58AF9911-5F08-4053-89B8-A07EEAB874A4}" type="parTrans" cxnId="{2A521740-E6BD-45FA-A5A7-9C57774ABDDC}">
      <dgm:prSet/>
      <dgm:spPr/>
      <dgm:t>
        <a:bodyPr/>
        <a:lstStyle/>
        <a:p>
          <a:endParaRPr lang="en-US"/>
        </a:p>
      </dgm:t>
    </dgm:pt>
    <dgm:pt modelId="{BBD76F9D-CD89-410F-B7EB-348EA9C0AEA7}" type="sibTrans" cxnId="{2A521740-E6BD-45FA-A5A7-9C57774ABDDC}">
      <dgm:prSet/>
      <dgm:spPr/>
      <dgm:t>
        <a:bodyPr/>
        <a:lstStyle/>
        <a:p>
          <a:endParaRPr lang="en-US"/>
        </a:p>
      </dgm:t>
    </dgm:pt>
    <dgm:pt modelId="{6CE8FDF5-F55E-4999-860C-940491A07364}">
      <dgm:prSet phldrT="[Text]" custT="1"/>
      <dgm:spPr/>
      <dgm:t>
        <a:bodyPr/>
        <a:lstStyle/>
        <a:p>
          <a:pPr>
            <a:spcAft>
              <a:spcPts val="600"/>
            </a:spcAft>
          </a:pPr>
          <a:r>
            <a:rPr lang="en-US" sz="1400" b="1" dirty="0" smtClean="0"/>
            <a:t>Eco-efficiency</a:t>
          </a:r>
          <a:endParaRPr lang="en-US" sz="1400" b="1" dirty="0"/>
        </a:p>
      </dgm:t>
    </dgm:pt>
    <dgm:pt modelId="{9B1B94BC-02C6-48DC-BB2E-B7C01F5743B6}" type="parTrans" cxnId="{EF1AE0BD-244E-4920-BE42-E267212E568F}">
      <dgm:prSet/>
      <dgm:spPr/>
      <dgm:t>
        <a:bodyPr/>
        <a:lstStyle/>
        <a:p>
          <a:endParaRPr lang="en-US"/>
        </a:p>
      </dgm:t>
    </dgm:pt>
    <dgm:pt modelId="{AA1009A0-27C9-4CDF-918A-7C6A702452B9}" type="sibTrans" cxnId="{EF1AE0BD-244E-4920-BE42-E267212E568F}">
      <dgm:prSet/>
      <dgm:spPr/>
      <dgm:t>
        <a:bodyPr/>
        <a:lstStyle/>
        <a:p>
          <a:endParaRPr lang="en-US"/>
        </a:p>
      </dgm:t>
    </dgm:pt>
    <dgm:pt modelId="{5F735259-3E3D-4EEA-889E-CCE991CFD9AB}">
      <dgm:prSet phldrT="[Text]" custT="1"/>
      <dgm:spPr/>
      <dgm:t>
        <a:bodyPr/>
        <a:lstStyle/>
        <a:p>
          <a:pPr>
            <a:spcAft>
              <a:spcPts val="600"/>
            </a:spcAft>
          </a:pPr>
          <a:r>
            <a:rPr lang="en-US" sz="1400" b="1" dirty="0" smtClean="0"/>
            <a:t>Green Productivity</a:t>
          </a:r>
          <a:endParaRPr lang="en-US" sz="1400" b="1" dirty="0"/>
        </a:p>
      </dgm:t>
    </dgm:pt>
    <dgm:pt modelId="{010399D5-FED7-46AB-8845-43721569F6DC}" type="parTrans" cxnId="{C1B01450-2AF0-40F5-BE27-009149032855}">
      <dgm:prSet/>
      <dgm:spPr/>
      <dgm:t>
        <a:bodyPr/>
        <a:lstStyle/>
        <a:p>
          <a:endParaRPr lang="en-US"/>
        </a:p>
      </dgm:t>
    </dgm:pt>
    <dgm:pt modelId="{E42467E6-E8A6-4458-92B9-957364EC7489}" type="sibTrans" cxnId="{C1B01450-2AF0-40F5-BE27-009149032855}">
      <dgm:prSet/>
      <dgm:spPr/>
      <dgm:t>
        <a:bodyPr/>
        <a:lstStyle/>
        <a:p>
          <a:endParaRPr lang="en-US"/>
        </a:p>
      </dgm:t>
    </dgm:pt>
    <dgm:pt modelId="{4B4BB8AA-DD82-4143-8022-9080217429CE}">
      <dgm:prSet phldrT="[Text]" custT="1"/>
      <dgm:spPr/>
      <dgm:t>
        <a:bodyPr/>
        <a:lstStyle/>
        <a:p>
          <a:pPr>
            <a:spcAft>
              <a:spcPct val="15000"/>
            </a:spcAft>
          </a:pPr>
          <a:endParaRPr lang="en-US" sz="1400" b="1" dirty="0"/>
        </a:p>
      </dgm:t>
    </dgm:pt>
    <dgm:pt modelId="{116C6644-FF18-48BD-917B-10CA57090774}" type="parTrans" cxnId="{57A507DC-4BB6-492D-8DF4-1B23E25262E6}">
      <dgm:prSet/>
      <dgm:spPr/>
      <dgm:t>
        <a:bodyPr/>
        <a:lstStyle/>
        <a:p>
          <a:endParaRPr lang="en-US"/>
        </a:p>
      </dgm:t>
    </dgm:pt>
    <dgm:pt modelId="{13B61883-E8F0-41DF-AAE3-DB1D93017E25}" type="sibTrans" cxnId="{57A507DC-4BB6-492D-8DF4-1B23E25262E6}">
      <dgm:prSet/>
      <dgm:spPr/>
      <dgm:t>
        <a:bodyPr/>
        <a:lstStyle/>
        <a:p>
          <a:endParaRPr lang="en-US"/>
        </a:p>
      </dgm:t>
    </dgm:pt>
    <dgm:pt modelId="{7C744E9A-7D13-4934-AF3F-75300B194249}">
      <dgm:prSet phldrT="[Text]" custT="1"/>
      <dgm:spPr/>
      <dgm:t>
        <a:bodyPr/>
        <a:lstStyle/>
        <a:p>
          <a:pPr>
            <a:spcAft>
              <a:spcPts val="600"/>
            </a:spcAft>
          </a:pPr>
          <a:r>
            <a:rPr lang="en-US" sz="1400" b="1" dirty="0" smtClean="0"/>
            <a:t>Clean Manufacturing</a:t>
          </a:r>
          <a:endParaRPr lang="en-US" sz="1400" b="1" dirty="0"/>
        </a:p>
      </dgm:t>
    </dgm:pt>
    <dgm:pt modelId="{898B97F9-FA7C-4CD6-ADC6-ABAB389228D8}" type="parTrans" cxnId="{72692037-721D-492D-9D17-88433BEA6F8E}">
      <dgm:prSet/>
      <dgm:spPr/>
      <dgm:t>
        <a:bodyPr/>
        <a:lstStyle/>
        <a:p>
          <a:endParaRPr lang="en-US"/>
        </a:p>
      </dgm:t>
    </dgm:pt>
    <dgm:pt modelId="{228334EE-16B5-41C4-A647-FA6B1EB2F2CF}" type="sibTrans" cxnId="{72692037-721D-492D-9D17-88433BEA6F8E}">
      <dgm:prSet/>
      <dgm:spPr/>
      <dgm:t>
        <a:bodyPr/>
        <a:lstStyle/>
        <a:p>
          <a:endParaRPr lang="en-US"/>
        </a:p>
      </dgm:t>
    </dgm:pt>
    <dgm:pt modelId="{042CFCB2-C96C-457A-B08A-2E23A7189D63}" type="pres">
      <dgm:prSet presAssocID="{03E20AA5-E172-4FEB-A582-BC7283D14A9B}" presName="linearFlow" presStyleCnt="0">
        <dgm:presLayoutVars>
          <dgm:dir/>
          <dgm:animLvl val="lvl"/>
          <dgm:resizeHandles/>
        </dgm:presLayoutVars>
      </dgm:prSet>
      <dgm:spPr/>
    </dgm:pt>
    <dgm:pt modelId="{F668665E-0B6B-4D7E-886B-C4020C960282}" type="pres">
      <dgm:prSet presAssocID="{9F8E4241-68F0-4A6D-BED0-C31DF539685C}" presName="compositeNode" presStyleCnt="0">
        <dgm:presLayoutVars>
          <dgm:bulletEnabled val="1"/>
        </dgm:presLayoutVars>
      </dgm:prSet>
      <dgm:spPr/>
    </dgm:pt>
    <dgm:pt modelId="{B83D01F7-21E5-4D11-B6AC-47C33612C0E1}" type="pres">
      <dgm:prSet presAssocID="{9F8E4241-68F0-4A6D-BED0-C31DF539685C}" presName="image" presStyleLbl="fgImgPlace1" presStyleIdx="0" presStyleCnt="1" custLinFactNeighborX="-1989" custLinFactNeighborY="-11038"/>
      <dgm:spPr>
        <a:blipFill rotWithShape="0">
          <a:blip xmlns:r="http://schemas.openxmlformats.org/officeDocument/2006/relationships" r:embed="rId1">
            <a:duotone>
              <a:schemeClr val="accent4">
                <a:shade val="45000"/>
                <a:satMod val="135000"/>
              </a:schemeClr>
              <a:prstClr val="white"/>
            </a:duotone>
          </a:blip>
          <a:stretch>
            <a:fillRect/>
          </a:stretch>
        </a:blipFill>
      </dgm:spPr>
      <dgm:t>
        <a:bodyPr/>
        <a:lstStyle/>
        <a:p>
          <a:endParaRPr lang="en-US"/>
        </a:p>
      </dgm:t>
    </dgm:pt>
    <dgm:pt modelId="{C24533F4-6A86-41C0-9B9C-42339D19A777}" type="pres">
      <dgm:prSet presAssocID="{9F8E4241-68F0-4A6D-BED0-C31DF539685C}" presName="childNode" presStyleLbl="node1" presStyleIdx="0" presStyleCnt="1" custScaleY="111129">
        <dgm:presLayoutVars>
          <dgm:bulletEnabled val="1"/>
        </dgm:presLayoutVars>
      </dgm:prSet>
      <dgm:spPr/>
      <dgm:t>
        <a:bodyPr/>
        <a:lstStyle/>
        <a:p>
          <a:endParaRPr lang="en-US"/>
        </a:p>
      </dgm:t>
    </dgm:pt>
    <dgm:pt modelId="{36DD7B33-9D94-4C40-BA3E-0AD2B0FD7E53}" type="pres">
      <dgm:prSet presAssocID="{9F8E4241-68F0-4A6D-BED0-C31DF539685C}" presName="parentNode" presStyleLbl="revTx" presStyleIdx="0" presStyleCnt="1">
        <dgm:presLayoutVars>
          <dgm:chMax val="0"/>
          <dgm:bulletEnabled val="1"/>
        </dgm:presLayoutVars>
      </dgm:prSet>
      <dgm:spPr/>
      <dgm:t>
        <a:bodyPr/>
        <a:lstStyle/>
        <a:p>
          <a:endParaRPr lang="en-US"/>
        </a:p>
      </dgm:t>
    </dgm:pt>
  </dgm:ptLst>
  <dgm:cxnLst>
    <dgm:cxn modelId="{F03883BF-9FAB-41E2-9173-533486D1DBB1}" srcId="{9F8E4241-68F0-4A6D-BED0-C31DF539685C}" destId="{C0C59DE9-A4E8-4EDE-81AA-6ED0C45EF993}" srcOrd="1" destOrd="0" parTransId="{A2B672F7-08A6-42FD-BBF7-E1E51295A202}" sibTransId="{2956FF67-A578-408B-94AE-7A6DA1337518}"/>
    <dgm:cxn modelId="{69D198D5-C9FB-4FD8-B4AD-697E82F9E5CD}" type="presOf" srcId="{7C744E9A-7D13-4934-AF3F-75300B194249}" destId="{C24533F4-6A86-41C0-9B9C-42339D19A777}" srcOrd="0" destOrd="8" presId="urn:microsoft.com/office/officeart/2005/8/layout/hList2"/>
    <dgm:cxn modelId="{57A507DC-4BB6-492D-8DF4-1B23E25262E6}" srcId="{9F8E4241-68F0-4A6D-BED0-C31DF539685C}" destId="{4B4BB8AA-DD82-4143-8022-9080217429CE}" srcOrd="0" destOrd="0" parTransId="{116C6644-FF18-48BD-917B-10CA57090774}" sibTransId="{13B61883-E8F0-41DF-AAE3-DB1D93017E25}"/>
    <dgm:cxn modelId="{2A521740-E6BD-45FA-A5A7-9C57774ABDDC}" srcId="{9F8E4241-68F0-4A6D-BED0-C31DF539685C}" destId="{E2A81970-B311-4F46-BF8B-A7B37E3FCADE}" srcOrd="5" destOrd="0" parTransId="{58AF9911-5F08-4053-89B8-A07EEAB874A4}" sibTransId="{BBD76F9D-CD89-410F-B7EB-348EA9C0AEA7}"/>
    <dgm:cxn modelId="{2EBEE053-B2FA-4D30-B5EA-8F2419016FD4}" type="presOf" srcId="{4B4BB8AA-DD82-4143-8022-9080217429CE}" destId="{C24533F4-6A86-41C0-9B9C-42339D19A777}" srcOrd="0" destOrd="0" presId="urn:microsoft.com/office/officeart/2005/8/layout/hList2"/>
    <dgm:cxn modelId="{EF1AE0BD-244E-4920-BE42-E267212E568F}" srcId="{9F8E4241-68F0-4A6D-BED0-C31DF539685C}" destId="{6CE8FDF5-F55E-4999-860C-940491A07364}" srcOrd="6" destOrd="0" parTransId="{9B1B94BC-02C6-48DC-BB2E-B7C01F5743B6}" sibTransId="{AA1009A0-27C9-4CDF-918A-7C6A702452B9}"/>
    <dgm:cxn modelId="{D3836B91-AEA6-4416-826A-17B553D8AFB2}" srcId="{9F8E4241-68F0-4A6D-BED0-C31DF539685C}" destId="{B316AB0E-DF8E-49D9-B806-844265728A99}" srcOrd="3" destOrd="0" parTransId="{DF9E37CB-E307-41C5-841A-66EDCFB19BBD}" sibTransId="{487FE27E-A0B2-46A9-B682-FC6C7850A017}"/>
    <dgm:cxn modelId="{3DD32A81-DC23-49B9-8A46-97528B3D19A4}" type="presOf" srcId="{03E20AA5-E172-4FEB-A582-BC7283D14A9B}" destId="{042CFCB2-C96C-457A-B08A-2E23A7189D63}" srcOrd="0" destOrd="0" presId="urn:microsoft.com/office/officeart/2005/8/layout/hList2"/>
    <dgm:cxn modelId="{40C170CF-D94A-4B12-B607-45AFA422D971}" type="presOf" srcId="{9F8E4241-68F0-4A6D-BED0-C31DF539685C}" destId="{36DD7B33-9D94-4C40-BA3E-0AD2B0FD7E53}" srcOrd="0" destOrd="0" presId="urn:microsoft.com/office/officeart/2005/8/layout/hList2"/>
    <dgm:cxn modelId="{72211F54-AFA9-415E-987F-EC5CCBAC7C07}" srcId="{9F8E4241-68F0-4A6D-BED0-C31DF539685C}" destId="{5B7E6CD4-7241-423D-9ACB-44DEE1D37B60}" srcOrd="2" destOrd="0" parTransId="{C1937431-7DDB-4F5A-8FE5-CBA90731B4FE}" sibTransId="{07A23C51-5EAE-49F9-80AC-B964C498FC45}"/>
    <dgm:cxn modelId="{72692037-721D-492D-9D17-88433BEA6F8E}" srcId="{9F8E4241-68F0-4A6D-BED0-C31DF539685C}" destId="{7C744E9A-7D13-4934-AF3F-75300B194249}" srcOrd="8" destOrd="0" parTransId="{898B97F9-FA7C-4CD6-ADC6-ABAB389228D8}" sibTransId="{228334EE-16B5-41C4-A647-FA6B1EB2F2CF}"/>
    <dgm:cxn modelId="{C1B01450-2AF0-40F5-BE27-009149032855}" srcId="{9F8E4241-68F0-4A6D-BED0-C31DF539685C}" destId="{5F735259-3E3D-4EEA-889E-CCE991CFD9AB}" srcOrd="7" destOrd="0" parTransId="{010399D5-FED7-46AB-8845-43721569F6DC}" sibTransId="{E42467E6-E8A6-4458-92B9-957364EC7489}"/>
    <dgm:cxn modelId="{B95DD350-E947-4867-87AC-0FF10A65F919}" srcId="{9F8E4241-68F0-4A6D-BED0-C31DF539685C}" destId="{77172397-F00C-4592-8B43-D7A5A2AB97B1}" srcOrd="4" destOrd="0" parTransId="{8B6E6FCB-A4CB-4241-B3E8-9EA5FD4035E2}" sibTransId="{B155E2AD-5FBD-44F4-A04A-0AAEBFD208FF}"/>
    <dgm:cxn modelId="{8B655936-A34A-459E-8C60-CAED90890529}" type="presOf" srcId="{6CE8FDF5-F55E-4999-860C-940491A07364}" destId="{C24533F4-6A86-41C0-9B9C-42339D19A777}" srcOrd="0" destOrd="6" presId="urn:microsoft.com/office/officeart/2005/8/layout/hList2"/>
    <dgm:cxn modelId="{E54EBEC5-F565-4B64-B501-B80F41FB0AD9}" type="presOf" srcId="{C0C59DE9-A4E8-4EDE-81AA-6ED0C45EF993}" destId="{C24533F4-6A86-41C0-9B9C-42339D19A777}" srcOrd="0" destOrd="1" presId="urn:microsoft.com/office/officeart/2005/8/layout/hList2"/>
    <dgm:cxn modelId="{C9A6407E-26D8-4EEE-A692-6C57A9E59356}" type="presOf" srcId="{E2A81970-B311-4F46-BF8B-A7B37E3FCADE}" destId="{C24533F4-6A86-41C0-9B9C-42339D19A777}" srcOrd="0" destOrd="5" presId="urn:microsoft.com/office/officeart/2005/8/layout/hList2"/>
    <dgm:cxn modelId="{18BEE398-6B00-456C-BA84-E485A84E96F5}" type="presOf" srcId="{5B7E6CD4-7241-423D-9ACB-44DEE1D37B60}" destId="{C24533F4-6A86-41C0-9B9C-42339D19A777}" srcOrd="0" destOrd="2" presId="urn:microsoft.com/office/officeart/2005/8/layout/hList2"/>
    <dgm:cxn modelId="{C111ED0F-86E8-45D7-99BB-A2B548347180}" type="presOf" srcId="{77172397-F00C-4592-8B43-D7A5A2AB97B1}" destId="{C24533F4-6A86-41C0-9B9C-42339D19A777}" srcOrd="0" destOrd="4" presId="urn:microsoft.com/office/officeart/2005/8/layout/hList2"/>
    <dgm:cxn modelId="{D6A6263E-E7A9-4EAE-8874-8FF1864D9E17}" type="presOf" srcId="{B316AB0E-DF8E-49D9-B806-844265728A99}" destId="{C24533F4-6A86-41C0-9B9C-42339D19A777}" srcOrd="0" destOrd="3" presId="urn:microsoft.com/office/officeart/2005/8/layout/hList2"/>
    <dgm:cxn modelId="{83B1FF7F-9322-49CC-BB76-DD3009C23DD0}" srcId="{03E20AA5-E172-4FEB-A582-BC7283D14A9B}" destId="{9F8E4241-68F0-4A6D-BED0-C31DF539685C}" srcOrd="0" destOrd="0" parTransId="{E6F5168D-35CD-47DE-8275-26F6170DC660}" sibTransId="{8EDC9D81-33E9-4082-AE82-442630C1961E}"/>
    <dgm:cxn modelId="{8DE63DF0-A65C-49F4-B63C-5B1FD7A5430C}" type="presOf" srcId="{5F735259-3E3D-4EEA-889E-CCE991CFD9AB}" destId="{C24533F4-6A86-41C0-9B9C-42339D19A777}" srcOrd="0" destOrd="7" presId="urn:microsoft.com/office/officeart/2005/8/layout/hList2"/>
    <dgm:cxn modelId="{5EABE68C-799E-4AB4-BC59-BA3050C880D5}" type="presParOf" srcId="{042CFCB2-C96C-457A-B08A-2E23A7189D63}" destId="{F668665E-0B6B-4D7E-886B-C4020C960282}" srcOrd="0" destOrd="0" presId="urn:microsoft.com/office/officeart/2005/8/layout/hList2"/>
    <dgm:cxn modelId="{A95F8072-FCFE-4156-8D13-6FBB17D53FA1}" type="presParOf" srcId="{F668665E-0B6B-4D7E-886B-C4020C960282}" destId="{B83D01F7-21E5-4D11-B6AC-47C33612C0E1}" srcOrd="0" destOrd="0" presId="urn:microsoft.com/office/officeart/2005/8/layout/hList2"/>
    <dgm:cxn modelId="{269430E6-1768-47B1-9BD6-6217BEA340EF}" type="presParOf" srcId="{F668665E-0B6B-4D7E-886B-C4020C960282}" destId="{C24533F4-6A86-41C0-9B9C-42339D19A777}" srcOrd="1" destOrd="0" presId="urn:microsoft.com/office/officeart/2005/8/layout/hList2"/>
    <dgm:cxn modelId="{0D2F35C4-57ED-4F7C-A250-C35AD5F2DAF3}" type="presParOf" srcId="{F668665E-0B6B-4D7E-886B-C4020C960282}" destId="{36DD7B33-9D94-4C40-BA3E-0AD2B0FD7E53}"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E20AA5-E172-4FEB-A582-BC7283D14A9B}" type="doc">
      <dgm:prSet loTypeId="urn:microsoft.com/office/officeart/2005/8/layout/hList2" loCatId="list" qsTypeId="urn:microsoft.com/office/officeart/2005/8/quickstyle/simple5" qsCatId="simple" csTypeId="urn:microsoft.com/office/officeart/2005/8/colors/accent4_2" csCatId="accent4" phldr="1"/>
      <dgm:spPr/>
    </dgm:pt>
    <dgm:pt modelId="{9F8E4241-68F0-4A6D-BED0-C31DF539685C}">
      <dgm:prSet phldrT="[Text]"/>
      <dgm:spPr/>
      <dgm:t>
        <a:bodyPr/>
        <a:lstStyle/>
        <a:p>
          <a:r>
            <a:rPr lang="en-US" dirty="0" smtClean="0"/>
            <a:t>Terms You’ll Hear</a:t>
          </a:r>
          <a:endParaRPr lang="en-US" dirty="0"/>
        </a:p>
      </dgm:t>
    </dgm:pt>
    <dgm:pt modelId="{E6F5168D-35CD-47DE-8275-26F6170DC660}" type="parTrans" cxnId="{83B1FF7F-9322-49CC-BB76-DD3009C23DD0}">
      <dgm:prSet/>
      <dgm:spPr/>
      <dgm:t>
        <a:bodyPr/>
        <a:lstStyle/>
        <a:p>
          <a:endParaRPr lang="en-US"/>
        </a:p>
      </dgm:t>
    </dgm:pt>
    <dgm:pt modelId="{8EDC9D81-33E9-4082-AE82-442630C1961E}" type="sibTrans" cxnId="{83B1FF7F-9322-49CC-BB76-DD3009C23DD0}">
      <dgm:prSet/>
      <dgm:spPr/>
      <dgm:t>
        <a:bodyPr/>
        <a:lstStyle/>
        <a:p>
          <a:endParaRPr lang="en-US"/>
        </a:p>
      </dgm:t>
    </dgm:pt>
    <dgm:pt modelId="{C0C59DE9-A4E8-4EDE-81AA-6ED0C45EF993}">
      <dgm:prSet phldrT="[Text]"/>
      <dgm:spPr/>
      <dgm:t>
        <a:bodyPr/>
        <a:lstStyle/>
        <a:p>
          <a:r>
            <a:rPr lang="en-US" b="1" dirty="0" smtClean="0"/>
            <a:t>Environmental Technologies (</a:t>
          </a:r>
          <a:r>
            <a:rPr lang="en-US" b="1" dirty="0" err="1" smtClean="0"/>
            <a:t>envirotech</a:t>
          </a:r>
          <a:r>
            <a:rPr lang="en-US" b="1" dirty="0" smtClean="0"/>
            <a:t>)</a:t>
          </a:r>
          <a:endParaRPr lang="en-US" b="1" dirty="0"/>
        </a:p>
      </dgm:t>
    </dgm:pt>
    <dgm:pt modelId="{A2B672F7-08A6-42FD-BBF7-E1E51295A202}" type="parTrans" cxnId="{F03883BF-9FAB-41E2-9173-533486D1DBB1}">
      <dgm:prSet/>
      <dgm:spPr/>
      <dgm:t>
        <a:bodyPr/>
        <a:lstStyle/>
        <a:p>
          <a:endParaRPr lang="en-US"/>
        </a:p>
      </dgm:t>
    </dgm:pt>
    <dgm:pt modelId="{2956FF67-A578-408B-94AE-7A6DA1337518}" type="sibTrans" cxnId="{F03883BF-9FAB-41E2-9173-533486D1DBB1}">
      <dgm:prSet/>
      <dgm:spPr/>
      <dgm:t>
        <a:bodyPr/>
        <a:lstStyle/>
        <a:p>
          <a:endParaRPr lang="en-US"/>
        </a:p>
      </dgm:t>
    </dgm:pt>
    <dgm:pt modelId="{736D7D2C-2C5A-4E83-BCC0-10E4E5ECCA09}">
      <dgm:prSet phldrT="[Text]"/>
      <dgm:spPr/>
      <dgm:t>
        <a:bodyPr/>
        <a:lstStyle/>
        <a:p>
          <a:r>
            <a:rPr lang="en-US" b="1" dirty="0" smtClean="0"/>
            <a:t>Green Technologies (</a:t>
          </a:r>
          <a:r>
            <a:rPr lang="en-US" b="1" dirty="0" err="1" smtClean="0"/>
            <a:t>greentech</a:t>
          </a:r>
          <a:r>
            <a:rPr lang="en-US" b="1" dirty="0" smtClean="0"/>
            <a:t>)</a:t>
          </a:r>
          <a:endParaRPr lang="en-US" b="1" dirty="0"/>
        </a:p>
      </dgm:t>
    </dgm:pt>
    <dgm:pt modelId="{245511DF-64E3-4FD1-8C99-D5C402AC478D}" type="parTrans" cxnId="{68E43410-78DE-4BB3-A052-85A91B7E826D}">
      <dgm:prSet/>
      <dgm:spPr/>
      <dgm:t>
        <a:bodyPr/>
        <a:lstStyle/>
        <a:p>
          <a:endParaRPr lang="en-US"/>
        </a:p>
      </dgm:t>
    </dgm:pt>
    <dgm:pt modelId="{17F53640-6774-44B5-9C78-AEC920B86253}" type="sibTrans" cxnId="{68E43410-78DE-4BB3-A052-85A91B7E826D}">
      <dgm:prSet/>
      <dgm:spPr/>
      <dgm:t>
        <a:bodyPr/>
        <a:lstStyle/>
        <a:p>
          <a:endParaRPr lang="en-US"/>
        </a:p>
      </dgm:t>
    </dgm:pt>
    <dgm:pt modelId="{A2BF9264-4282-43D6-96F8-84DA187E91B9}">
      <dgm:prSet phldrT="[Text]"/>
      <dgm:spPr/>
      <dgm:t>
        <a:bodyPr/>
        <a:lstStyle/>
        <a:p>
          <a:r>
            <a:rPr lang="en-US" b="1" dirty="0" smtClean="0"/>
            <a:t>Clean Technologies (</a:t>
          </a:r>
          <a:r>
            <a:rPr lang="en-US" b="1" dirty="0" err="1" smtClean="0"/>
            <a:t>cleantech</a:t>
          </a:r>
          <a:r>
            <a:rPr lang="en-US" b="1" dirty="0" smtClean="0"/>
            <a:t>)</a:t>
          </a:r>
          <a:endParaRPr lang="en-US" b="1" dirty="0"/>
        </a:p>
      </dgm:t>
    </dgm:pt>
    <dgm:pt modelId="{BA753948-CC73-40B2-9485-0220F634F096}" type="parTrans" cxnId="{3F22B890-00C4-48F9-BB2B-EB0DA722AF5A}">
      <dgm:prSet/>
      <dgm:spPr/>
      <dgm:t>
        <a:bodyPr/>
        <a:lstStyle/>
        <a:p>
          <a:endParaRPr lang="en-US"/>
        </a:p>
      </dgm:t>
    </dgm:pt>
    <dgm:pt modelId="{28C1B54A-77C2-4702-970D-34D44D27F877}" type="sibTrans" cxnId="{3F22B890-00C4-48F9-BB2B-EB0DA722AF5A}">
      <dgm:prSet/>
      <dgm:spPr/>
      <dgm:t>
        <a:bodyPr/>
        <a:lstStyle/>
        <a:p>
          <a:endParaRPr lang="en-US"/>
        </a:p>
      </dgm:t>
    </dgm:pt>
    <dgm:pt modelId="{8D2FD8A7-9030-4751-8CA6-8D4AD04D442A}">
      <dgm:prSet phldrT="[Text]"/>
      <dgm:spPr/>
      <dgm:t>
        <a:bodyPr/>
        <a:lstStyle/>
        <a:p>
          <a:endParaRPr lang="en-US" b="1" dirty="0"/>
        </a:p>
      </dgm:t>
    </dgm:pt>
    <dgm:pt modelId="{92BDF649-0DFF-4D13-9F7F-88628F6FFDC0}" type="parTrans" cxnId="{A0214E5F-9573-4DC3-8AEC-0051F1190B4C}">
      <dgm:prSet/>
      <dgm:spPr/>
      <dgm:t>
        <a:bodyPr/>
        <a:lstStyle/>
        <a:p>
          <a:endParaRPr lang="en-US"/>
        </a:p>
      </dgm:t>
    </dgm:pt>
    <dgm:pt modelId="{92F5DC84-8760-4B02-914D-FE6CA3FCCDF9}" type="sibTrans" cxnId="{A0214E5F-9573-4DC3-8AEC-0051F1190B4C}">
      <dgm:prSet/>
      <dgm:spPr/>
      <dgm:t>
        <a:bodyPr/>
        <a:lstStyle/>
        <a:p>
          <a:endParaRPr lang="en-US"/>
        </a:p>
      </dgm:t>
    </dgm:pt>
    <dgm:pt modelId="{AAD8C6E7-8C45-4FE3-B819-BB2B34DEB9DE}">
      <dgm:prSet phldrT="[Text]"/>
      <dgm:spPr/>
      <dgm:t>
        <a:bodyPr/>
        <a:lstStyle/>
        <a:p>
          <a:endParaRPr lang="en-US" b="1" dirty="0"/>
        </a:p>
      </dgm:t>
    </dgm:pt>
    <dgm:pt modelId="{BEA998B6-6B26-4C7B-A9E4-0B6FFDF595E7}" type="parTrans" cxnId="{4455A6F3-23D7-4E4B-BB44-EEF5E643F9FA}">
      <dgm:prSet/>
      <dgm:spPr/>
      <dgm:t>
        <a:bodyPr/>
        <a:lstStyle/>
        <a:p>
          <a:endParaRPr lang="en-US"/>
        </a:p>
      </dgm:t>
    </dgm:pt>
    <dgm:pt modelId="{E04B31DA-A786-4385-9779-33594EFD5A81}" type="sibTrans" cxnId="{4455A6F3-23D7-4E4B-BB44-EEF5E643F9FA}">
      <dgm:prSet/>
      <dgm:spPr/>
      <dgm:t>
        <a:bodyPr/>
        <a:lstStyle/>
        <a:p>
          <a:endParaRPr lang="en-US"/>
        </a:p>
      </dgm:t>
    </dgm:pt>
    <dgm:pt modelId="{48EE2555-97B4-4415-884C-8B2A5F621326}" type="pres">
      <dgm:prSet presAssocID="{03E20AA5-E172-4FEB-A582-BC7283D14A9B}" presName="linearFlow" presStyleCnt="0">
        <dgm:presLayoutVars>
          <dgm:dir/>
          <dgm:animLvl val="lvl"/>
          <dgm:resizeHandles/>
        </dgm:presLayoutVars>
      </dgm:prSet>
      <dgm:spPr/>
    </dgm:pt>
    <dgm:pt modelId="{B104C59C-CBEB-4883-A0B7-B4DCD8C17A36}" type="pres">
      <dgm:prSet presAssocID="{9F8E4241-68F0-4A6D-BED0-C31DF539685C}" presName="compositeNode" presStyleCnt="0">
        <dgm:presLayoutVars>
          <dgm:bulletEnabled val="1"/>
        </dgm:presLayoutVars>
      </dgm:prSet>
      <dgm:spPr/>
    </dgm:pt>
    <dgm:pt modelId="{84EA426E-ED81-48E2-9505-E56336E89021}" type="pres">
      <dgm:prSet presAssocID="{9F8E4241-68F0-4A6D-BED0-C31DF539685C}" presName="image" presStyleLbl="fgImgPlace1" presStyleIdx="0" presStyleCnt="1"/>
      <dgm:spPr>
        <a:blipFill rotWithShape="0">
          <a:blip xmlns:r="http://schemas.openxmlformats.org/officeDocument/2006/relationships" r:embed="rId1">
            <a:duotone>
              <a:schemeClr val="accent4">
                <a:shade val="45000"/>
                <a:satMod val="135000"/>
              </a:schemeClr>
              <a:prstClr val="white"/>
            </a:duotone>
          </a:blip>
          <a:stretch>
            <a:fillRect/>
          </a:stretch>
        </a:blipFill>
      </dgm:spPr>
    </dgm:pt>
    <dgm:pt modelId="{8BF2221B-2EED-4A1A-B147-B79E53AD26FF}" type="pres">
      <dgm:prSet presAssocID="{9F8E4241-68F0-4A6D-BED0-C31DF539685C}" presName="childNode" presStyleLbl="node1" presStyleIdx="0" presStyleCnt="1">
        <dgm:presLayoutVars>
          <dgm:bulletEnabled val="1"/>
        </dgm:presLayoutVars>
      </dgm:prSet>
      <dgm:spPr/>
      <dgm:t>
        <a:bodyPr/>
        <a:lstStyle/>
        <a:p>
          <a:endParaRPr lang="en-US"/>
        </a:p>
      </dgm:t>
    </dgm:pt>
    <dgm:pt modelId="{28654AFD-AAAF-4DF0-B344-43E5CD8F54BD}" type="pres">
      <dgm:prSet presAssocID="{9F8E4241-68F0-4A6D-BED0-C31DF539685C}" presName="parentNode" presStyleLbl="revTx" presStyleIdx="0" presStyleCnt="1">
        <dgm:presLayoutVars>
          <dgm:chMax val="0"/>
          <dgm:bulletEnabled val="1"/>
        </dgm:presLayoutVars>
      </dgm:prSet>
      <dgm:spPr/>
      <dgm:t>
        <a:bodyPr/>
        <a:lstStyle/>
        <a:p>
          <a:endParaRPr lang="en-US"/>
        </a:p>
      </dgm:t>
    </dgm:pt>
  </dgm:ptLst>
  <dgm:cxnLst>
    <dgm:cxn modelId="{33E16BA4-A3EE-4EF2-AD73-1B545EE8E4CF}" type="presOf" srcId="{8D2FD8A7-9030-4751-8CA6-8D4AD04D442A}" destId="{8BF2221B-2EED-4A1A-B147-B79E53AD26FF}" srcOrd="0" destOrd="3" presId="urn:microsoft.com/office/officeart/2005/8/layout/hList2"/>
    <dgm:cxn modelId="{F03883BF-9FAB-41E2-9173-533486D1DBB1}" srcId="{9F8E4241-68F0-4A6D-BED0-C31DF539685C}" destId="{C0C59DE9-A4E8-4EDE-81AA-6ED0C45EF993}" srcOrd="0" destOrd="0" parTransId="{A2B672F7-08A6-42FD-BBF7-E1E51295A202}" sibTransId="{2956FF67-A578-408B-94AE-7A6DA1337518}"/>
    <dgm:cxn modelId="{A0214E5F-9573-4DC3-8AEC-0051F1190B4C}" srcId="{9F8E4241-68F0-4A6D-BED0-C31DF539685C}" destId="{8D2FD8A7-9030-4751-8CA6-8D4AD04D442A}" srcOrd="3" destOrd="0" parTransId="{92BDF649-0DFF-4D13-9F7F-88628F6FFDC0}" sibTransId="{92F5DC84-8760-4B02-914D-FE6CA3FCCDF9}"/>
    <dgm:cxn modelId="{C6758CDD-F0F2-4A3E-9512-BC4F562F6D76}" type="presOf" srcId="{03E20AA5-E172-4FEB-A582-BC7283D14A9B}" destId="{48EE2555-97B4-4415-884C-8B2A5F621326}" srcOrd="0" destOrd="0" presId="urn:microsoft.com/office/officeart/2005/8/layout/hList2"/>
    <dgm:cxn modelId="{EE8406EE-B9A3-4037-8AFA-ACCEF6BEFBAD}" type="presOf" srcId="{736D7D2C-2C5A-4E83-BCC0-10E4E5ECCA09}" destId="{8BF2221B-2EED-4A1A-B147-B79E53AD26FF}" srcOrd="0" destOrd="2" presId="urn:microsoft.com/office/officeart/2005/8/layout/hList2"/>
    <dgm:cxn modelId="{9350F0A4-09A7-4EA9-9486-36CBBC8B18E7}" type="presOf" srcId="{C0C59DE9-A4E8-4EDE-81AA-6ED0C45EF993}" destId="{8BF2221B-2EED-4A1A-B147-B79E53AD26FF}" srcOrd="0" destOrd="0" presId="urn:microsoft.com/office/officeart/2005/8/layout/hList2"/>
    <dgm:cxn modelId="{4455A6F3-23D7-4E4B-BB44-EEF5E643F9FA}" srcId="{9F8E4241-68F0-4A6D-BED0-C31DF539685C}" destId="{AAD8C6E7-8C45-4FE3-B819-BB2B34DEB9DE}" srcOrd="1" destOrd="0" parTransId="{BEA998B6-6B26-4C7B-A9E4-0B6FFDF595E7}" sibTransId="{E04B31DA-A786-4385-9779-33594EFD5A81}"/>
    <dgm:cxn modelId="{707184DD-1CDB-4583-9B1C-E2F961589E44}" type="presOf" srcId="{A2BF9264-4282-43D6-96F8-84DA187E91B9}" destId="{8BF2221B-2EED-4A1A-B147-B79E53AD26FF}" srcOrd="0" destOrd="4" presId="urn:microsoft.com/office/officeart/2005/8/layout/hList2"/>
    <dgm:cxn modelId="{3F22B890-00C4-48F9-BB2B-EB0DA722AF5A}" srcId="{9F8E4241-68F0-4A6D-BED0-C31DF539685C}" destId="{A2BF9264-4282-43D6-96F8-84DA187E91B9}" srcOrd="4" destOrd="0" parTransId="{BA753948-CC73-40B2-9485-0220F634F096}" sibTransId="{28C1B54A-77C2-4702-970D-34D44D27F877}"/>
    <dgm:cxn modelId="{EF12172F-D750-4F78-AA8C-E7E926C85E9C}" type="presOf" srcId="{AAD8C6E7-8C45-4FE3-B819-BB2B34DEB9DE}" destId="{8BF2221B-2EED-4A1A-B147-B79E53AD26FF}" srcOrd="0" destOrd="1" presId="urn:microsoft.com/office/officeart/2005/8/layout/hList2"/>
    <dgm:cxn modelId="{68E43410-78DE-4BB3-A052-85A91B7E826D}" srcId="{9F8E4241-68F0-4A6D-BED0-C31DF539685C}" destId="{736D7D2C-2C5A-4E83-BCC0-10E4E5ECCA09}" srcOrd="2" destOrd="0" parTransId="{245511DF-64E3-4FD1-8C99-D5C402AC478D}" sibTransId="{17F53640-6774-44B5-9C78-AEC920B86253}"/>
    <dgm:cxn modelId="{0FE9085B-68B1-4EC2-8E8C-2B3D033AF833}" type="presOf" srcId="{9F8E4241-68F0-4A6D-BED0-C31DF539685C}" destId="{28654AFD-AAAF-4DF0-B344-43E5CD8F54BD}" srcOrd="0" destOrd="0" presId="urn:microsoft.com/office/officeart/2005/8/layout/hList2"/>
    <dgm:cxn modelId="{83B1FF7F-9322-49CC-BB76-DD3009C23DD0}" srcId="{03E20AA5-E172-4FEB-A582-BC7283D14A9B}" destId="{9F8E4241-68F0-4A6D-BED0-C31DF539685C}" srcOrd="0" destOrd="0" parTransId="{E6F5168D-35CD-47DE-8275-26F6170DC660}" sibTransId="{8EDC9D81-33E9-4082-AE82-442630C1961E}"/>
    <dgm:cxn modelId="{9B7AE747-BBC8-4673-B5E0-23B1522E7F7F}" type="presParOf" srcId="{48EE2555-97B4-4415-884C-8B2A5F621326}" destId="{B104C59C-CBEB-4883-A0B7-B4DCD8C17A36}" srcOrd="0" destOrd="0" presId="urn:microsoft.com/office/officeart/2005/8/layout/hList2"/>
    <dgm:cxn modelId="{C7D2D4D5-F41C-400D-87FF-32F02AD6CD09}" type="presParOf" srcId="{B104C59C-CBEB-4883-A0B7-B4DCD8C17A36}" destId="{84EA426E-ED81-48E2-9505-E56336E89021}" srcOrd="0" destOrd="0" presId="urn:microsoft.com/office/officeart/2005/8/layout/hList2"/>
    <dgm:cxn modelId="{F6D4CBBA-970E-4AE6-8924-94A8876BBC83}" type="presParOf" srcId="{B104C59C-CBEB-4883-A0B7-B4DCD8C17A36}" destId="{8BF2221B-2EED-4A1A-B147-B79E53AD26FF}" srcOrd="1" destOrd="0" presId="urn:microsoft.com/office/officeart/2005/8/layout/hList2"/>
    <dgm:cxn modelId="{E7FD3B95-F46C-4E1D-8945-4C0D7E8F0E6E}" type="presParOf" srcId="{B104C59C-CBEB-4883-A0B7-B4DCD8C17A36}" destId="{28654AFD-AAAF-4DF0-B344-43E5CD8F54BD}"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20AA5-E172-4FEB-A582-BC7283D14A9B}" type="doc">
      <dgm:prSet loTypeId="urn:microsoft.com/office/officeart/2005/8/layout/hList2" loCatId="list" qsTypeId="urn:microsoft.com/office/officeart/2005/8/quickstyle/simple5" qsCatId="simple" csTypeId="urn:microsoft.com/office/officeart/2005/8/colors/accent4_2" csCatId="accent4" phldr="1"/>
      <dgm:spPr/>
    </dgm:pt>
    <dgm:pt modelId="{9F8E4241-68F0-4A6D-BED0-C31DF539685C}">
      <dgm:prSet phldrT="[Text]"/>
      <dgm:spPr/>
      <dgm:t>
        <a:bodyPr/>
        <a:lstStyle/>
        <a:p>
          <a:r>
            <a:rPr lang="en-US" dirty="0" smtClean="0"/>
            <a:t>Terms You’ll Hear</a:t>
          </a:r>
          <a:endParaRPr lang="en-US" dirty="0"/>
        </a:p>
      </dgm:t>
    </dgm:pt>
    <dgm:pt modelId="{E6F5168D-35CD-47DE-8275-26F6170DC660}" type="parTrans" cxnId="{83B1FF7F-9322-49CC-BB76-DD3009C23DD0}">
      <dgm:prSet/>
      <dgm:spPr/>
      <dgm:t>
        <a:bodyPr/>
        <a:lstStyle/>
        <a:p>
          <a:endParaRPr lang="en-US"/>
        </a:p>
      </dgm:t>
    </dgm:pt>
    <dgm:pt modelId="{8EDC9D81-33E9-4082-AE82-442630C1961E}" type="sibTrans" cxnId="{83B1FF7F-9322-49CC-BB76-DD3009C23DD0}">
      <dgm:prSet/>
      <dgm:spPr/>
      <dgm:t>
        <a:bodyPr/>
        <a:lstStyle/>
        <a:p>
          <a:endParaRPr lang="en-US"/>
        </a:p>
      </dgm:t>
    </dgm:pt>
    <dgm:pt modelId="{C0C59DE9-A4E8-4EDE-81AA-6ED0C45EF993}">
      <dgm:prSet phldrT="[Text]" custT="1"/>
      <dgm:spPr/>
      <dgm:t>
        <a:bodyPr/>
        <a:lstStyle/>
        <a:p>
          <a:pPr>
            <a:spcAft>
              <a:spcPts val="600"/>
            </a:spcAft>
          </a:pPr>
          <a:r>
            <a:rPr lang="en-US" sz="1400" b="1" dirty="0" smtClean="0"/>
            <a:t>Life Cycle Design</a:t>
          </a:r>
          <a:endParaRPr lang="en-US" sz="1400" b="1" dirty="0"/>
        </a:p>
      </dgm:t>
    </dgm:pt>
    <dgm:pt modelId="{A2B672F7-08A6-42FD-BBF7-E1E51295A202}" type="parTrans" cxnId="{F03883BF-9FAB-41E2-9173-533486D1DBB1}">
      <dgm:prSet/>
      <dgm:spPr/>
      <dgm:t>
        <a:bodyPr/>
        <a:lstStyle/>
        <a:p>
          <a:endParaRPr lang="en-US"/>
        </a:p>
      </dgm:t>
    </dgm:pt>
    <dgm:pt modelId="{2956FF67-A578-408B-94AE-7A6DA1337518}" type="sibTrans" cxnId="{F03883BF-9FAB-41E2-9173-533486D1DBB1}">
      <dgm:prSet/>
      <dgm:spPr/>
      <dgm:t>
        <a:bodyPr/>
        <a:lstStyle/>
        <a:p>
          <a:endParaRPr lang="en-US"/>
        </a:p>
      </dgm:t>
    </dgm:pt>
    <dgm:pt modelId="{770AD38F-6FAB-440F-85CD-5A792FBBA911}">
      <dgm:prSet phldrT="[Text]" custT="1"/>
      <dgm:spPr/>
      <dgm:t>
        <a:bodyPr/>
        <a:lstStyle/>
        <a:p>
          <a:pPr>
            <a:spcAft>
              <a:spcPts val="600"/>
            </a:spcAft>
          </a:pPr>
          <a:r>
            <a:rPr lang="en-US" sz="1400" b="1" dirty="0" smtClean="0"/>
            <a:t>Cradle-to-Cradle</a:t>
          </a:r>
          <a:endParaRPr lang="en-US" sz="1400" b="1" dirty="0"/>
        </a:p>
      </dgm:t>
    </dgm:pt>
    <dgm:pt modelId="{6BDFF187-CDAF-4CA1-A17A-DF89D61EE0DC}" type="parTrans" cxnId="{34B01DC0-1F07-4272-95A1-32BD5B8C4690}">
      <dgm:prSet/>
      <dgm:spPr/>
      <dgm:t>
        <a:bodyPr/>
        <a:lstStyle/>
        <a:p>
          <a:endParaRPr lang="en-US"/>
        </a:p>
      </dgm:t>
    </dgm:pt>
    <dgm:pt modelId="{69DE2DD8-C859-421B-9254-F165D74F0254}" type="sibTrans" cxnId="{34B01DC0-1F07-4272-95A1-32BD5B8C4690}">
      <dgm:prSet/>
      <dgm:spPr/>
      <dgm:t>
        <a:bodyPr/>
        <a:lstStyle/>
        <a:p>
          <a:endParaRPr lang="en-US"/>
        </a:p>
      </dgm:t>
    </dgm:pt>
    <dgm:pt modelId="{2C4E6399-3D82-45A7-85D3-110CAAFE0E5C}">
      <dgm:prSet phldrT="[Text]" custT="1"/>
      <dgm:spPr/>
      <dgm:t>
        <a:bodyPr/>
        <a:lstStyle/>
        <a:p>
          <a:pPr>
            <a:spcAft>
              <a:spcPts val="600"/>
            </a:spcAft>
          </a:pPr>
          <a:r>
            <a:rPr lang="en-US" sz="1400" b="1" dirty="0" smtClean="0"/>
            <a:t>Cradle-to-Grave</a:t>
          </a:r>
          <a:endParaRPr lang="en-US" sz="1400" b="1" dirty="0"/>
        </a:p>
      </dgm:t>
    </dgm:pt>
    <dgm:pt modelId="{974BF75D-21A0-43A4-969E-BC9BFF0DEF2F}" type="parTrans" cxnId="{A8171033-D0A2-4E30-A2D1-6FFC6B3F4C56}">
      <dgm:prSet/>
      <dgm:spPr/>
      <dgm:t>
        <a:bodyPr/>
        <a:lstStyle/>
        <a:p>
          <a:endParaRPr lang="en-US"/>
        </a:p>
      </dgm:t>
    </dgm:pt>
    <dgm:pt modelId="{48959D52-7F70-4611-81FA-5ECE49F9C9B1}" type="sibTrans" cxnId="{A8171033-D0A2-4E30-A2D1-6FFC6B3F4C56}">
      <dgm:prSet/>
      <dgm:spPr/>
      <dgm:t>
        <a:bodyPr/>
        <a:lstStyle/>
        <a:p>
          <a:endParaRPr lang="en-US"/>
        </a:p>
      </dgm:t>
    </dgm:pt>
    <dgm:pt modelId="{015E8816-D38A-4578-B5DF-D3350CC8EC0D}">
      <dgm:prSet phldrT="[Text]" custT="1"/>
      <dgm:spPr/>
      <dgm:t>
        <a:bodyPr/>
        <a:lstStyle/>
        <a:p>
          <a:pPr>
            <a:spcAft>
              <a:spcPts val="600"/>
            </a:spcAft>
          </a:pPr>
          <a:r>
            <a:rPr lang="en-US" sz="1400" b="1" dirty="0" smtClean="0"/>
            <a:t>Environmentally-Sustainable Design</a:t>
          </a:r>
          <a:endParaRPr lang="en-US" sz="1400" b="1" dirty="0"/>
        </a:p>
      </dgm:t>
    </dgm:pt>
    <dgm:pt modelId="{2BECF0C0-F0B0-4F56-B3E8-8501CE6835DA}" type="parTrans" cxnId="{6215F4FD-6C3B-4F0D-98A9-1F7F5DE917FA}">
      <dgm:prSet/>
      <dgm:spPr/>
      <dgm:t>
        <a:bodyPr/>
        <a:lstStyle/>
        <a:p>
          <a:endParaRPr lang="en-US"/>
        </a:p>
      </dgm:t>
    </dgm:pt>
    <dgm:pt modelId="{F01A2255-8E94-4D63-804D-0C31A6B800B4}" type="sibTrans" cxnId="{6215F4FD-6C3B-4F0D-98A9-1F7F5DE917FA}">
      <dgm:prSet/>
      <dgm:spPr/>
      <dgm:t>
        <a:bodyPr/>
        <a:lstStyle/>
        <a:p>
          <a:endParaRPr lang="en-US"/>
        </a:p>
      </dgm:t>
    </dgm:pt>
    <dgm:pt modelId="{D45929F9-BF34-4775-9379-29107017DDD5}">
      <dgm:prSet phldrT="[Text]" custT="1"/>
      <dgm:spPr/>
      <dgm:t>
        <a:bodyPr/>
        <a:lstStyle/>
        <a:p>
          <a:pPr>
            <a:spcAft>
              <a:spcPts val="600"/>
            </a:spcAft>
          </a:pPr>
          <a:r>
            <a:rPr lang="en-US" sz="1400" b="1" dirty="0" smtClean="0"/>
            <a:t>Design for the Environment (</a:t>
          </a:r>
          <a:r>
            <a:rPr lang="en-US" sz="1400" b="1" dirty="0" err="1" smtClean="0"/>
            <a:t>Dfe</a:t>
          </a:r>
          <a:r>
            <a:rPr lang="en-US" sz="1400" b="1" dirty="0" smtClean="0"/>
            <a:t>)</a:t>
          </a:r>
          <a:endParaRPr lang="en-US" sz="1400" b="1" dirty="0"/>
        </a:p>
      </dgm:t>
    </dgm:pt>
    <dgm:pt modelId="{C20E1732-5822-4167-95B1-A3A1D8B44D00}" type="parTrans" cxnId="{794081F1-43EB-428E-8816-76D92DEF4201}">
      <dgm:prSet/>
      <dgm:spPr/>
      <dgm:t>
        <a:bodyPr/>
        <a:lstStyle/>
        <a:p>
          <a:endParaRPr lang="en-US"/>
        </a:p>
      </dgm:t>
    </dgm:pt>
    <dgm:pt modelId="{7642818F-C299-4A44-B39F-094946EA5DA7}" type="sibTrans" cxnId="{794081F1-43EB-428E-8816-76D92DEF4201}">
      <dgm:prSet/>
      <dgm:spPr/>
      <dgm:t>
        <a:bodyPr/>
        <a:lstStyle/>
        <a:p>
          <a:endParaRPr lang="en-US"/>
        </a:p>
      </dgm:t>
    </dgm:pt>
    <dgm:pt modelId="{C293CD4F-9995-47A1-882D-0801A4A0AF8E}">
      <dgm:prSet phldrT="[Text]" custT="1"/>
      <dgm:spPr/>
      <dgm:t>
        <a:bodyPr/>
        <a:lstStyle/>
        <a:p>
          <a:pPr>
            <a:spcAft>
              <a:spcPts val="600"/>
            </a:spcAft>
          </a:pPr>
          <a:r>
            <a:rPr lang="en-US" sz="1400" b="1" dirty="0" smtClean="0"/>
            <a:t>Life Cycle Assessment (LCA)</a:t>
          </a:r>
          <a:endParaRPr lang="en-US" sz="1400" b="1" dirty="0"/>
        </a:p>
      </dgm:t>
    </dgm:pt>
    <dgm:pt modelId="{F598EFB5-B7C0-47F3-8620-F256094A765B}" type="parTrans" cxnId="{29B0E0A5-8DE1-4ED4-BCC4-F69FF0332799}">
      <dgm:prSet/>
      <dgm:spPr/>
      <dgm:t>
        <a:bodyPr/>
        <a:lstStyle/>
        <a:p>
          <a:endParaRPr lang="en-US"/>
        </a:p>
      </dgm:t>
    </dgm:pt>
    <dgm:pt modelId="{C2009D72-75E6-4FC2-BC97-79A049D13A1E}" type="sibTrans" cxnId="{29B0E0A5-8DE1-4ED4-BCC4-F69FF0332799}">
      <dgm:prSet/>
      <dgm:spPr/>
      <dgm:t>
        <a:bodyPr/>
        <a:lstStyle/>
        <a:p>
          <a:endParaRPr lang="en-US"/>
        </a:p>
      </dgm:t>
    </dgm:pt>
    <dgm:pt modelId="{DDFE650D-82E9-4F56-9FF8-9A9A24184D39}">
      <dgm:prSet phldrT="[Text]" custT="1"/>
      <dgm:spPr/>
      <dgm:t>
        <a:bodyPr/>
        <a:lstStyle/>
        <a:p>
          <a:pPr>
            <a:spcAft>
              <a:spcPts val="600"/>
            </a:spcAft>
          </a:pPr>
          <a:r>
            <a:rPr lang="en-US" sz="1400" b="1" dirty="0" smtClean="0"/>
            <a:t>Sustainable Product Design</a:t>
          </a:r>
          <a:endParaRPr lang="en-US" sz="1400" b="1" dirty="0"/>
        </a:p>
      </dgm:t>
    </dgm:pt>
    <dgm:pt modelId="{59644C5A-0117-456A-8038-AFB538D11016}" type="parTrans" cxnId="{E1D9B0EA-7DAF-458F-A73C-97B5BFAC3C21}">
      <dgm:prSet/>
      <dgm:spPr/>
      <dgm:t>
        <a:bodyPr/>
        <a:lstStyle/>
        <a:p>
          <a:endParaRPr lang="en-US"/>
        </a:p>
      </dgm:t>
    </dgm:pt>
    <dgm:pt modelId="{7C63AE03-D411-49C1-8073-DE12EAE54B2D}" type="sibTrans" cxnId="{E1D9B0EA-7DAF-458F-A73C-97B5BFAC3C21}">
      <dgm:prSet/>
      <dgm:spPr/>
      <dgm:t>
        <a:bodyPr/>
        <a:lstStyle/>
        <a:p>
          <a:endParaRPr lang="en-US"/>
        </a:p>
      </dgm:t>
    </dgm:pt>
    <dgm:pt modelId="{F19C7364-6ED0-4B45-AB1E-5EE9B09DAE22}">
      <dgm:prSet phldrT="[Text]" custT="1"/>
      <dgm:spPr/>
      <dgm:t>
        <a:bodyPr/>
        <a:lstStyle/>
        <a:p>
          <a:pPr>
            <a:spcAft>
              <a:spcPct val="15000"/>
            </a:spcAft>
          </a:pPr>
          <a:endParaRPr lang="en-US" sz="1200" b="1" dirty="0"/>
        </a:p>
      </dgm:t>
    </dgm:pt>
    <dgm:pt modelId="{2F88A74F-1D73-4E28-97CE-701E31C65A4D}" type="parTrans" cxnId="{C8E10B3A-12C6-454C-B37B-B644F68AD2DD}">
      <dgm:prSet/>
      <dgm:spPr/>
      <dgm:t>
        <a:bodyPr/>
        <a:lstStyle/>
        <a:p>
          <a:endParaRPr lang="en-US"/>
        </a:p>
      </dgm:t>
    </dgm:pt>
    <dgm:pt modelId="{F6C68DE3-6938-43AA-BF6E-27ABEE79B5D3}" type="sibTrans" cxnId="{C8E10B3A-12C6-454C-B37B-B644F68AD2DD}">
      <dgm:prSet/>
      <dgm:spPr/>
      <dgm:t>
        <a:bodyPr/>
        <a:lstStyle/>
        <a:p>
          <a:endParaRPr lang="en-US"/>
        </a:p>
      </dgm:t>
    </dgm:pt>
    <dgm:pt modelId="{BA9040D7-3522-4FA5-B3B0-07400EBB784B}">
      <dgm:prSet phldrT="[Text]" custT="1"/>
      <dgm:spPr/>
      <dgm:t>
        <a:bodyPr/>
        <a:lstStyle/>
        <a:p>
          <a:pPr>
            <a:spcAft>
              <a:spcPts val="600"/>
            </a:spcAft>
          </a:pPr>
          <a:r>
            <a:rPr lang="en-US" sz="1400" b="1" dirty="0" smtClean="0"/>
            <a:t>Design for Eco-efficiency</a:t>
          </a:r>
          <a:endParaRPr lang="en-US" sz="1400" b="1" dirty="0"/>
        </a:p>
      </dgm:t>
    </dgm:pt>
    <dgm:pt modelId="{11938EB2-D1D3-40CA-8531-2E6146B53D4A}" type="parTrans" cxnId="{401441EE-6C3D-4E73-B397-08F4BD4DB895}">
      <dgm:prSet/>
      <dgm:spPr/>
      <dgm:t>
        <a:bodyPr/>
        <a:lstStyle/>
        <a:p>
          <a:endParaRPr lang="en-US"/>
        </a:p>
      </dgm:t>
    </dgm:pt>
    <dgm:pt modelId="{64118511-EB86-4648-8FC9-4035C71AE678}" type="sibTrans" cxnId="{401441EE-6C3D-4E73-B397-08F4BD4DB895}">
      <dgm:prSet/>
      <dgm:spPr/>
      <dgm:t>
        <a:bodyPr/>
        <a:lstStyle/>
        <a:p>
          <a:endParaRPr lang="en-US"/>
        </a:p>
      </dgm:t>
    </dgm:pt>
    <dgm:pt modelId="{62E9C20D-5F96-42A6-8C66-ECF652B230A7}">
      <dgm:prSet phldrT="[Text]" custT="1"/>
      <dgm:spPr/>
      <dgm:t>
        <a:bodyPr/>
        <a:lstStyle/>
        <a:p>
          <a:pPr>
            <a:spcAft>
              <a:spcPts val="600"/>
            </a:spcAft>
          </a:pPr>
          <a:r>
            <a:rPr lang="en-US" sz="1400" b="1" dirty="0" smtClean="0"/>
            <a:t>Eco-design</a:t>
          </a:r>
          <a:endParaRPr lang="en-US" sz="1400" b="1" dirty="0"/>
        </a:p>
      </dgm:t>
    </dgm:pt>
    <dgm:pt modelId="{36B21CC3-1767-4785-ADAF-26EE95C92DCB}" type="parTrans" cxnId="{D648DDCF-628F-4E86-983B-F792D30031C7}">
      <dgm:prSet/>
      <dgm:spPr/>
      <dgm:t>
        <a:bodyPr/>
        <a:lstStyle/>
        <a:p>
          <a:endParaRPr lang="en-US"/>
        </a:p>
      </dgm:t>
    </dgm:pt>
    <dgm:pt modelId="{83C1F578-D798-4C02-856B-E2ACCF8F5A6E}" type="sibTrans" cxnId="{D648DDCF-628F-4E86-983B-F792D30031C7}">
      <dgm:prSet/>
      <dgm:spPr/>
      <dgm:t>
        <a:bodyPr/>
        <a:lstStyle/>
        <a:p>
          <a:endParaRPr lang="en-US"/>
        </a:p>
      </dgm:t>
    </dgm:pt>
    <dgm:pt modelId="{07EBCF58-A1D8-41CF-AB17-49A8A6F8E417}">
      <dgm:prSet phldrT="[Text]" custT="1"/>
      <dgm:spPr/>
      <dgm:t>
        <a:bodyPr/>
        <a:lstStyle/>
        <a:p>
          <a:pPr>
            <a:spcAft>
              <a:spcPts val="600"/>
            </a:spcAft>
          </a:pPr>
          <a:r>
            <a:rPr lang="en-US" sz="1400" b="1" dirty="0" smtClean="0"/>
            <a:t>Design for Sustainability (D4S)</a:t>
          </a:r>
          <a:endParaRPr lang="en-US" sz="1400" b="1" dirty="0"/>
        </a:p>
      </dgm:t>
    </dgm:pt>
    <dgm:pt modelId="{3B47DA83-7E1F-4421-9B52-19948A2AFCF4}" type="parTrans" cxnId="{7357A72F-B37D-4641-9FB1-35927AB1CA67}">
      <dgm:prSet/>
      <dgm:spPr/>
      <dgm:t>
        <a:bodyPr/>
        <a:lstStyle/>
        <a:p>
          <a:endParaRPr lang="en-US"/>
        </a:p>
      </dgm:t>
    </dgm:pt>
    <dgm:pt modelId="{5E644228-6293-4666-8C50-14A791CB81EA}" type="sibTrans" cxnId="{7357A72F-B37D-4641-9FB1-35927AB1CA67}">
      <dgm:prSet/>
      <dgm:spPr/>
      <dgm:t>
        <a:bodyPr/>
        <a:lstStyle/>
        <a:p>
          <a:endParaRPr lang="en-US"/>
        </a:p>
      </dgm:t>
    </dgm:pt>
    <dgm:pt modelId="{A0B03DC0-2244-442F-B372-25395E24153B}">
      <dgm:prSet phldrT="[Text]" custT="1"/>
      <dgm:spPr/>
      <dgm:t>
        <a:bodyPr/>
        <a:lstStyle/>
        <a:p>
          <a:pPr>
            <a:spcAft>
              <a:spcPts val="600"/>
            </a:spcAft>
          </a:pPr>
          <a:endParaRPr lang="en-US" sz="1400" b="1" dirty="0"/>
        </a:p>
      </dgm:t>
    </dgm:pt>
    <dgm:pt modelId="{A7CC7765-0A8A-4B81-8164-6F115016CA56}" type="parTrans" cxnId="{E7A06AC7-76B5-4065-9005-D6EA31714740}">
      <dgm:prSet/>
      <dgm:spPr/>
      <dgm:t>
        <a:bodyPr/>
        <a:lstStyle/>
        <a:p>
          <a:endParaRPr lang="en-US"/>
        </a:p>
      </dgm:t>
    </dgm:pt>
    <dgm:pt modelId="{24055463-750C-4899-829A-D38B440A76C7}" type="sibTrans" cxnId="{E7A06AC7-76B5-4065-9005-D6EA31714740}">
      <dgm:prSet/>
      <dgm:spPr/>
      <dgm:t>
        <a:bodyPr/>
        <a:lstStyle/>
        <a:p>
          <a:endParaRPr lang="en-US"/>
        </a:p>
      </dgm:t>
    </dgm:pt>
    <dgm:pt modelId="{C518A96B-FAFB-4686-BF3E-2C029373778E}" type="pres">
      <dgm:prSet presAssocID="{03E20AA5-E172-4FEB-A582-BC7283D14A9B}" presName="linearFlow" presStyleCnt="0">
        <dgm:presLayoutVars>
          <dgm:dir/>
          <dgm:animLvl val="lvl"/>
          <dgm:resizeHandles/>
        </dgm:presLayoutVars>
      </dgm:prSet>
      <dgm:spPr/>
    </dgm:pt>
    <dgm:pt modelId="{1903C2CC-BCEB-4E74-95A2-762372893462}" type="pres">
      <dgm:prSet presAssocID="{9F8E4241-68F0-4A6D-BED0-C31DF539685C}" presName="compositeNode" presStyleCnt="0">
        <dgm:presLayoutVars>
          <dgm:bulletEnabled val="1"/>
        </dgm:presLayoutVars>
      </dgm:prSet>
      <dgm:spPr/>
    </dgm:pt>
    <dgm:pt modelId="{51B6EE0F-D6CC-4BCD-9324-D61D2375BBCC}" type="pres">
      <dgm:prSet presAssocID="{9F8E4241-68F0-4A6D-BED0-C31DF539685C}" presName="image" presStyleLbl="fgImgPlace1" presStyleIdx="0" presStyleCnt="1"/>
      <dgm:spPr>
        <a:blipFill rotWithShape="0">
          <a:blip xmlns:r="http://schemas.openxmlformats.org/officeDocument/2006/relationships" r:embed="rId1">
            <a:duotone>
              <a:schemeClr val="accent4">
                <a:shade val="45000"/>
                <a:satMod val="135000"/>
              </a:schemeClr>
              <a:prstClr val="white"/>
            </a:duotone>
          </a:blip>
          <a:stretch>
            <a:fillRect/>
          </a:stretch>
        </a:blipFill>
      </dgm:spPr>
      <dgm:t>
        <a:bodyPr/>
        <a:lstStyle/>
        <a:p>
          <a:endParaRPr lang="en-US"/>
        </a:p>
      </dgm:t>
    </dgm:pt>
    <dgm:pt modelId="{3EFD6027-A5AC-4576-B5EC-6BD276D835EF}" type="pres">
      <dgm:prSet presAssocID="{9F8E4241-68F0-4A6D-BED0-C31DF539685C}" presName="childNode" presStyleLbl="node1" presStyleIdx="0" presStyleCnt="1" custScaleY="111777">
        <dgm:presLayoutVars>
          <dgm:bulletEnabled val="1"/>
        </dgm:presLayoutVars>
      </dgm:prSet>
      <dgm:spPr/>
      <dgm:t>
        <a:bodyPr/>
        <a:lstStyle/>
        <a:p>
          <a:endParaRPr lang="en-US"/>
        </a:p>
      </dgm:t>
    </dgm:pt>
    <dgm:pt modelId="{88D60A8D-1D8D-4AC3-AE1F-9585FE86DBA2}" type="pres">
      <dgm:prSet presAssocID="{9F8E4241-68F0-4A6D-BED0-C31DF539685C}" presName="parentNode" presStyleLbl="revTx" presStyleIdx="0" presStyleCnt="1">
        <dgm:presLayoutVars>
          <dgm:chMax val="0"/>
          <dgm:bulletEnabled val="1"/>
        </dgm:presLayoutVars>
      </dgm:prSet>
      <dgm:spPr/>
      <dgm:t>
        <a:bodyPr/>
        <a:lstStyle/>
        <a:p>
          <a:endParaRPr lang="en-US"/>
        </a:p>
      </dgm:t>
    </dgm:pt>
  </dgm:ptLst>
  <dgm:cxnLst>
    <dgm:cxn modelId="{D648DDCF-628F-4E86-983B-F792D30031C7}" srcId="{9F8E4241-68F0-4A6D-BED0-C31DF539685C}" destId="{62E9C20D-5F96-42A6-8C66-ECF652B230A7}" srcOrd="9" destOrd="0" parTransId="{36B21CC3-1767-4785-ADAF-26EE95C92DCB}" sibTransId="{83C1F578-D798-4C02-856B-E2ACCF8F5A6E}"/>
    <dgm:cxn modelId="{E7A06AC7-76B5-4065-9005-D6EA31714740}" srcId="{9F8E4241-68F0-4A6D-BED0-C31DF539685C}" destId="{A0B03DC0-2244-442F-B372-25395E24153B}" srcOrd="0" destOrd="0" parTransId="{A7CC7765-0A8A-4B81-8164-6F115016CA56}" sibTransId="{24055463-750C-4899-829A-D38B440A76C7}"/>
    <dgm:cxn modelId="{83B1FF7F-9322-49CC-BB76-DD3009C23DD0}" srcId="{03E20AA5-E172-4FEB-A582-BC7283D14A9B}" destId="{9F8E4241-68F0-4A6D-BED0-C31DF539685C}" srcOrd="0" destOrd="0" parTransId="{E6F5168D-35CD-47DE-8275-26F6170DC660}" sibTransId="{8EDC9D81-33E9-4082-AE82-442630C1961E}"/>
    <dgm:cxn modelId="{6215F4FD-6C3B-4F0D-98A9-1F7F5DE917FA}" srcId="{9F8E4241-68F0-4A6D-BED0-C31DF539685C}" destId="{015E8816-D38A-4578-B5DF-D3350CC8EC0D}" srcOrd="5" destOrd="0" parTransId="{2BECF0C0-F0B0-4F56-B3E8-8501CE6835DA}" sibTransId="{F01A2255-8E94-4D63-804D-0C31A6B800B4}"/>
    <dgm:cxn modelId="{1B98A998-4B27-410D-B69E-7C117CC33574}" type="presOf" srcId="{A0B03DC0-2244-442F-B372-25395E24153B}" destId="{3EFD6027-A5AC-4576-B5EC-6BD276D835EF}" srcOrd="0" destOrd="0" presId="urn:microsoft.com/office/officeart/2005/8/layout/hList2"/>
    <dgm:cxn modelId="{04FC5AF8-D664-4828-BC9F-962F42BDE5B3}" type="presOf" srcId="{C293CD4F-9995-47A1-882D-0801A4A0AF8E}" destId="{3EFD6027-A5AC-4576-B5EC-6BD276D835EF}" srcOrd="0" destOrd="2" presId="urn:microsoft.com/office/officeart/2005/8/layout/hList2"/>
    <dgm:cxn modelId="{98951FA3-A26B-478F-8378-95124A6D5E9D}" type="presOf" srcId="{03E20AA5-E172-4FEB-A582-BC7283D14A9B}" destId="{C518A96B-FAFB-4686-BF3E-2C029373778E}" srcOrd="0" destOrd="0" presId="urn:microsoft.com/office/officeart/2005/8/layout/hList2"/>
    <dgm:cxn modelId="{E39C2EA4-C666-481C-BECD-FDAD35069EB0}" type="presOf" srcId="{07EBCF58-A1D8-41CF-AB17-49A8A6F8E417}" destId="{3EFD6027-A5AC-4576-B5EC-6BD276D835EF}" srcOrd="0" destOrd="10" presId="urn:microsoft.com/office/officeart/2005/8/layout/hList2"/>
    <dgm:cxn modelId="{34B01DC0-1F07-4272-95A1-32BD5B8C4690}" srcId="{9F8E4241-68F0-4A6D-BED0-C31DF539685C}" destId="{770AD38F-6FAB-440F-85CD-5A792FBBA911}" srcOrd="3" destOrd="0" parTransId="{6BDFF187-CDAF-4CA1-A17A-DF89D61EE0DC}" sibTransId="{69DE2DD8-C859-421B-9254-F165D74F0254}"/>
    <dgm:cxn modelId="{95F97D3B-59A6-4DB7-A8D2-8DC5BBCCB870}" type="presOf" srcId="{F19C7364-6ED0-4B45-AB1E-5EE9B09DAE22}" destId="{3EFD6027-A5AC-4576-B5EC-6BD276D835EF}" srcOrd="0" destOrd="11" presId="urn:microsoft.com/office/officeart/2005/8/layout/hList2"/>
    <dgm:cxn modelId="{401441EE-6C3D-4E73-B397-08F4BD4DB895}" srcId="{9F8E4241-68F0-4A6D-BED0-C31DF539685C}" destId="{BA9040D7-3522-4FA5-B3B0-07400EBB784B}" srcOrd="8" destOrd="0" parTransId="{11938EB2-D1D3-40CA-8531-2E6146B53D4A}" sibTransId="{64118511-EB86-4648-8FC9-4035C71AE678}"/>
    <dgm:cxn modelId="{CC7480C1-F153-477E-A726-97B50AAFE3F2}" type="presOf" srcId="{770AD38F-6FAB-440F-85CD-5A792FBBA911}" destId="{3EFD6027-A5AC-4576-B5EC-6BD276D835EF}" srcOrd="0" destOrd="3" presId="urn:microsoft.com/office/officeart/2005/8/layout/hList2"/>
    <dgm:cxn modelId="{E0695F74-9FAA-4308-8857-EF5119A54B70}" type="presOf" srcId="{DDFE650D-82E9-4F56-9FF8-9A9A24184D39}" destId="{3EFD6027-A5AC-4576-B5EC-6BD276D835EF}" srcOrd="0" destOrd="7" presId="urn:microsoft.com/office/officeart/2005/8/layout/hList2"/>
    <dgm:cxn modelId="{D9582BEB-BECC-440F-9024-2604FA7131A5}" type="presOf" srcId="{D45929F9-BF34-4775-9379-29107017DDD5}" destId="{3EFD6027-A5AC-4576-B5EC-6BD276D835EF}" srcOrd="0" destOrd="6" presId="urn:microsoft.com/office/officeart/2005/8/layout/hList2"/>
    <dgm:cxn modelId="{4ED9C291-9EA3-4CA6-8EF1-02208C42EF9D}" type="presOf" srcId="{015E8816-D38A-4578-B5DF-D3350CC8EC0D}" destId="{3EFD6027-A5AC-4576-B5EC-6BD276D835EF}" srcOrd="0" destOrd="5" presId="urn:microsoft.com/office/officeart/2005/8/layout/hList2"/>
    <dgm:cxn modelId="{179227CD-0C97-41D3-A656-3CBDFF321FE1}" type="presOf" srcId="{BA9040D7-3522-4FA5-B3B0-07400EBB784B}" destId="{3EFD6027-A5AC-4576-B5EC-6BD276D835EF}" srcOrd="0" destOrd="8" presId="urn:microsoft.com/office/officeart/2005/8/layout/hList2"/>
    <dgm:cxn modelId="{C6B15644-BE22-4169-8EF8-FDAEBE2A2499}" type="presOf" srcId="{9F8E4241-68F0-4A6D-BED0-C31DF539685C}" destId="{88D60A8D-1D8D-4AC3-AE1F-9585FE86DBA2}" srcOrd="0" destOrd="0" presId="urn:microsoft.com/office/officeart/2005/8/layout/hList2"/>
    <dgm:cxn modelId="{794081F1-43EB-428E-8816-76D92DEF4201}" srcId="{9F8E4241-68F0-4A6D-BED0-C31DF539685C}" destId="{D45929F9-BF34-4775-9379-29107017DDD5}" srcOrd="6" destOrd="0" parTransId="{C20E1732-5822-4167-95B1-A3A1D8B44D00}" sibTransId="{7642818F-C299-4A44-B39F-094946EA5DA7}"/>
    <dgm:cxn modelId="{E1D9B0EA-7DAF-458F-A73C-97B5BFAC3C21}" srcId="{9F8E4241-68F0-4A6D-BED0-C31DF539685C}" destId="{DDFE650D-82E9-4F56-9FF8-9A9A24184D39}" srcOrd="7" destOrd="0" parTransId="{59644C5A-0117-456A-8038-AFB538D11016}" sibTransId="{7C63AE03-D411-49C1-8073-DE12EAE54B2D}"/>
    <dgm:cxn modelId="{D6AC156B-818F-48CF-8EEB-6F5EBA18D5AA}" type="presOf" srcId="{2C4E6399-3D82-45A7-85D3-110CAAFE0E5C}" destId="{3EFD6027-A5AC-4576-B5EC-6BD276D835EF}" srcOrd="0" destOrd="4" presId="urn:microsoft.com/office/officeart/2005/8/layout/hList2"/>
    <dgm:cxn modelId="{A8171033-D0A2-4E30-A2D1-6FFC6B3F4C56}" srcId="{9F8E4241-68F0-4A6D-BED0-C31DF539685C}" destId="{2C4E6399-3D82-45A7-85D3-110CAAFE0E5C}" srcOrd="4" destOrd="0" parTransId="{974BF75D-21A0-43A4-969E-BC9BFF0DEF2F}" sibTransId="{48959D52-7F70-4611-81FA-5ECE49F9C9B1}"/>
    <dgm:cxn modelId="{C5F79F1F-E898-4C30-B24A-E07A5FE7182C}" type="presOf" srcId="{C0C59DE9-A4E8-4EDE-81AA-6ED0C45EF993}" destId="{3EFD6027-A5AC-4576-B5EC-6BD276D835EF}" srcOrd="0" destOrd="1" presId="urn:microsoft.com/office/officeart/2005/8/layout/hList2"/>
    <dgm:cxn modelId="{765806C1-D491-4767-A738-1353C033C1F9}" type="presOf" srcId="{62E9C20D-5F96-42A6-8C66-ECF652B230A7}" destId="{3EFD6027-A5AC-4576-B5EC-6BD276D835EF}" srcOrd="0" destOrd="9" presId="urn:microsoft.com/office/officeart/2005/8/layout/hList2"/>
    <dgm:cxn modelId="{F03883BF-9FAB-41E2-9173-533486D1DBB1}" srcId="{9F8E4241-68F0-4A6D-BED0-C31DF539685C}" destId="{C0C59DE9-A4E8-4EDE-81AA-6ED0C45EF993}" srcOrd="1" destOrd="0" parTransId="{A2B672F7-08A6-42FD-BBF7-E1E51295A202}" sibTransId="{2956FF67-A578-408B-94AE-7A6DA1337518}"/>
    <dgm:cxn modelId="{29B0E0A5-8DE1-4ED4-BCC4-F69FF0332799}" srcId="{9F8E4241-68F0-4A6D-BED0-C31DF539685C}" destId="{C293CD4F-9995-47A1-882D-0801A4A0AF8E}" srcOrd="2" destOrd="0" parTransId="{F598EFB5-B7C0-47F3-8620-F256094A765B}" sibTransId="{C2009D72-75E6-4FC2-BC97-79A049D13A1E}"/>
    <dgm:cxn modelId="{C8E10B3A-12C6-454C-B37B-B644F68AD2DD}" srcId="{9F8E4241-68F0-4A6D-BED0-C31DF539685C}" destId="{F19C7364-6ED0-4B45-AB1E-5EE9B09DAE22}" srcOrd="11" destOrd="0" parTransId="{2F88A74F-1D73-4E28-97CE-701E31C65A4D}" sibTransId="{F6C68DE3-6938-43AA-BF6E-27ABEE79B5D3}"/>
    <dgm:cxn modelId="{7357A72F-B37D-4641-9FB1-35927AB1CA67}" srcId="{9F8E4241-68F0-4A6D-BED0-C31DF539685C}" destId="{07EBCF58-A1D8-41CF-AB17-49A8A6F8E417}" srcOrd="10" destOrd="0" parTransId="{3B47DA83-7E1F-4421-9B52-19948A2AFCF4}" sibTransId="{5E644228-6293-4666-8C50-14A791CB81EA}"/>
    <dgm:cxn modelId="{05E21299-0AF0-42E0-A9DA-DFD046098E93}" type="presParOf" srcId="{C518A96B-FAFB-4686-BF3E-2C029373778E}" destId="{1903C2CC-BCEB-4E74-95A2-762372893462}" srcOrd="0" destOrd="0" presId="urn:microsoft.com/office/officeart/2005/8/layout/hList2"/>
    <dgm:cxn modelId="{F717582E-D23E-4D5C-A345-8298791A9E95}" type="presParOf" srcId="{1903C2CC-BCEB-4E74-95A2-762372893462}" destId="{51B6EE0F-D6CC-4BCD-9324-D61D2375BBCC}" srcOrd="0" destOrd="0" presId="urn:microsoft.com/office/officeart/2005/8/layout/hList2"/>
    <dgm:cxn modelId="{2DC043C7-1894-476E-BC34-351495E819E8}" type="presParOf" srcId="{1903C2CC-BCEB-4E74-95A2-762372893462}" destId="{3EFD6027-A5AC-4576-B5EC-6BD276D835EF}" srcOrd="1" destOrd="0" presId="urn:microsoft.com/office/officeart/2005/8/layout/hList2"/>
    <dgm:cxn modelId="{94DFC5E4-4DDB-4BDD-9CAB-B0569D5E318D}" type="presParOf" srcId="{1903C2CC-BCEB-4E74-95A2-762372893462}" destId="{88D60A8D-1D8D-4AC3-AE1F-9585FE86DBA2}"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7E0CF1-9C38-4EC6-80C3-7EDC562DBFFF}" type="doc">
      <dgm:prSet loTypeId="urn:microsoft.com/office/officeart/2005/8/layout/hList2" loCatId="list" qsTypeId="urn:microsoft.com/office/officeart/2005/8/quickstyle/3d1" qsCatId="3D" csTypeId="urn:microsoft.com/office/officeart/2005/8/colors/colorful3" csCatId="colorful" phldr="1"/>
      <dgm:spPr/>
      <dgm:t>
        <a:bodyPr/>
        <a:lstStyle/>
        <a:p>
          <a:endParaRPr lang="en-US"/>
        </a:p>
      </dgm:t>
    </dgm:pt>
    <dgm:pt modelId="{C3E5A11E-73F5-4317-9A69-D27D65AF8D74}">
      <dgm:prSet phldrT="[Text]" custT="1"/>
      <dgm:spPr/>
      <dgm:t>
        <a:bodyPr/>
        <a:lstStyle/>
        <a:p>
          <a:pPr algn="l"/>
          <a:r>
            <a:rPr lang="en-US" sz="1600" b="1" dirty="0" smtClean="0"/>
            <a:t>Then</a:t>
          </a:r>
          <a:r>
            <a:rPr lang="en-US" sz="1600" dirty="0" smtClean="0"/>
            <a:t>: Pollution Control and Treatment</a:t>
          </a:r>
          <a:endParaRPr lang="en-US" sz="1600" dirty="0"/>
        </a:p>
      </dgm:t>
    </dgm:pt>
    <dgm:pt modelId="{79B71786-5E34-4495-9A51-558FCC83A7F2}" type="parTrans" cxnId="{887209A7-6042-49FB-B8BA-73398548B7DB}">
      <dgm:prSet/>
      <dgm:spPr/>
      <dgm:t>
        <a:bodyPr/>
        <a:lstStyle/>
        <a:p>
          <a:endParaRPr lang="en-US" sz="1600"/>
        </a:p>
      </dgm:t>
    </dgm:pt>
    <dgm:pt modelId="{4E97382D-D0CC-4DE3-9892-F4074E2C8401}" type="sibTrans" cxnId="{887209A7-6042-49FB-B8BA-73398548B7DB}">
      <dgm:prSet/>
      <dgm:spPr/>
      <dgm:t>
        <a:bodyPr/>
        <a:lstStyle/>
        <a:p>
          <a:endParaRPr lang="en-US" sz="1600"/>
        </a:p>
      </dgm:t>
    </dgm:pt>
    <dgm:pt modelId="{52363FAA-775A-4CD2-A8AB-90BECFED4063}">
      <dgm:prSet phldrT="[Text]" custT="1"/>
      <dgm:spPr/>
      <dgm:t>
        <a:bodyPr/>
        <a:lstStyle/>
        <a:p>
          <a:pPr algn="l"/>
          <a:r>
            <a:rPr lang="en-US" sz="1600" b="1" dirty="0" smtClean="0"/>
            <a:t>Now</a:t>
          </a:r>
          <a:r>
            <a:rPr lang="en-US" sz="1600" dirty="0" smtClean="0"/>
            <a:t>: Cleaner Production</a:t>
          </a:r>
          <a:endParaRPr lang="en-US" sz="1600" dirty="0"/>
        </a:p>
      </dgm:t>
    </dgm:pt>
    <dgm:pt modelId="{CB30B90A-5E0D-4B1C-B836-A8CF5250B58C}" type="parTrans" cxnId="{86DA385E-18DA-44FE-B3D9-2B9A7BA3A976}">
      <dgm:prSet/>
      <dgm:spPr/>
      <dgm:t>
        <a:bodyPr/>
        <a:lstStyle/>
        <a:p>
          <a:endParaRPr lang="en-US" sz="1600"/>
        </a:p>
      </dgm:t>
    </dgm:pt>
    <dgm:pt modelId="{2F6696A7-52FB-4DEF-9C1E-62215A14B943}" type="sibTrans" cxnId="{86DA385E-18DA-44FE-B3D9-2B9A7BA3A976}">
      <dgm:prSet/>
      <dgm:spPr/>
      <dgm:t>
        <a:bodyPr/>
        <a:lstStyle/>
        <a:p>
          <a:endParaRPr lang="en-US" sz="1600"/>
        </a:p>
      </dgm:t>
    </dgm:pt>
    <dgm:pt modelId="{2DD6AF2B-3757-421E-BE3D-7E5F31D9F9AB}">
      <dgm:prSet phldrT="[Text]" custT="1"/>
      <dgm:spPr/>
      <dgm:t>
        <a:bodyPr/>
        <a:lstStyle/>
        <a:p>
          <a:r>
            <a:rPr lang="en-US" sz="1400" dirty="0" smtClean="0"/>
            <a:t>Pollution prevention at the </a:t>
          </a:r>
          <a:r>
            <a:rPr lang="en-US" sz="1400" b="1" dirty="0" smtClean="0"/>
            <a:t>source</a:t>
          </a:r>
          <a:r>
            <a:rPr lang="en-US" sz="1400" dirty="0" smtClean="0"/>
            <a:t> (i.e. energy efficiency, waste reduction)</a:t>
          </a:r>
          <a:endParaRPr lang="en-US" sz="1400" dirty="0"/>
        </a:p>
      </dgm:t>
    </dgm:pt>
    <dgm:pt modelId="{605A04F5-7C71-478B-A28B-967E5359F242}" type="parTrans" cxnId="{AF6D6690-2844-4AF3-9BB5-713C80666BD7}">
      <dgm:prSet/>
      <dgm:spPr/>
      <dgm:t>
        <a:bodyPr/>
        <a:lstStyle/>
        <a:p>
          <a:endParaRPr lang="en-US" sz="1600"/>
        </a:p>
      </dgm:t>
    </dgm:pt>
    <dgm:pt modelId="{2E1732A6-14A2-4504-974C-9697DA6965B1}" type="sibTrans" cxnId="{AF6D6690-2844-4AF3-9BB5-713C80666BD7}">
      <dgm:prSet/>
      <dgm:spPr/>
      <dgm:t>
        <a:bodyPr/>
        <a:lstStyle/>
        <a:p>
          <a:endParaRPr lang="en-US" sz="1600"/>
        </a:p>
      </dgm:t>
    </dgm:pt>
    <dgm:pt modelId="{0487199F-C306-4E76-A1DC-4ABDA01F10D1}">
      <dgm:prSet phldrT="[Text]" custT="1"/>
      <dgm:spPr/>
      <dgm:t>
        <a:bodyPr/>
        <a:lstStyle/>
        <a:p>
          <a:r>
            <a:rPr lang="en-US" sz="1400" dirty="0" smtClean="0"/>
            <a:t>Benefits include environmental performance, regulatory compliance, lower energy and material costs, increased marketability of products and brand, employee recruitment and retention, innovation, etc.</a:t>
          </a:r>
          <a:endParaRPr lang="en-US" sz="1400" dirty="0"/>
        </a:p>
      </dgm:t>
    </dgm:pt>
    <dgm:pt modelId="{F72FE44B-FB44-48A7-AA00-C3BA5B28A828}" type="parTrans" cxnId="{BB14FD68-6256-47C2-9417-F2BA229964B8}">
      <dgm:prSet/>
      <dgm:spPr/>
      <dgm:t>
        <a:bodyPr/>
        <a:lstStyle/>
        <a:p>
          <a:endParaRPr lang="en-US" sz="1600"/>
        </a:p>
      </dgm:t>
    </dgm:pt>
    <dgm:pt modelId="{2F5CFE27-1D48-4B0B-B99C-96758DDA2DC8}" type="sibTrans" cxnId="{BB14FD68-6256-47C2-9417-F2BA229964B8}">
      <dgm:prSet/>
      <dgm:spPr/>
      <dgm:t>
        <a:bodyPr/>
        <a:lstStyle/>
        <a:p>
          <a:endParaRPr lang="en-US" sz="1600"/>
        </a:p>
      </dgm:t>
    </dgm:pt>
    <dgm:pt modelId="{AAA4FA69-B47E-42AA-92A7-234FC6DB7655}">
      <dgm:prSet phldrT="[Text]" custT="1"/>
      <dgm:spPr/>
      <dgm:t>
        <a:bodyPr/>
        <a:lstStyle/>
        <a:p>
          <a:endParaRPr lang="en-US" sz="1400" dirty="0"/>
        </a:p>
      </dgm:t>
    </dgm:pt>
    <dgm:pt modelId="{670D5F94-CD05-4895-B24F-FA44A441F3E3}" type="parTrans" cxnId="{F66A4CAD-F226-4500-B6B8-AC406186E131}">
      <dgm:prSet/>
      <dgm:spPr/>
      <dgm:t>
        <a:bodyPr/>
        <a:lstStyle/>
        <a:p>
          <a:endParaRPr lang="en-US"/>
        </a:p>
      </dgm:t>
    </dgm:pt>
    <dgm:pt modelId="{1DA551D6-589F-429F-AE26-D301E85D694F}" type="sibTrans" cxnId="{F66A4CAD-F226-4500-B6B8-AC406186E131}">
      <dgm:prSet/>
      <dgm:spPr/>
      <dgm:t>
        <a:bodyPr/>
        <a:lstStyle/>
        <a:p>
          <a:endParaRPr lang="en-US"/>
        </a:p>
      </dgm:t>
    </dgm:pt>
    <dgm:pt modelId="{02706C85-70FF-412C-ACED-B64B738A89BA}">
      <dgm:prSet phldrT="[Text]" custT="1"/>
      <dgm:spPr>
        <a:solidFill>
          <a:schemeClr val="tx2"/>
        </a:solidFill>
      </dgm:spPr>
      <dgm:t>
        <a:bodyPr/>
        <a:lstStyle/>
        <a:p>
          <a:r>
            <a:rPr lang="en-US" sz="1400" dirty="0" smtClean="0"/>
            <a:t>Not likely to produce direct financial benefits</a:t>
          </a:r>
          <a:endParaRPr lang="en-US" sz="1400" dirty="0"/>
        </a:p>
      </dgm:t>
    </dgm:pt>
    <dgm:pt modelId="{C0D4FC15-AD3E-4945-90DF-EF4D5EF67CA5}" type="sibTrans" cxnId="{41438760-169F-43C6-8C57-8BC8E217DCA7}">
      <dgm:prSet/>
      <dgm:spPr/>
      <dgm:t>
        <a:bodyPr/>
        <a:lstStyle/>
        <a:p>
          <a:endParaRPr lang="en-US"/>
        </a:p>
      </dgm:t>
    </dgm:pt>
    <dgm:pt modelId="{416FF5A6-27AD-428E-84E4-A7CDED9F4AC2}" type="parTrans" cxnId="{41438760-169F-43C6-8C57-8BC8E217DCA7}">
      <dgm:prSet/>
      <dgm:spPr/>
      <dgm:t>
        <a:bodyPr/>
        <a:lstStyle/>
        <a:p>
          <a:endParaRPr lang="en-US"/>
        </a:p>
      </dgm:t>
    </dgm:pt>
    <dgm:pt modelId="{D45AA72C-597E-4DA6-B0C1-EF5BB3F5514E}">
      <dgm:prSet phldrT="[Text]" custT="1"/>
      <dgm:spPr>
        <a:solidFill>
          <a:schemeClr val="tx2"/>
        </a:solidFill>
      </dgm:spPr>
      <dgm:t>
        <a:bodyPr/>
        <a:lstStyle/>
        <a:p>
          <a:endParaRPr lang="en-US" sz="1400" dirty="0"/>
        </a:p>
      </dgm:t>
    </dgm:pt>
    <dgm:pt modelId="{E34867FC-701F-4D6E-B161-952380EF9446}" type="sibTrans" cxnId="{292560D1-FBFE-48D0-AE3D-60F067AE9A64}">
      <dgm:prSet/>
      <dgm:spPr/>
      <dgm:t>
        <a:bodyPr/>
        <a:lstStyle/>
        <a:p>
          <a:endParaRPr lang="en-US"/>
        </a:p>
      </dgm:t>
    </dgm:pt>
    <dgm:pt modelId="{4962F53E-CB64-48B5-BC04-52E6DACEB6F2}" type="parTrans" cxnId="{292560D1-FBFE-48D0-AE3D-60F067AE9A64}">
      <dgm:prSet/>
      <dgm:spPr/>
      <dgm:t>
        <a:bodyPr/>
        <a:lstStyle/>
        <a:p>
          <a:endParaRPr lang="en-US"/>
        </a:p>
      </dgm:t>
    </dgm:pt>
    <dgm:pt modelId="{055648D9-944C-4571-8E46-57ED2E8521B1}">
      <dgm:prSet phldrT="[Text]" custT="1"/>
      <dgm:spPr>
        <a:solidFill>
          <a:schemeClr val="tx2"/>
        </a:solidFill>
      </dgm:spPr>
      <dgm:t>
        <a:bodyPr/>
        <a:lstStyle/>
        <a:p>
          <a:r>
            <a:rPr lang="en-US" sz="1400" dirty="0" smtClean="0"/>
            <a:t>Benefits include better environmental performance and regulatory compliance</a:t>
          </a:r>
          <a:endParaRPr lang="en-US" sz="1400" dirty="0"/>
        </a:p>
      </dgm:t>
    </dgm:pt>
    <dgm:pt modelId="{53459125-F33F-4ACB-AE25-803FFA045826}" type="sibTrans" cxnId="{A26F10E1-99ED-470A-A32E-4C31D069F1FB}">
      <dgm:prSet/>
      <dgm:spPr/>
      <dgm:t>
        <a:bodyPr/>
        <a:lstStyle/>
        <a:p>
          <a:endParaRPr lang="en-US" sz="1600"/>
        </a:p>
      </dgm:t>
    </dgm:pt>
    <dgm:pt modelId="{D9A2FFA9-EAAC-4AAB-824B-976AAFC16684}" type="parTrans" cxnId="{A26F10E1-99ED-470A-A32E-4C31D069F1FB}">
      <dgm:prSet/>
      <dgm:spPr/>
      <dgm:t>
        <a:bodyPr/>
        <a:lstStyle/>
        <a:p>
          <a:endParaRPr lang="en-US" sz="1600"/>
        </a:p>
      </dgm:t>
    </dgm:pt>
    <dgm:pt modelId="{90FD80E8-9833-47FB-9CB5-786EBDCC87A4}">
      <dgm:prSet phldrT="[Text]" custT="1"/>
      <dgm:spPr>
        <a:solidFill>
          <a:schemeClr val="tx2"/>
        </a:solidFill>
      </dgm:spPr>
      <dgm:t>
        <a:bodyPr/>
        <a:lstStyle/>
        <a:p>
          <a:endParaRPr lang="en-US" sz="1400" dirty="0"/>
        </a:p>
      </dgm:t>
    </dgm:pt>
    <dgm:pt modelId="{281D9FD7-665E-42F0-976B-53BFBC1DE344}" type="sibTrans" cxnId="{F3CBD722-F021-48B8-BAF8-20082DB33780}">
      <dgm:prSet/>
      <dgm:spPr/>
      <dgm:t>
        <a:bodyPr/>
        <a:lstStyle/>
        <a:p>
          <a:endParaRPr lang="en-US"/>
        </a:p>
      </dgm:t>
    </dgm:pt>
    <dgm:pt modelId="{FABADF6B-3DCB-43C4-A553-8F96A1F17754}" type="parTrans" cxnId="{F3CBD722-F021-48B8-BAF8-20082DB33780}">
      <dgm:prSet/>
      <dgm:spPr/>
      <dgm:t>
        <a:bodyPr/>
        <a:lstStyle/>
        <a:p>
          <a:endParaRPr lang="en-US"/>
        </a:p>
      </dgm:t>
    </dgm:pt>
    <dgm:pt modelId="{301274E4-1F1B-4FAF-A7D5-78F8C4235FE9}">
      <dgm:prSet phldrT="[Text]" custT="1"/>
      <dgm:spPr>
        <a:solidFill>
          <a:schemeClr val="tx2"/>
        </a:solidFill>
      </dgm:spPr>
      <dgm:t>
        <a:bodyPr/>
        <a:lstStyle/>
        <a:p>
          <a:r>
            <a:rPr lang="en-US" sz="1400" dirty="0" smtClean="0"/>
            <a:t>End-of-pipe pollution abatement (wastewater treatment, air scrubbers and filters)</a:t>
          </a:r>
          <a:endParaRPr lang="en-US" sz="1400" dirty="0"/>
        </a:p>
      </dgm:t>
    </dgm:pt>
    <dgm:pt modelId="{0B0CB775-1E11-44E9-A99F-D88283456C41}" type="sibTrans" cxnId="{E4CF8CE7-1950-42A4-B059-7509C83874EA}">
      <dgm:prSet/>
      <dgm:spPr/>
      <dgm:t>
        <a:bodyPr/>
        <a:lstStyle/>
        <a:p>
          <a:endParaRPr lang="en-US" sz="1600"/>
        </a:p>
      </dgm:t>
    </dgm:pt>
    <dgm:pt modelId="{02AE1BC4-5DE8-45B6-8B0F-43BDC18BF6D3}" type="parTrans" cxnId="{E4CF8CE7-1950-42A4-B059-7509C83874EA}">
      <dgm:prSet/>
      <dgm:spPr/>
      <dgm:t>
        <a:bodyPr/>
        <a:lstStyle/>
        <a:p>
          <a:endParaRPr lang="en-US" sz="1600"/>
        </a:p>
      </dgm:t>
    </dgm:pt>
    <dgm:pt modelId="{0B5F0DCA-EFF3-4F6F-A7D6-1EF9D8D44C43}" type="pres">
      <dgm:prSet presAssocID="{5F7E0CF1-9C38-4EC6-80C3-7EDC562DBFFF}" presName="linearFlow" presStyleCnt="0">
        <dgm:presLayoutVars>
          <dgm:dir/>
          <dgm:animLvl val="lvl"/>
          <dgm:resizeHandles/>
        </dgm:presLayoutVars>
      </dgm:prSet>
      <dgm:spPr/>
      <dgm:t>
        <a:bodyPr/>
        <a:lstStyle/>
        <a:p>
          <a:endParaRPr lang="en-US"/>
        </a:p>
      </dgm:t>
    </dgm:pt>
    <dgm:pt modelId="{475E021D-5805-4CE1-A59A-35545A74C496}" type="pres">
      <dgm:prSet presAssocID="{C3E5A11E-73F5-4317-9A69-D27D65AF8D74}" presName="compositeNode" presStyleCnt="0">
        <dgm:presLayoutVars>
          <dgm:bulletEnabled val="1"/>
        </dgm:presLayoutVars>
      </dgm:prSet>
      <dgm:spPr/>
      <dgm:t>
        <a:bodyPr/>
        <a:lstStyle/>
        <a:p>
          <a:endParaRPr lang="en-US"/>
        </a:p>
      </dgm:t>
    </dgm:pt>
    <dgm:pt modelId="{403275BA-87B9-4631-B69C-B5D4E2DE0151}" type="pres">
      <dgm:prSet presAssocID="{C3E5A11E-73F5-4317-9A69-D27D65AF8D74}" presName="image"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674D42AF-1F9A-44DB-92FF-653EE3A93F4F}" type="pres">
      <dgm:prSet presAssocID="{C3E5A11E-73F5-4317-9A69-D27D65AF8D74}" presName="childNode" presStyleLbl="node1" presStyleIdx="0" presStyleCnt="2">
        <dgm:presLayoutVars>
          <dgm:bulletEnabled val="1"/>
        </dgm:presLayoutVars>
      </dgm:prSet>
      <dgm:spPr/>
      <dgm:t>
        <a:bodyPr/>
        <a:lstStyle/>
        <a:p>
          <a:endParaRPr lang="en-US"/>
        </a:p>
      </dgm:t>
    </dgm:pt>
    <dgm:pt modelId="{E542EA6C-3125-40B9-82CE-4A0532441CE4}" type="pres">
      <dgm:prSet presAssocID="{C3E5A11E-73F5-4317-9A69-D27D65AF8D74}" presName="parentNode" presStyleLbl="revTx" presStyleIdx="0" presStyleCnt="2" custAng="5400000" custScaleX="69133" custScaleY="128205" custLinFactX="200000" custLinFactNeighborX="258052" custLinFactNeighborY="-60719">
        <dgm:presLayoutVars>
          <dgm:chMax val="0"/>
          <dgm:bulletEnabled val="1"/>
        </dgm:presLayoutVars>
      </dgm:prSet>
      <dgm:spPr/>
      <dgm:t>
        <a:bodyPr/>
        <a:lstStyle/>
        <a:p>
          <a:endParaRPr lang="en-US"/>
        </a:p>
      </dgm:t>
    </dgm:pt>
    <dgm:pt modelId="{5DBC69DE-F064-4468-8793-CEBED73A9240}" type="pres">
      <dgm:prSet presAssocID="{4E97382D-D0CC-4DE3-9892-F4074E2C8401}" presName="sibTrans" presStyleCnt="0"/>
      <dgm:spPr/>
      <dgm:t>
        <a:bodyPr/>
        <a:lstStyle/>
        <a:p>
          <a:endParaRPr lang="en-US"/>
        </a:p>
      </dgm:t>
    </dgm:pt>
    <dgm:pt modelId="{B7C3B289-4568-45C5-A754-6E66A9FF8767}" type="pres">
      <dgm:prSet presAssocID="{52363FAA-775A-4CD2-A8AB-90BECFED4063}" presName="compositeNode" presStyleCnt="0">
        <dgm:presLayoutVars>
          <dgm:bulletEnabled val="1"/>
        </dgm:presLayoutVars>
      </dgm:prSet>
      <dgm:spPr/>
      <dgm:t>
        <a:bodyPr/>
        <a:lstStyle/>
        <a:p>
          <a:endParaRPr lang="en-US"/>
        </a:p>
      </dgm:t>
    </dgm:pt>
    <dgm:pt modelId="{A22FF049-9D27-459A-B4F0-DBCCB4236C8A}" type="pres">
      <dgm:prSet presAssocID="{52363FAA-775A-4CD2-A8AB-90BECFED4063}" presName="image" presStyleLbl="fgImgPlace1" presStyleIdx="1" presStyleCnt="2" custLinFactNeighborX="32003" custLinFactNeighborY="10020"/>
      <dgm:spPr>
        <a:blipFill rotWithShape="0">
          <a:blip xmlns:r="http://schemas.openxmlformats.org/officeDocument/2006/relationships" r:embed="rId2"/>
          <a:stretch>
            <a:fillRect/>
          </a:stretch>
        </a:blipFill>
      </dgm:spPr>
      <dgm:t>
        <a:bodyPr/>
        <a:lstStyle/>
        <a:p>
          <a:endParaRPr lang="en-US"/>
        </a:p>
      </dgm:t>
    </dgm:pt>
    <dgm:pt modelId="{7189B83A-4677-4AD3-BEC4-5847DD089CC6}" type="pres">
      <dgm:prSet presAssocID="{52363FAA-775A-4CD2-A8AB-90BECFED4063}" presName="childNode" presStyleLbl="node1" presStyleIdx="1" presStyleCnt="2">
        <dgm:presLayoutVars>
          <dgm:bulletEnabled val="1"/>
        </dgm:presLayoutVars>
      </dgm:prSet>
      <dgm:spPr/>
      <dgm:t>
        <a:bodyPr/>
        <a:lstStyle/>
        <a:p>
          <a:endParaRPr lang="en-US"/>
        </a:p>
      </dgm:t>
    </dgm:pt>
    <dgm:pt modelId="{29D9C48C-CC3F-42A4-8BAF-39B0E32BB4AC}" type="pres">
      <dgm:prSet presAssocID="{52363FAA-775A-4CD2-A8AB-90BECFED4063}" presName="parentNode" presStyleLbl="revTx" presStyleIdx="1" presStyleCnt="2" custAng="5400000" custScaleX="64422" custScaleY="86597" custLinFactX="189738" custLinFactNeighborX="200000" custLinFactNeighborY="-61217">
        <dgm:presLayoutVars>
          <dgm:chMax val="0"/>
          <dgm:bulletEnabled val="1"/>
        </dgm:presLayoutVars>
      </dgm:prSet>
      <dgm:spPr/>
      <dgm:t>
        <a:bodyPr/>
        <a:lstStyle/>
        <a:p>
          <a:endParaRPr lang="en-US"/>
        </a:p>
      </dgm:t>
    </dgm:pt>
  </dgm:ptLst>
  <dgm:cxnLst>
    <dgm:cxn modelId="{BB14FD68-6256-47C2-9417-F2BA229964B8}" srcId="{52363FAA-775A-4CD2-A8AB-90BECFED4063}" destId="{0487199F-C306-4E76-A1DC-4ABDA01F10D1}" srcOrd="2" destOrd="0" parTransId="{F72FE44B-FB44-48A7-AA00-C3BA5B28A828}" sibTransId="{2F5CFE27-1D48-4B0B-B99C-96758DDA2DC8}"/>
    <dgm:cxn modelId="{41438760-169F-43C6-8C57-8BC8E217DCA7}" srcId="{C3E5A11E-73F5-4317-9A69-D27D65AF8D74}" destId="{02706C85-70FF-412C-ACED-B64B738A89BA}" srcOrd="4" destOrd="0" parTransId="{416FF5A6-27AD-428E-84E4-A7CDED9F4AC2}" sibTransId="{C0D4FC15-AD3E-4945-90DF-EF4D5EF67CA5}"/>
    <dgm:cxn modelId="{14BA177B-1FC6-4E07-AF3E-FA25A5EA38BE}" type="presOf" srcId="{52363FAA-775A-4CD2-A8AB-90BECFED4063}" destId="{29D9C48C-CC3F-42A4-8BAF-39B0E32BB4AC}" srcOrd="0" destOrd="0" presId="urn:microsoft.com/office/officeart/2005/8/layout/hList2"/>
    <dgm:cxn modelId="{3F539E43-33C4-4251-AB8B-44EDC8900079}" type="presOf" srcId="{C3E5A11E-73F5-4317-9A69-D27D65AF8D74}" destId="{E542EA6C-3125-40B9-82CE-4A0532441CE4}" srcOrd="0" destOrd="0" presId="urn:microsoft.com/office/officeart/2005/8/layout/hList2"/>
    <dgm:cxn modelId="{F3CBD722-F021-48B8-BAF8-20082DB33780}" srcId="{C3E5A11E-73F5-4317-9A69-D27D65AF8D74}" destId="{90FD80E8-9833-47FB-9CB5-786EBDCC87A4}" srcOrd="1" destOrd="0" parTransId="{FABADF6B-3DCB-43C4-A553-8F96A1F17754}" sibTransId="{281D9FD7-665E-42F0-976B-53BFBC1DE344}"/>
    <dgm:cxn modelId="{51D5581B-7582-4CBA-9D22-8A00F069F3F6}" type="presOf" srcId="{2DD6AF2B-3757-421E-BE3D-7E5F31D9F9AB}" destId="{7189B83A-4677-4AD3-BEC4-5847DD089CC6}" srcOrd="0" destOrd="0" presId="urn:microsoft.com/office/officeart/2005/8/layout/hList2"/>
    <dgm:cxn modelId="{DA79CAC6-ABE6-4C31-A10F-A5E0392DEDAE}" type="presOf" srcId="{0487199F-C306-4E76-A1DC-4ABDA01F10D1}" destId="{7189B83A-4677-4AD3-BEC4-5847DD089CC6}" srcOrd="0" destOrd="2" presId="urn:microsoft.com/office/officeart/2005/8/layout/hList2"/>
    <dgm:cxn modelId="{F66A4CAD-F226-4500-B6B8-AC406186E131}" srcId="{52363FAA-775A-4CD2-A8AB-90BECFED4063}" destId="{AAA4FA69-B47E-42AA-92A7-234FC6DB7655}" srcOrd="1" destOrd="0" parTransId="{670D5F94-CD05-4895-B24F-FA44A441F3E3}" sibTransId="{1DA551D6-589F-429F-AE26-D301E85D694F}"/>
    <dgm:cxn modelId="{A26F10E1-99ED-470A-A32E-4C31D069F1FB}" srcId="{C3E5A11E-73F5-4317-9A69-D27D65AF8D74}" destId="{055648D9-944C-4571-8E46-57ED2E8521B1}" srcOrd="2" destOrd="0" parTransId="{D9A2FFA9-EAAC-4AAB-824B-976AAFC16684}" sibTransId="{53459125-F33F-4ACB-AE25-803FFA045826}"/>
    <dgm:cxn modelId="{887209A7-6042-49FB-B8BA-73398548B7DB}" srcId="{5F7E0CF1-9C38-4EC6-80C3-7EDC562DBFFF}" destId="{C3E5A11E-73F5-4317-9A69-D27D65AF8D74}" srcOrd="0" destOrd="0" parTransId="{79B71786-5E34-4495-9A51-558FCC83A7F2}" sibTransId="{4E97382D-D0CC-4DE3-9892-F4074E2C8401}"/>
    <dgm:cxn modelId="{6337895B-8B36-4670-AE34-A9C644701DC4}" type="presOf" srcId="{D45AA72C-597E-4DA6-B0C1-EF5BB3F5514E}" destId="{674D42AF-1F9A-44DB-92FF-653EE3A93F4F}" srcOrd="0" destOrd="3" presId="urn:microsoft.com/office/officeart/2005/8/layout/hList2"/>
    <dgm:cxn modelId="{AF6D6690-2844-4AF3-9BB5-713C80666BD7}" srcId="{52363FAA-775A-4CD2-A8AB-90BECFED4063}" destId="{2DD6AF2B-3757-421E-BE3D-7E5F31D9F9AB}" srcOrd="0" destOrd="0" parTransId="{605A04F5-7C71-478B-A28B-967E5359F242}" sibTransId="{2E1732A6-14A2-4504-974C-9697DA6965B1}"/>
    <dgm:cxn modelId="{E40F8CC9-1D68-4319-91C6-989A942540DB}" type="presOf" srcId="{AAA4FA69-B47E-42AA-92A7-234FC6DB7655}" destId="{7189B83A-4677-4AD3-BEC4-5847DD089CC6}" srcOrd="0" destOrd="1" presId="urn:microsoft.com/office/officeart/2005/8/layout/hList2"/>
    <dgm:cxn modelId="{402B4D00-ED39-439F-8F72-88F29915B12E}" type="presOf" srcId="{301274E4-1F1B-4FAF-A7D5-78F8C4235FE9}" destId="{674D42AF-1F9A-44DB-92FF-653EE3A93F4F}" srcOrd="0" destOrd="0" presId="urn:microsoft.com/office/officeart/2005/8/layout/hList2"/>
    <dgm:cxn modelId="{E4CF8CE7-1950-42A4-B059-7509C83874EA}" srcId="{C3E5A11E-73F5-4317-9A69-D27D65AF8D74}" destId="{301274E4-1F1B-4FAF-A7D5-78F8C4235FE9}" srcOrd="0" destOrd="0" parTransId="{02AE1BC4-5DE8-45B6-8B0F-43BDC18BF6D3}" sibTransId="{0B0CB775-1E11-44E9-A99F-D88283456C41}"/>
    <dgm:cxn modelId="{53C694AD-1B1F-49EF-995E-66657FA2CEC7}" type="presOf" srcId="{90FD80E8-9833-47FB-9CB5-786EBDCC87A4}" destId="{674D42AF-1F9A-44DB-92FF-653EE3A93F4F}" srcOrd="0" destOrd="1" presId="urn:microsoft.com/office/officeart/2005/8/layout/hList2"/>
    <dgm:cxn modelId="{A5CC66A0-C49A-436D-9500-0383FEC28F54}" type="presOf" srcId="{02706C85-70FF-412C-ACED-B64B738A89BA}" destId="{674D42AF-1F9A-44DB-92FF-653EE3A93F4F}" srcOrd="0" destOrd="4" presId="urn:microsoft.com/office/officeart/2005/8/layout/hList2"/>
    <dgm:cxn modelId="{292560D1-FBFE-48D0-AE3D-60F067AE9A64}" srcId="{C3E5A11E-73F5-4317-9A69-D27D65AF8D74}" destId="{D45AA72C-597E-4DA6-B0C1-EF5BB3F5514E}" srcOrd="3" destOrd="0" parTransId="{4962F53E-CB64-48B5-BC04-52E6DACEB6F2}" sibTransId="{E34867FC-701F-4D6E-B161-952380EF9446}"/>
    <dgm:cxn modelId="{21FD7604-5D86-43D9-B35E-2C1156B1CC97}" type="presOf" srcId="{5F7E0CF1-9C38-4EC6-80C3-7EDC562DBFFF}" destId="{0B5F0DCA-EFF3-4F6F-A7D6-1EF9D8D44C43}" srcOrd="0" destOrd="0" presId="urn:microsoft.com/office/officeart/2005/8/layout/hList2"/>
    <dgm:cxn modelId="{A670E80C-3617-458C-8F0B-3DA1FE8DE1C6}" type="presOf" srcId="{055648D9-944C-4571-8E46-57ED2E8521B1}" destId="{674D42AF-1F9A-44DB-92FF-653EE3A93F4F}" srcOrd="0" destOrd="2" presId="urn:microsoft.com/office/officeart/2005/8/layout/hList2"/>
    <dgm:cxn modelId="{86DA385E-18DA-44FE-B3D9-2B9A7BA3A976}" srcId="{5F7E0CF1-9C38-4EC6-80C3-7EDC562DBFFF}" destId="{52363FAA-775A-4CD2-A8AB-90BECFED4063}" srcOrd="1" destOrd="0" parTransId="{CB30B90A-5E0D-4B1C-B836-A8CF5250B58C}" sibTransId="{2F6696A7-52FB-4DEF-9C1E-62215A14B943}"/>
    <dgm:cxn modelId="{76B22B84-6594-4D9C-879C-01F6866B6A41}" type="presParOf" srcId="{0B5F0DCA-EFF3-4F6F-A7D6-1EF9D8D44C43}" destId="{475E021D-5805-4CE1-A59A-35545A74C496}" srcOrd="0" destOrd="0" presId="urn:microsoft.com/office/officeart/2005/8/layout/hList2"/>
    <dgm:cxn modelId="{E50A7DB5-D310-4AA9-9086-D419939C95E3}" type="presParOf" srcId="{475E021D-5805-4CE1-A59A-35545A74C496}" destId="{403275BA-87B9-4631-B69C-B5D4E2DE0151}" srcOrd="0" destOrd="0" presId="urn:microsoft.com/office/officeart/2005/8/layout/hList2"/>
    <dgm:cxn modelId="{507E7031-5E23-4E31-8703-AB807C6454EB}" type="presParOf" srcId="{475E021D-5805-4CE1-A59A-35545A74C496}" destId="{674D42AF-1F9A-44DB-92FF-653EE3A93F4F}" srcOrd="1" destOrd="0" presId="urn:microsoft.com/office/officeart/2005/8/layout/hList2"/>
    <dgm:cxn modelId="{86141479-3DE9-4431-8358-D3A3930397A6}" type="presParOf" srcId="{475E021D-5805-4CE1-A59A-35545A74C496}" destId="{E542EA6C-3125-40B9-82CE-4A0532441CE4}" srcOrd="2" destOrd="0" presId="urn:microsoft.com/office/officeart/2005/8/layout/hList2"/>
    <dgm:cxn modelId="{2421251B-33B3-4BF7-B0D1-02D8DA869A55}" type="presParOf" srcId="{0B5F0DCA-EFF3-4F6F-A7D6-1EF9D8D44C43}" destId="{5DBC69DE-F064-4468-8793-CEBED73A9240}" srcOrd="1" destOrd="0" presId="urn:microsoft.com/office/officeart/2005/8/layout/hList2"/>
    <dgm:cxn modelId="{3C070811-B006-414E-A8EC-09CEC1203B10}" type="presParOf" srcId="{0B5F0DCA-EFF3-4F6F-A7D6-1EF9D8D44C43}" destId="{B7C3B289-4568-45C5-A754-6E66A9FF8767}" srcOrd="2" destOrd="0" presId="urn:microsoft.com/office/officeart/2005/8/layout/hList2"/>
    <dgm:cxn modelId="{9301655E-1673-40BE-882E-B64815094FC3}" type="presParOf" srcId="{B7C3B289-4568-45C5-A754-6E66A9FF8767}" destId="{A22FF049-9D27-459A-B4F0-DBCCB4236C8A}" srcOrd="0" destOrd="0" presId="urn:microsoft.com/office/officeart/2005/8/layout/hList2"/>
    <dgm:cxn modelId="{A4C10507-81BC-4915-BCBE-886C08D46652}" type="presParOf" srcId="{B7C3B289-4568-45C5-A754-6E66A9FF8767}" destId="{7189B83A-4677-4AD3-BEC4-5847DD089CC6}" srcOrd="1" destOrd="0" presId="urn:microsoft.com/office/officeart/2005/8/layout/hList2"/>
    <dgm:cxn modelId="{6982399A-8F87-429F-B191-F571208552BA}" type="presParOf" srcId="{B7C3B289-4568-45C5-A754-6E66A9FF8767}" destId="{29D9C48C-CC3F-42A4-8BAF-39B0E32BB4AC}"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388EF7-1D04-4DA5-A294-A3682B451D16}" type="doc">
      <dgm:prSet loTypeId="urn:microsoft.com/office/officeart/2005/8/layout/process1" loCatId="process" qsTypeId="urn:microsoft.com/office/officeart/2005/8/quickstyle/simple4" qsCatId="simple" csTypeId="urn:microsoft.com/office/officeart/2005/8/colors/accent1_2" csCatId="accent1" phldr="1"/>
      <dgm:spPr/>
    </dgm:pt>
    <dgm:pt modelId="{1CA15D19-7C50-4163-B1D7-A9C4BBF4C654}">
      <dgm:prSet phldrT="[Text]"/>
      <dgm:spPr/>
      <dgm:t>
        <a:bodyPr/>
        <a:lstStyle/>
        <a:p>
          <a:r>
            <a:rPr lang="en-US" dirty="0" smtClean="0"/>
            <a:t>Resources</a:t>
          </a:r>
          <a:endParaRPr lang="en-US" dirty="0"/>
        </a:p>
      </dgm:t>
    </dgm:pt>
    <dgm:pt modelId="{2BCEB630-E0E0-4337-8F1F-8056C89EF695}" type="parTrans" cxnId="{F268F814-31A7-44CF-98A8-18C889945EAD}">
      <dgm:prSet/>
      <dgm:spPr/>
      <dgm:t>
        <a:bodyPr/>
        <a:lstStyle/>
        <a:p>
          <a:endParaRPr lang="en-US"/>
        </a:p>
      </dgm:t>
    </dgm:pt>
    <dgm:pt modelId="{C0AC11A4-9DC1-44C6-BF66-D035B55ED391}" type="sibTrans" cxnId="{F268F814-31A7-44CF-98A8-18C889945EAD}">
      <dgm:prSet/>
      <dgm:spPr/>
      <dgm:t>
        <a:bodyPr/>
        <a:lstStyle/>
        <a:p>
          <a:endParaRPr lang="en-US"/>
        </a:p>
      </dgm:t>
    </dgm:pt>
    <dgm:pt modelId="{D22BFD69-AFB4-4B58-A3DA-B0107F972971}">
      <dgm:prSet phldrT="[Text]"/>
      <dgm:spPr/>
      <dgm:t>
        <a:bodyPr/>
        <a:lstStyle/>
        <a:p>
          <a:r>
            <a:rPr lang="en-US" dirty="0" smtClean="0"/>
            <a:t>Production</a:t>
          </a:r>
          <a:endParaRPr lang="en-US" dirty="0"/>
        </a:p>
      </dgm:t>
    </dgm:pt>
    <dgm:pt modelId="{42137D11-8676-48DF-87BD-FF99241B3B86}" type="parTrans" cxnId="{46879537-0898-4C48-B344-03289874D83F}">
      <dgm:prSet/>
      <dgm:spPr/>
      <dgm:t>
        <a:bodyPr/>
        <a:lstStyle/>
        <a:p>
          <a:endParaRPr lang="en-US"/>
        </a:p>
      </dgm:t>
    </dgm:pt>
    <dgm:pt modelId="{D2E5F1BA-11C2-40AF-9277-BB95F7F007B3}" type="sibTrans" cxnId="{46879537-0898-4C48-B344-03289874D83F}">
      <dgm:prSet/>
      <dgm:spPr/>
      <dgm:t>
        <a:bodyPr/>
        <a:lstStyle/>
        <a:p>
          <a:endParaRPr lang="en-US"/>
        </a:p>
      </dgm:t>
    </dgm:pt>
    <dgm:pt modelId="{5A2F197C-D0CF-4E29-8562-B3389A90BE0D}">
      <dgm:prSet phldrT="[Text]"/>
      <dgm:spPr/>
      <dgm:t>
        <a:bodyPr/>
        <a:lstStyle/>
        <a:p>
          <a:r>
            <a:rPr lang="en-US" dirty="0" smtClean="0"/>
            <a:t>Consumption</a:t>
          </a:r>
        </a:p>
      </dgm:t>
    </dgm:pt>
    <dgm:pt modelId="{FDA728C7-8711-4B73-8DA0-C5504138BC68}" type="parTrans" cxnId="{2D9D8402-296B-49A0-AFCE-59EC6A29D8A1}">
      <dgm:prSet/>
      <dgm:spPr/>
      <dgm:t>
        <a:bodyPr/>
        <a:lstStyle/>
        <a:p>
          <a:endParaRPr lang="en-US"/>
        </a:p>
      </dgm:t>
    </dgm:pt>
    <dgm:pt modelId="{EE4A0174-0723-4EC0-B876-B948F1B69CEA}" type="sibTrans" cxnId="{2D9D8402-296B-49A0-AFCE-59EC6A29D8A1}">
      <dgm:prSet/>
      <dgm:spPr/>
      <dgm:t>
        <a:bodyPr/>
        <a:lstStyle/>
        <a:p>
          <a:endParaRPr lang="en-US"/>
        </a:p>
      </dgm:t>
    </dgm:pt>
    <dgm:pt modelId="{0ACD7640-381E-4B7D-8447-5CC1D5CAFBDC}">
      <dgm:prSet phldrT="[Text]"/>
      <dgm:spPr/>
      <dgm:t>
        <a:bodyPr/>
        <a:lstStyle/>
        <a:p>
          <a:r>
            <a:rPr lang="en-US" dirty="0" smtClean="0"/>
            <a:t>Waste</a:t>
          </a:r>
        </a:p>
      </dgm:t>
    </dgm:pt>
    <dgm:pt modelId="{8E8B96A7-C463-41C2-A946-21F399788587}" type="parTrans" cxnId="{22195D80-E3EA-466B-8BF6-A011FA269D23}">
      <dgm:prSet/>
      <dgm:spPr/>
      <dgm:t>
        <a:bodyPr/>
        <a:lstStyle/>
        <a:p>
          <a:endParaRPr lang="en-US"/>
        </a:p>
      </dgm:t>
    </dgm:pt>
    <dgm:pt modelId="{14CA09E3-D452-4C50-9018-5756FA32DD0A}" type="sibTrans" cxnId="{22195D80-E3EA-466B-8BF6-A011FA269D23}">
      <dgm:prSet/>
      <dgm:spPr/>
      <dgm:t>
        <a:bodyPr/>
        <a:lstStyle/>
        <a:p>
          <a:endParaRPr lang="en-US"/>
        </a:p>
      </dgm:t>
    </dgm:pt>
    <dgm:pt modelId="{F11E150E-04E3-40C8-B7E6-3BA505F0FD70}" type="pres">
      <dgm:prSet presAssocID="{71388EF7-1D04-4DA5-A294-A3682B451D16}" presName="Name0" presStyleCnt="0">
        <dgm:presLayoutVars>
          <dgm:dir/>
          <dgm:resizeHandles val="exact"/>
        </dgm:presLayoutVars>
      </dgm:prSet>
      <dgm:spPr/>
    </dgm:pt>
    <dgm:pt modelId="{9ED65726-82C6-4FB3-99F9-D0F4B43EBC20}" type="pres">
      <dgm:prSet presAssocID="{1CA15D19-7C50-4163-B1D7-A9C4BBF4C654}" presName="node" presStyleLbl="node1" presStyleIdx="0" presStyleCnt="4">
        <dgm:presLayoutVars>
          <dgm:bulletEnabled val="1"/>
        </dgm:presLayoutVars>
      </dgm:prSet>
      <dgm:spPr/>
      <dgm:t>
        <a:bodyPr/>
        <a:lstStyle/>
        <a:p>
          <a:endParaRPr lang="en-US"/>
        </a:p>
      </dgm:t>
    </dgm:pt>
    <dgm:pt modelId="{EBA727DD-1210-448E-AF2A-9C24F49C19CF}" type="pres">
      <dgm:prSet presAssocID="{C0AC11A4-9DC1-44C6-BF66-D035B55ED391}" presName="sibTrans" presStyleLbl="sibTrans2D1" presStyleIdx="0" presStyleCnt="3"/>
      <dgm:spPr/>
      <dgm:t>
        <a:bodyPr/>
        <a:lstStyle/>
        <a:p>
          <a:endParaRPr lang="en-US"/>
        </a:p>
      </dgm:t>
    </dgm:pt>
    <dgm:pt modelId="{759F3B77-91EB-4D5A-A2AD-AB332CF3F30F}" type="pres">
      <dgm:prSet presAssocID="{C0AC11A4-9DC1-44C6-BF66-D035B55ED391}" presName="connectorText" presStyleLbl="sibTrans2D1" presStyleIdx="0" presStyleCnt="3"/>
      <dgm:spPr/>
      <dgm:t>
        <a:bodyPr/>
        <a:lstStyle/>
        <a:p>
          <a:endParaRPr lang="en-US"/>
        </a:p>
      </dgm:t>
    </dgm:pt>
    <dgm:pt modelId="{72DA4598-3D11-4B98-8CB3-903FFC831C2C}" type="pres">
      <dgm:prSet presAssocID="{D22BFD69-AFB4-4B58-A3DA-B0107F972971}" presName="node" presStyleLbl="node1" presStyleIdx="1" presStyleCnt="4">
        <dgm:presLayoutVars>
          <dgm:bulletEnabled val="1"/>
        </dgm:presLayoutVars>
      </dgm:prSet>
      <dgm:spPr/>
      <dgm:t>
        <a:bodyPr/>
        <a:lstStyle/>
        <a:p>
          <a:endParaRPr lang="en-US"/>
        </a:p>
      </dgm:t>
    </dgm:pt>
    <dgm:pt modelId="{5F551A7D-384E-4CCD-BDCF-37E6A9E05124}" type="pres">
      <dgm:prSet presAssocID="{D2E5F1BA-11C2-40AF-9277-BB95F7F007B3}" presName="sibTrans" presStyleLbl="sibTrans2D1" presStyleIdx="1" presStyleCnt="3"/>
      <dgm:spPr/>
      <dgm:t>
        <a:bodyPr/>
        <a:lstStyle/>
        <a:p>
          <a:endParaRPr lang="en-US"/>
        </a:p>
      </dgm:t>
    </dgm:pt>
    <dgm:pt modelId="{BD7944F7-729B-4A48-B725-942673C7F6D7}" type="pres">
      <dgm:prSet presAssocID="{D2E5F1BA-11C2-40AF-9277-BB95F7F007B3}" presName="connectorText" presStyleLbl="sibTrans2D1" presStyleIdx="1" presStyleCnt="3"/>
      <dgm:spPr/>
      <dgm:t>
        <a:bodyPr/>
        <a:lstStyle/>
        <a:p>
          <a:endParaRPr lang="en-US"/>
        </a:p>
      </dgm:t>
    </dgm:pt>
    <dgm:pt modelId="{AE5D51B3-F6B8-4698-A198-485B7F42CCD6}" type="pres">
      <dgm:prSet presAssocID="{5A2F197C-D0CF-4E29-8562-B3389A90BE0D}" presName="node" presStyleLbl="node1" presStyleIdx="2" presStyleCnt="4">
        <dgm:presLayoutVars>
          <dgm:bulletEnabled val="1"/>
        </dgm:presLayoutVars>
      </dgm:prSet>
      <dgm:spPr/>
      <dgm:t>
        <a:bodyPr/>
        <a:lstStyle/>
        <a:p>
          <a:endParaRPr lang="en-US"/>
        </a:p>
      </dgm:t>
    </dgm:pt>
    <dgm:pt modelId="{7B9E8FEF-D5F6-47F5-83CC-9F75384A0765}" type="pres">
      <dgm:prSet presAssocID="{EE4A0174-0723-4EC0-B876-B948F1B69CEA}" presName="sibTrans" presStyleLbl="sibTrans2D1" presStyleIdx="2" presStyleCnt="3"/>
      <dgm:spPr/>
      <dgm:t>
        <a:bodyPr/>
        <a:lstStyle/>
        <a:p>
          <a:endParaRPr lang="en-US"/>
        </a:p>
      </dgm:t>
    </dgm:pt>
    <dgm:pt modelId="{628E88FA-5BEB-4C3C-B87B-8B3548EE91AA}" type="pres">
      <dgm:prSet presAssocID="{EE4A0174-0723-4EC0-B876-B948F1B69CEA}" presName="connectorText" presStyleLbl="sibTrans2D1" presStyleIdx="2" presStyleCnt="3"/>
      <dgm:spPr/>
      <dgm:t>
        <a:bodyPr/>
        <a:lstStyle/>
        <a:p>
          <a:endParaRPr lang="en-US"/>
        </a:p>
      </dgm:t>
    </dgm:pt>
    <dgm:pt modelId="{11B831B1-0A7C-4E90-BB9A-931E460A6C6E}" type="pres">
      <dgm:prSet presAssocID="{0ACD7640-381E-4B7D-8447-5CC1D5CAFBDC}" presName="node" presStyleLbl="node1" presStyleIdx="3" presStyleCnt="4">
        <dgm:presLayoutVars>
          <dgm:bulletEnabled val="1"/>
        </dgm:presLayoutVars>
      </dgm:prSet>
      <dgm:spPr/>
      <dgm:t>
        <a:bodyPr/>
        <a:lstStyle/>
        <a:p>
          <a:endParaRPr lang="en-US"/>
        </a:p>
      </dgm:t>
    </dgm:pt>
  </dgm:ptLst>
  <dgm:cxnLst>
    <dgm:cxn modelId="{F268F814-31A7-44CF-98A8-18C889945EAD}" srcId="{71388EF7-1D04-4DA5-A294-A3682B451D16}" destId="{1CA15D19-7C50-4163-B1D7-A9C4BBF4C654}" srcOrd="0" destOrd="0" parTransId="{2BCEB630-E0E0-4337-8F1F-8056C89EF695}" sibTransId="{C0AC11A4-9DC1-44C6-BF66-D035B55ED391}"/>
    <dgm:cxn modelId="{E3E6CC72-2AF1-45BE-8F54-4EC3F4879F50}" type="presOf" srcId="{C0AC11A4-9DC1-44C6-BF66-D035B55ED391}" destId="{759F3B77-91EB-4D5A-A2AD-AB332CF3F30F}" srcOrd="1" destOrd="0" presId="urn:microsoft.com/office/officeart/2005/8/layout/process1"/>
    <dgm:cxn modelId="{52DCCB78-86FF-4945-96B1-C3322820A0B6}" type="presOf" srcId="{EE4A0174-0723-4EC0-B876-B948F1B69CEA}" destId="{628E88FA-5BEB-4C3C-B87B-8B3548EE91AA}" srcOrd="1" destOrd="0" presId="urn:microsoft.com/office/officeart/2005/8/layout/process1"/>
    <dgm:cxn modelId="{0151B7C1-C4FE-4CDA-AD17-5B38BDBDC6A3}" type="presOf" srcId="{D2E5F1BA-11C2-40AF-9277-BB95F7F007B3}" destId="{BD7944F7-729B-4A48-B725-942673C7F6D7}" srcOrd="1" destOrd="0" presId="urn:microsoft.com/office/officeart/2005/8/layout/process1"/>
    <dgm:cxn modelId="{8A6142B1-63EA-4171-991C-151BA5F7C329}" type="presOf" srcId="{5A2F197C-D0CF-4E29-8562-B3389A90BE0D}" destId="{AE5D51B3-F6B8-4698-A198-485B7F42CCD6}" srcOrd="0" destOrd="0" presId="urn:microsoft.com/office/officeart/2005/8/layout/process1"/>
    <dgm:cxn modelId="{22195D80-E3EA-466B-8BF6-A011FA269D23}" srcId="{71388EF7-1D04-4DA5-A294-A3682B451D16}" destId="{0ACD7640-381E-4B7D-8447-5CC1D5CAFBDC}" srcOrd="3" destOrd="0" parTransId="{8E8B96A7-C463-41C2-A946-21F399788587}" sibTransId="{14CA09E3-D452-4C50-9018-5756FA32DD0A}"/>
    <dgm:cxn modelId="{2D9D8402-296B-49A0-AFCE-59EC6A29D8A1}" srcId="{71388EF7-1D04-4DA5-A294-A3682B451D16}" destId="{5A2F197C-D0CF-4E29-8562-B3389A90BE0D}" srcOrd="2" destOrd="0" parTransId="{FDA728C7-8711-4B73-8DA0-C5504138BC68}" sibTransId="{EE4A0174-0723-4EC0-B876-B948F1B69CEA}"/>
    <dgm:cxn modelId="{6A0E83DF-9C84-408D-AD41-B19E69E23E50}" type="presOf" srcId="{1CA15D19-7C50-4163-B1D7-A9C4BBF4C654}" destId="{9ED65726-82C6-4FB3-99F9-D0F4B43EBC20}" srcOrd="0" destOrd="0" presId="urn:microsoft.com/office/officeart/2005/8/layout/process1"/>
    <dgm:cxn modelId="{0B01E64E-C587-433F-A1C0-4A7318E3C562}" type="presOf" srcId="{0ACD7640-381E-4B7D-8447-5CC1D5CAFBDC}" destId="{11B831B1-0A7C-4E90-BB9A-931E460A6C6E}" srcOrd="0" destOrd="0" presId="urn:microsoft.com/office/officeart/2005/8/layout/process1"/>
    <dgm:cxn modelId="{2AE4E089-F5B0-470D-A884-22A1BF77FB97}" type="presOf" srcId="{EE4A0174-0723-4EC0-B876-B948F1B69CEA}" destId="{7B9E8FEF-D5F6-47F5-83CC-9F75384A0765}" srcOrd="0" destOrd="0" presId="urn:microsoft.com/office/officeart/2005/8/layout/process1"/>
    <dgm:cxn modelId="{5007ABF7-00AA-47FD-8F46-90350FE69F87}" type="presOf" srcId="{D2E5F1BA-11C2-40AF-9277-BB95F7F007B3}" destId="{5F551A7D-384E-4CCD-BDCF-37E6A9E05124}" srcOrd="0" destOrd="0" presId="urn:microsoft.com/office/officeart/2005/8/layout/process1"/>
    <dgm:cxn modelId="{95BB8940-560F-40DA-B901-9C642FE14187}" type="presOf" srcId="{D22BFD69-AFB4-4B58-A3DA-B0107F972971}" destId="{72DA4598-3D11-4B98-8CB3-903FFC831C2C}" srcOrd="0" destOrd="0" presId="urn:microsoft.com/office/officeart/2005/8/layout/process1"/>
    <dgm:cxn modelId="{47D036E6-ACD6-42CC-BC2F-194427BDC5F2}" type="presOf" srcId="{71388EF7-1D04-4DA5-A294-A3682B451D16}" destId="{F11E150E-04E3-40C8-B7E6-3BA505F0FD70}" srcOrd="0" destOrd="0" presId="urn:microsoft.com/office/officeart/2005/8/layout/process1"/>
    <dgm:cxn modelId="{46879537-0898-4C48-B344-03289874D83F}" srcId="{71388EF7-1D04-4DA5-A294-A3682B451D16}" destId="{D22BFD69-AFB4-4B58-A3DA-B0107F972971}" srcOrd="1" destOrd="0" parTransId="{42137D11-8676-48DF-87BD-FF99241B3B86}" sibTransId="{D2E5F1BA-11C2-40AF-9277-BB95F7F007B3}"/>
    <dgm:cxn modelId="{A1C9E538-5808-4807-AACB-A96E4BB81A24}" type="presOf" srcId="{C0AC11A4-9DC1-44C6-BF66-D035B55ED391}" destId="{EBA727DD-1210-448E-AF2A-9C24F49C19CF}" srcOrd="0" destOrd="0" presId="urn:microsoft.com/office/officeart/2005/8/layout/process1"/>
    <dgm:cxn modelId="{F652B19D-8A3A-4275-8477-4173CE1133F4}" type="presParOf" srcId="{F11E150E-04E3-40C8-B7E6-3BA505F0FD70}" destId="{9ED65726-82C6-4FB3-99F9-D0F4B43EBC20}" srcOrd="0" destOrd="0" presId="urn:microsoft.com/office/officeart/2005/8/layout/process1"/>
    <dgm:cxn modelId="{F696F86B-BA20-40F6-8E43-0A751394D184}" type="presParOf" srcId="{F11E150E-04E3-40C8-B7E6-3BA505F0FD70}" destId="{EBA727DD-1210-448E-AF2A-9C24F49C19CF}" srcOrd="1" destOrd="0" presId="urn:microsoft.com/office/officeart/2005/8/layout/process1"/>
    <dgm:cxn modelId="{C18B2E13-5993-4688-A6C4-0CD968A693B3}" type="presParOf" srcId="{EBA727DD-1210-448E-AF2A-9C24F49C19CF}" destId="{759F3B77-91EB-4D5A-A2AD-AB332CF3F30F}" srcOrd="0" destOrd="0" presId="urn:microsoft.com/office/officeart/2005/8/layout/process1"/>
    <dgm:cxn modelId="{4BCF9D83-9A3E-4BAB-BB47-EBBFA00CF07A}" type="presParOf" srcId="{F11E150E-04E3-40C8-B7E6-3BA505F0FD70}" destId="{72DA4598-3D11-4B98-8CB3-903FFC831C2C}" srcOrd="2" destOrd="0" presId="urn:microsoft.com/office/officeart/2005/8/layout/process1"/>
    <dgm:cxn modelId="{DE46E3D5-CED3-482D-9C46-10863341AA18}" type="presParOf" srcId="{F11E150E-04E3-40C8-B7E6-3BA505F0FD70}" destId="{5F551A7D-384E-4CCD-BDCF-37E6A9E05124}" srcOrd="3" destOrd="0" presId="urn:microsoft.com/office/officeart/2005/8/layout/process1"/>
    <dgm:cxn modelId="{34AEBFD8-4316-45C2-A79F-C35FF1B08892}" type="presParOf" srcId="{5F551A7D-384E-4CCD-BDCF-37E6A9E05124}" destId="{BD7944F7-729B-4A48-B725-942673C7F6D7}" srcOrd="0" destOrd="0" presId="urn:microsoft.com/office/officeart/2005/8/layout/process1"/>
    <dgm:cxn modelId="{83D644B4-0C43-43AC-B987-BE120F39F824}" type="presParOf" srcId="{F11E150E-04E3-40C8-B7E6-3BA505F0FD70}" destId="{AE5D51B3-F6B8-4698-A198-485B7F42CCD6}" srcOrd="4" destOrd="0" presId="urn:microsoft.com/office/officeart/2005/8/layout/process1"/>
    <dgm:cxn modelId="{C6FAA2B9-997C-450C-9B80-C03D9BD40E39}" type="presParOf" srcId="{F11E150E-04E3-40C8-B7E6-3BA505F0FD70}" destId="{7B9E8FEF-D5F6-47F5-83CC-9F75384A0765}" srcOrd="5" destOrd="0" presId="urn:microsoft.com/office/officeart/2005/8/layout/process1"/>
    <dgm:cxn modelId="{C2694225-25A9-47A8-AE2D-EF3EDF2208D1}" type="presParOf" srcId="{7B9E8FEF-D5F6-47F5-83CC-9F75384A0765}" destId="{628E88FA-5BEB-4C3C-B87B-8B3548EE91AA}" srcOrd="0" destOrd="0" presId="urn:microsoft.com/office/officeart/2005/8/layout/process1"/>
    <dgm:cxn modelId="{9FE7066C-8131-4F13-B550-165689911C96}" type="presParOf" srcId="{F11E150E-04E3-40C8-B7E6-3BA505F0FD70}" destId="{11B831B1-0A7C-4E90-BB9A-931E460A6C6E}"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Arctic Cat Inc., a snowmobile manufacturer based out of Minnesota, ran three 200hp and one 30hp multipurpose air compressors that cost more than $105,000 to operate annually.  They identified and fixed over 400 leaks in the compressed air lines and started to shut down the compressors at the end of the work days.  Together, these efforts saved $21,400 per year and reduced energy use by 390,000 kWh annually.</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71495" custScaleY="70628"/>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AE5D007D-0B5D-46DD-A2F7-C41FB4EB04A0}" type="presOf" srcId="{706CC38C-CCAA-416E-8B41-25CAA89F1897}" destId="{F48E3D62-5A5C-47D5-8CC0-6C5ECB4A1EE9}"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2E83AD14-885D-4D12-B76A-AB46A48E2892}" type="presOf" srcId="{FFC9B2A8-8099-4EE4-B21E-726F4DF27A71}" destId="{D325A295-D3B8-4E94-8C14-A76270783C88}" srcOrd="0" destOrd="0" presId="urn:microsoft.com/office/officeart/2005/8/layout/hList2"/>
    <dgm:cxn modelId="{FD7F9806-490D-4CD0-AB4E-2E09FE32DCEF}" type="presOf" srcId="{112CA22B-B042-40A5-9794-0730A5CA5011}" destId="{04D9B468-C7DB-4896-A785-625B2A83C092}"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13AF429F-0754-48BB-9065-C800BEF89B83}" type="presParOf" srcId="{F48E3D62-5A5C-47D5-8CC0-6C5ECB4A1EE9}" destId="{04692C2A-C643-4A3E-AB35-433D0BFFF17F}" srcOrd="0" destOrd="0" presId="urn:microsoft.com/office/officeart/2005/8/layout/hList2"/>
    <dgm:cxn modelId="{091EDC24-CB3C-4561-961F-4263BE9008EE}" type="presParOf" srcId="{04692C2A-C643-4A3E-AB35-433D0BFFF17F}" destId="{CE974109-CA0F-440F-94D3-0CD624624309}" srcOrd="0" destOrd="0" presId="urn:microsoft.com/office/officeart/2005/8/layout/hList2"/>
    <dgm:cxn modelId="{117F7CFF-B00D-4499-8EFE-54322C8A32CC}" type="presParOf" srcId="{04692C2A-C643-4A3E-AB35-433D0BFFF17F}" destId="{04D9B468-C7DB-4896-A785-625B2A83C092}" srcOrd="1" destOrd="0" presId="urn:microsoft.com/office/officeart/2005/8/layout/hList2"/>
    <dgm:cxn modelId="{2DE4A91B-4F51-459C-8B0C-36C580EE9A06}"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CC38C-CCAA-416E-8B41-25CAA89F1897}" type="doc">
      <dgm:prSet loTypeId="urn:microsoft.com/office/officeart/2005/8/layout/hList2" loCatId="list" qsTypeId="urn:microsoft.com/office/officeart/2005/8/quickstyle/simple5" qsCatId="simple" csTypeId="urn:microsoft.com/office/officeart/2005/8/colors/accent4_2" csCatId="accent4" phldr="1"/>
      <dgm:spPr/>
      <dgm:t>
        <a:bodyPr/>
        <a:lstStyle/>
        <a:p>
          <a:endParaRPr lang="en-US"/>
        </a:p>
      </dgm:t>
    </dgm:pt>
    <dgm:pt modelId="{FFC9B2A8-8099-4EE4-B21E-726F4DF27A71}">
      <dgm:prSet phldrT="[Text]" custT="1"/>
      <dgm:spPr/>
      <dgm:t>
        <a:bodyPr/>
        <a:lstStyle/>
        <a:p>
          <a:pPr algn="l"/>
          <a:r>
            <a:rPr lang="en-US" sz="2200" dirty="0" smtClean="0"/>
            <a:t>Example</a:t>
          </a:r>
          <a:endParaRPr lang="en-US" sz="2200" dirty="0"/>
        </a:p>
      </dgm:t>
    </dgm:pt>
    <dgm:pt modelId="{77B68659-533C-420E-A4E6-F4C4077C4AAD}" type="parTrans" cxnId="{86FCB988-5595-472F-B726-9931F6C9EA37}">
      <dgm:prSet/>
      <dgm:spPr/>
      <dgm:t>
        <a:bodyPr/>
        <a:lstStyle/>
        <a:p>
          <a:endParaRPr lang="en-US"/>
        </a:p>
      </dgm:t>
    </dgm:pt>
    <dgm:pt modelId="{0A47E71B-4ABC-4DD2-8C6E-EFD18996ECC5}" type="sibTrans" cxnId="{86FCB988-5595-472F-B726-9931F6C9EA37}">
      <dgm:prSet/>
      <dgm:spPr/>
      <dgm:t>
        <a:bodyPr/>
        <a:lstStyle/>
        <a:p>
          <a:endParaRPr lang="en-US"/>
        </a:p>
      </dgm:t>
    </dgm:pt>
    <dgm:pt modelId="{112CA22B-B042-40A5-9794-0730A5CA5011}">
      <dgm:prSet phldrT="[Text]" custT="1"/>
      <dgm:spPr/>
      <dgm:t>
        <a:bodyPr/>
        <a:lstStyle/>
        <a:p>
          <a:r>
            <a:rPr lang="en-US" sz="1400" dirty="0" smtClean="0"/>
            <a:t>Texas Tile Manufacturing LLC, a vinyl flooring manufacturer, conducted an assessment of its production processes and identified numerous areas to conserve energy and cut costs.  Replacing traditional pilot lights in material heaters with spark igniters, they were able to save approximately $213,000 yearly on natural gas costs and through less required maintenance on conveyor belts.</a:t>
          </a:r>
          <a:r>
            <a:rPr lang="en-US" sz="1400" baseline="30000" dirty="0" smtClean="0"/>
            <a:t>2</a:t>
          </a:r>
          <a:endParaRPr lang="en-US" sz="1400" dirty="0"/>
        </a:p>
      </dgm:t>
    </dgm:pt>
    <dgm:pt modelId="{DE105B56-DA8B-4AD7-8123-FF2C2A60A9B6}" type="parTrans" cxnId="{7653074D-C5AE-46B8-924F-DE29DF38B74A}">
      <dgm:prSet/>
      <dgm:spPr/>
      <dgm:t>
        <a:bodyPr/>
        <a:lstStyle/>
        <a:p>
          <a:endParaRPr lang="en-US"/>
        </a:p>
      </dgm:t>
    </dgm:pt>
    <dgm:pt modelId="{CCDA51FA-D6D3-44AF-8470-BB9D8CB320E8}" type="sibTrans" cxnId="{7653074D-C5AE-46B8-924F-DE29DF38B74A}">
      <dgm:prSet/>
      <dgm:spPr/>
      <dgm:t>
        <a:bodyPr/>
        <a:lstStyle/>
        <a:p>
          <a:endParaRPr lang="en-US"/>
        </a:p>
      </dgm:t>
    </dgm:pt>
    <dgm:pt modelId="{F48E3D62-5A5C-47D5-8CC0-6C5ECB4A1EE9}" type="pres">
      <dgm:prSet presAssocID="{706CC38C-CCAA-416E-8B41-25CAA89F1897}" presName="linearFlow" presStyleCnt="0">
        <dgm:presLayoutVars>
          <dgm:dir/>
          <dgm:animLvl val="lvl"/>
          <dgm:resizeHandles/>
        </dgm:presLayoutVars>
      </dgm:prSet>
      <dgm:spPr/>
      <dgm:t>
        <a:bodyPr/>
        <a:lstStyle/>
        <a:p>
          <a:endParaRPr lang="en-US"/>
        </a:p>
      </dgm:t>
    </dgm:pt>
    <dgm:pt modelId="{04692C2A-C643-4A3E-AB35-433D0BFFF17F}" type="pres">
      <dgm:prSet presAssocID="{FFC9B2A8-8099-4EE4-B21E-726F4DF27A71}" presName="compositeNode" presStyleCnt="0">
        <dgm:presLayoutVars>
          <dgm:bulletEnabled val="1"/>
        </dgm:presLayoutVars>
      </dgm:prSet>
      <dgm:spPr/>
    </dgm:pt>
    <dgm:pt modelId="{CE974109-CA0F-440F-94D3-0CD624624309}" type="pres">
      <dgm:prSet presAssocID="{FFC9B2A8-8099-4EE4-B21E-726F4DF27A71}" presName="image" presStyleLbl="fgImgPlace1" presStyleIdx="0" presStyleCnt="1" custScaleX="71495" custScaleY="70628"/>
      <dgm:spPr>
        <a:blipFill rotWithShape="0">
          <a:blip xmlns:r="http://schemas.openxmlformats.org/officeDocument/2006/relationships" r:embed="rId1"/>
          <a:stretch>
            <a:fillRect/>
          </a:stretch>
        </a:blipFill>
      </dgm:spPr>
      <dgm:t>
        <a:bodyPr/>
        <a:lstStyle/>
        <a:p>
          <a:endParaRPr lang="en-US"/>
        </a:p>
      </dgm:t>
    </dgm:pt>
    <dgm:pt modelId="{04D9B468-C7DB-4896-A785-625B2A83C092}" type="pres">
      <dgm:prSet presAssocID="{FFC9B2A8-8099-4EE4-B21E-726F4DF27A71}" presName="childNode" presStyleLbl="node1" presStyleIdx="0" presStyleCnt="1">
        <dgm:presLayoutVars>
          <dgm:bulletEnabled val="1"/>
        </dgm:presLayoutVars>
      </dgm:prSet>
      <dgm:spPr/>
      <dgm:t>
        <a:bodyPr/>
        <a:lstStyle/>
        <a:p>
          <a:endParaRPr lang="en-US"/>
        </a:p>
      </dgm:t>
    </dgm:pt>
    <dgm:pt modelId="{D325A295-D3B8-4E94-8C14-A76270783C88}" type="pres">
      <dgm:prSet presAssocID="{FFC9B2A8-8099-4EE4-B21E-726F4DF27A71}" presName="parentNode" presStyleLbl="revTx" presStyleIdx="0" presStyleCnt="1" custAng="5400000" custScaleX="71525" custScaleY="128205" custLinFactX="200000" custLinFactNeighborX="261588" custLinFactNeighborY="-59185">
        <dgm:presLayoutVars>
          <dgm:chMax val="0"/>
          <dgm:bulletEnabled val="1"/>
        </dgm:presLayoutVars>
      </dgm:prSet>
      <dgm:spPr/>
      <dgm:t>
        <a:bodyPr/>
        <a:lstStyle/>
        <a:p>
          <a:endParaRPr lang="en-US"/>
        </a:p>
      </dgm:t>
    </dgm:pt>
  </dgm:ptLst>
  <dgm:cxnLst>
    <dgm:cxn modelId="{EB16F87C-3B57-4364-8999-0A0CC8552F7B}" type="presOf" srcId="{FFC9B2A8-8099-4EE4-B21E-726F4DF27A71}" destId="{D325A295-D3B8-4E94-8C14-A76270783C88}" srcOrd="0" destOrd="0" presId="urn:microsoft.com/office/officeart/2005/8/layout/hList2"/>
    <dgm:cxn modelId="{7653074D-C5AE-46B8-924F-DE29DF38B74A}" srcId="{FFC9B2A8-8099-4EE4-B21E-726F4DF27A71}" destId="{112CA22B-B042-40A5-9794-0730A5CA5011}" srcOrd="0" destOrd="0" parTransId="{DE105B56-DA8B-4AD7-8123-FF2C2A60A9B6}" sibTransId="{CCDA51FA-D6D3-44AF-8470-BB9D8CB320E8}"/>
    <dgm:cxn modelId="{8349DC0C-FFC8-42C2-9CFD-C95BA6F8F90A}" type="presOf" srcId="{706CC38C-CCAA-416E-8B41-25CAA89F1897}" destId="{F48E3D62-5A5C-47D5-8CC0-6C5ECB4A1EE9}" srcOrd="0" destOrd="0" presId="urn:microsoft.com/office/officeart/2005/8/layout/hList2"/>
    <dgm:cxn modelId="{3D7BCD34-454B-4610-97E3-6C94C2AAFD7D}" type="presOf" srcId="{112CA22B-B042-40A5-9794-0730A5CA5011}" destId="{04D9B468-C7DB-4896-A785-625B2A83C092}" srcOrd="0" destOrd="0" presId="urn:microsoft.com/office/officeart/2005/8/layout/hList2"/>
    <dgm:cxn modelId="{86FCB988-5595-472F-B726-9931F6C9EA37}" srcId="{706CC38C-CCAA-416E-8B41-25CAA89F1897}" destId="{FFC9B2A8-8099-4EE4-B21E-726F4DF27A71}" srcOrd="0" destOrd="0" parTransId="{77B68659-533C-420E-A4E6-F4C4077C4AAD}" sibTransId="{0A47E71B-4ABC-4DD2-8C6E-EFD18996ECC5}"/>
    <dgm:cxn modelId="{E2627E14-11E6-4DDF-A61A-06D4C79F85B4}" type="presParOf" srcId="{F48E3D62-5A5C-47D5-8CC0-6C5ECB4A1EE9}" destId="{04692C2A-C643-4A3E-AB35-433D0BFFF17F}" srcOrd="0" destOrd="0" presId="urn:microsoft.com/office/officeart/2005/8/layout/hList2"/>
    <dgm:cxn modelId="{249971D6-7411-43F2-A098-BA202FD0AC93}" type="presParOf" srcId="{04692C2A-C643-4A3E-AB35-433D0BFFF17F}" destId="{CE974109-CA0F-440F-94D3-0CD624624309}" srcOrd="0" destOrd="0" presId="urn:microsoft.com/office/officeart/2005/8/layout/hList2"/>
    <dgm:cxn modelId="{AB79F1C3-6DDD-41CF-968E-CCA8F24AFEEA}" type="presParOf" srcId="{04692C2A-C643-4A3E-AB35-433D0BFFF17F}" destId="{04D9B468-C7DB-4896-A785-625B2A83C092}" srcOrd="1" destOrd="0" presId="urn:microsoft.com/office/officeart/2005/8/layout/hList2"/>
    <dgm:cxn modelId="{EF8300B3-2B9F-431E-962E-A6322E71B999}" type="presParOf" srcId="{04692C2A-C643-4A3E-AB35-433D0BFFF17F}" destId="{D325A295-D3B8-4E94-8C14-A76270783C88}"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6EC082-1B55-44C0-9BC4-72C3788958BF}">
      <dsp:nvSpPr>
        <dsp:cNvPr id="0" name=""/>
        <dsp:cNvSpPr/>
      </dsp:nvSpPr>
      <dsp:spPr>
        <a:xfrm rot="10800000">
          <a:off x="1656600" y="455"/>
          <a:ext cx="5878068" cy="704136"/>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505"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Is your company trying to cope with increasing environmental regulation?  </a:t>
          </a:r>
          <a:endParaRPr lang="en-US" sz="1600" kern="1200" dirty="0"/>
        </a:p>
      </dsp:txBody>
      <dsp:txXfrm rot="10800000">
        <a:off x="1656600" y="455"/>
        <a:ext cx="5878068" cy="704136"/>
      </dsp:txXfrm>
    </dsp:sp>
    <dsp:sp modelId="{78001CC4-C876-4B16-B43F-A32006D3A15E}">
      <dsp:nvSpPr>
        <dsp:cNvPr id="0" name=""/>
        <dsp:cNvSpPr/>
      </dsp:nvSpPr>
      <dsp:spPr>
        <a:xfrm>
          <a:off x="1304531" y="455"/>
          <a:ext cx="704136" cy="704136"/>
        </a:xfrm>
        <a:prstGeom prst="ellipse">
          <a:avLst/>
        </a:prstGeom>
        <a:blipFill rotWithShape="0">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7430F-DFEB-4B50-A807-2D2631322BD4}">
      <dsp:nvSpPr>
        <dsp:cNvPr id="0" name=""/>
        <dsp:cNvSpPr/>
      </dsp:nvSpPr>
      <dsp:spPr>
        <a:xfrm rot="10800000">
          <a:off x="1656600" y="908439"/>
          <a:ext cx="5878068" cy="704136"/>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505"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Are your customers demanding better environmental performance and data?</a:t>
          </a:r>
          <a:endParaRPr lang="en-US" sz="1600" kern="1200" dirty="0"/>
        </a:p>
      </dsp:txBody>
      <dsp:txXfrm rot="10800000">
        <a:off x="1656600" y="908439"/>
        <a:ext cx="5878068" cy="704136"/>
      </dsp:txXfrm>
    </dsp:sp>
    <dsp:sp modelId="{12B293DC-B6BC-4E71-A14F-D10316A28BE0}">
      <dsp:nvSpPr>
        <dsp:cNvPr id="0" name=""/>
        <dsp:cNvSpPr/>
      </dsp:nvSpPr>
      <dsp:spPr>
        <a:xfrm>
          <a:off x="1304531" y="908439"/>
          <a:ext cx="704136" cy="704136"/>
        </a:xfrm>
        <a:prstGeom prst="ellipse">
          <a:avLst/>
        </a:prstGeom>
        <a:blipFill rotWithShape="0">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80795-492F-4DBA-B9E8-0FBB40654750}">
      <dsp:nvSpPr>
        <dsp:cNvPr id="0" name=""/>
        <dsp:cNvSpPr/>
      </dsp:nvSpPr>
      <dsp:spPr>
        <a:xfrm rot="10800000">
          <a:off x="1656600" y="1816424"/>
          <a:ext cx="5878068" cy="704136"/>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505"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Do you want to lower your energy and materials costs?</a:t>
          </a:r>
          <a:endParaRPr lang="en-US" sz="1600" kern="1200" dirty="0"/>
        </a:p>
      </dsp:txBody>
      <dsp:txXfrm rot="10800000">
        <a:off x="1656600" y="1816424"/>
        <a:ext cx="5878068" cy="704136"/>
      </dsp:txXfrm>
    </dsp:sp>
    <dsp:sp modelId="{171747CD-0899-4610-B44A-C019171CE542}">
      <dsp:nvSpPr>
        <dsp:cNvPr id="0" name=""/>
        <dsp:cNvSpPr/>
      </dsp:nvSpPr>
      <dsp:spPr>
        <a:xfrm>
          <a:off x="1304531" y="1816424"/>
          <a:ext cx="704136" cy="704136"/>
        </a:xfrm>
        <a:prstGeom prst="ellipse">
          <a:avLst/>
        </a:prstGeom>
        <a:blipFill rotWithShape="0">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AA1FC-B8F7-4DAF-8E35-E4F93A845553}">
      <dsp:nvSpPr>
        <dsp:cNvPr id="0" name=""/>
        <dsp:cNvSpPr/>
      </dsp:nvSpPr>
      <dsp:spPr>
        <a:xfrm rot="10800000">
          <a:off x="1656600" y="2724408"/>
          <a:ext cx="5878068" cy="704136"/>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505"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Are you interested in producing and marketing greener products?</a:t>
          </a:r>
          <a:endParaRPr lang="en-US" sz="1600" kern="1200" dirty="0"/>
        </a:p>
      </dsp:txBody>
      <dsp:txXfrm rot="10800000">
        <a:off x="1656600" y="2724408"/>
        <a:ext cx="5878068" cy="704136"/>
      </dsp:txXfrm>
    </dsp:sp>
    <dsp:sp modelId="{0145F8DB-D079-432F-8FC1-4B9A1FCEA8D5}">
      <dsp:nvSpPr>
        <dsp:cNvPr id="0" name=""/>
        <dsp:cNvSpPr/>
      </dsp:nvSpPr>
      <dsp:spPr>
        <a:xfrm>
          <a:off x="1304531" y="2724408"/>
          <a:ext cx="704136" cy="704136"/>
        </a:xfrm>
        <a:prstGeom prst="ellipse">
          <a:avLst/>
        </a:prstGeom>
        <a:blipFill rotWithShape="0">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292DDB-0A0E-4B10-BC21-2726CED25647}">
      <dsp:nvSpPr>
        <dsp:cNvPr id="0" name=""/>
        <dsp:cNvSpPr/>
      </dsp:nvSpPr>
      <dsp:spPr>
        <a:xfrm>
          <a:off x="899159" y="41909"/>
          <a:ext cx="2011680" cy="2011680"/>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Environmental</a:t>
          </a:r>
        </a:p>
        <a:p>
          <a:pPr lvl="0" algn="ctr" defTabSz="755650">
            <a:lnSpc>
              <a:spcPct val="90000"/>
            </a:lnSpc>
            <a:spcBef>
              <a:spcPct val="0"/>
            </a:spcBef>
            <a:spcAft>
              <a:spcPct val="35000"/>
            </a:spcAft>
          </a:pPr>
          <a:r>
            <a:rPr lang="en-US" sz="1700" kern="1200" dirty="0" smtClean="0"/>
            <a:t>(Planet)</a:t>
          </a:r>
          <a:endParaRPr lang="en-US" sz="1700" kern="1200" dirty="0"/>
        </a:p>
      </dsp:txBody>
      <dsp:txXfrm>
        <a:off x="1167383" y="393953"/>
        <a:ext cx="1475232" cy="905256"/>
      </dsp:txXfrm>
    </dsp:sp>
    <dsp:sp modelId="{62053572-8A00-4CAF-AAC8-BDFF5C5E6687}">
      <dsp:nvSpPr>
        <dsp:cNvPr id="0" name=""/>
        <dsp:cNvSpPr/>
      </dsp:nvSpPr>
      <dsp:spPr>
        <a:xfrm>
          <a:off x="1625041" y="1299210"/>
          <a:ext cx="2011680" cy="2011680"/>
        </a:xfrm>
        <a:prstGeom prst="ellipse">
          <a:avLst/>
        </a:prstGeom>
        <a:solidFill>
          <a:schemeClr val="accent4">
            <a:alpha val="50000"/>
            <a:hueOff val="-3434670"/>
            <a:satOff val="0"/>
            <a:lumOff val="666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Economic</a:t>
          </a:r>
        </a:p>
        <a:p>
          <a:pPr lvl="0" algn="ctr" defTabSz="755650">
            <a:lnSpc>
              <a:spcPct val="90000"/>
            </a:lnSpc>
            <a:spcBef>
              <a:spcPct val="0"/>
            </a:spcBef>
            <a:spcAft>
              <a:spcPct val="35000"/>
            </a:spcAft>
          </a:pPr>
          <a:r>
            <a:rPr lang="en-US" sz="1700" kern="1200" dirty="0" smtClean="0"/>
            <a:t>(Profit)</a:t>
          </a:r>
          <a:endParaRPr lang="en-US" sz="1700" kern="1200" dirty="0"/>
        </a:p>
      </dsp:txBody>
      <dsp:txXfrm>
        <a:off x="2240280" y="1818894"/>
        <a:ext cx="1207008" cy="1106424"/>
      </dsp:txXfrm>
    </dsp:sp>
    <dsp:sp modelId="{01987466-8A85-41B6-BE77-BDC24689B125}">
      <dsp:nvSpPr>
        <dsp:cNvPr id="0" name=""/>
        <dsp:cNvSpPr/>
      </dsp:nvSpPr>
      <dsp:spPr>
        <a:xfrm>
          <a:off x="173278" y="1299210"/>
          <a:ext cx="2011680" cy="2011680"/>
        </a:xfrm>
        <a:prstGeom prst="ellipse">
          <a:avLst/>
        </a:prstGeom>
        <a:solidFill>
          <a:schemeClr val="accent4">
            <a:alpha val="50000"/>
            <a:hueOff val="-6869340"/>
            <a:satOff val="0"/>
            <a:lumOff val="1333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Social</a:t>
          </a:r>
        </a:p>
        <a:p>
          <a:pPr lvl="0" algn="ctr" defTabSz="755650">
            <a:lnSpc>
              <a:spcPct val="90000"/>
            </a:lnSpc>
            <a:spcBef>
              <a:spcPct val="0"/>
            </a:spcBef>
            <a:spcAft>
              <a:spcPct val="35000"/>
            </a:spcAft>
          </a:pPr>
          <a:r>
            <a:rPr lang="en-US" sz="1700" kern="1200" dirty="0" smtClean="0"/>
            <a:t>(People)</a:t>
          </a:r>
          <a:endParaRPr lang="en-US" sz="1700" kern="1200" dirty="0"/>
        </a:p>
      </dsp:txBody>
      <dsp:txXfrm>
        <a:off x="362711" y="1818894"/>
        <a:ext cx="1207008" cy="11064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DD7B33-9D94-4C40-BA3E-0AD2B0FD7E53}">
      <dsp:nvSpPr>
        <dsp:cNvPr id="0" name=""/>
        <dsp:cNvSpPr/>
      </dsp:nvSpPr>
      <dsp:spPr>
        <a:xfrm rot="16200000">
          <a:off x="-1655064" y="2360493"/>
          <a:ext cx="3744468" cy="40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838" bIns="0" numCol="1" spcCol="1270" anchor="t" anchorCtr="0">
          <a:noAutofit/>
        </a:bodyPr>
        <a:lstStyle/>
        <a:p>
          <a:pPr lvl="0" algn="r" defTabSz="1289050">
            <a:lnSpc>
              <a:spcPct val="90000"/>
            </a:lnSpc>
            <a:spcBef>
              <a:spcPct val="0"/>
            </a:spcBef>
            <a:spcAft>
              <a:spcPct val="35000"/>
            </a:spcAft>
          </a:pPr>
          <a:r>
            <a:rPr lang="en-US" sz="2900" kern="1200" dirty="0" smtClean="0"/>
            <a:t>Terms You’ll Hear</a:t>
          </a:r>
          <a:endParaRPr lang="en-US" sz="2900" kern="1200" dirty="0"/>
        </a:p>
      </dsp:txBody>
      <dsp:txXfrm rot="16200000">
        <a:off x="-1655064" y="2360493"/>
        <a:ext cx="3744468" cy="402336"/>
      </dsp:txXfrm>
    </dsp:sp>
    <dsp:sp modelId="{C24533F4-6A86-41C0-9B9C-42339D19A777}">
      <dsp:nvSpPr>
        <dsp:cNvPr id="0" name=""/>
        <dsp:cNvSpPr/>
      </dsp:nvSpPr>
      <dsp:spPr>
        <a:xfrm>
          <a:off x="418338" y="481066"/>
          <a:ext cx="2004060" cy="416118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54838"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ts val="600"/>
            </a:spcAft>
            <a:buChar char="••"/>
          </a:pPr>
          <a:r>
            <a:rPr lang="en-US" sz="1400" b="1" kern="1200" dirty="0" smtClean="0"/>
            <a:t>Green Manufacturing</a:t>
          </a:r>
          <a:endParaRPr lang="en-US" sz="1400" b="1" kern="1200" dirty="0"/>
        </a:p>
        <a:p>
          <a:pPr marL="114300" lvl="1" indent="-114300" algn="l" defTabSz="622300">
            <a:lnSpc>
              <a:spcPct val="90000"/>
            </a:lnSpc>
            <a:spcBef>
              <a:spcPct val="0"/>
            </a:spcBef>
            <a:spcAft>
              <a:spcPts val="600"/>
            </a:spcAft>
            <a:buChar char="••"/>
          </a:pPr>
          <a:r>
            <a:rPr lang="en-US" sz="1400" b="1" kern="1200" dirty="0" smtClean="0"/>
            <a:t>Cleaner Production</a:t>
          </a:r>
          <a:endParaRPr lang="en-US" sz="1400" b="1" kern="1200" dirty="0"/>
        </a:p>
        <a:p>
          <a:pPr marL="114300" lvl="1" indent="-114300" algn="l" defTabSz="622300">
            <a:lnSpc>
              <a:spcPct val="90000"/>
            </a:lnSpc>
            <a:spcBef>
              <a:spcPct val="0"/>
            </a:spcBef>
            <a:spcAft>
              <a:spcPts val="600"/>
            </a:spcAft>
            <a:buChar char="••"/>
          </a:pPr>
          <a:r>
            <a:rPr lang="en-US" sz="1400" b="1" kern="1200" dirty="0" smtClean="0"/>
            <a:t>Industrial Ecology</a:t>
          </a:r>
          <a:endParaRPr lang="en-US" sz="1400" b="1" kern="1200" dirty="0"/>
        </a:p>
        <a:p>
          <a:pPr marL="114300" lvl="1" indent="-114300" algn="l" defTabSz="622300">
            <a:lnSpc>
              <a:spcPct val="90000"/>
            </a:lnSpc>
            <a:spcBef>
              <a:spcPct val="0"/>
            </a:spcBef>
            <a:spcAft>
              <a:spcPts val="600"/>
            </a:spcAft>
            <a:buChar char="••"/>
          </a:pPr>
          <a:r>
            <a:rPr lang="en-US" sz="1400" b="1" kern="1200" dirty="0" smtClean="0"/>
            <a:t>Closed Loop Production</a:t>
          </a:r>
          <a:endParaRPr lang="en-US" sz="1400" b="1" kern="1200" dirty="0"/>
        </a:p>
        <a:p>
          <a:pPr marL="114300" lvl="1" indent="-114300" algn="l" defTabSz="622300">
            <a:lnSpc>
              <a:spcPct val="90000"/>
            </a:lnSpc>
            <a:spcBef>
              <a:spcPct val="0"/>
            </a:spcBef>
            <a:spcAft>
              <a:spcPts val="600"/>
            </a:spcAft>
            <a:buChar char="••"/>
          </a:pPr>
          <a:r>
            <a:rPr lang="en-US" sz="1400" b="1" kern="1200" dirty="0" smtClean="0"/>
            <a:t>Sustainable Production</a:t>
          </a:r>
          <a:endParaRPr lang="en-US" sz="1400" b="1" kern="1200" dirty="0"/>
        </a:p>
        <a:p>
          <a:pPr marL="114300" lvl="1" indent="-114300" algn="l" defTabSz="622300">
            <a:lnSpc>
              <a:spcPct val="90000"/>
            </a:lnSpc>
            <a:spcBef>
              <a:spcPct val="0"/>
            </a:spcBef>
            <a:spcAft>
              <a:spcPts val="600"/>
            </a:spcAft>
            <a:buChar char="••"/>
          </a:pPr>
          <a:r>
            <a:rPr lang="en-US" sz="1400" b="1" kern="1200" dirty="0" smtClean="0"/>
            <a:t>Eco-efficiency</a:t>
          </a:r>
          <a:endParaRPr lang="en-US" sz="1400" b="1" kern="1200" dirty="0"/>
        </a:p>
        <a:p>
          <a:pPr marL="114300" lvl="1" indent="-114300" algn="l" defTabSz="622300">
            <a:lnSpc>
              <a:spcPct val="90000"/>
            </a:lnSpc>
            <a:spcBef>
              <a:spcPct val="0"/>
            </a:spcBef>
            <a:spcAft>
              <a:spcPts val="600"/>
            </a:spcAft>
            <a:buChar char="••"/>
          </a:pPr>
          <a:r>
            <a:rPr lang="en-US" sz="1400" b="1" kern="1200" dirty="0" smtClean="0"/>
            <a:t>Green Productivity</a:t>
          </a:r>
          <a:endParaRPr lang="en-US" sz="1400" b="1" kern="1200" dirty="0"/>
        </a:p>
        <a:p>
          <a:pPr marL="114300" lvl="1" indent="-114300" algn="l" defTabSz="622300">
            <a:lnSpc>
              <a:spcPct val="90000"/>
            </a:lnSpc>
            <a:spcBef>
              <a:spcPct val="0"/>
            </a:spcBef>
            <a:spcAft>
              <a:spcPts val="600"/>
            </a:spcAft>
            <a:buChar char="••"/>
          </a:pPr>
          <a:r>
            <a:rPr lang="en-US" sz="1400" b="1" kern="1200" dirty="0" smtClean="0"/>
            <a:t>Clean Manufacturing</a:t>
          </a:r>
          <a:endParaRPr lang="en-US" sz="1400" b="1" kern="1200" dirty="0"/>
        </a:p>
      </dsp:txBody>
      <dsp:txXfrm>
        <a:off x="418338" y="481066"/>
        <a:ext cx="2004060" cy="4161189"/>
      </dsp:txXfrm>
    </dsp:sp>
    <dsp:sp modelId="{B83D01F7-21E5-4D11-B6AC-47C33612C0E1}">
      <dsp:nvSpPr>
        <dsp:cNvPr id="0" name=""/>
        <dsp:cNvSpPr/>
      </dsp:nvSpPr>
      <dsp:spPr>
        <a:xfrm>
          <a:off x="0" y="69524"/>
          <a:ext cx="804672" cy="804672"/>
        </a:xfrm>
        <a:prstGeom prst="rect">
          <a:avLst/>
        </a:prstGeom>
        <a:blipFill rotWithShape="0">
          <a:blip xmlns:r="http://schemas.openxmlformats.org/officeDocument/2006/relationships" r:embed="rId1">
            <a:duotone>
              <a:schemeClr val="accent4">
                <a:shade val="45000"/>
                <a:satMod val="135000"/>
              </a:schemeClr>
              <a:prstClr val="white"/>
            </a:duotone>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654AFD-AAAF-4DF0-B344-43E5CD8F54BD}">
      <dsp:nvSpPr>
        <dsp:cNvPr id="0" name=""/>
        <dsp:cNvSpPr/>
      </dsp:nvSpPr>
      <dsp:spPr>
        <a:xfrm rot="16200000">
          <a:off x="-1080516" y="1728073"/>
          <a:ext cx="2595372" cy="40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838" bIns="0" numCol="1" spcCol="1270" anchor="t" anchorCtr="0">
          <a:noAutofit/>
        </a:bodyPr>
        <a:lstStyle/>
        <a:p>
          <a:pPr lvl="0" algn="r" defTabSz="977900">
            <a:lnSpc>
              <a:spcPct val="90000"/>
            </a:lnSpc>
            <a:spcBef>
              <a:spcPct val="0"/>
            </a:spcBef>
            <a:spcAft>
              <a:spcPct val="35000"/>
            </a:spcAft>
          </a:pPr>
          <a:r>
            <a:rPr lang="en-US" sz="2200" kern="1200" dirty="0" smtClean="0"/>
            <a:t>Terms You’ll Hear</a:t>
          </a:r>
          <a:endParaRPr lang="en-US" sz="2200" kern="1200" dirty="0"/>
        </a:p>
      </dsp:txBody>
      <dsp:txXfrm rot="16200000">
        <a:off x="-1080516" y="1728073"/>
        <a:ext cx="2595372" cy="402336"/>
      </dsp:txXfrm>
    </dsp:sp>
    <dsp:sp modelId="{8BF2221B-2EED-4A1A-B147-B79E53AD26FF}">
      <dsp:nvSpPr>
        <dsp:cNvPr id="0" name=""/>
        <dsp:cNvSpPr/>
      </dsp:nvSpPr>
      <dsp:spPr>
        <a:xfrm>
          <a:off x="418338" y="631555"/>
          <a:ext cx="2004060" cy="25953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904" tIns="354838"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t>Environmental Technologies (</a:t>
          </a:r>
          <a:r>
            <a:rPr lang="en-US" sz="1300" b="1" kern="1200" dirty="0" err="1" smtClean="0"/>
            <a:t>envirotech</a:t>
          </a:r>
          <a:r>
            <a:rPr lang="en-US" sz="1300" b="1" kern="1200" dirty="0" smtClean="0"/>
            <a:t>)</a:t>
          </a:r>
          <a:endParaRPr lang="en-US" sz="1300" b="1" kern="1200" dirty="0"/>
        </a:p>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n-US" sz="1300" b="1" kern="1200" dirty="0" smtClean="0"/>
            <a:t>Green Technologies (</a:t>
          </a:r>
          <a:r>
            <a:rPr lang="en-US" sz="1300" b="1" kern="1200" dirty="0" err="1" smtClean="0"/>
            <a:t>greentech</a:t>
          </a:r>
          <a:r>
            <a:rPr lang="en-US" sz="1300" b="1" kern="1200" dirty="0" smtClean="0"/>
            <a:t>)</a:t>
          </a:r>
          <a:endParaRPr lang="en-US" sz="1300" b="1" kern="1200" dirty="0"/>
        </a:p>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n-US" sz="1300" b="1" kern="1200" dirty="0" smtClean="0"/>
            <a:t>Clean Technologies (</a:t>
          </a:r>
          <a:r>
            <a:rPr lang="en-US" sz="1300" b="1" kern="1200" dirty="0" err="1" smtClean="0"/>
            <a:t>cleantech</a:t>
          </a:r>
          <a:r>
            <a:rPr lang="en-US" sz="1300" b="1" kern="1200" dirty="0" smtClean="0"/>
            <a:t>)</a:t>
          </a:r>
          <a:endParaRPr lang="en-US" sz="1300" b="1" kern="1200" dirty="0"/>
        </a:p>
      </dsp:txBody>
      <dsp:txXfrm>
        <a:off x="418338" y="631555"/>
        <a:ext cx="2004060" cy="2595372"/>
      </dsp:txXfrm>
    </dsp:sp>
    <dsp:sp modelId="{84EA426E-ED81-48E2-9505-E56336E89021}">
      <dsp:nvSpPr>
        <dsp:cNvPr id="0" name=""/>
        <dsp:cNvSpPr/>
      </dsp:nvSpPr>
      <dsp:spPr>
        <a:xfrm>
          <a:off x="16001" y="100472"/>
          <a:ext cx="804672" cy="804672"/>
        </a:xfrm>
        <a:prstGeom prst="rect">
          <a:avLst/>
        </a:prstGeom>
        <a:blipFill rotWithShape="0">
          <a:blip xmlns:r="http://schemas.openxmlformats.org/officeDocument/2006/relationships" r:embed="rId1">
            <a:duotone>
              <a:schemeClr val="accent4">
                <a:shade val="45000"/>
                <a:satMod val="135000"/>
              </a:schemeClr>
              <a:prstClr val="white"/>
            </a:duotone>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D60A8D-1D8D-4AC3-AE1F-9585FE86DBA2}">
      <dsp:nvSpPr>
        <dsp:cNvPr id="0" name=""/>
        <dsp:cNvSpPr/>
      </dsp:nvSpPr>
      <dsp:spPr>
        <a:xfrm rot="16200000">
          <a:off x="-1863089" y="2608877"/>
          <a:ext cx="4160519" cy="40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838" bIns="0" numCol="1" spcCol="1270" anchor="t" anchorCtr="0">
          <a:noAutofit/>
        </a:bodyPr>
        <a:lstStyle/>
        <a:p>
          <a:pPr lvl="0" algn="r" defTabSz="1289050">
            <a:lnSpc>
              <a:spcPct val="90000"/>
            </a:lnSpc>
            <a:spcBef>
              <a:spcPct val="0"/>
            </a:spcBef>
            <a:spcAft>
              <a:spcPct val="35000"/>
            </a:spcAft>
          </a:pPr>
          <a:r>
            <a:rPr lang="en-US" sz="2900" kern="1200" dirty="0" smtClean="0"/>
            <a:t>Terms You’ll Hear</a:t>
          </a:r>
          <a:endParaRPr lang="en-US" sz="2900" kern="1200" dirty="0"/>
        </a:p>
      </dsp:txBody>
      <dsp:txXfrm rot="16200000">
        <a:off x="-1863089" y="2608877"/>
        <a:ext cx="4160519" cy="402336"/>
      </dsp:txXfrm>
    </dsp:sp>
    <dsp:sp modelId="{3EFD6027-A5AC-4576-B5EC-6BD276D835EF}">
      <dsp:nvSpPr>
        <dsp:cNvPr id="0" name=""/>
        <dsp:cNvSpPr/>
      </dsp:nvSpPr>
      <dsp:spPr>
        <a:xfrm>
          <a:off x="418338" y="484793"/>
          <a:ext cx="2004060" cy="465050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354838" rIns="99568" bIns="99568" numCol="1" spcCol="1270" anchor="t" anchorCtr="0">
          <a:noAutofit/>
        </a:bodyPr>
        <a:lstStyle/>
        <a:p>
          <a:pPr marL="114300" lvl="1" indent="-114300" algn="l" defTabSz="622300">
            <a:lnSpc>
              <a:spcPct val="90000"/>
            </a:lnSpc>
            <a:spcBef>
              <a:spcPct val="0"/>
            </a:spcBef>
            <a:spcAft>
              <a:spcPts val="600"/>
            </a:spcAft>
            <a:buChar char="••"/>
          </a:pPr>
          <a:endParaRPr lang="en-US" sz="1400" b="1" kern="1200" dirty="0"/>
        </a:p>
        <a:p>
          <a:pPr marL="114300" lvl="1" indent="-114300" algn="l" defTabSz="622300">
            <a:lnSpc>
              <a:spcPct val="90000"/>
            </a:lnSpc>
            <a:spcBef>
              <a:spcPct val="0"/>
            </a:spcBef>
            <a:spcAft>
              <a:spcPts val="600"/>
            </a:spcAft>
            <a:buChar char="••"/>
          </a:pPr>
          <a:r>
            <a:rPr lang="en-US" sz="1400" b="1" kern="1200" dirty="0" smtClean="0"/>
            <a:t>Life Cycle Design</a:t>
          </a:r>
          <a:endParaRPr lang="en-US" sz="1400" b="1" kern="1200" dirty="0"/>
        </a:p>
        <a:p>
          <a:pPr marL="114300" lvl="1" indent="-114300" algn="l" defTabSz="622300">
            <a:lnSpc>
              <a:spcPct val="90000"/>
            </a:lnSpc>
            <a:spcBef>
              <a:spcPct val="0"/>
            </a:spcBef>
            <a:spcAft>
              <a:spcPts val="600"/>
            </a:spcAft>
            <a:buChar char="••"/>
          </a:pPr>
          <a:r>
            <a:rPr lang="en-US" sz="1400" b="1" kern="1200" dirty="0" smtClean="0"/>
            <a:t>Life Cycle Assessment (LCA)</a:t>
          </a:r>
          <a:endParaRPr lang="en-US" sz="1400" b="1" kern="1200" dirty="0"/>
        </a:p>
        <a:p>
          <a:pPr marL="114300" lvl="1" indent="-114300" algn="l" defTabSz="622300">
            <a:lnSpc>
              <a:spcPct val="90000"/>
            </a:lnSpc>
            <a:spcBef>
              <a:spcPct val="0"/>
            </a:spcBef>
            <a:spcAft>
              <a:spcPts val="600"/>
            </a:spcAft>
            <a:buChar char="••"/>
          </a:pPr>
          <a:r>
            <a:rPr lang="en-US" sz="1400" b="1" kern="1200" dirty="0" smtClean="0"/>
            <a:t>Cradle-to-Cradle</a:t>
          </a:r>
          <a:endParaRPr lang="en-US" sz="1400" b="1" kern="1200" dirty="0"/>
        </a:p>
        <a:p>
          <a:pPr marL="114300" lvl="1" indent="-114300" algn="l" defTabSz="622300">
            <a:lnSpc>
              <a:spcPct val="90000"/>
            </a:lnSpc>
            <a:spcBef>
              <a:spcPct val="0"/>
            </a:spcBef>
            <a:spcAft>
              <a:spcPts val="600"/>
            </a:spcAft>
            <a:buChar char="••"/>
          </a:pPr>
          <a:r>
            <a:rPr lang="en-US" sz="1400" b="1" kern="1200" dirty="0" smtClean="0"/>
            <a:t>Cradle-to-Grave</a:t>
          </a:r>
          <a:endParaRPr lang="en-US" sz="1400" b="1" kern="1200" dirty="0"/>
        </a:p>
        <a:p>
          <a:pPr marL="114300" lvl="1" indent="-114300" algn="l" defTabSz="622300">
            <a:lnSpc>
              <a:spcPct val="90000"/>
            </a:lnSpc>
            <a:spcBef>
              <a:spcPct val="0"/>
            </a:spcBef>
            <a:spcAft>
              <a:spcPts val="600"/>
            </a:spcAft>
            <a:buChar char="••"/>
          </a:pPr>
          <a:r>
            <a:rPr lang="en-US" sz="1400" b="1" kern="1200" dirty="0" smtClean="0"/>
            <a:t>Environmentally-Sustainable Design</a:t>
          </a:r>
          <a:endParaRPr lang="en-US" sz="1400" b="1" kern="1200" dirty="0"/>
        </a:p>
        <a:p>
          <a:pPr marL="114300" lvl="1" indent="-114300" algn="l" defTabSz="622300">
            <a:lnSpc>
              <a:spcPct val="90000"/>
            </a:lnSpc>
            <a:spcBef>
              <a:spcPct val="0"/>
            </a:spcBef>
            <a:spcAft>
              <a:spcPts val="600"/>
            </a:spcAft>
            <a:buChar char="••"/>
          </a:pPr>
          <a:r>
            <a:rPr lang="en-US" sz="1400" b="1" kern="1200" dirty="0" smtClean="0"/>
            <a:t>Design for the Environment (</a:t>
          </a:r>
          <a:r>
            <a:rPr lang="en-US" sz="1400" b="1" kern="1200" dirty="0" err="1" smtClean="0"/>
            <a:t>Dfe</a:t>
          </a:r>
          <a:r>
            <a:rPr lang="en-US" sz="1400" b="1" kern="1200" dirty="0" smtClean="0"/>
            <a:t>)</a:t>
          </a:r>
          <a:endParaRPr lang="en-US" sz="1400" b="1" kern="1200" dirty="0"/>
        </a:p>
        <a:p>
          <a:pPr marL="114300" lvl="1" indent="-114300" algn="l" defTabSz="622300">
            <a:lnSpc>
              <a:spcPct val="90000"/>
            </a:lnSpc>
            <a:spcBef>
              <a:spcPct val="0"/>
            </a:spcBef>
            <a:spcAft>
              <a:spcPts val="600"/>
            </a:spcAft>
            <a:buChar char="••"/>
          </a:pPr>
          <a:r>
            <a:rPr lang="en-US" sz="1400" b="1" kern="1200" dirty="0" smtClean="0"/>
            <a:t>Sustainable Product Design</a:t>
          </a:r>
          <a:endParaRPr lang="en-US" sz="1400" b="1" kern="1200" dirty="0"/>
        </a:p>
        <a:p>
          <a:pPr marL="114300" lvl="1" indent="-114300" algn="l" defTabSz="622300">
            <a:lnSpc>
              <a:spcPct val="90000"/>
            </a:lnSpc>
            <a:spcBef>
              <a:spcPct val="0"/>
            </a:spcBef>
            <a:spcAft>
              <a:spcPts val="600"/>
            </a:spcAft>
            <a:buChar char="••"/>
          </a:pPr>
          <a:r>
            <a:rPr lang="en-US" sz="1400" b="1" kern="1200" dirty="0" smtClean="0"/>
            <a:t>Design for Eco-efficiency</a:t>
          </a:r>
          <a:endParaRPr lang="en-US" sz="1400" b="1" kern="1200" dirty="0"/>
        </a:p>
        <a:p>
          <a:pPr marL="114300" lvl="1" indent="-114300" algn="l" defTabSz="622300">
            <a:lnSpc>
              <a:spcPct val="90000"/>
            </a:lnSpc>
            <a:spcBef>
              <a:spcPct val="0"/>
            </a:spcBef>
            <a:spcAft>
              <a:spcPts val="600"/>
            </a:spcAft>
            <a:buChar char="••"/>
          </a:pPr>
          <a:r>
            <a:rPr lang="en-US" sz="1400" b="1" kern="1200" dirty="0" smtClean="0"/>
            <a:t>Eco-design</a:t>
          </a:r>
          <a:endParaRPr lang="en-US" sz="1400" b="1" kern="1200" dirty="0"/>
        </a:p>
        <a:p>
          <a:pPr marL="114300" lvl="1" indent="-114300" algn="l" defTabSz="622300">
            <a:lnSpc>
              <a:spcPct val="90000"/>
            </a:lnSpc>
            <a:spcBef>
              <a:spcPct val="0"/>
            </a:spcBef>
            <a:spcAft>
              <a:spcPts val="600"/>
            </a:spcAft>
            <a:buChar char="••"/>
          </a:pPr>
          <a:r>
            <a:rPr lang="en-US" sz="1400" b="1" kern="1200" dirty="0" smtClean="0"/>
            <a:t>Design for Sustainability (D4S)</a:t>
          </a:r>
          <a:endParaRPr lang="en-US" sz="1400" b="1" kern="1200" dirty="0"/>
        </a:p>
        <a:p>
          <a:pPr marL="114300" lvl="1" indent="-114300" algn="l" defTabSz="533400">
            <a:lnSpc>
              <a:spcPct val="90000"/>
            </a:lnSpc>
            <a:spcBef>
              <a:spcPct val="0"/>
            </a:spcBef>
            <a:spcAft>
              <a:spcPct val="15000"/>
            </a:spcAft>
            <a:buChar char="••"/>
          </a:pPr>
          <a:endParaRPr lang="en-US" sz="1200" b="1" kern="1200" dirty="0"/>
        </a:p>
      </dsp:txBody>
      <dsp:txXfrm>
        <a:off x="418338" y="484793"/>
        <a:ext cx="2004060" cy="4650504"/>
      </dsp:txXfrm>
    </dsp:sp>
    <dsp:sp modelId="{51B6EE0F-D6CC-4BCD-9324-D61D2375BBCC}">
      <dsp:nvSpPr>
        <dsp:cNvPr id="0" name=""/>
        <dsp:cNvSpPr/>
      </dsp:nvSpPr>
      <dsp:spPr>
        <a:xfrm>
          <a:off x="16001" y="198702"/>
          <a:ext cx="804672" cy="804672"/>
        </a:xfrm>
        <a:prstGeom prst="rect">
          <a:avLst/>
        </a:prstGeom>
        <a:blipFill rotWithShape="0">
          <a:blip xmlns:r="http://schemas.openxmlformats.org/officeDocument/2006/relationships" r:embed="rId1">
            <a:duotone>
              <a:schemeClr val="accent4">
                <a:shade val="45000"/>
                <a:satMod val="135000"/>
              </a:schemeClr>
              <a:prstClr val="white"/>
            </a:duotone>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lvl1pPr>
          </a:lstStyle>
          <a:p>
            <a:fld id="{522D6312-72EA-4098-8AC2-D7F8A87288BB}" type="datetimeFigureOut">
              <a:rPr lang="en-US" smtClean="0"/>
              <a:pPr/>
              <a:t>12/6/2011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8"/>
            <a:ext cx="5485158"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lvl1pPr>
          </a:lstStyle>
          <a:p>
            <a:fld id="{5DFEAE72-3504-403B-B834-8AE1ACF7B2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DFEAE72-3504-403B-B834-8AE1ACF7B2B2}"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00C71-C72F-4BD0-9A7B-324643535E3E}" type="datetime1">
              <a:rPr lang="en-US" smtClean="0"/>
              <a:pPr/>
              <a:t>12/6/2011</a:t>
            </a:fld>
            <a:endParaRPr lang="en-US"/>
          </a:p>
        </p:txBody>
      </p:sp>
      <p:sp>
        <p:nvSpPr>
          <p:cNvPr id="5" name="Footer Placeholder 4"/>
          <p:cNvSpPr>
            <a:spLocks noGrp="1"/>
          </p:cNvSpPr>
          <p:nvPr>
            <p:ph type="ftr" sz="quarter" idx="11"/>
          </p:nvPr>
        </p:nvSpPr>
        <p:spPr/>
        <p:txBody>
          <a:bodyPr/>
          <a:lstStyle/>
          <a:p>
            <a:r>
              <a:rPr lang="en-US" smtClean="0"/>
              <a:t>Sustainable Manufacturing 101</a:t>
            </a:r>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2D0F0-C6AA-42A9-999F-AD79F3D47CD0}" type="datetime1">
              <a:rPr lang="en-US" smtClean="0"/>
              <a:pPr/>
              <a:t>12/6/2011</a:t>
            </a:fld>
            <a:endParaRPr lang="en-US"/>
          </a:p>
        </p:txBody>
      </p:sp>
      <p:sp>
        <p:nvSpPr>
          <p:cNvPr id="5" name="Footer Placeholder 4"/>
          <p:cNvSpPr>
            <a:spLocks noGrp="1"/>
          </p:cNvSpPr>
          <p:nvPr>
            <p:ph type="ftr" sz="quarter" idx="11"/>
          </p:nvPr>
        </p:nvSpPr>
        <p:spPr/>
        <p:txBody>
          <a:bodyPr/>
          <a:lstStyle/>
          <a:p>
            <a:r>
              <a:rPr lang="en-US" smtClean="0"/>
              <a:t>Sustainable Manufacturing 101</a:t>
            </a:r>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779EF-A008-4392-8CAC-530AD5DCE759}" type="datetime1">
              <a:rPr lang="en-US" smtClean="0"/>
              <a:pPr/>
              <a:t>12/6/2011</a:t>
            </a:fld>
            <a:endParaRPr lang="en-US"/>
          </a:p>
        </p:txBody>
      </p:sp>
      <p:sp>
        <p:nvSpPr>
          <p:cNvPr id="5" name="Footer Placeholder 4"/>
          <p:cNvSpPr>
            <a:spLocks noGrp="1"/>
          </p:cNvSpPr>
          <p:nvPr>
            <p:ph type="ftr" sz="quarter" idx="11"/>
          </p:nvPr>
        </p:nvSpPr>
        <p:spPr/>
        <p:txBody>
          <a:bodyPr/>
          <a:lstStyle/>
          <a:p>
            <a:r>
              <a:rPr lang="en-US" smtClean="0"/>
              <a:t>Sustainable Manufacturing 101</a:t>
            </a:r>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F0967-38A8-410C-9B15-04CE29D2F1B9}" type="datetime1">
              <a:rPr lang="en-US" smtClean="0"/>
              <a:pPr/>
              <a:t>12/6/2011</a:t>
            </a:fld>
            <a:endParaRPr lang="en-US"/>
          </a:p>
        </p:txBody>
      </p:sp>
      <p:sp>
        <p:nvSpPr>
          <p:cNvPr id="5" name="Footer Placeholder 4"/>
          <p:cNvSpPr>
            <a:spLocks noGrp="1"/>
          </p:cNvSpPr>
          <p:nvPr>
            <p:ph type="ftr" sz="quarter" idx="11"/>
          </p:nvPr>
        </p:nvSpPr>
        <p:spPr/>
        <p:txBody>
          <a:bodyPr/>
          <a:lstStyle/>
          <a:p>
            <a:r>
              <a:rPr lang="en-US" dirty="0" smtClean="0"/>
              <a:t>Sustainable Manufacturing 101</a:t>
            </a:r>
            <a:endParaRPr lang="en-US" dirty="0"/>
          </a:p>
        </p:txBody>
      </p:sp>
      <p:sp>
        <p:nvSpPr>
          <p:cNvPr id="6" name="Slide Number Placeholder 5"/>
          <p:cNvSpPr>
            <a:spLocks noGrp="1"/>
          </p:cNvSpPr>
          <p:nvPr>
            <p:ph type="sldNum" sz="quarter" idx="12"/>
          </p:nvPr>
        </p:nvSpPr>
        <p:spPr>
          <a:xfrm>
            <a:off x="0" y="0"/>
            <a:ext cx="381000" cy="365125"/>
          </a:xfrm>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4A9A4-F75D-4516-9FA0-81FF0CF141F7}" type="datetime1">
              <a:rPr lang="en-US" smtClean="0"/>
              <a:pPr/>
              <a:t>12/6/2011</a:t>
            </a:fld>
            <a:endParaRPr lang="en-US"/>
          </a:p>
        </p:txBody>
      </p:sp>
      <p:sp>
        <p:nvSpPr>
          <p:cNvPr id="5" name="Footer Placeholder 4"/>
          <p:cNvSpPr>
            <a:spLocks noGrp="1"/>
          </p:cNvSpPr>
          <p:nvPr>
            <p:ph type="ftr" sz="quarter" idx="11"/>
          </p:nvPr>
        </p:nvSpPr>
        <p:spPr/>
        <p:txBody>
          <a:bodyPr/>
          <a:lstStyle/>
          <a:p>
            <a:r>
              <a:rPr lang="en-US" smtClean="0"/>
              <a:t>Sustainable Manufacturing 101</a:t>
            </a:r>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C8E6B-6118-43DE-8D6F-7DC04C12CCE5}" type="datetime1">
              <a:rPr lang="en-US" smtClean="0"/>
              <a:pPr/>
              <a:t>12/6/2011</a:t>
            </a:fld>
            <a:endParaRPr lang="en-US"/>
          </a:p>
        </p:txBody>
      </p:sp>
      <p:sp>
        <p:nvSpPr>
          <p:cNvPr id="6" name="Footer Placeholder 5"/>
          <p:cNvSpPr>
            <a:spLocks noGrp="1"/>
          </p:cNvSpPr>
          <p:nvPr>
            <p:ph type="ftr" sz="quarter" idx="11"/>
          </p:nvPr>
        </p:nvSpPr>
        <p:spPr/>
        <p:txBody>
          <a:bodyPr/>
          <a:lstStyle/>
          <a:p>
            <a:r>
              <a:rPr lang="en-US" smtClean="0"/>
              <a:t>Sustainable Manufacturing 101</a:t>
            </a:r>
            <a:endParaRPr lang="en-US"/>
          </a:p>
        </p:txBody>
      </p:sp>
      <p:sp>
        <p:nvSpPr>
          <p:cNvPr id="7" name="Slide Number Placeholder 6"/>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0B0BD-AC9D-49CB-8382-D08CB5DBB342}" type="datetime1">
              <a:rPr lang="en-US" smtClean="0"/>
              <a:pPr/>
              <a:t>12/6/2011</a:t>
            </a:fld>
            <a:endParaRPr lang="en-US"/>
          </a:p>
        </p:txBody>
      </p:sp>
      <p:sp>
        <p:nvSpPr>
          <p:cNvPr id="8" name="Footer Placeholder 7"/>
          <p:cNvSpPr>
            <a:spLocks noGrp="1"/>
          </p:cNvSpPr>
          <p:nvPr>
            <p:ph type="ftr" sz="quarter" idx="11"/>
          </p:nvPr>
        </p:nvSpPr>
        <p:spPr/>
        <p:txBody>
          <a:bodyPr/>
          <a:lstStyle/>
          <a:p>
            <a:r>
              <a:rPr lang="en-US" smtClean="0"/>
              <a:t>Sustainable Manufacturing 101</a:t>
            </a:r>
            <a:endParaRPr lang="en-US"/>
          </a:p>
        </p:txBody>
      </p:sp>
      <p:sp>
        <p:nvSpPr>
          <p:cNvPr id="9" name="Slide Number Placeholder 8"/>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42357-6E95-4BDD-87C1-23BA6A468458}" type="datetime1">
              <a:rPr lang="en-US" smtClean="0"/>
              <a:pPr/>
              <a:t>12/6/2011</a:t>
            </a:fld>
            <a:endParaRPr lang="en-US"/>
          </a:p>
        </p:txBody>
      </p:sp>
      <p:sp>
        <p:nvSpPr>
          <p:cNvPr id="4" name="Footer Placeholder 3"/>
          <p:cNvSpPr>
            <a:spLocks noGrp="1"/>
          </p:cNvSpPr>
          <p:nvPr>
            <p:ph type="ftr" sz="quarter" idx="11"/>
          </p:nvPr>
        </p:nvSpPr>
        <p:spPr/>
        <p:txBody>
          <a:bodyPr/>
          <a:lstStyle/>
          <a:p>
            <a:r>
              <a:rPr lang="en-US" smtClean="0"/>
              <a:t>Sustainable Manufacturing 101</a:t>
            </a:r>
            <a:endParaRPr lang="en-US"/>
          </a:p>
        </p:txBody>
      </p:sp>
      <p:sp>
        <p:nvSpPr>
          <p:cNvPr id="5" name="Slide Number Placeholder 4"/>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D8B2-F9E1-4E7C-A76D-D298966068AF}" type="datetime1">
              <a:rPr lang="en-US" smtClean="0"/>
              <a:pPr/>
              <a:t>12/6/2011</a:t>
            </a:fld>
            <a:endParaRPr lang="en-US"/>
          </a:p>
        </p:txBody>
      </p:sp>
      <p:sp>
        <p:nvSpPr>
          <p:cNvPr id="3" name="Footer Placeholder 2"/>
          <p:cNvSpPr>
            <a:spLocks noGrp="1"/>
          </p:cNvSpPr>
          <p:nvPr>
            <p:ph type="ftr" sz="quarter" idx="11"/>
          </p:nvPr>
        </p:nvSpPr>
        <p:spPr/>
        <p:txBody>
          <a:bodyPr/>
          <a:lstStyle/>
          <a:p>
            <a:r>
              <a:rPr lang="en-US" smtClean="0"/>
              <a:t>Sustainable Manufacturing 101</a:t>
            </a:r>
            <a:endParaRPr lang="en-US"/>
          </a:p>
        </p:txBody>
      </p:sp>
      <p:sp>
        <p:nvSpPr>
          <p:cNvPr id="4" name="Slide Number Placeholder 3"/>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EA010-77B4-47C6-9E1F-1501141D0217}" type="datetime1">
              <a:rPr lang="en-US" smtClean="0"/>
              <a:pPr/>
              <a:t>12/6/2011</a:t>
            </a:fld>
            <a:endParaRPr lang="en-US"/>
          </a:p>
        </p:txBody>
      </p:sp>
      <p:sp>
        <p:nvSpPr>
          <p:cNvPr id="6" name="Footer Placeholder 5"/>
          <p:cNvSpPr>
            <a:spLocks noGrp="1"/>
          </p:cNvSpPr>
          <p:nvPr>
            <p:ph type="ftr" sz="quarter" idx="11"/>
          </p:nvPr>
        </p:nvSpPr>
        <p:spPr/>
        <p:txBody>
          <a:bodyPr/>
          <a:lstStyle/>
          <a:p>
            <a:r>
              <a:rPr lang="en-US" smtClean="0"/>
              <a:t>Sustainable Manufacturing 101</a:t>
            </a:r>
            <a:endParaRPr lang="en-US"/>
          </a:p>
        </p:txBody>
      </p:sp>
      <p:sp>
        <p:nvSpPr>
          <p:cNvPr id="7" name="Slide Number Placeholder 6"/>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8841C-2F88-475F-A27D-FBFF97BEB600}" type="datetime1">
              <a:rPr lang="en-US" smtClean="0"/>
              <a:pPr/>
              <a:t>12/6/2011</a:t>
            </a:fld>
            <a:endParaRPr lang="en-US"/>
          </a:p>
        </p:txBody>
      </p:sp>
      <p:sp>
        <p:nvSpPr>
          <p:cNvPr id="6" name="Footer Placeholder 5"/>
          <p:cNvSpPr>
            <a:spLocks noGrp="1"/>
          </p:cNvSpPr>
          <p:nvPr>
            <p:ph type="ftr" sz="quarter" idx="11"/>
          </p:nvPr>
        </p:nvSpPr>
        <p:spPr/>
        <p:txBody>
          <a:bodyPr/>
          <a:lstStyle/>
          <a:p>
            <a:r>
              <a:rPr lang="en-US" smtClean="0"/>
              <a:t>Sustainable Manufacturing 101</a:t>
            </a:r>
            <a:endParaRPr lang="en-US"/>
          </a:p>
        </p:txBody>
      </p:sp>
      <p:sp>
        <p:nvSpPr>
          <p:cNvPr id="7" name="Slide Number Placeholder 6"/>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77A25-A09B-493F-9CD3-CDF5EDEB191C}" type="datetime1">
              <a:rPr lang="en-US" smtClean="0"/>
              <a:pPr/>
              <a:t>12/6/2011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Sustainable Manufacturing 101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56AA-1A1D-44A6-9AFD-24AEBEFDBF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ustainability@trade.gov" TargetMode="Externa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png"/><Relationship Id="rId4" Type="http://schemas.openxmlformats.org/officeDocument/2006/relationships/diagramLayout" Target="../diagrams/layout6.xml"/><Relationship Id="rId9"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6.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2.png"/><Relationship Id="rId5" Type="http://schemas.openxmlformats.org/officeDocument/2006/relationships/diagramQuickStyle" Target="../diagrams/quickStyle7.xml"/><Relationship Id="rId10" Type="http://schemas.openxmlformats.org/officeDocument/2006/relationships/slide" Target="slide1.xml"/><Relationship Id="rId4" Type="http://schemas.openxmlformats.org/officeDocument/2006/relationships/diagramLayout" Target="../diagrams/layout7.xm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xml"/><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slide" Target="slide1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21.png"/><Relationship Id="rId5" Type="http://schemas.openxmlformats.org/officeDocument/2006/relationships/image" Target="../media/image18.wmf"/><Relationship Id="rId10" Type="http://schemas.openxmlformats.org/officeDocument/2006/relationships/slide" Target="slide18.xml"/><Relationship Id="rId4" Type="http://schemas.openxmlformats.org/officeDocument/2006/relationships/slide" Target="slide15.xml"/><Relationship Id="rId9" Type="http://schemas.openxmlformats.org/officeDocument/2006/relationships/image" Target="../media/image20.wmf"/><Relationship Id="rId1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7.wmf"/><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2.png"/><Relationship Id="rId5" Type="http://schemas.openxmlformats.org/officeDocument/2006/relationships/diagramLayout" Target="../diagrams/layout8.xml"/><Relationship Id="rId10" Type="http://schemas.openxmlformats.org/officeDocument/2006/relationships/slide" Target="slide1.xml"/><Relationship Id="rId4" Type="http://schemas.openxmlformats.org/officeDocument/2006/relationships/diagramData" Target="../diagrams/data8.xml"/><Relationship Id="rId9"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2.png"/><Relationship Id="rId5" Type="http://schemas.openxmlformats.org/officeDocument/2006/relationships/diagramQuickStyle" Target="../diagrams/quickStyle9.xml"/><Relationship Id="rId10" Type="http://schemas.openxmlformats.org/officeDocument/2006/relationships/slide" Target="slide1.xml"/><Relationship Id="rId4" Type="http://schemas.openxmlformats.org/officeDocument/2006/relationships/diagramLayout" Target="../diagrams/layout9.xml"/><Relationship Id="rId9"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Layout" Target="../diagrams/layout10.xml"/><Relationship Id="rId7" Type="http://schemas.openxmlformats.org/officeDocument/2006/relationships/image" Target="../media/image19.w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2.png"/><Relationship Id="rId4" Type="http://schemas.openxmlformats.org/officeDocument/2006/relationships/diagramQuickStyle" Target="../diagrams/quickStyle10.xml"/><Relationship Id="rId9"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Layout" Target="../diagrams/layout11.xml"/><Relationship Id="rId7" Type="http://schemas.openxmlformats.org/officeDocument/2006/relationships/image" Target="../media/image20.wm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2.png"/><Relationship Id="rId4" Type="http://schemas.openxmlformats.org/officeDocument/2006/relationships/diagramQuickStyle" Target="../diagrams/quickStyle11.xml"/><Relationship Id="rId9"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Layout" Target="../diagrams/layout12.xml"/><Relationship Id="rId7" Type="http://schemas.openxmlformats.org/officeDocument/2006/relationships/image" Target="../media/image2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2.png"/><Relationship Id="rId4" Type="http://schemas.openxmlformats.org/officeDocument/2006/relationships/diagramQuickStyle" Target="../diagrams/quickStyle12.xml"/><Relationship Id="rId9"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1.xml"/><Relationship Id="rId7" Type="http://schemas.openxmlformats.org/officeDocument/2006/relationships/slide" Target="slide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epa.gov/lean/"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13.xml"/><Relationship Id="rId7" Type="http://schemas.openxmlformats.org/officeDocument/2006/relationships/slide" Target="slide22.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14.xml"/><Relationship Id="rId7" Type="http://schemas.openxmlformats.org/officeDocument/2006/relationships/slide" Target="slide23.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slide" Target="slide24.xml"/><Relationship Id="rId3" Type="http://schemas.openxmlformats.org/officeDocument/2006/relationships/hyperlink" Target="http://www.epa.gov/OCEPATERMS/" TargetMode="External"/><Relationship Id="rId7" Type="http://schemas.openxmlformats.org/officeDocument/2006/relationships/diagramData" Target="../diagrams/data15.xml"/><Relationship Id="rId12" Type="http://schemas.openxmlformats.org/officeDocument/2006/relationships/image" Target="../media/image25.png"/><Relationship Id="rId2" Type="http://schemas.openxmlformats.org/officeDocument/2006/relationships/hyperlink" Target="http://www.unep.fr/scp/marrakech/pdf/ABC%20of%20SCP%20-%20Clarifying%20Concepts%20on%20SCP.pdf" TargetMode="External"/><Relationship Id="rId1" Type="http://schemas.openxmlformats.org/officeDocument/2006/relationships/slideLayout" Target="../slideLayouts/slideLayout2.xml"/><Relationship Id="rId6" Type="http://schemas.openxmlformats.org/officeDocument/2006/relationships/hyperlink" Target="http://www.greensuppliers.gov/materials/online_training/index.html" TargetMode="External"/><Relationship Id="rId11" Type="http://schemas.microsoft.com/office/2007/relationships/diagramDrawing" Target="../diagrams/drawing15.xml"/><Relationship Id="rId5" Type="http://schemas.openxmlformats.org/officeDocument/2006/relationships/hyperlink" Target="http://epa.gov/lean/" TargetMode="External"/><Relationship Id="rId15" Type="http://schemas.openxmlformats.org/officeDocument/2006/relationships/image" Target="../media/image2.png"/><Relationship Id="rId10" Type="http://schemas.openxmlformats.org/officeDocument/2006/relationships/diagramColors" Target="../diagrams/colors15.xml"/><Relationship Id="rId4" Type="http://schemas.openxmlformats.org/officeDocument/2006/relationships/hyperlink" Target="http://www.p2rx.org/new_home/case_studies.cfm" TargetMode="External"/><Relationship Id="rId9" Type="http://schemas.openxmlformats.org/officeDocument/2006/relationships/diagramQuickStyle" Target="../diagrams/quickStyle15.xml"/><Relationship Id="rId1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6.xml"/><Relationship Id="rId7"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3.xml"/><Relationship Id="rId7" Type="http://schemas.openxmlformats.org/officeDocument/2006/relationships/slide" Target="slide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png"/><Relationship Id="rId4" Type="http://schemas.openxmlformats.org/officeDocument/2006/relationships/diagramLayout" Target="../diagrams/layout4.xml"/><Relationship Id="rId9"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5.xml"/><Relationship Id="rId7" Type="http://schemas.openxmlformats.org/officeDocument/2006/relationships/slide" Target="slide4.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emf"/><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slide" Target="slide1.xml"/><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4600"/>
            <a:ext cx="9144000" cy="1371600"/>
          </a:xfrm>
          <a:prstGeom prst="rect">
            <a:avLst/>
          </a:prstGeom>
          <a:effectLst>
            <a:outerShdw blurRad="40000" dist="23000" dir="5400000" rotWithShape="0">
              <a:srgbClr val="000000">
                <a:alpha val="35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dirty="0" smtClean="0">
                <a:solidFill>
                  <a:schemeClr val="bg1"/>
                </a:solidFill>
              </a:rPr>
              <a:t>Introduction to Sustainable Manufacturing</a:t>
            </a:r>
            <a:endParaRPr lang="en-US" sz="3600" dirty="0"/>
          </a:p>
        </p:txBody>
      </p:sp>
      <p:sp>
        <p:nvSpPr>
          <p:cNvPr id="2" name="Title 1"/>
          <p:cNvSpPr>
            <a:spLocks noGrp="1"/>
          </p:cNvSpPr>
          <p:nvPr>
            <p:ph type="title"/>
          </p:nvPr>
        </p:nvSpPr>
        <p:spPr>
          <a:xfrm>
            <a:off x="228600" y="381000"/>
            <a:ext cx="4419600" cy="609600"/>
          </a:xfrm>
        </p:spPr>
        <p:txBody>
          <a:bodyPr>
            <a:normAutofit/>
          </a:bodyPr>
          <a:lstStyle/>
          <a:p>
            <a:r>
              <a:rPr lang="en-US" sz="1000" dirty="0" smtClean="0">
                <a:solidFill>
                  <a:schemeClr val="bg1"/>
                </a:solidFill>
              </a:rPr>
              <a:t>Introduction to Sustainable Manufacturing</a:t>
            </a:r>
            <a:endParaRPr lang="en-US" sz="1000" dirty="0">
              <a:solidFill>
                <a:schemeClr val="bg1"/>
              </a:solidFill>
            </a:endParaRPr>
          </a:p>
        </p:txBody>
      </p:sp>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97B56AA-1A1D-44A6-9AFD-24AEBEFDBFF0}" type="slidenum">
              <a:rPr lang="en-US" smtClean="0"/>
              <a:pPr/>
              <a:t>1</a:t>
            </a:fld>
            <a:endParaRPr lang="en-US"/>
          </a:p>
        </p:txBody>
      </p:sp>
      <p:sp>
        <p:nvSpPr>
          <p:cNvPr id="7" name="TextBox 6"/>
          <p:cNvSpPr txBox="1"/>
          <p:nvPr/>
        </p:nvSpPr>
        <p:spPr>
          <a:xfrm>
            <a:off x="304800" y="5486400"/>
            <a:ext cx="4191000" cy="1169551"/>
          </a:xfrm>
          <a:prstGeom prst="rect">
            <a:avLst/>
          </a:prstGeom>
          <a:noFill/>
        </p:spPr>
        <p:txBody>
          <a:bodyPr wrap="square" rtlCol="0">
            <a:spAutoFit/>
          </a:bodyPr>
          <a:lstStyle/>
          <a:p>
            <a:r>
              <a:rPr lang="en-US" sz="1400" dirty="0" smtClean="0"/>
              <a:t>Developed by the U.S. Department of Commerce,</a:t>
            </a:r>
          </a:p>
          <a:p>
            <a:r>
              <a:rPr lang="en-US" sz="1400" dirty="0" smtClean="0"/>
              <a:t>International Trade Administration,</a:t>
            </a:r>
          </a:p>
          <a:p>
            <a:r>
              <a:rPr lang="en-US" sz="1400" dirty="0" smtClean="0"/>
              <a:t>Manufacturing and Services </a:t>
            </a:r>
          </a:p>
          <a:p>
            <a:r>
              <a:rPr lang="en-US" sz="1400" dirty="0" smtClean="0"/>
              <a:t>December 6, 2011</a:t>
            </a:r>
          </a:p>
          <a:p>
            <a:r>
              <a:rPr lang="en-US" sz="1400" dirty="0" smtClean="0">
                <a:hlinkClick r:id="rId4"/>
              </a:rPr>
              <a:t>sustainability@trade.gov</a:t>
            </a:r>
            <a:r>
              <a:rPr lang="en-US" sz="1400" dirty="0" smtClean="0"/>
              <a:t> </a:t>
            </a:r>
            <a:endParaRPr lang="en-US" sz="1400"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2819400"/>
          <a:ext cx="8458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1000" y="1066800"/>
            <a:ext cx="8229600" cy="1384995"/>
          </a:xfrm>
          <a:prstGeom prst="rect">
            <a:avLst/>
          </a:prstGeom>
          <a:noFill/>
        </p:spPr>
        <p:txBody>
          <a:bodyPr wrap="square" rtlCol="0">
            <a:spAutoFit/>
          </a:bodyPr>
          <a:lstStyle/>
          <a:p>
            <a:r>
              <a:rPr lang="en-US" sz="1400" dirty="0" smtClean="0"/>
              <a:t>For many years, the main environmental focus with regards to manufacturing was </a:t>
            </a:r>
            <a:r>
              <a:rPr lang="en-US" sz="1400" b="1" dirty="0" smtClean="0">
                <a:solidFill>
                  <a:schemeClr val="accent5"/>
                </a:solidFill>
              </a:rPr>
              <a:t>pollution abatement</a:t>
            </a:r>
            <a:r>
              <a:rPr lang="en-US" sz="1400" dirty="0" smtClean="0"/>
              <a:t>—preventing the pollution that has been created from getting into the environment.  </a:t>
            </a:r>
          </a:p>
          <a:p>
            <a:endParaRPr lang="en-US" sz="1400" dirty="0" smtClean="0"/>
          </a:p>
          <a:p>
            <a:r>
              <a:rPr lang="en-US" sz="1400" dirty="0" smtClean="0"/>
              <a:t>The attention has shifted to cleaner production and </a:t>
            </a:r>
            <a:r>
              <a:rPr lang="en-US" sz="1400" b="1" dirty="0" smtClean="0">
                <a:solidFill>
                  <a:schemeClr val="accent5"/>
                </a:solidFill>
              </a:rPr>
              <a:t>pollution prevention</a:t>
            </a:r>
            <a:r>
              <a:rPr lang="en-US" sz="1400" dirty="0" smtClean="0"/>
              <a:t>.  With cleaner production, there are many opportunities for cost savings and other financial benefits  for companies.</a:t>
            </a:r>
            <a:r>
              <a:rPr lang="en-US" sz="1400" baseline="30000" dirty="0" smtClean="0"/>
              <a:t>1</a:t>
            </a:r>
            <a:r>
              <a:rPr lang="en-US" sz="1400" dirty="0" smtClean="0"/>
              <a:t> </a:t>
            </a:r>
            <a:endParaRPr lang="en-US" sz="1400" dirty="0"/>
          </a:p>
        </p:txBody>
      </p:sp>
      <p:sp>
        <p:nvSpPr>
          <p:cNvPr id="7" name="Title 6"/>
          <p:cNvSpPr>
            <a:spLocks noGrp="1"/>
          </p:cNvSpPr>
          <p:nvPr>
            <p:ph type="title"/>
          </p:nvPr>
        </p:nvSpPr>
        <p:spPr>
          <a:xfrm>
            <a:off x="533400" y="228600"/>
            <a:ext cx="8229600" cy="731838"/>
          </a:xfrm>
        </p:spPr>
        <p:txBody>
          <a:bodyPr>
            <a:normAutofit/>
          </a:bodyPr>
          <a:lstStyle/>
          <a:p>
            <a:r>
              <a:rPr lang="en-US" sz="3200" dirty="0" smtClean="0"/>
              <a:t>Evolution of Sustainable Manufacturing</a:t>
            </a:r>
            <a:endParaRPr lang="en-US" sz="3200" dirty="0"/>
          </a:p>
        </p:txBody>
      </p:sp>
      <p:sp>
        <p:nvSpPr>
          <p:cNvPr id="9" name="Right Arrow 8"/>
          <p:cNvSpPr/>
          <p:nvPr/>
        </p:nvSpPr>
        <p:spPr>
          <a:xfrm>
            <a:off x="4267200" y="4343400"/>
            <a:ext cx="1371600" cy="6858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TextBox 7"/>
          <p:cNvSpPr txBox="1"/>
          <p:nvPr/>
        </p:nvSpPr>
        <p:spPr>
          <a:xfrm>
            <a:off x="152400" y="6400800"/>
            <a:ext cx="7848600" cy="400110"/>
          </a:xfrm>
          <a:prstGeom prst="rect">
            <a:avLst/>
          </a:prstGeom>
          <a:noFill/>
        </p:spPr>
        <p:txBody>
          <a:bodyPr wrap="square" rtlCol="0">
            <a:spAutoFit/>
          </a:bodyPr>
          <a:lstStyle/>
          <a:p>
            <a:r>
              <a:rPr lang="en-US" sz="1000" baseline="30000" dirty="0" smtClean="0"/>
              <a:t>1 </a:t>
            </a:r>
            <a:r>
              <a:rPr lang="en-US" sz="1000" dirty="0" smtClean="0"/>
              <a:t>“Government Strategies and Policies for Cleaner Production.” United Nations Environmental </a:t>
            </a:r>
            <a:r>
              <a:rPr lang="en-US" sz="1000" dirty="0" err="1" smtClean="0"/>
              <a:t>Programme</a:t>
            </a:r>
            <a:r>
              <a:rPr lang="en-US" sz="1000" dirty="0" smtClean="0"/>
              <a:t> and “Eco-Innovation in Industry: Enabling Green Growth” OECD </a:t>
            </a:r>
            <a:endParaRPr lang="en-US" sz="1000" baseline="30000" dirty="0"/>
          </a:p>
        </p:txBody>
      </p:sp>
      <p:sp>
        <p:nvSpPr>
          <p:cNvPr id="10" name="Right Arrow 9">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2" name="Slide Number Placeholder 11"/>
          <p:cNvSpPr>
            <a:spLocks noGrp="1"/>
          </p:cNvSpPr>
          <p:nvPr>
            <p:ph type="sldNum" sz="quarter" idx="12"/>
          </p:nvPr>
        </p:nvSpPr>
        <p:spPr/>
        <p:txBody>
          <a:bodyPr/>
          <a:lstStyle/>
          <a:p>
            <a:fld id="{197B56AA-1A1D-44A6-9AFD-24AEBEFDBFF0}" type="slidenum">
              <a:rPr lang="en-US" smtClean="0"/>
              <a:pPr/>
              <a:t>10</a:t>
            </a:fld>
            <a:endParaRPr lang="en-US"/>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dirty="0" smtClean="0"/>
              <a:t>The Future: Industrial Ecology</a:t>
            </a:r>
            <a:endParaRPr lang="en-US" dirty="0"/>
          </a:p>
        </p:txBody>
      </p:sp>
      <p:sp>
        <p:nvSpPr>
          <p:cNvPr id="3" name="Content Placeholder 2"/>
          <p:cNvSpPr>
            <a:spLocks noGrp="1"/>
          </p:cNvSpPr>
          <p:nvPr>
            <p:ph idx="1"/>
          </p:nvPr>
        </p:nvSpPr>
        <p:spPr>
          <a:xfrm>
            <a:off x="457200" y="914400"/>
            <a:ext cx="5410200" cy="5211763"/>
          </a:xfrm>
        </p:spPr>
        <p:txBody>
          <a:bodyPr>
            <a:normAutofit lnSpcReduction="10000"/>
          </a:bodyPr>
          <a:lstStyle/>
          <a:p>
            <a:pPr>
              <a:spcAft>
                <a:spcPts val="1200"/>
              </a:spcAft>
            </a:pPr>
            <a:r>
              <a:rPr lang="en-US" sz="2400" dirty="0" smtClean="0"/>
              <a:t>What is industrial ecology?</a:t>
            </a:r>
          </a:p>
          <a:p>
            <a:pPr algn="ctr">
              <a:spcAft>
                <a:spcPts val="1200"/>
              </a:spcAft>
              <a:buNone/>
            </a:pPr>
            <a:r>
              <a:rPr lang="en-US" sz="2400" i="1" dirty="0" smtClean="0">
                <a:solidFill>
                  <a:schemeClr val="accent4"/>
                </a:solidFill>
              </a:rPr>
              <a:t>“the study of the physical, chemical, and biological interactions and interrelationships both within and between industrial and ecological systems”</a:t>
            </a:r>
            <a:r>
              <a:rPr lang="en-US" sz="2400" i="1" baseline="30000" dirty="0" smtClean="0"/>
              <a:t>1</a:t>
            </a:r>
          </a:p>
          <a:p>
            <a:pPr>
              <a:spcAft>
                <a:spcPts val="1200"/>
              </a:spcAft>
            </a:pPr>
            <a:r>
              <a:rPr lang="en-US" sz="2400" dirty="0" smtClean="0"/>
              <a:t>It is based on systems thinking – industry is an interdependent part of the overall ecosystem.</a:t>
            </a:r>
          </a:p>
          <a:p>
            <a:pPr>
              <a:spcAft>
                <a:spcPts val="1200"/>
              </a:spcAft>
            </a:pPr>
            <a:r>
              <a:rPr lang="en-US" sz="2400" dirty="0" smtClean="0"/>
              <a:t>It studies the material and energy flows through the system to find inefficiency and waste.</a:t>
            </a:r>
          </a:p>
          <a:p>
            <a:pPr>
              <a:buNone/>
            </a:pPr>
            <a:endParaRPr lang="en-US" dirty="0"/>
          </a:p>
        </p:txBody>
      </p:sp>
      <p:sp>
        <p:nvSpPr>
          <p:cNvPr id="4" name="TextBox 3"/>
          <p:cNvSpPr txBox="1"/>
          <p:nvPr/>
        </p:nvSpPr>
        <p:spPr>
          <a:xfrm>
            <a:off x="152400" y="6324600"/>
            <a:ext cx="8001000" cy="398621"/>
          </a:xfrm>
          <a:prstGeom prst="rect">
            <a:avLst/>
          </a:prstGeom>
          <a:noFill/>
        </p:spPr>
        <p:txBody>
          <a:bodyPr wrap="square" rtlCol="0">
            <a:spAutoFit/>
          </a:bodyPr>
          <a:lstStyle/>
          <a:p>
            <a:r>
              <a:rPr lang="en-US" sz="1000" baseline="30000" dirty="0" smtClean="0"/>
              <a:t>1</a:t>
            </a:r>
            <a:r>
              <a:rPr lang="en-US" sz="1000" dirty="0" smtClean="0"/>
              <a:t> Garner, Andy and </a:t>
            </a:r>
            <a:r>
              <a:rPr lang="en-US" sz="1000" dirty="0" err="1" smtClean="0"/>
              <a:t>Keoleian</a:t>
            </a:r>
            <a:r>
              <a:rPr lang="en-US" sz="1000" dirty="0" smtClean="0"/>
              <a:t>, Gregory A, Ph.D. National Pollution Prevention Center for Higher Education, “Industrial Ecology: An Introduction.” </a:t>
            </a:r>
            <a:endParaRPr lang="en-US" sz="1000" baseline="30000" dirty="0"/>
          </a:p>
        </p:txBody>
      </p:sp>
      <p:pic>
        <p:nvPicPr>
          <p:cNvPr id="1026" name="Picture 2" descr="C:\Documents and Settings\Morgan Barr\Local Settings\Temporary Internet Files\Content.IE5\N7MRANWI\MC900014761[1].wmf"/>
          <p:cNvPicPr>
            <a:picLocks noChangeAspect="1" noChangeArrowheads="1"/>
          </p:cNvPicPr>
          <p:nvPr/>
        </p:nvPicPr>
        <p:blipFill>
          <a:blip r:embed="rId2" cstate="print"/>
          <a:srcRect/>
          <a:stretch>
            <a:fillRect/>
          </a:stretch>
        </p:blipFill>
        <p:spPr bwMode="auto">
          <a:xfrm>
            <a:off x="6819900" y="1828800"/>
            <a:ext cx="955261" cy="762000"/>
          </a:xfrm>
          <a:prstGeom prst="rect">
            <a:avLst/>
          </a:prstGeom>
          <a:noFill/>
        </p:spPr>
      </p:pic>
      <p:pic>
        <p:nvPicPr>
          <p:cNvPr id="6" name="Picture 2" descr="C:\Documents and Settings\Morgan Barr\Local Settings\Temporary Internet Files\Content.IE5\N7MRANWI\MC900014761[1].wmf"/>
          <p:cNvPicPr>
            <a:picLocks noChangeAspect="1" noChangeArrowheads="1"/>
          </p:cNvPicPr>
          <p:nvPr/>
        </p:nvPicPr>
        <p:blipFill>
          <a:blip r:embed="rId2" cstate="print"/>
          <a:srcRect/>
          <a:stretch>
            <a:fillRect/>
          </a:stretch>
        </p:blipFill>
        <p:spPr bwMode="auto">
          <a:xfrm>
            <a:off x="5750339" y="2819400"/>
            <a:ext cx="955261" cy="762000"/>
          </a:xfrm>
          <a:prstGeom prst="rect">
            <a:avLst/>
          </a:prstGeom>
          <a:noFill/>
        </p:spPr>
      </p:pic>
      <p:pic>
        <p:nvPicPr>
          <p:cNvPr id="7" name="Picture 2" descr="C:\Documents and Settings\Morgan Barr\Local Settings\Temporary Internet Files\Content.IE5\N7MRANWI\MC900014761[1].wmf"/>
          <p:cNvPicPr>
            <a:picLocks noChangeAspect="1" noChangeArrowheads="1"/>
          </p:cNvPicPr>
          <p:nvPr/>
        </p:nvPicPr>
        <p:blipFill>
          <a:blip r:embed="rId2" cstate="print"/>
          <a:srcRect/>
          <a:stretch>
            <a:fillRect/>
          </a:stretch>
        </p:blipFill>
        <p:spPr bwMode="auto">
          <a:xfrm>
            <a:off x="7848600" y="2819400"/>
            <a:ext cx="955261" cy="762000"/>
          </a:xfrm>
          <a:prstGeom prst="rect">
            <a:avLst/>
          </a:prstGeom>
          <a:noFill/>
        </p:spPr>
      </p:pic>
      <p:cxnSp>
        <p:nvCxnSpPr>
          <p:cNvPr id="9" name="Shape 8"/>
          <p:cNvCxnSpPr>
            <a:stCxn id="6" idx="0"/>
            <a:endCxn id="1026" idx="1"/>
          </p:cNvCxnSpPr>
          <p:nvPr/>
        </p:nvCxnSpPr>
        <p:spPr>
          <a:xfrm rot="5400000" flipH="1" flipV="1">
            <a:off x="6219135" y="2218635"/>
            <a:ext cx="609600" cy="591930"/>
          </a:xfrm>
          <a:prstGeom prst="curved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hape 10"/>
          <p:cNvCxnSpPr>
            <a:stCxn id="1026" idx="3"/>
            <a:endCxn id="7" idx="0"/>
          </p:cNvCxnSpPr>
          <p:nvPr/>
        </p:nvCxnSpPr>
        <p:spPr>
          <a:xfrm>
            <a:off x="7775161" y="2209800"/>
            <a:ext cx="551070" cy="609600"/>
          </a:xfrm>
          <a:prstGeom prst="curvedConnector2">
            <a:avLst/>
          </a:prstGeom>
          <a:ln>
            <a:tailEnd type="arrow"/>
          </a:ln>
        </p:spPr>
        <p:style>
          <a:lnRef idx="3">
            <a:schemeClr val="accent6"/>
          </a:lnRef>
          <a:fillRef idx="0">
            <a:schemeClr val="accent6"/>
          </a:fillRef>
          <a:effectRef idx="2">
            <a:schemeClr val="accent6"/>
          </a:effectRef>
          <a:fontRef idx="minor">
            <a:schemeClr val="tx1"/>
          </a:fontRef>
        </p:style>
      </p:cxnSp>
      <p:pic>
        <p:nvPicPr>
          <p:cNvPr id="12" name="Picture 2" descr="C:\Documents and Settings\Morgan Barr\Local Settings\Temporary Internet Files\Content.IE5\N7MRANWI\MC900014761[1].wmf"/>
          <p:cNvPicPr>
            <a:picLocks noChangeAspect="1" noChangeArrowheads="1"/>
          </p:cNvPicPr>
          <p:nvPr/>
        </p:nvPicPr>
        <p:blipFill>
          <a:blip r:embed="rId2" cstate="print"/>
          <a:srcRect/>
          <a:stretch>
            <a:fillRect/>
          </a:stretch>
        </p:blipFill>
        <p:spPr bwMode="auto">
          <a:xfrm>
            <a:off x="6819900" y="3810000"/>
            <a:ext cx="955261" cy="762000"/>
          </a:xfrm>
          <a:prstGeom prst="rect">
            <a:avLst/>
          </a:prstGeom>
          <a:noFill/>
        </p:spPr>
      </p:pic>
      <p:cxnSp>
        <p:nvCxnSpPr>
          <p:cNvPr id="16" name="Shape 15"/>
          <p:cNvCxnSpPr>
            <a:stCxn id="7" idx="2"/>
            <a:endCxn id="12" idx="3"/>
          </p:cNvCxnSpPr>
          <p:nvPr/>
        </p:nvCxnSpPr>
        <p:spPr>
          <a:xfrm rot="5400000">
            <a:off x="7745896" y="3610665"/>
            <a:ext cx="609600" cy="551070"/>
          </a:xfrm>
          <a:prstGeom prst="curved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hape 18"/>
          <p:cNvCxnSpPr>
            <a:stCxn id="12" idx="1"/>
            <a:endCxn id="6" idx="2"/>
          </p:cNvCxnSpPr>
          <p:nvPr/>
        </p:nvCxnSpPr>
        <p:spPr>
          <a:xfrm rot="10800000">
            <a:off x="6227970" y="3581400"/>
            <a:ext cx="591930" cy="609600"/>
          </a:xfrm>
          <a:prstGeom prst="curvedConnector2">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Right Arrow 21">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3" name="Picture 22"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5" name="Slide Number Placeholder 14"/>
          <p:cNvSpPr>
            <a:spLocks noGrp="1"/>
          </p:cNvSpPr>
          <p:nvPr>
            <p:ph type="sldNum" sz="quarter" idx="12"/>
          </p:nvPr>
        </p:nvSpPr>
        <p:spPr/>
        <p:txBody>
          <a:bodyPr/>
          <a:lstStyle/>
          <a:p>
            <a:fld id="{197B56AA-1A1D-44A6-9AFD-24AEBEFDBFF0}" type="slidenum">
              <a:rPr lang="en-US" smtClean="0"/>
              <a:pPr/>
              <a:t>11</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Industrial Ecology:  Towards a Closed Loop System</a:t>
            </a:r>
            <a:endParaRPr lang="en-US" dirty="0"/>
          </a:p>
        </p:txBody>
      </p:sp>
      <p:graphicFrame>
        <p:nvGraphicFramePr>
          <p:cNvPr id="4" name="Content Placeholder 3"/>
          <p:cNvGraphicFramePr>
            <a:graphicFrameLocks noGrp="1"/>
          </p:cNvGraphicFramePr>
          <p:nvPr>
            <p:ph idx="1"/>
          </p:nvPr>
        </p:nvGraphicFramePr>
        <p:xfrm>
          <a:off x="4267200" y="1219200"/>
          <a:ext cx="47244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lowchart: Alternate Process 11"/>
          <p:cNvSpPr/>
          <p:nvPr/>
        </p:nvSpPr>
        <p:spPr>
          <a:xfrm>
            <a:off x="6477000" y="3048000"/>
            <a:ext cx="1143000" cy="481263"/>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Resources</a:t>
            </a:r>
            <a:endParaRPr lang="en-US" sz="1200" dirty="0"/>
          </a:p>
        </p:txBody>
      </p:sp>
      <p:sp>
        <p:nvSpPr>
          <p:cNvPr id="13" name="Flowchart: Alternate Process 12"/>
          <p:cNvSpPr/>
          <p:nvPr/>
        </p:nvSpPr>
        <p:spPr>
          <a:xfrm>
            <a:off x="5181600" y="3962400"/>
            <a:ext cx="1143000" cy="481263"/>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Production</a:t>
            </a:r>
            <a:endParaRPr lang="en-US" sz="1200" dirty="0"/>
          </a:p>
        </p:txBody>
      </p:sp>
      <p:sp>
        <p:nvSpPr>
          <p:cNvPr id="14" name="Flowchart: Alternate Process 13"/>
          <p:cNvSpPr/>
          <p:nvPr/>
        </p:nvSpPr>
        <p:spPr>
          <a:xfrm>
            <a:off x="7772400" y="3962400"/>
            <a:ext cx="1143000" cy="481263"/>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Production</a:t>
            </a:r>
            <a:endParaRPr lang="en-US" sz="1200" dirty="0"/>
          </a:p>
        </p:txBody>
      </p:sp>
      <p:cxnSp>
        <p:nvCxnSpPr>
          <p:cNvPr id="16" name="Curved Connector 15"/>
          <p:cNvCxnSpPr>
            <a:stCxn id="14" idx="0"/>
            <a:endCxn id="12" idx="3"/>
          </p:cNvCxnSpPr>
          <p:nvPr/>
        </p:nvCxnSpPr>
        <p:spPr>
          <a:xfrm rot="16200000" flipV="1">
            <a:off x="7645066" y="3263566"/>
            <a:ext cx="673768" cy="72390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5"/>
          <p:cNvCxnSpPr>
            <a:stCxn id="14" idx="2"/>
            <a:endCxn id="20" idx="3"/>
          </p:cNvCxnSpPr>
          <p:nvPr/>
        </p:nvCxnSpPr>
        <p:spPr>
          <a:xfrm rot="5400000">
            <a:off x="7645066" y="4494797"/>
            <a:ext cx="749969" cy="64770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15"/>
          <p:cNvCxnSpPr>
            <a:stCxn id="13" idx="0"/>
            <a:endCxn id="12" idx="1"/>
          </p:cNvCxnSpPr>
          <p:nvPr/>
        </p:nvCxnSpPr>
        <p:spPr>
          <a:xfrm rot="5400000" flipH="1" flipV="1">
            <a:off x="5778166" y="3263566"/>
            <a:ext cx="673768" cy="72390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 name="Flowchart: Alternate Process 27"/>
          <p:cNvSpPr/>
          <p:nvPr/>
        </p:nvSpPr>
        <p:spPr>
          <a:xfrm>
            <a:off x="4267200" y="3276600"/>
            <a:ext cx="1143000" cy="481263"/>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Energy</a:t>
            </a:r>
            <a:endParaRPr lang="en-US" sz="1200" dirty="0"/>
          </a:p>
        </p:txBody>
      </p:sp>
      <p:cxnSp>
        <p:nvCxnSpPr>
          <p:cNvPr id="30" name="Straight Arrow Connector 29"/>
          <p:cNvCxnSpPr>
            <a:stCxn id="28" idx="3"/>
          </p:cNvCxnSpPr>
          <p:nvPr/>
        </p:nvCxnSpPr>
        <p:spPr>
          <a:xfrm>
            <a:off x="5410200" y="3517232"/>
            <a:ext cx="457200" cy="64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0" y="6304002"/>
            <a:ext cx="8001000" cy="553998"/>
          </a:xfrm>
          <a:prstGeom prst="rect">
            <a:avLst/>
          </a:prstGeom>
          <a:noFill/>
        </p:spPr>
        <p:txBody>
          <a:bodyPr wrap="square" rtlCol="0">
            <a:spAutoFit/>
          </a:bodyPr>
          <a:lstStyle/>
          <a:p>
            <a:r>
              <a:rPr lang="en-US" sz="1000" baseline="30000" dirty="0" smtClean="0"/>
              <a:t>1</a:t>
            </a:r>
            <a:r>
              <a:rPr lang="en-US" sz="1000" dirty="0" smtClean="0"/>
              <a:t> Garner, Andy and </a:t>
            </a:r>
            <a:r>
              <a:rPr lang="en-US" sz="1000" dirty="0" err="1" smtClean="0"/>
              <a:t>Keoleian</a:t>
            </a:r>
            <a:r>
              <a:rPr lang="en-US" sz="1000" dirty="0" smtClean="0"/>
              <a:t>, Gregory A, Ph.D. National Pollution Prevention Center for Higher Education, “Industrial Ecology: An Introduction.”</a:t>
            </a:r>
          </a:p>
          <a:p>
            <a:r>
              <a:rPr lang="en-US" sz="1000" baseline="30000" dirty="0" smtClean="0"/>
              <a:t>2 </a:t>
            </a:r>
            <a:r>
              <a:rPr lang="en-US" sz="1000" dirty="0" smtClean="0"/>
              <a:t>“Eco-Innovation in Industry: Enabling Green Growth” OECD </a:t>
            </a:r>
            <a:endParaRPr lang="en-US" sz="1000" baseline="30000" dirty="0"/>
          </a:p>
        </p:txBody>
      </p:sp>
      <p:sp>
        <p:nvSpPr>
          <p:cNvPr id="15" name="TextBox 14"/>
          <p:cNvSpPr txBox="1"/>
          <p:nvPr/>
        </p:nvSpPr>
        <p:spPr>
          <a:xfrm>
            <a:off x="228600" y="990600"/>
            <a:ext cx="3657600" cy="5355312"/>
          </a:xfrm>
          <a:prstGeom prst="rect">
            <a:avLst/>
          </a:prstGeom>
          <a:noFill/>
        </p:spPr>
        <p:txBody>
          <a:bodyPr wrap="square" rtlCol="0">
            <a:spAutoFit/>
          </a:bodyPr>
          <a:lstStyle/>
          <a:p>
            <a:r>
              <a:rPr lang="en-US" dirty="0" smtClean="0"/>
              <a:t>One of the goals of industrial ecology is to </a:t>
            </a:r>
            <a:r>
              <a:rPr lang="en-US" b="1" dirty="0" smtClean="0">
                <a:solidFill>
                  <a:schemeClr val="accent5"/>
                </a:solidFill>
              </a:rPr>
              <a:t>move industry from a linear to a cyclical or closed system</a:t>
            </a:r>
            <a:r>
              <a:rPr lang="en-US" dirty="0" smtClean="0"/>
              <a:t> where waste is used as an input rather than disposed of.</a:t>
            </a:r>
            <a:r>
              <a:rPr lang="en-US" baseline="30000" dirty="0" smtClean="0"/>
              <a:t>1</a:t>
            </a:r>
            <a:r>
              <a:rPr lang="en-US" dirty="0" smtClean="0"/>
              <a:t>  </a:t>
            </a:r>
          </a:p>
          <a:p>
            <a:endParaRPr lang="en-US" dirty="0" smtClean="0"/>
          </a:p>
          <a:p>
            <a:r>
              <a:rPr lang="en-US" dirty="0" smtClean="0"/>
              <a:t>An advanced version of this would be an </a:t>
            </a:r>
            <a:r>
              <a:rPr lang="en-US" b="1" dirty="0" smtClean="0">
                <a:solidFill>
                  <a:schemeClr val="accent5"/>
                </a:solidFill>
              </a:rPr>
              <a:t>Eco-Industrial Park </a:t>
            </a:r>
            <a:r>
              <a:rPr lang="en-US" dirty="0" smtClean="0"/>
              <a:t>where companies design their products and processes to use fewer virgin materials and use each other’s byproducts, </a:t>
            </a:r>
            <a:r>
              <a:rPr lang="en-US" dirty="0" err="1" smtClean="0"/>
              <a:t>coproducts</a:t>
            </a:r>
            <a:r>
              <a:rPr lang="en-US" dirty="0" smtClean="0"/>
              <a:t>, or wastes as inputs.</a:t>
            </a:r>
            <a:r>
              <a:rPr lang="en-US" baseline="30000" dirty="0" smtClean="0"/>
              <a:t>2</a:t>
            </a:r>
            <a:r>
              <a:rPr lang="en-US" dirty="0" smtClean="0"/>
              <a:t> </a:t>
            </a:r>
          </a:p>
          <a:p>
            <a:endParaRPr lang="en-US" dirty="0" smtClean="0"/>
          </a:p>
          <a:p>
            <a:r>
              <a:rPr lang="en-US" i="1" dirty="0" smtClean="0"/>
              <a:t>Does your company produce byproducts that could be used by another company?</a:t>
            </a:r>
          </a:p>
          <a:p>
            <a:endParaRPr lang="en-US" dirty="0"/>
          </a:p>
        </p:txBody>
      </p:sp>
      <p:sp>
        <p:nvSpPr>
          <p:cNvPr id="23" name="Down Arrow 22"/>
          <p:cNvSpPr/>
          <p:nvPr/>
        </p:nvSpPr>
        <p:spPr>
          <a:xfrm>
            <a:off x="5791200" y="2209800"/>
            <a:ext cx="457200" cy="685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TextBox 16"/>
          <p:cNvSpPr txBox="1"/>
          <p:nvPr/>
        </p:nvSpPr>
        <p:spPr>
          <a:xfrm>
            <a:off x="4343400" y="1143000"/>
            <a:ext cx="1752600" cy="369332"/>
          </a:xfrm>
          <a:prstGeom prst="rect">
            <a:avLst/>
          </a:prstGeom>
          <a:noFill/>
        </p:spPr>
        <p:txBody>
          <a:bodyPr wrap="square" rtlCol="0">
            <a:spAutoFit/>
          </a:bodyPr>
          <a:lstStyle/>
          <a:p>
            <a:r>
              <a:rPr lang="en-US" dirty="0" smtClean="0"/>
              <a:t>Linear System</a:t>
            </a:r>
            <a:endParaRPr lang="en-US" dirty="0"/>
          </a:p>
        </p:txBody>
      </p:sp>
      <p:sp>
        <p:nvSpPr>
          <p:cNvPr id="18" name="TextBox 17"/>
          <p:cNvSpPr txBox="1"/>
          <p:nvPr/>
        </p:nvSpPr>
        <p:spPr>
          <a:xfrm>
            <a:off x="6400800" y="2667000"/>
            <a:ext cx="2514600" cy="369332"/>
          </a:xfrm>
          <a:prstGeom prst="rect">
            <a:avLst/>
          </a:prstGeom>
          <a:noFill/>
        </p:spPr>
        <p:txBody>
          <a:bodyPr wrap="square" rtlCol="0">
            <a:spAutoFit/>
          </a:bodyPr>
          <a:lstStyle/>
          <a:p>
            <a:r>
              <a:rPr lang="en-US" dirty="0" smtClean="0"/>
              <a:t>Closed-Loop System</a:t>
            </a:r>
            <a:endParaRPr lang="en-US" dirty="0"/>
          </a:p>
        </p:txBody>
      </p:sp>
      <p:pic>
        <p:nvPicPr>
          <p:cNvPr id="2050" name="Picture 2" descr="Advanced Concept"/>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3276600" y="2971800"/>
            <a:ext cx="457200" cy="420273"/>
          </a:xfrm>
          <a:prstGeom prst="rect">
            <a:avLst/>
          </a:prstGeom>
          <a:noFill/>
        </p:spPr>
      </p:pic>
      <p:sp>
        <p:nvSpPr>
          <p:cNvPr id="20" name="Flowchart: Alternate Process 19"/>
          <p:cNvSpPr/>
          <p:nvPr/>
        </p:nvSpPr>
        <p:spPr>
          <a:xfrm>
            <a:off x="6400800" y="4953000"/>
            <a:ext cx="1295400" cy="481263"/>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Consumption</a:t>
            </a:r>
            <a:endParaRPr lang="en-US" sz="1200" dirty="0"/>
          </a:p>
        </p:txBody>
      </p:sp>
      <p:cxnSp>
        <p:nvCxnSpPr>
          <p:cNvPr id="22" name="Curved Connector 15"/>
          <p:cNvCxnSpPr>
            <a:stCxn id="20" idx="1"/>
            <a:endCxn id="13" idx="2"/>
          </p:cNvCxnSpPr>
          <p:nvPr/>
        </p:nvCxnSpPr>
        <p:spPr>
          <a:xfrm rot="10800000">
            <a:off x="5753100" y="4443664"/>
            <a:ext cx="647700" cy="749969"/>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1" name="Right Arrow 30">
            <a:hlinkClick r:id="rId9"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33" name="Picture 32"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24" name="Slide Number Placeholder 23"/>
          <p:cNvSpPr>
            <a:spLocks noGrp="1"/>
          </p:cNvSpPr>
          <p:nvPr>
            <p:ph type="sldNum" sz="quarter" idx="12"/>
          </p:nvPr>
        </p:nvSpPr>
        <p:spPr/>
        <p:txBody>
          <a:bodyPr/>
          <a:lstStyle/>
          <a:p>
            <a:fld id="{197B56AA-1A1D-44A6-9AFD-24AEBEFDBFF0}" type="slidenum">
              <a:rPr lang="en-US" smtClean="0"/>
              <a:pPr/>
              <a:t>12</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5"/>
                                        </p:tgtEl>
                                      </p:cBhvr>
                                    </p:animEffect>
                                    <p:animScale>
                                      <p:cBhvr>
                                        <p:cTn id="13" dur="250" autoRev="1" fill="hold"/>
                                        <p:tgtEl>
                                          <p:spTgt spid="25"/>
                                        </p:tgtEl>
                                      </p:cBhvr>
                                      <p:by x="105000" y="105000"/>
                                    </p:animScale>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childTnLst>
                          </p:cTn>
                        </p:par>
                        <p:par>
                          <p:cTn id="22" fill="hold">
                            <p:stCondLst>
                              <p:cond delay="2000"/>
                            </p:stCondLst>
                            <p:childTnLst>
                              <p:par>
                                <p:cTn id="23" presetID="26" presetClass="emph" presetSubtype="0" fill="hold" nodeType="afterEffect">
                                  <p:stCondLst>
                                    <p:cond delay="0"/>
                                  </p:stCondLst>
                                  <p:childTnLst>
                                    <p:animEffect transition="out" filter="fade">
                                      <p:cBhvr>
                                        <p:cTn id="24" dur="500" tmFilter="0, 0; .2, .5; .8, .5; 1, 0"/>
                                        <p:tgtEl>
                                          <p:spTgt spid="22"/>
                                        </p:tgtEl>
                                      </p:cBhvr>
                                    </p:animEffect>
                                    <p:animScale>
                                      <p:cBhvr>
                                        <p:cTn id="25" dur="250" autoRev="1" fill="hold"/>
                                        <p:tgtEl>
                                          <p:spTgt spid="22"/>
                                        </p:tgtEl>
                                      </p:cBhvr>
                                      <p:by x="105000" y="105000"/>
                                    </p:animScale>
                                  </p:childTnLst>
                                </p:cTn>
                              </p:par>
                            </p:childTnLst>
                          </p:cTn>
                        </p:par>
                        <p:par>
                          <p:cTn id="26" fill="hold">
                            <p:stCondLst>
                              <p:cond delay="2500"/>
                            </p:stCondLst>
                            <p:childTnLst>
                              <p:par>
                                <p:cTn id="27" presetID="26" presetClass="emph" presetSubtype="0" fill="hold" nodeType="afterEffect">
                                  <p:stCondLst>
                                    <p:cond delay="0"/>
                                  </p:stCondLst>
                                  <p:childTnLst>
                                    <p:animEffect transition="out" filter="fade">
                                      <p:cBhvr>
                                        <p:cTn id="28" dur="500" tmFilter="0, 0; .2, .5; .8, .5; 1, 0"/>
                                        <p:tgtEl>
                                          <p:spTgt spid="30"/>
                                        </p:tgtEl>
                                      </p:cBhvr>
                                    </p:animEffect>
                                    <p:animScale>
                                      <p:cBhvr>
                                        <p:cTn id="29"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Implement Sustainable Manufacturing?</a:t>
            </a:r>
            <a:endParaRPr lang="en-US" dirty="0"/>
          </a:p>
        </p:txBody>
      </p:sp>
      <p:sp>
        <p:nvSpPr>
          <p:cNvPr id="3" name="Content Placeholder 2"/>
          <p:cNvSpPr>
            <a:spLocks noGrp="1"/>
          </p:cNvSpPr>
          <p:nvPr>
            <p:ph idx="1"/>
          </p:nvPr>
        </p:nvSpPr>
        <p:spPr>
          <a:xfrm>
            <a:off x="457200" y="990601"/>
            <a:ext cx="8229600" cy="1219200"/>
          </a:xfrm>
        </p:spPr>
        <p:txBody>
          <a:bodyPr>
            <a:normAutofit/>
          </a:bodyPr>
          <a:lstStyle/>
          <a:p>
            <a:pPr marL="3175" indent="-3175" algn="ctr">
              <a:buNone/>
            </a:pPr>
            <a:r>
              <a:rPr lang="en-US" sz="1400" dirty="0" smtClean="0"/>
              <a:t>It can be overwhelming to think about all the work that would be required to make your company more sustainable.  </a:t>
            </a:r>
          </a:p>
          <a:p>
            <a:pPr marL="3175" indent="-3175" algn="ctr">
              <a:buNone/>
            </a:pPr>
            <a:r>
              <a:rPr lang="en-US" sz="1400" dirty="0" smtClean="0"/>
              <a:t>However, there is a spectrum of efforts you can make towards sustainable manufacturing.  Some involve more effort and investment than others.</a:t>
            </a:r>
            <a:r>
              <a:rPr lang="en-US" sz="1400" baseline="30000" dirty="0" smtClean="0"/>
              <a:t>1</a:t>
            </a:r>
            <a:endParaRPr lang="en-US" sz="1400" dirty="0" smtClean="0"/>
          </a:p>
          <a:p>
            <a:pPr marL="3175" indent="-3175" algn="ctr">
              <a:buNone/>
            </a:pPr>
            <a:endParaRPr lang="en-US" sz="1400" dirty="0" smtClean="0"/>
          </a:p>
          <a:p>
            <a:endParaRPr lang="en-US" dirty="0"/>
          </a:p>
        </p:txBody>
      </p:sp>
      <p:grpSp>
        <p:nvGrpSpPr>
          <p:cNvPr id="29" name="Group 28"/>
          <p:cNvGrpSpPr/>
          <p:nvPr/>
        </p:nvGrpSpPr>
        <p:grpSpPr>
          <a:xfrm rot="20525231">
            <a:off x="367666" y="2690717"/>
            <a:ext cx="1752600" cy="2667000"/>
            <a:chOff x="685800" y="2743200"/>
            <a:chExt cx="1752600" cy="2667000"/>
          </a:xfrm>
        </p:grpSpPr>
        <p:sp>
          <p:nvSpPr>
            <p:cNvPr id="4" name="Rounded Rectangle 3">
              <a:hlinkClick r:id="rId2" action="ppaction://hlinksldjump"/>
            </p:cNvPr>
            <p:cNvSpPr/>
            <p:nvPr/>
          </p:nvSpPr>
          <p:spPr>
            <a:xfrm>
              <a:off x="685800" y="2743200"/>
              <a:ext cx="1752600" cy="2667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b"/>
            <a:lstStyle/>
            <a:p>
              <a:pPr algn="ctr"/>
              <a:r>
                <a:rPr lang="en-US" sz="1500" b="1" u="sng" dirty="0" smtClean="0"/>
                <a:t>Housekeeping</a:t>
              </a:r>
            </a:p>
            <a:p>
              <a:pPr lvl="0" algn="ctr"/>
              <a:r>
                <a:rPr lang="en-US" sz="1400" dirty="0" smtClean="0"/>
                <a:t>Improvements in work practices and maintenance</a:t>
              </a:r>
              <a:endParaRPr lang="en-US" sz="1400" dirty="0"/>
            </a:p>
          </p:txBody>
        </p:sp>
        <p:pic>
          <p:nvPicPr>
            <p:cNvPr id="5" name="Picture 2" descr="C:\Documents and Settings\Morgan Barr\Local Settings\Temporary Internet Files\Content.IE5\DOHFF8NG\MCj04247520000[1].wmf">
              <a:hlinkClick r:id="rId2" action="ppaction://hlinksldjump"/>
            </p:cNvPr>
            <p:cNvPicPr>
              <a:picLocks noChangeAspect="1" noChangeArrowheads="1"/>
            </p:cNvPicPr>
            <p:nvPr/>
          </p:nvPicPr>
          <p:blipFill>
            <a:blip r:embed="rId3" cstate="print"/>
            <a:srcRect/>
            <a:stretch>
              <a:fillRect/>
            </a:stretch>
          </p:blipFill>
          <p:spPr bwMode="auto">
            <a:xfrm>
              <a:off x="914400" y="3124200"/>
              <a:ext cx="1255865" cy="990600"/>
            </a:xfrm>
            <a:prstGeom prst="rect">
              <a:avLst/>
            </a:prstGeom>
            <a:noFill/>
          </p:spPr>
        </p:pic>
      </p:grpSp>
      <p:grpSp>
        <p:nvGrpSpPr>
          <p:cNvPr id="30" name="Group 29"/>
          <p:cNvGrpSpPr/>
          <p:nvPr/>
        </p:nvGrpSpPr>
        <p:grpSpPr>
          <a:xfrm rot="20989648">
            <a:off x="2029186" y="2267404"/>
            <a:ext cx="1752600" cy="2667000"/>
            <a:chOff x="2514600" y="3200400"/>
            <a:chExt cx="1752600" cy="2667000"/>
          </a:xfrm>
        </p:grpSpPr>
        <p:sp>
          <p:nvSpPr>
            <p:cNvPr id="24" name="Rounded Rectangle 23">
              <a:hlinkClick r:id="rId4" action="ppaction://hlinksldjump"/>
            </p:cNvPr>
            <p:cNvSpPr/>
            <p:nvPr/>
          </p:nvSpPr>
          <p:spPr>
            <a:xfrm>
              <a:off x="2514600" y="3200400"/>
              <a:ext cx="1752600" cy="2667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b"/>
            <a:lstStyle/>
            <a:p>
              <a:pPr lvl="0" algn="ctr"/>
              <a:r>
                <a:rPr lang="en-US" sz="1600" b="1" u="sng" dirty="0" smtClean="0"/>
                <a:t>Process Optimization</a:t>
              </a:r>
              <a:r>
                <a:rPr lang="en-US" sz="1400" dirty="0" smtClean="0"/>
                <a:t>Making adjustments to processes to increase efficiency</a:t>
              </a:r>
              <a:endParaRPr lang="en-US" sz="1400" dirty="0"/>
            </a:p>
          </p:txBody>
        </p:sp>
        <p:pic>
          <p:nvPicPr>
            <p:cNvPr id="6" name="Picture 3" descr="C:\Users\Morgan\AppData\Local\Microsoft\Windows\Temporary Internet Files\Content.IE5\P8TQ053Y\MC900371028[1].wmf"/>
            <p:cNvPicPr>
              <a:picLocks noChangeAspect="1" noChangeArrowheads="1"/>
            </p:cNvPicPr>
            <p:nvPr/>
          </p:nvPicPr>
          <p:blipFill>
            <a:blip r:embed="rId5" cstate="print"/>
            <a:srcRect/>
            <a:stretch>
              <a:fillRect/>
            </a:stretch>
          </p:blipFill>
          <p:spPr bwMode="auto">
            <a:xfrm>
              <a:off x="2743200" y="3352800"/>
              <a:ext cx="1295400" cy="872774"/>
            </a:xfrm>
            <a:prstGeom prst="rect">
              <a:avLst/>
            </a:prstGeom>
            <a:noFill/>
          </p:spPr>
        </p:pic>
      </p:grpSp>
      <p:grpSp>
        <p:nvGrpSpPr>
          <p:cNvPr id="31" name="Group 30"/>
          <p:cNvGrpSpPr/>
          <p:nvPr/>
        </p:nvGrpSpPr>
        <p:grpSpPr>
          <a:xfrm>
            <a:off x="3698725" y="2057400"/>
            <a:ext cx="1752600" cy="2667000"/>
            <a:chOff x="4724400" y="3429000"/>
            <a:chExt cx="1752600" cy="2667000"/>
          </a:xfrm>
        </p:grpSpPr>
        <p:sp>
          <p:nvSpPr>
            <p:cNvPr id="25" name="Rounded Rectangle 24">
              <a:hlinkClick r:id="rId6" action="ppaction://hlinksldjump"/>
            </p:cNvPr>
            <p:cNvSpPr/>
            <p:nvPr/>
          </p:nvSpPr>
          <p:spPr>
            <a:xfrm>
              <a:off x="4724400" y="3429000"/>
              <a:ext cx="1752600" cy="2667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b"/>
            <a:lstStyle/>
            <a:p>
              <a:pPr lvl="0" algn="ctr"/>
              <a:r>
                <a:rPr lang="en-US" sz="1600" b="1" u="sng" dirty="0" smtClean="0"/>
                <a:t>Raw Material Substitution</a:t>
              </a:r>
              <a:endParaRPr lang="en-US" sz="1600" dirty="0" smtClean="0"/>
            </a:p>
            <a:p>
              <a:pPr lvl="0" algn="ctr"/>
              <a:r>
                <a:rPr lang="en-US" sz="1400" dirty="0" smtClean="0"/>
                <a:t>Shifting to more environmentally sound inputs</a:t>
              </a:r>
              <a:endParaRPr lang="en-US" sz="1400" dirty="0"/>
            </a:p>
          </p:txBody>
        </p:sp>
        <p:pic>
          <p:nvPicPr>
            <p:cNvPr id="7" name="Picture 9" descr="C:\Users\Morgan\AppData\Local\Microsoft\Windows\Temporary Internet Files\Content.IE5\P8TQ053Y\MC900215967[1].wmf"/>
            <p:cNvPicPr>
              <a:picLocks noChangeAspect="1" noChangeArrowheads="1"/>
            </p:cNvPicPr>
            <p:nvPr/>
          </p:nvPicPr>
          <p:blipFill>
            <a:blip r:embed="rId7" cstate="print"/>
            <a:srcRect/>
            <a:stretch>
              <a:fillRect/>
            </a:stretch>
          </p:blipFill>
          <p:spPr bwMode="auto">
            <a:xfrm>
              <a:off x="5181600" y="3657600"/>
              <a:ext cx="914400" cy="979200"/>
            </a:xfrm>
            <a:prstGeom prst="rect">
              <a:avLst/>
            </a:prstGeom>
            <a:noFill/>
          </p:spPr>
        </p:pic>
      </p:grpSp>
      <p:grpSp>
        <p:nvGrpSpPr>
          <p:cNvPr id="32" name="Group 31"/>
          <p:cNvGrpSpPr/>
          <p:nvPr/>
        </p:nvGrpSpPr>
        <p:grpSpPr>
          <a:xfrm rot="552474">
            <a:off x="5424817" y="2256640"/>
            <a:ext cx="1752600" cy="2667000"/>
            <a:chOff x="6019800" y="1600200"/>
            <a:chExt cx="1752600" cy="2667000"/>
          </a:xfrm>
        </p:grpSpPr>
        <p:sp>
          <p:nvSpPr>
            <p:cNvPr id="27" name="Rounded Rectangle 26">
              <a:hlinkClick r:id="rId8" action="ppaction://hlinksldjump"/>
            </p:cNvPr>
            <p:cNvSpPr/>
            <p:nvPr/>
          </p:nvSpPr>
          <p:spPr>
            <a:xfrm>
              <a:off x="6019800" y="1600200"/>
              <a:ext cx="1752600" cy="2667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b"/>
            <a:lstStyle/>
            <a:p>
              <a:pPr lvl="0" algn="ctr"/>
              <a:r>
                <a:rPr lang="en-US" sz="1600" b="1" u="sng" dirty="0" smtClean="0"/>
                <a:t>New Technologies</a:t>
              </a:r>
              <a:endParaRPr lang="en-US" sz="1600" dirty="0" smtClean="0"/>
            </a:p>
            <a:p>
              <a:pPr lvl="0" algn="ctr"/>
              <a:r>
                <a:rPr lang="en-US" sz="1400" dirty="0" smtClean="0"/>
                <a:t>Enable lower resource consumption, waste generation, emissions</a:t>
              </a:r>
              <a:endParaRPr lang="en-US" sz="1400" dirty="0"/>
            </a:p>
          </p:txBody>
        </p:sp>
        <p:pic>
          <p:nvPicPr>
            <p:cNvPr id="8" name="Picture 6" descr="C:\Users\Morgan\AppData\Local\Microsoft\Windows\Temporary Internet Files\Content.IE5\JQTMACFJ\MC900197887[1].wmf"/>
            <p:cNvPicPr>
              <a:picLocks noChangeAspect="1" noChangeArrowheads="1"/>
            </p:cNvPicPr>
            <p:nvPr/>
          </p:nvPicPr>
          <p:blipFill>
            <a:blip r:embed="rId9" cstate="print"/>
            <a:srcRect/>
            <a:stretch>
              <a:fillRect/>
            </a:stretch>
          </p:blipFill>
          <p:spPr bwMode="auto">
            <a:xfrm>
              <a:off x="6400800" y="1644534"/>
              <a:ext cx="1066800" cy="793866"/>
            </a:xfrm>
            <a:prstGeom prst="rect">
              <a:avLst/>
            </a:prstGeom>
            <a:noFill/>
          </p:spPr>
        </p:pic>
      </p:grpSp>
      <p:grpSp>
        <p:nvGrpSpPr>
          <p:cNvPr id="33" name="Group 32"/>
          <p:cNvGrpSpPr/>
          <p:nvPr/>
        </p:nvGrpSpPr>
        <p:grpSpPr>
          <a:xfrm rot="1285933">
            <a:off x="7091127" y="2667610"/>
            <a:ext cx="1752600" cy="2667000"/>
            <a:chOff x="7560174" y="2602618"/>
            <a:chExt cx="1752600" cy="2667000"/>
          </a:xfrm>
        </p:grpSpPr>
        <p:sp>
          <p:nvSpPr>
            <p:cNvPr id="26" name="Rounded Rectangle 25">
              <a:hlinkClick r:id="rId10" action="ppaction://hlinksldjump"/>
            </p:cNvPr>
            <p:cNvSpPr/>
            <p:nvPr/>
          </p:nvSpPr>
          <p:spPr>
            <a:xfrm>
              <a:off x="7560174" y="2602618"/>
              <a:ext cx="1752600" cy="2667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b"/>
            <a:lstStyle/>
            <a:p>
              <a:pPr lvl="0" algn="ctr"/>
              <a:r>
                <a:rPr lang="en-US" sz="1600" b="1" u="sng" dirty="0" smtClean="0"/>
                <a:t>New Product Design</a:t>
              </a:r>
              <a:endParaRPr lang="en-US" sz="1600" dirty="0" smtClean="0"/>
            </a:p>
            <a:p>
              <a:pPr lvl="0" algn="ctr"/>
              <a:r>
                <a:rPr lang="en-US" sz="1400" dirty="0" smtClean="0"/>
                <a:t>Minimize impacts throughout product lifecycle</a:t>
              </a:r>
              <a:endParaRPr lang="en-US" sz="1400" dirty="0"/>
            </a:p>
          </p:txBody>
        </p:sp>
        <p:pic>
          <p:nvPicPr>
            <p:cNvPr id="9" name="Picture 2" descr="C:\Users\Morgan\AppData\Local\Microsoft\Windows\Temporary Internet Files\Content.IE5\JQTMACFJ\MC900437095[1].png"/>
            <p:cNvPicPr>
              <a:picLocks noChangeAspect="1" noChangeArrowheads="1"/>
            </p:cNvPicPr>
            <p:nvPr/>
          </p:nvPicPr>
          <p:blipFill>
            <a:blip r:embed="rId11" cstate="print"/>
            <a:srcRect/>
            <a:stretch>
              <a:fillRect/>
            </a:stretch>
          </p:blipFill>
          <p:spPr bwMode="auto">
            <a:xfrm>
              <a:off x="7924800" y="2819400"/>
              <a:ext cx="990600" cy="990600"/>
            </a:xfrm>
            <a:prstGeom prst="rect">
              <a:avLst/>
            </a:prstGeom>
            <a:noFill/>
          </p:spPr>
        </p:pic>
      </p:grpSp>
      <p:sp>
        <p:nvSpPr>
          <p:cNvPr id="28" name="TextBox 27"/>
          <p:cNvSpPr txBox="1"/>
          <p:nvPr/>
        </p:nvSpPr>
        <p:spPr>
          <a:xfrm>
            <a:off x="381000" y="6400800"/>
            <a:ext cx="7315200" cy="400110"/>
          </a:xfrm>
          <a:prstGeom prst="rect">
            <a:avLst/>
          </a:prstGeom>
          <a:noFill/>
        </p:spPr>
        <p:txBody>
          <a:bodyPr wrap="square" rtlCol="0">
            <a:spAutoFit/>
          </a:bodyPr>
          <a:lstStyle/>
          <a:p>
            <a:r>
              <a:rPr lang="en-US" sz="1000" baseline="30000" dirty="0" smtClean="0"/>
              <a:t>1</a:t>
            </a:r>
            <a:r>
              <a:rPr lang="en-US" sz="1000" dirty="0" smtClean="0"/>
              <a:t> “Government Strategies and Policies for Cleaner Production.” United Nations Environmental </a:t>
            </a:r>
            <a:r>
              <a:rPr lang="en-US" sz="1000" dirty="0" err="1" smtClean="0"/>
              <a:t>Programme</a:t>
            </a:r>
            <a:r>
              <a:rPr lang="en-US" sz="1000" dirty="0" smtClean="0"/>
              <a:t> and “Eco-Innovation in Industry: Enabling Green Growth” OECD </a:t>
            </a:r>
            <a:endParaRPr lang="en-US" sz="1000" baseline="30000" dirty="0"/>
          </a:p>
        </p:txBody>
      </p:sp>
      <p:sp>
        <p:nvSpPr>
          <p:cNvPr id="37" name="Curved Down Arrow 36"/>
          <p:cNvSpPr/>
          <p:nvPr/>
        </p:nvSpPr>
        <p:spPr>
          <a:xfrm>
            <a:off x="1371600" y="4724400"/>
            <a:ext cx="6553200" cy="990600"/>
          </a:xfrm>
          <a:prstGeom prst="curvedDownArrow">
            <a:avLst>
              <a:gd name="adj1" fmla="val 75778"/>
              <a:gd name="adj2" fmla="val 129363"/>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762000" y="5726668"/>
            <a:ext cx="1981200" cy="369332"/>
          </a:xfrm>
          <a:prstGeom prst="rect">
            <a:avLst/>
          </a:prstGeom>
          <a:noFill/>
        </p:spPr>
        <p:txBody>
          <a:bodyPr wrap="square" rtlCol="0">
            <a:spAutoFit/>
          </a:bodyPr>
          <a:lstStyle/>
          <a:p>
            <a:r>
              <a:rPr lang="en-US" dirty="0" smtClean="0"/>
              <a:t>Generally easier</a:t>
            </a:r>
            <a:endParaRPr lang="en-US" dirty="0"/>
          </a:p>
        </p:txBody>
      </p:sp>
      <p:sp>
        <p:nvSpPr>
          <p:cNvPr id="39" name="TextBox 38"/>
          <p:cNvSpPr txBox="1"/>
          <p:nvPr/>
        </p:nvSpPr>
        <p:spPr>
          <a:xfrm>
            <a:off x="7162800" y="5638800"/>
            <a:ext cx="1752600" cy="369332"/>
          </a:xfrm>
          <a:prstGeom prst="rect">
            <a:avLst/>
          </a:prstGeom>
          <a:noFill/>
        </p:spPr>
        <p:txBody>
          <a:bodyPr wrap="square" rtlCol="0">
            <a:spAutoFit/>
          </a:bodyPr>
          <a:lstStyle/>
          <a:p>
            <a:r>
              <a:rPr lang="en-US" dirty="0" smtClean="0"/>
              <a:t>More Difficult</a:t>
            </a:r>
            <a:endParaRPr lang="en-US" dirty="0"/>
          </a:p>
        </p:txBody>
      </p:sp>
      <p:sp>
        <p:nvSpPr>
          <p:cNvPr id="40" name="TextBox 39"/>
          <p:cNvSpPr txBox="1"/>
          <p:nvPr/>
        </p:nvSpPr>
        <p:spPr>
          <a:xfrm>
            <a:off x="2819400" y="5486400"/>
            <a:ext cx="3429000" cy="646331"/>
          </a:xfrm>
          <a:prstGeom prst="rect">
            <a:avLst/>
          </a:prstGeom>
          <a:noFill/>
        </p:spPr>
        <p:txBody>
          <a:bodyPr wrap="square" rtlCol="0">
            <a:spAutoFit/>
          </a:bodyPr>
          <a:lstStyle/>
          <a:p>
            <a:pPr algn="ctr"/>
            <a:r>
              <a:rPr lang="en-US" i="1" dirty="0" smtClean="0"/>
              <a:t>Click on each of the boxes to learn more</a:t>
            </a:r>
            <a:endParaRPr lang="en-US" i="1" dirty="0"/>
          </a:p>
        </p:txBody>
      </p:sp>
      <p:sp>
        <p:nvSpPr>
          <p:cNvPr id="35" name="Right Arrow 34">
            <a:hlinkClick r:id="rId1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36" name="Picture 35" descr="House.png">
            <a:hlinkClick r:id="rId13" action="ppaction://hlinksldjump"/>
          </p:cNvPr>
          <p:cNvPicPr>
            <a:picLocks noChangeAspect="1"/>
          </p:cNvPicPr>
          <p:nvPr/>
        </p:nvPicPr>
        <p:blipFill>
          <a:blip r:embed="rId14" cstate="print"/>
          <a:stretch>
            <a:fillRect/>
          </a:stretch>
        </p:blipFill>
        <p:spPr>
          <a:xfrm>
            <a:off x="8229600" y="6400800"/>
            <a:ext cx="432504" cy="365760"/>
          </a:xfrm>
          <a:prstGeom prst="rect">
            <a:avLst/>
          </a:prstGeom>
        </p:spPr>
      </p:pic>
      <p:sp>
        <p:nvSpPr>
          <p:cNvPr id="34" name="Slide Number Placeholder 33"/>
          <p:cNvSpPr>
            <a:spLocks noGrp="1"/>
          </p:cNvSpPr>
          <p:nvPr>
            <p:ph type="sldNum" sz="quarter" idx="12"/>
          </p:nvPr>
        </p:nvSpPr>
        <p:spPr/>
        <p:txBody>
          <a:bodyPr/>
          <a:lstStyle/>
          <a:p>
            <a:fld id="{197B56AA-1A1D-44A6-9AFD-24AEBEFDBFF0}" type="slidenum">
              <a:rPr lang="en-US" smtClean="0"/>
              <a:pPr/>
              <a:t>13</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xfrm>
            <a:off x="457200" y="1143000"/>
            <a:ext cx="6248400" cy="2362199"/>
          </a:xfrm>
        </p:spPr>
        <p:txBody>
          <a:bodyPr>
            <a:normAutofit/>
          </a:bodyPr>
          <a:lstStyle/>
          <a:p>
            <a:pPr>
              <a:spcAft>
                <a:spcPts val="600"/>
              </a:spcAft>
            </a:pPr>
            <a:r>
              <a:rPr lang="en-US" sz="1600" dirty="0" smtClean="0"/>
              <a:t>Housekeeping is the simplest method of implementing sustainable manufacturing practices.</a:t>
            </a:r>
            <a:r>
              <a:rPr lang="en-US" sz="1600" baseline="30000" dirty="0" smtClean="0"/>
              <a:t>1</a:t>
            </a:r>
            <a:endParaRPr lang="en-US" sz="1600" dirty="0" smtClean="0"/>
          </a:p>
          <a:p>
            <a:pPr>
              <a:spcAft>
                <a:spcPts val="600"/>
              </a:spcAft>
            </a:pPr>
            <a:r>
              <a:rPr lang="en-US" sz="1600" dirty="0" smtClean="0"/>
              <a:t>Housekeeping can be as simple as better inventory management, better monitoring and scheduling of the production process, reducing loss from leaks, spillage, and drag-out, and making sure equipment is maintained properly.</a:t>
            </a:r>
          </a:p>
          <a:p>
            <a:pPr>
              <a:spcAft>
                <a:spcPts val="600"/>
              </a:spcAft>
            </a:pPr>
            <a:r>
              <a:rPr lang="en-US" sz="1600" dirty="0" smtClean="0"/>
              <a:t>It can also involve training your employees about sustainable manufacturing.</a:t>
            </a:r>
          </a:p>
        </p:txBody>
      </p:sp>
      <p:pic>
        <p:nvPicPr>
          <p:cNvPr id="5122" name="Picture 2" descr="C:\Documents and Settings\Morgan Barr\Local Settings\Temporary Internet Files\Content.IE5\DOHFF8NG\MCj04247520000[1].wmf"/>
          <p:cNvPicPr>
            <a:picLocks noChangeAspect="1" noChangeArrowheads="1"/>
          </p:cNvPicPr>
          <p:nvPr/>
        </p:nvPicPr>
        <p:blipFill>
          <a:blip r:embed="rId3" cstate="print"/>
          <a:srcRect/>
          <a:stretch>
            <a:fillRect/>
          </a:stretch>
        </p:blipFill>
        <p:spPr bwMode="auto">
          <a:xfrm>
            <a:off x="6781800" y="304800"/>
            <a:ext cx="1924050" cy="1517650"/>
          </a:xfrm>
          <a:prstGeom prst="rect">
            <a:avLst/>
          </a:prstGeom>
          <a:noFill/>
        </p:spPr>
      </p:pic>
      <p:graphicFrame>
        <p:nvGraphicFramePr>
          <p:cNvPr id="7" name="Diagram 6"/>
          <p:cNvGraphicFramePr/>
          <p:nvPr/>
        </p:nvGraphicFramePr>
        <p:xfrm>
          <a:off x="2819400" y="3352800"/>
          <a:ext cx="5715000"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ight Arrow 8">
            <a:hlinkClick r:id="rId9"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8" name="TextBox 7"/>
          <p:cNvSpPr txBox="1"/>
          <p:nvPr/>
        </p:nvSpPr>
        <p:spPr>
          <a:xfrm>
            <a:off x="381000" y="6150114"/>
            <a:ext cx="7543800" cy="553998"/>
          </a:xfrm>
          <a:prstGeom prst="rect">
            <a:avLst/>
          </a:prstGeom>
          <a:noFill/>
        </p:spPr>
        <p:txBody>
          <a:bodyPr wrap="square" rtlCol="0">
            <a:spAutoFit/>
          </a:bodyPr>
          <a:lstStyle/>
          <a:p>
            <a:r>
              <a:rPr lang="en-US" sz="1000" baseline="30000" dirty="0" smtClean="0"/>
              <a:t>1</a:t>
            </a:r>
            <a:r>
              <a:rPr lang="en-US" sz="1000" dirty="0" smtClean="0"/>
              <a:t> “Government Strategies and Policies for Cleaner Production.” United Nations Environmental </a:t>
            </a:r>
            <a:r>
              <a:rPr lang="en-US" sz="1000" dirty="0" err="1" smtClean="0"/>
              <a:t>Programme</a:t>
            </a:r>
            <a:r>
              <a:rPr lang="en-US" sz="1000" dirty="0" smtClean="0"/>
              <a:t> and “Eco-Innovation in Industry: Enabling Green Growth” OECD </a:t>
            </a:r>
          </a:p>
          <a:p>
            <a:r>
              <a:rPr lang="en-US" sz="1000" baseline="30000" dirty="0" smtClean="0"/>
              <a:t>2</a:t>
            </a:r>
            <a:r>
              <a:rPr lang="en-US" sz="1000" dirty="0" smtClean="0"/>
              <a:t>  “Arctic Cat Inc. Reduces Water, Energy, and Chemical Use.” Minnesota Technical Assistance Program. </a:t>
            </a:r>
            <a:endParaRPr lang="en-US" sz="1000" baseline="30000" dirty="0"/>
          </a:p>
        </p:txBody>
      </p:sp>
      <p:sp>
        <p:nvSpPr>
          <p:cNvPr id="11" name="Slide Number Placeholder 10"/>
          <p:cNvSpPr>
            <a:spLocks noGrp="1"/>
          </p:cNvSpPr>
          <p:nvPr>
            <p:ph type="sldNum" sz="quarter" idx="12"/>
          </p:nvPr>
        </p:nvSpPr>
        <p:spPr/>
        <p:txBody>
          <a:bodyPr/>
          <a:lstStyle/>
          <a:p>
            <a:fld id="{197B56AA-1A1D-44A6-9AFD-24AEBEFDBFF0}" type="slidenum">
              <a:rPr lang="en-US" smtClean="0"/>
              <a:pPr/>
              <a:t>14</a:t>
            </a:fld>
            <a:endParaRPr lang="en-US"/>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Optimization</a:t>
            </a:r>
            <a:endParaRPr lang="en-US" dirty="0"/>
          </a:p>
        </p:txBody>
      </p:sp>
      <p:sp>
        <p:nvSpPr>
          <p:cNvPr id="3" name="Content Placeholder 2"/>
          <p:cNvSpPr>
            <a:spLocks noGrp="1"/>
          </p:cNvSpPr>
          <p:nvPr>
            <p:ph idx="1"/>
          </p:nvPr>
        </p:nvSpPr>
        <p:spPr>
          <a:xfrm>
            <a:off x="457200" y="990601"/>
            <a:ext cx="6477000" cy="2438400"/>
          </a:xfrm>
        </p:spPr>
        <p:txBody>
          <a:bodyPr>
            <a:normAutofit/>
          </a:bodyPr>
          <a:lstStyle/>
          <a:p>
            <a:pPr>
              <a:spcAft>
                <a:spcPts val="600"/>
              </a:spcAft>
            </a:pPr>
            <a:r>
              <a:rPr lang="en-US" sz="1600" dirty="0" smtClean="0"/>
              <a:t>Process optimization involves changing your manufacturing process to minimize waste, conserve raw materials, and capture and reuse waste materials.</a:t>
            </a:r>
            <a:r>
              <a:rPr lang="en-US" sz="1600" baseline="30000" dirty="0" smtClean="0"/>
              <a:t>1</a:t>
            </a:r>
            <a:endParaRPr lang="en-US" sz="1600" dirty="0" smtClean="0"/>
          </a:p>
          <a:p>
            <a:pPr>
              <a:spcAft>
                <a:spcPts val="600"/>
              </a:spcAft>
            </a:pPr>
            <a:r>
              <a:rPr lang="en-US" sz="1600" dirty="0" smtClean="0"/>
              <a:t>There may be simple things you can do to change your production process to become more sustainable.</a:t>
            </a:r>
          </a:p>
          <a:p>
            <a:pPr>
              <a:spcAft>
                <a:spcPts val="600"/>
              </a:spcAft>
            </a:pPr>
            <a:r>
              <a:rPr lang="en-US" sz="1600" dirty="0" smtClean="0"/>
              <a:t>Maybe you can collect metal shavings for recycling, change the steps in a painting process to use less paint, or rearrange your machines to minimize movement.</a:t>
            </a:r>
          </a:p>
          <a:p>
            <a:endParaRPr lang="en-US" sz="1600" dirty="0"/>
          </a:p>
        </p:txBody>
      </p:sp>
      <p:graphicFrame>
        <p:nvGraphicFramePr>
          <p:cNvPr id="6" name="Diagram 5"/>
          <p:cNvGraphicFramePr/>
          <p:nvPr/>
        </p:nvGraphicFramePr>
        <p:xfrm>
          <a:off x="3657600" y="3200400"/>
          <a:ext cx="51816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descr="C:\Users\Morgan\AppData\Local\Microsoft\Windows\Temporary Internet Files\Content.IE5\P8TQ053Y\MC900371028[1].wmf"/>
          <p:cNvPicPr>
            <a:picLocks noChangeAspect="1" noChangeArrowheads="1"/>
          </p:cNvPicPr>
          <p:nvPr/>
        </p:nvPicPr>
        <p:blipFill>
          <a:blip r:embed="rId8" cstate="print"/>
          <a:srcRect/>
          <a:stretch>
            <a:fillRect/>
          </a:stretch>
        </p:blipFill>
        <p:spPr bwMode="auto">
          <a:xfrm>
            <a:off x="7239000" y="228601"/>
            <a:ext cx="1655369" cy="1115302"/>
          </a:xfrm>
          <a:prstGeom prst="rect">
            <a:avLst/>
          </a:prstGeom>
          <a:noFill/>
        </p:spPr>
      </p:pic>
      <p:sp>
        <p:nvSpPr>
          <p:cNvPr id="7" name="TextBox 6"/>
          <p:cNvSpPr txBox="1"/>
          <p:nvPr/>
        </p:nvSpPr>
        <p:spPr>
          <a:xfrm>
            <a:off x="304800" y="6096000"/>
            <a:ext cx="7315200" cy="707886"/>
          </a:xfrm>
          <a:prstGeom prst="rect">
            <a:avLst/>
          </a:prstGeom>
          <a:noFill/>
        </p:spPr>
        <p:txBody>
          <a:bodyPr wrap="square" rtlCol="0">
            <a:spAutoFit/>
          </a:bodyPr>
          <a:lstStyle/>
          <a:p>
            <a:r>
              <a:rPr lang="en-US" sz="1000" baseline="30000" dirty="0" smtClean="0"/>
              <a:t>1</a:t>
            </a:r>
            <a:r>
              <a:rPr lang="en-US" sz="1000" dirty="0" smtClean="0"/>
              <a:t> “Government Strategies and Policies for Cleaner Production.” United Nations Environmental </a:t>
            </a:r>
            <a:r>
              <a:rPr lang="en-US" sz="1000" dirty="0" err="1" smtClean="0"/>
              <a:t>Programme</a:t>
            </a:r>
            <a:r>
              <a:rPr lang="en-US" sz="1000" dirty="0" smtClean="0"/>
              <a:t> and “Eco-Innovation in Industry: Enabling Green Growth” OECD </a:t>
            </a:r>
          </a:p>
          <a:p>
            <a:r>
              <a:rPr lang="en-US" sz="1000" baseline="30000" dirty="0" smtClean="0"/>
              <a:t>2  </a:t>
            </a:r>
            <a:r>
              <a:rPr lang="en-US" sz="1000" dirty="0" smtClean="0"/>
              <a:t>“Vinyl Flooring Texas Tile Manufacturing LLC, Additional Savings are a Pleasant Surprise.” DOE Industrial Technologies Program.</a:t>
            </a:r>
            <a:endParaRPr lang="en-US" sz="1000" baseline="30000" dirty="0"/>
          </a:p>
        </p:txBody>
      </p:sp>
      <p:sp>
        <p:nvSpPr>
          <p:cNvPr id="10" name="Right Arrow 9">
            <a:hlinkClick r:id="rId9"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10" action="ppaction://hlinksldjump"/>
          </p:cNvPr>
          <p:cNvPicPr>
            <a:picLocks noChangeAspect="1"/>
          </p:cNvPicPr>
          <p:nvPr/>
        </p:nvPicPr>
        <p:blipFill>
          <a:blip r:embed="rId11"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15</a:t>
            </a:fld>
            <a:endParaRPr lang="en-US"/>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Material Substitution</a:t>
            </a:r>
            <a:endParaRPr lang="en-US" dirty="0"/>
          </a:p>
        </p:txBody>
      </p:sp>
      <p:sp>
        <p:nvSpPr>
          <p:cNvPr id="3" name="Content Placeholder 2"/>
          <p:cNvSpPr>
            <a:spLocks noGrp="1"/>
          </p:cNvSpPr>
          <p:nvPr>
            <p:ph idx="1"/>
          </p:nvPr>
        </p:nvSpPr>
        <p:spPr>
          <a:xfrm>
            <a:off x="457200" y="838200"/>
            <a:ext cx="7315200" cy="3048000"/>
          </a:xfrm>
        </p:spPr>
        <p:txBody>
          <a:bodyPr>
            <a:normAutofit/>
          </a:bodyPr>
          <a:lstStyle/>
          <a:p>
            <a:pPr>
              <a:spcBef>
                <a:spcPts val="0"/>
              </a:spcBef>
              <a:spcAft>
                <a:spcPts val="600"/>
              </a:spcAft>
            </a:pPr>
            <a:r>
              <a:rPr lang="en-US" sz="1600" dirty="0" smtClean="0"/>
              <a:t>Although it is challenging, you may be able to find ways to substitute greener materials for hazardous materials, chemicals with high environmental or health impacts, materials that are non-renewable, or those that are scarce.</a:t>
            </a:r>
            <a:r>
              <a:rPr lang="en-US" sz="1600" baseline="30000" dirty="0" smtClean="0"/>
              <a:t>1</a:t>
            </a:r>
            <a:endParaRPr lang="en-US" sz="1600" dirty="0" smtClean="0"/>
          </a:p>
          <a:p>
            <a:pPr>
              <a:spcBef>
                <a:spcPts val="0"/>
              </a:spcBef>
              <a:spcAft>
                <a:spcPts val="600"/>
              </a:spcAft>
            </a:pPr>
            <a:r>
              <a:rPr lang="en-US" sz="1600" dirty="0" smtClean="0"/>
              <a:t>You may also be able to find ways to eliminate materials that are used during your production process but don’t remain in the final product.</a:t>
            </a:r>
          </a:p>
          <a:p>
            <a:pPr>
              <a:spcBef>
                <a:spcPts val="0"/>
              </a:spcBef>
              <a:spcAft>
                <a:spcPts val="600"/>
              </a:spcAft>
            </a:pPr>
            <a:r>
              <a:rPr lang="en-US" sz="1600" dirty="0" smtClean="0"/>
              <a:t>Example: use water-based solvents rather than chemical solvents.</a:t>
            </a:r>
          </a:p>
          <a:p>
            <a:pPr>
              <a:spcBef>
                <a:spcPts val="0"/>
              </a:spcBef>
              <a:spcAft>
                <a:spcPts val="600"/>
              </a:spcAft>
            </a:pPr>
            <a:r>
              <a:rPr lang="en-US" sz="1600" dirty="0" smtClean="0"/>
              <a:t>If the materials you are eliminating are considered hazardous, this can help you avoid regulatory costs associated with storage and disposal of materials.</a:t>
            </a:r>
          </a:p>
          <a:p>
            <a:endParaRPr lang="en-US" sz="1800" dirty="0" smtClean="0"/>
          </a:p>
        </p:txBody>
      </p:sp>
      <p:graphicFrame>
        <p:nvGraphicFramePr>
          <p:cNvPr id="6" name="Diagram 5"/>
          <p:cNvGraphicFramePr/>
          <p:nvPr/>
        </p:nvGraphicFramePr>
        <p:xfrm>
          <a:off x="2590800" y="3581400"/>
          <a:ext cx="62484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3" name="Picture 9" descr="C:\Users\Morgan\AppData\Local\Microsoft\Windows\Temporary Internet Files\Content.IE5\P8TQ053Y\MC900215967[1].wmf"/>
          <p:cNvPicPr>
            <a:picLocks noChangeAspect="1" noChangeArrowheads="1"/>
          </p:cNvPicPr>
          <p:nvPr/>
        </p:nvPicPr>
        <p:blipFill>
          <a:blip r:embed="rId7" cstate="print"/>
          <a:srcRect/>
          <a:stretch>
            <a:fillRect/>
          </a:stretch>
        </p:blipFill>
        <p:spPr bwMode="auto">
          <a:xfrm>
            <a:off x="7543800" y="228600"/>
            <a:ext cx="1423146" cy="1523999"/>
          </a:xfrm>
          <a:prstGeom prst="rect">
            <a:avLst/>
          </a:prstGeom>
          <a:noFill/>
        </p:spPr>
      </p:pic>
      <p:sp>
        <p:nvSpPr>
          <p:cNvPr id="7" name="TextBox 6"/>
          <p:cNvSpPr txBox="1"/>
          <p:nvPr/>
        </p:nvSpPr>
        <p:spPr>
          <a:xfrm>
            <a:off x="304800" y="6304002"/>
            <a:ext cx="7315200" cy="553998"/>
          </a:xfrm>
          <a:prstGeom prst="rect">
            <a:avLst/>
          </a:prstGeom>
          <a:noFill/>
        </p:spPr>
        <p:txBody>
          <a:bodyPr wrap="square" rtlCol="0">
            <a:spAutoFit/>
          </a:bodyPr>
          <a:lstStyle/>
          <a:p>
            <a:r>
              <a:rPr lang="en-US" sz="1000" baseline="30000" dirty="0" smtClean="0"/>
              <a:t>1</a:t>
            </a:r>
            <a:r>
              <a:rPr lang="en-US" sz="1000" dirty="0" smtClean="0"/>
              <a:t> “Government Strategies and Policies for Cleaner Production.” United Nations Environmental </a:t>
            </a:r>
            <a:r>
              <a:rPr lang="en-US" sz="1000" dirty="0" err="1" smtClean="0"/>
              <a:t>Programme</a:t>
            </a:r>
            <a:r>
              <a:rPr lang="en-US" sz="1000" dirty="0" smtClean="0"/>
              <a:t> and “Eco-Innovation in Industry: Enabling Green Growth” OECD </a:t>
            </a:r>
          </a:p>
          <a:p>
            <a:r>
              <a:rPr lang="en-US" sz="1000" baseline="30000" dirty="0" smtClean="0"/>
              <a:t>2</a:t>
            </a:r>
            <a:r>
              <a:rPr lang="en-US" sz="1000" dirty="0" smtClean="0"/>
              <a:t> “Raw Material Substitution: North American Decal” Environment Canada. </a:t>
            </a:r>
            <a:endParaRPr lang="en-US" sz="1000" baseline="30000" dirty="0"/>
          </a:p>
        </p:txBody>
      </p:sp>
      <p:sp>
        <p:nvSpPr>
          <p:cNvPr id="10" name="Right Arrow 9">
            <a:hlinkClick r:id="rId8"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16</a:t>
            </a:fld>
            <a:endParaRPr lang="en-US"/>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Technologies</a:t>
            </a:r>
            <a:endParaRPr lang="en-US" dirty="0"/>
          </a:p>
        </p:txBody>
      </p:sp>
      <p:sp>
        <p:nvSpPr>
          <p:cNvPr id="3" name="Content Placeholder 2"/>
          <p:cNvSpPr>
            <a:spLocks noGrp="1"/>
          </p:cNvSpPr>
          <p:nvPr>
            <p:ph idx="1"/>
          </p:nvPr>
        </p:nvSpPr>
        <p:spPr>
          <a:xfrm>
            <a:off x="457200" y="990601"/>
            <a:ext cx="6477000" cy="2590800"/>
          </a:xfrm>
        </p:spPr>
        <p:txBody>
          <a:bodyPr>
            <a:normAutofit fontScale="92500" lnSpcReduction="20000"/>
          </a:bodyPr>
          <a:lstStyle/>
          <a:p>
            <a:pPr>
              <a:spcAft>
                <a:spcPts val="600"/>
              </a:spcAft>
            </a:pPr>
            <a:r>
              <a:rPr lang="en-US" sz="1900" dirty="0" smtClean="0"/>
              <a:t>Utilizing new technologies involves incorporating more environmentally responsible technologies and equipment into your production process.</a:t>
            </a:r>
            <a:r>
              <a:rPr lang="en-US" sz="1900" baseline="30000" dirty="0" smtClean="0"/>
              <a:t>1</a:t>
            </a:r>
            <a:endParaRPr lang="en-US" sz="1900" dirty="0" smtClean="0"/>
          </a:p>
          <a:p>
            <a:pPr>
              <a:spcAft>
                <a:spcPts val="600"/>
              </a:spcAft>
            </a:pPr>
            <a:r>
              <a:rPr lang="en-US" sz="1900" dirty="0" smtClean="0"/>
              <a:t>This can involve capital investments to purchase equipment that uses less energy or materials or alternative energy production.</a:t>
            </a:r>
          </a:p>
          <a:p>
            <a:pPr>
              <a:spcAft>
                <a:spcPts val="600"/>
              </a:spcAft>
            </a:pPr>
            <a:r>
              <a:rPr lang="en-US" sz="1900" dirty="0" smtClean="0"/>
              <a:t>For example, you might invest in more energy-efficient production equipment, systems that reuse heat and energy, or more advanced water treatment systems.</a:t>
            </a:r>
          </a:p>
          <a:p>
            <a:endParaRPr lang="en-US" dirty="0"/>
          </a:p>
        </p:txBody>
      </p:sp>
      <p:graphicFrame>
        <p:nvGraphicFramePr>
          <p:cNvPr id="5" name="Diagram 4"/>
          <p:cNvGraphicFramePr/>
          <p:nvPr/>
        </p:nvGraphicFramePr>
        <p:xfrm>
          <a:off x="4724400" y="3429000"/>
          <a:ext cx="40386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C:\Users\Morgan\AppData\Local\Microsoft\Windows\Temporary Internet Files\Content.IE5\JQTMACFJ\MC900197887[1].wmf"/>
          <p:cNvPicPr>
            <a:picLocks noChangeAspect="1" noChangeArrowheads="1"/>
          </p:cNvPicPr>
          <p:nvPr/>
        </p:nvPicPr>
        <p:blipFill>
          <a:blip r:embed="rId7" cstate="print"/>
          <a:srcRect/>
          <a:stretch>
            <a:fillRect/>
          </a:stretch>
        </p:blipFill>
        <p:spPr bwMode="auto">
          <a:xfrm>
            <a:off x="7086600" y="228600"/>
            <a:ext cx="1779006" cy="1323859"/>
          </a:xfrm>
          <a:prstGeom prst="rect">
            <a:avLst/>
          </a:prstGeom>
          <a:noFill/>
        </p:spPr>
      </p:pic>
      <p:sp>
        <p:nvSpPr>
          <p:cNvPr id="6" name="TextBox 5"/>
          <p:cNvSpPr txBox="1"/>
          <p:nvPr/>
        </p:nvSpPr>
        <p:spPr>
          <a:xfrm>
            <a:off x="457200" y="6172200"/>
            <a:ext cx="7315200" cy="553998"/>
          </a:xfrm>
          <a:prstGeom prst="rect">
            <a:avLst/>
          </a:prstGeom>
          <a:noFill/>
        </p:spPr>
        <p:txBody>
          <a:bodyPr wrap="square" rtlCol="0">
            <a:spAutoFit/>
          </a:bodyPr>
          <a:lstStyle/>
          <a:p>
            <a:r>
              <a:rPr lang="en-US" sz="1000" baseline="30000" dirty="0" smtClean="0"/>
              <a:t>1</a:t>
            </a:r>
            <a:r>
              <a:rPr lang="en-US" sz="1000" dirty="0" smtClean="0"/>
              <a:t> “Government Strategies and Policies for Cleaner Production.” United Nations Environmental </a:t>
            </a:r>
            <a:r>
              <a:rPr lang="en-US" sz="1000" dirty="0" err="1" smtClean="0"/>
              <a:t>Programme</a:t>
            </a:r>
            <a:r>
              <a:rPr lang="en-US" sz="1000" dirty="0" smtClean="0"/>
              <a:t> and “Eco-Innovation in Industry: Enabling Green Growth” OECD</a:t>
            </a:r>
          </a:p>
          <a:p>
            <a:r>
              <a:rPr lang="en-US" sz="1000" baseline="30000" dirty="0" smtClean="0"/>
              <a:t>2 </a:t>
            </a:r>
            <a:r>
              <a:rPr lang="en-US" sz="1000" dirty="0" smtClean="0"/>
              <a:t>“Economic Opportunities of Sustainable Manufacturing” Bob Bechtold, HARBEC Plastics, Inc. </a:t>
            </a:r>
            <a:endParaRPr lang="en-US" sz="1000" baseline="30000" dirty="0"/>
          </a:p>
        </p:txBody>
      </p:sp>
      <p:sp>
        <p:nvSpPr>
          <p:cNvPr id="9" name="Right Arrow 8">
            <a:hlinkClick r:id="rId8"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1" name="Slide Number Placeholder 10"/>
          <p:cNvSpPr>
            <a:spLocks noGrp="1"/>
          </p:cNvSpPr>
          <p:nvPr>
            <p:ph type="sldNum" sz="quarter" idx="12"/>
          </p:nvPr>
        </p:nvSpPr>
        <p:spPr/>
        <p:txBody>
          <a:bodyPr/>
          <a:lstStyle/>
          <a:p>
            <a:fld id="{197B56AA-1A1D-44A6-9AFD-24AEBEFDBFF0}" type="slidenum">
              <a:rPr lang="en-US" smtClean="0"/>
              <a:pPr/>
              <a:t>17</a:t>
            </a:fld>
            <a:endParaRPr lang="en-US"/>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Product Design</a:t>
            </a:r>
            <a:endParaRPr lang="en-US" dirty="0"/>
          </a:p>
        </p:txBody>
      </p:sp>
      <p:sp>
        <p:nvSpPr>
          <p:cNvPr id="3" name="Content Placeholder 2"/>
          <p:cNvSpPr>
            <a:spLocks noGrp="1"/>
          </p:cNvSpPr>
          <p:nvPr>
            <p:ph idx="1"/>
          </p:nvPr>
        </p:nvSpPr>
        <p:spPr>
          <a:xfrm>
            <a:off x="457200" y="990601"/>
            <a:ext cx="7239000" cy="2971799"/>
          </a:xfrm>
        </p:spPr>
        <p:txBody>
          <a:bodyPr>
            <a:normAutofit/>
          </a:bodyPr>
          <a:lstStyle/>
          <a:p>
            <a:r>
              <a:rPr lang="en-US" sz="1400" dirty="0" smtClean="0"/>
              <a:t>Design your product to be greener from the ground up.</a:t>
            </a:r>
            <a:r>
              <a:rPr lang="en-US" sz="1400" baseline="30000" dirty="0" smtClean="0"/>
              <a:t>1</a:t>
            </a:r>
            <a:r>
              <a:rPr lang="en-US" sz="1400" dirty="0" smtClean="0"/>
              <a:t>  This concept touches on all of the previous sustainable manufacturing concepts.  It can even include redesign involving rethinking how your product is used, and may involve:</a:t>
            </a:r>
          </a:p>
          <a:p>
            <a:pPr lvl="1"/>
            <a:r>
              <a:rPr lang="en-US" sz="1400" dirty="0" smtClean="0"/>
              <a:t>Using recycled materials instead of new ones</a:t>
            </a:r>
          </a:p>
          <a:p>
            <a:pPr lvl="1"/>
            <a:r>
              <a:rPr lang="en-US" sz="1400" dirty="0" smtClean="0"/>
              <a:t>Using renewable materials</a:t>
            </a:r>
          </a:p>
          <a:p>
            <a:pPr lvl="1"/>
            <a:r>
              <a:rPr lang="en-US" sz="1400" dirty="0" smtClean="0"/>
              <a:t>Designing for easy disassembly, for recycling, or for remanufacturing</a:t>
            </a:r>
          </a:p>
          <a:p>
            <a:pPr lvl="1"/>
            <a:r>
              <a:rPr lang="en-US" sz="1400" dirty="0" smtClean="0"/>
              <a:t>Using less packaging and more recycled or recyclable packaging</a:t>
            </a:r>
          </a:p>
          <a:p>
            <a:pPr lvl="1"/>
            <a:endParaRPr lang="en-US" sz="1400" dirty="0" smtClean="0"/>
          </a:p>
          <a:p>
            <a:r>
              <a:rPr lang="en-US" sz="1400" dirty="0" smtClean="0"/>
              <a:t>Green product design can have the same benefits as other aspects of sustainable manufacturing, including improved resource efficiency.</a:t>
            </a:r>
          </a:p>
          <a:p>
            <a:pPr lvl="1"/>
            <a:endParaRPr lang="en-US" sz="1400" dirty="0" smtClean="0"/>
          </a:p>
          <a:p>
            <a:pPr lvl="1">
              <a:buNone/>
            </a:pPr>
            <a:endParaRPr lang="en-US" sz="1400" dirty="0" smtClean="0"/>
          </a:p>
          <a:p>
            <a:pPr lvl="1"/>
            <a:endParaRPr lang="en-US" sz="1400" dirty="0"/>
          </a:p>
        </p:txBody>
      </p:sp>
      <p:graphicFrame>
        <p:nvGraphicFramePr>
          <p:cNvPr id="6" name="Diagram 5"/>
          <p:cNvGraphicFramePr/>
          <p:nvPr/>
        </p:nvGraphicFramePr>
        <p:xfrm>
          <a:off x="457200" y="3657600"/>
          <a:ext cx="4038600" cy="269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Morgan\AppData\Local\Microsoft\Windows\Temporary Internet Files\Content.IE5\JQTMACFJ\MC900437095[1].png"/>
          <p:cNvPicPr>
            <a:picLocks noChangeAspect="1" noChangeArrowheads="1"/>
          </p:cNvPicPr>
          <p:nvPr/>
        </p:nvPicPr>
        <p:blipFill>
          <a:blip r:embed="rId7" cstate="print"/>
          <a:srcRect/>
          <a:stretch>
            <a:fillRect/>
          </a:stretch>
        </p:blipFill>
        <p:spPr bwMode="auto">
          <a:xfrm>
            <a:off x="7391400" y="0"/>
            <a:ext cx="1752600" cy="1752600"/>
          </a:xfrm>
          <a:prstGeom prst="rect">
            <a:avLst/>
          </a:prstGeom>
          <a:noFill/>
        </p:spPr>
      </p:pic>
      <p:sp>
        <p:nvSpPr>
          <p:cNvPr id="7" name="TextBox 6"/>
          <p:cNvSpPr txBox="1"/>
          <p:nvPr/>
        </p:nvSpPr>
        <p:spPr>
          <a:xfrm>
            <a:off x="381000" y="6304002"/>
            <a:ext cx="7315200" cy="553998"/>
          </a:xfrm>
          <a:prstGeom prst="rect">
            <a:avLst/>
          </a:prstGeom>
          <a:noFill/>
        </p:spPr>
        <p:txBody>
          <a:bodyPr wrap="square" rtlCol="0">
            <a:spAutoFit/>
          </a:bodyPr>
          <a:lstStyle/>
          <a:p>
            <a:r>
              <a:rPr lang="en-US" sz="1000" baseline="30000" dirty="0" smtClean="0"/>
              <a:t>1</a:t>
            </a:r>
            <a:r>
              <a:rPr lang="en-US" sz="1000" dirty="0" smtClean="0"/>
              <a:t> “Government Strategies and Policies for Cleaner Production.” United Nations Environmental </a:t>
            </a:r>
            <a:r>
              <a:rPr lang="en-US" sz="1000" dirty="0" err="1" smtClean="0"/>
              <a:t>Programme</a:t>
            </a:r>
            <a:r>
              <a:rPr lang="en-US" sz="1000" dirty="0" smtClean="0"/>
              <a:t> and “Eco-Innovation in Industry: Enabling Green Growth” OECD</a:t>
            </a:r>
          </a:p>
          <a:p>
            <a:r>
              <a:rPr lang="en-US" sz="1000" baseline="30000" dirty="0" smtClean="0"/>
              <a:t>2 </a:t>
            </a:r>
            <a:r>
              <a:rPr lang="en-US" sz="1000" dirty="0" smtClean="0"/>
              <a:t>“Environmental Product Summary: Aeron Chair” Herman Miller  </a:t>
            </a:r>
            <a:endParaRPr lang="en-US" sz="1000" baseline="30000" dirty="0"/>
          </a:p>
        </p:txBody>
      </p:sp>
      <p:sp>
        <p:nvSpPr>
          <p:cNvPr id="10" name="Right Arrow 9">
            <a:hlinkClick r:id="rId8"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1" name="Picture 10"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18</a:t>
            </a:fld>
            <a:endParaRPr lang="en-US"/>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Relationship Between Lean &amp; “Green”: </a:t>
            </a:r>
            <a:br>
              <a:rPr lang="en-US" dirty="0" smtClean="0"/>
            </a:br>
            <a:r>
              <a:rPr lang="en-US" dirty="0" smtClean="0"/>
              <a:t>(a.k.a. Lean </a:t>
            </a:r>
            <a:r>
              <a:rPr lang="en-US" i="1" dirty="0" smtClean="0"/>
              <a:t>and Clean)</a:t>
            </a:r>
            <a:endParaRPr lang="en-US" dirty="0"/>
          </a:p>
        </p:txBody>
      </p:sp>
      <p:sp>
        <p:nvSpPr>
          <p:cNvPr id="3" name="Content Placeholder 2"/>
          <p:cNvSpPr>
            <a:spLocks noGrp="1"/>
          </p:cNvSpPr>
          <p:nvPr>
            <p:ph idx="1"/>
          </p:nvPr>
        </p:nvSpPr>
        <p:spPr>
          <a:xfrm>
            <a:off x="457200" y="2743200"/>
            <a:ext cx="7620000" cy="3535363"/>
          </a:xfrm>
        </p:spPr>
        <p:txBody>
          <a:bodyPr>
            <a:normAutofit/>
          </a:bodyPr>
          <a:lstStyle/>
          <a:p>
            <a:pPr>
              <a:spcAft>
                <a:spcPts val="1200"/>
              </a:spcAft>
            </a:pPr>
            <a:r>
              <a:rPr lang="en-US" sz="1800" dirty="0" smtClean="0"/>
              <a:t>If your company already uses lean manufacturing practices,  you may find it is easier to integrate environmental principles into the lean process.</a:t>
            </a:r>
          </a:p>
          <a:p>
            <a:pPr>
              <a:spcAft>
                <a:spcPts val="1200"/>
              </a:spcAft>
            </a:pPr>
            <a:r>
              <a:rPr lang="en-US" sz="1800" dirty="0" smtClean="0"/>
              <a:t>Although lean does not traditionally focus on environmental issues, Lean’s focus on eliminating waste can be adapted to look for environmental waste.</a:t>
            </a:r>
          </a:p>
          <a:p>
            <a:pPr>
              <a:spcAft>
                <a:spcPts val="1200"/>
              </a:spcAft>
            </a:pPr>
            <a:r>
              <a:rPr lang="en-US" sz="1800" dirty="0" smtClean="0"/>
              <a:t>The Green Suppliers Network (GSN) calls this “Lean and Clean” manufacturing.  GSN found that </a:t>
            </a:r>
            <a:r>
              <a:rPr lang="en-US" sz="1800" dirty="0" smtClean="0">
                <a:solidFill>
                  <a:schemeClr val="accent5"/>
                </a:solidFill>
              </a:rPr>
              <a:t>companies could save up to 30% more by implementing lean and clean than if they implemented lean manufacturing alone</a:t>
            </a:r>
            <a:r>
              <a:rPr lang="en-US" sz="1800" dirty="0" smtClean="0"/>
              <a:t>.</a:t>
            </a:r>
            <a:r>
              <a:rPr lang="en-US" sz="1800" baseline="30000" dirty="0" smtClean="0"/>
              <a:t>1</a:t>
            </a:r>
            <a:endParaRPr lang="en-US" sz="1800" dirty="0" smtClean="0"/>
          </a:p>
        </p:txBody>
      </p:sp>
      <p:sp>
        <p:nvSpPr>
          <p:cNvPr id="4" name="TextBox 3"/>
          <p:cNvSpPr txBox="1"/>
          <p:nvPr/>
        </p:nvSpPr>
        <p:spPr>
          <a:xfrm>
            <a:off x="152400" y="6400800"/>
            <a:ext cx="8458200" cy="230832"/>
          </a:xfrm>
          <a:prstGeom prst="rect">
            <a:avLst/>
          </a:prstGeom>
          <a:noFill/>
        </p:spPr>
        <p:txBody>
          <a:bodyPr wrap="square" rtlCol="0">
            <a:spAutoFit/>
          </a:bodyPr>
          <a:lstStyle/>
          <a:p>
            <a:r>
              <a:rPr lang="en-US" sz="900" baseline="30000" dirty="0" smtClean="0"/>
              <a:t>1  </a:t>
            </a:r>
            <a:r>
              <a:rPr lang="en-US" sz="900" dirty="0" smtClean="0"/>
              <a:t>Green Suppliers Network training</a:t>
            </a:r>
            <a:endParaRPr lang="en-US" sz="900" dirty="0"/>
          </a:p>
        </p:txBody>
      </p:sp>
      <p:pic>
        <p:nvPicPr>
          <p:cNvPr id="1027" name="Picture 3"/>
          <p:cNvPicPr>
            <a:picLocks noChangeAspect="1" noChangeArrowheads="1"/>
          </p:cNvPicPr>
          <p:nvPr/>
        </p:nvPicPr>
        <p:blipFill>
          <a:blip r:embed="rId3" cstate="print"/>
          <a:srcRect/>
          <a:stretch>
            <a:fillRect/>
          </a:stretch>
        </p:blipFill>
        <p:spPr bwMode="auto">
          <a:xfrm>
            <a:off x="6553200" y="914400"/>
            <a:ext cx="2286000" cy="1725471"/>
          </a:xfrm>
          <a:prstGeom prst="rect">
            <a:avLst/>
          </a:prstGeom>
          <a:noFill/>
          <a:ln w="9525">
            <a:noFill/>
            <a:miter lim="800000"/>
            <a:headEnd/>
            <a:tailEnd/>
          </a:ln>
          <a:effectLst/>
        </p:spPr>
      </p:pic>
      <p:sp>
        <p:nvSpPr>
          <p:cNvPr id="6" name="Right Arrow 5">
            <a:hlinkClick r:id="rId4"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19</a:t>
            </a:fld>
            <a:endParaRPr lang="en-US"/>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manufacturing becoming more environmentally conscious?  </a:t>
            </a:r>
            <a:endParaRPr lang="en-US" dirty="0"/>
          </a:p>
        </p:txBody>
      </p:sp>
      <p:sp>
        <p:nvSpPr>
          <p:cNvPr id="3" name="Content Placeholder 2"/>
          <p:cNvSpPr>
            <a:spLocks noGrp="1"/>
          </p:cNvSpPr>
          <p:nvPr>
            <p:ph idx="1"/>
          </p:nvPr>
        </p:nvSpPr>
        <p:spPr>
          <a:xfrm>
            <a:off x="381000" y="5562600"/>
            <a:ext cx="8229600" cy="1020763"/>
          </a:xfrm>
        </p:spPr>
        <p:txBody>
          <a:bodyPr>
            <a:normAutofit/>
          </a:bodyPr>
          <a:lstStyle/>
          <a:p>
            <a:pPr marL="0" indent="3175" algn="ctr">
              <a:buNone/>
            </a:pPr>
            <a:r>
              <a:rPr lang="en-US" sz="1900" dirty="0" smtClean="0"/>
              <a:t>Sustainable manufacturing has both benefits and costs, but it can help make your company more competitive.  Let’s discuss sustainability in manufacturing in more detail.</a:t>
            </a:r>
            <a:endParaRPr lang="en-US" sz="1900" dirty="0"/>
          </a:p>
        </p:txBody>
      </p:sp>
      <p:graphicFrame>
        <p:nvGraphicFramePr>
          <p:cNvPr id="6" name="Diagram 5"/>
          <p:cNvGraphicFramePr/>
          <p:nvPr/>
        </p:nvGraphicFramePr>
        <p:xfrm>
          <a:off x="0" y="1905000"/>
          <a:ext cx="8839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457200" y="1307068"/>
            <a:ext cx="7772400" cy="369332"/>
          </a:xfrm>
          <a:prstGeom prst="rect">
            <a:avLst/>
          </a:prstGeom>
          <a:noFill/>
        </p:spPr>
        <p:txBody>
          <a:bodyPr wrap="square" rtlCol="0">
            <a:spAutoFit/>
          </a:bodyPr>
          <a:lstStyle/>
          <a:p>
            <a:r>
              <a:rPr lang="en-US" dirty="0" smtClean="0"/>
              <a:t>Ask yourself the following questions:</a:t>
            </a:r>
            <a:endParaRPr lang="en-US" dirty="0"/>
          </a:p>
        </p:txBody>
      </p:sp>
      <p:sp>
        <p:nvSpPr>
          <p:cNvPr id="7" name="Right Arrow 6">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2</a:t>
            </a:fld>
            <a:endParaRPr lang="en-US"/>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Waste</a:t>
            </a:r>
            <a:endParaRPr lang="en-US" dirty="0"/>
          </a:p>
        </p:txBody>
      </p:sp>
      <p:sp>
        <p:nvSpPr>
          <p:cNvPr id="3" name="Content Placeholder 2"/>
          <p:cNvSpPr>
            <a:spLocks noGrp="1"/>
          </p:cNvSpPr>
          <p:nvPr>
            <p:ph idx="1"/>
          </p:nvPr>
        </p:nvSpPr>
        <p:spPr>
          <a:xfrm>
            <a:off x="457200" y="990601"/>
            <a:ext cx="4953000" cy="5181599"/>
          </a:xfrm>
        </p:spPr>
        <p:txBody>
          <a:bodyPr>
            <a:normAutofit fontScale="70000" lnSpcReduction="20000"/>
          </a:bodyPr>
          <a:lstStyle/>
          <a:p>
            <a:r>
              <a:rPr lang="en-US" sz="2400" dirty="0" smtClean="0"/>
              <a:t>EPA’s </a:t>
            </a:r>
            <a:r>
              <a:rPr lang="en-US" sz="2400" dirty="0" smtClean="0">
                <a:hlinkClick r:id="rId2"/>
              </a:rPr>
              <a:t>Lean and Environment Toolkit </a:t>
            </a:r>
            <a:r>
              <a:rPr lang="en-US" sz="2400" dirty="0" smtClean="0"/>
              <a:t>describes environmental waste as </a:t>
            </a:r>
            <a:r>
              <a:rPr lang="en-US" sz="2400" i="1" dirty="0" smtClean="0">
                <a:solidFill>
                  <a:schemeClr val="accent4"/>
                </a:solidFill>
              </a:rPr>
              <a:t>“any unnecessary use of resources or a substance released into the air, water, or land that could harm human health or the environment.”</a:t>
            </a:r>
            <a:r>
              <a:rPr lang="en-US" sz="2400" baseline="30000" dirty="0" smtClean="0"/>
              <a:t>1</a:t>
            </a:r>
            <a:endParaRPr lang="en-US" sz="2400" dirty="0" smtClean="0"/>
          </a:p>
          <a:p>
            <a:endParaRPr lang="en-US" sz="2400" dirty="0" smtClean="0"/>
          </a:p>
          <a:p>
            <a:r>
              <a:rPr lang="en-US" sz="2400" dirty="0" smtClean="0"/>
              <a:t>Environmental Waste includes:</a:t>
            </a:r>
          </a:p>
          <a:p>
            <a:pPr lvl="1"/>
            <a:r>
              <a:rPr lang="en-US" sz="2400" dirty="0" smtClean="0"/>
              <a:t>Any energy, water, or other materials used that are more than what is really needed to meet the customer’s needs</a:t>
            </a:r>
          </a:p>
          <a:p>
            <a:pPr lvl="1"/>
            <a:r>
              <a:rPr lang="en-US" sz="2400" dirty="0" smtClean="0"/>
              <a:t>Hazardous materials and substances </a:t>
            </a:r>
          </a:p>
          <a:p>
            <a:pPr lvl="1"/>
            <a:r>
              <a:rPr lang="en-US" sz="2400" dirty="0" smtClean="0"/>
              <a:t>Pollutants, residuals, and other material wastes released into the environment (air emissions, wastewater discharges, hazardous wastes, solid wastes)</a:t>
            </a:r>
          </a:p>
          <a:p>
            <a:pPr lvl="1"/>
            <a:endParaRPr lang="en-US" sz="2400" dirty="0" smtClean="0"/>
          </a:p>
          <a:p>
            <a:pPr marL="342900" lvl="1" indent="-342900">
              <a:buFont typeface="Arial" pitchFamily="34" charset="0"/>
              <a:buChar char="•"/>
            </a:pPr>
            <a:r>
              <a:rPr lang="en-US" sz="2400" dirty="0" smtClean="0"/>
              <a:t>As mentioned previously, adding “clean” to lean can result   in  significantly greater returns for your company.  The following chart outlines how lean wastes have an environmental impact.</a:t>
            </a:r>
          </a:p>
          <a:p>
            <a:pPr lvl="1"/>
            <a:endParaRPr lang="en-US" dirty="0" smtClean="0"/>
          </a:p>
          <a:p>
            <a:pPr lvl="1">
              <a:buNone/>
            </a:pPr>
            <a:endParaRPr lang="en-US" dirty="0" smtClean="0"/>
          </a:p>
        </p:txBody>
      </p:sp>
      <p:sp>
        <p:nvSpPr>
          <p:cNvPr id="8" name="TextBox 7"/>
          <p:cNvSpPr txBox="1"/>
          <p:nvPr/>
        </p:nvSpPr>
        <p:spPr>
          <a:xfrm>
            <a:off x="152400" y="6400800"/>
            <a:ext cx="8458200" cy="400110"/>
          </a:xfrm>
          <a:prstGeom prst="rect">
            <a:avLst/>
          </a:prstGeom>
          <a:noFill/>
        </p:spPr>
        <p:txBody>
          <a:bodyPr wrap="square" rtlCol="0">
            <a:spAutoFit/>
          </a:bodyPr>
          <a:lstStyle/>
          <a:p>
            <a:r>
              <a:rPr lang="en-US" sz="1000" baseline="30000" dirty="0" smtClean="0"/>
              <a:t>1 </a:t>
            </a:r>
            <a:r>
              <a:rPr lang="en-US" sz="1000" dirty="0" smtClean="0"/>
              <a:t>“Lean and Environment Toolkit,” EPA</a:t>
            </a:r>
          </a:p>
          <a:p>
            <a:r>
              <a:rPr lang="en-US" sz="1000" baseline="30000" dirty="0" smtClean="0"/>
              <a:t>2 </a:t>
            </a:r>
            <a:r>
              <a:rPr lang="en-US" sz="1000" dirty="0" smtClean="0"/>
              <a:t>“Green Suppliers Network Training” Green Suppliers Network. </a:t>
            </a:r>
            <a:endParaRPr lang="en-US" sz="1000" baseline="30000" dirty="0"/>
          </a:p>
        </p:txBody>
      </p:sp>
      <p:sp>
        <p:nvSpPr>
          <p:cNvPr id="5" name="Rounded Rectangle 4"/>
          <p:cNvSpPr/>
          <p:nvPr/>
        </p:nvSpPr>
        <p:spPr>
          <a:xfrm>
            <a:off x="5715000" y="1066800"/>
            <a:ext cx="3200400" cy="35052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t"/>
          <a:lstStyle/>
          <a:p>
            <a:pPr algn="ctr" defTabSz="339725">
              <a:tabLst>
                <a:tab pos="282575" algn="l"/>
              </a:tabLst>
            </a:pPr>
            <a:r>
              <a:rPr lang="en-US" b="1" dirty="0" smtClean="0"/>
              <a:t>Traditional Wastes Addressed by Lean:</a:t>
            </a:r>
            <a:r>
              <a:rPr lang="en-US" b="1" baseline="30000" dirty="0" smtClean="0"/>
              <a:t>2</a:t>
            </a:r>
            <a:endParaRPr lang="en-US" b="1" dirty="0" smtClean="0"/>
          </a:p>
          <a:p>
            <a:pPr algn="ctr" defTabSz="339725"/>
            <a:r>
              <a:rPr lang="en-US" dirty="0" smtClean="0"/>
              <a:t>DOWNTIME</a:t>
            </a:r>
          </a:p>
          <a:p>
            <a:pPr defTabSz="339725">
              <a:buFont typeface="Arial" pitchFamily="34" charset="0"/>
              <a:buChar char="•"/>
            </a:pPr>
            <a:r>
              <a:rPr lang="en-US" b="1" dirty="0" smtClean="0"/>
              <a:t>D	</a:t>
            </a:r>
            <a:r>
              <a:rPr lang="en-US" dirty="0" err="1" smtClean="0"/>
              <a:t>efects</a:t>
            </a:r>
            <a:endParaRPr lang="en-US" dirty="0" smtClean="0"/>
          </a:p>
          <a:p>
            <a:pPr defTabSz="339725">
              <a:buFont typeface="Arial" pitchFamily="34" charset="0"/>
              <a:buChar char="•"/>
            </a:pPr>
            <a:r>
              <a:rPr lang="en-US" b="1" dirty="0" smtClean="0"/>
              <a:t>O	</a:t>
            </a:r>
            <a:r>
              <a:rPr lang="en-US" dirty="0" err="1" smtClean="0"/>
              <a:t>verproduction</a:t>
            </a:r>
            <a:endParaRPr lang="en-US" dirty="0" smtClean="0"/>
          </a:p>
          <a:p>
            <a:pPr defTabSz="339725">
              <a:buFont typeface="Arial" pitchFamily="34" charset="0"/>
              <a:buChar char="•"/>
            </a:pPr>
            <a:r>
              <a:rPr lang="en-US" b="1" dirty="0" smtClean="0"/>
              <a:t>W	</a:t>
            </a:r>
            <a:r>
              <a:rPr lang="en-US" dirty="0" err="1" smtClean="0"/>
              <a:t>aiting</a:t>
            </a:r>
            <a:endParaRPr lang="en-US" dirty="0" smtClean="0"/>
          </a:p>
          <a:p>
            <a:pPr defTabSz="339725">
              <a:buFont typeface="Arial" pitchFamily="34" charset="0"/>
              <a:buChar char="•"/>
            </a:pPr>
            <a:r>
              <a:rPr lang="en-US" b="1" dirty="0" smtClean="0"/>
              <a:t>N	</a:t>
            </a:r>
            <a:r>
              <a:rPr lang="en-US" dirty="0" smtClean="0"/>
              <a:t>on-utilized Resources</a:t>
            </a:r>
          </a:p>
          <a:p>
            <a:pPr defTabSz="339725">
              <a:buFont typeface="Arial" pitchFamily="34" charset="0"/>
              <a:buChar char="•"/>
            </a:pPr>
            <a:r>
              <a:rPr lang="en-US" b="1" dirty="0" smtClean="0"/>
              <a:t>T 	</a:t>
            </a:r>
            <a:r>
              <a:rPr lang="en-US" dirty="0" err="1" smtClean="0"/>
              <a:t>ransportation</a:t>
            </a:r>
            <a:endParaRPr lang="en-US" dirty="0" smtClean="0"/>
          </a:p>
          <a:p>
            <a:pPr defTabSz="339725">
              <a:buFont typeface="Arial" pitchFamily="34" charset="0"/>
              <a:buChar char="•"/>
            </a:pPr>
            <a:r>
              <a:rPr lang="en-US" b="1" dirty="0" smtClean="0"/>
              <a:t>I  	</a:t>
            </a:r>
            <a:r>
              <a:rPr lang="en-US" dirty="0" err="1" smtClean="0"/>
              <a:t>nventory</a:t>
            </a:r>
            <a:endParaRPr lang="en-US" dirty="0" smtClean="0"/>
          </a:p>
          <a:p>
            <a:pPr defTabSz="339725">
              <a:buFont typeface="Arial" pitchFamily="34" charset="0"/>
              <a:buChar char="•"/>
            </a:pPr>
            <a:r>
              <a:rPr lang="en-US" b="1" dirty="0" smtClean="0"/>
              <a:t>M	</a:t>
            </a:r>
            <a:r>
              <a:rPr lang="en-US" dirty="0" smtClean="0"/>
              <a:t>otion</a:t>
            </a:r>
          </a:p>
          <a:p>
            <a:pPr defTabSz="339725">
              <a:buFont typeface="Arial" pitchFamily="34" charset="0"/>
              <a:buChar char="•"/>
            </a:pPr>
            <a:r>
              <a:rPr lang="en-US" b="1" dirty="0" smtClean="0"/>
              <a:t>E 	</a:t>
            </a:r>
            <a:r>
              <a:rPr lang="en-US" dirty="0" err="1" smtClean="0"/>
              <a:t>xtra</a:t>
            </a:r>
            <a:r>
              <a:rPr lang="en-US" dirty="0" smtClean="0"/>
              <a:t> Processing</a:t>
            </a:r>
          </a:p>
          <a:p>
            <a:pPr defTabSz="339725">
              <a:buFont typeface="Arial" pitchFamily="34" charset="0"/>
              <a:buChar char="•"/>
            </a:pPr>
            <a:endParaRPr lang="en-US" dirty="0" smtClean="0"/>
          </a:p>
        </p:txBody>
      </p:sp>
      <p:sp>
        <p:nvSpPr>
          <p:cNvPr id="6" name="Right Arrow 5">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20</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anim calcmode="lin" valueType="num">
                                      <p:cBhvr>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anim calcmode="lin" valueType="num">
                                      <p:cBhvr>
                                        <p:cTn id="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anim calcmode="lin" valueType="num">
                                      <p:cBhvr>
                                        <p:cTn id="2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anim calcmode="lin" valueType="num">
                                      <p:cBhvr>
                                        <p:cTn id="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anim calcmode="lin" valueType="num">
                                      <p:cBhvr>
                                        <p:cTn id="3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anim calcmode="lin" valueType="num">
                                      <p:cBhvr>
                                        <p:cTn id="4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5"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nodeType="after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500"/>
                                        <p:tgtEl>
                                          <p:spTgt spid="5">
                                            <p:txEl>
                                              <p:pRg st="9" end="9"/>
                                            </p:txEl>
                                          </p:spTgt>
                                        </p:tgtEl>
                                      </p:cBhvr>
                                    </p:animEffect>
                                    <p:anim calcmode="lin" valueType="num">
                                      <p:cBhvr>
                                        <p:cTn id="5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Clean to Lean</a:t>
            </a:r>
            <a:r>
              <a:rPr lang="en-US" baseline="30000" dirty="0" smtClean="0"/>
              <a:t>1</a:t>
            </a:r>
            <a:endParaRPr lang="en-US" dirty="0"/>
          </a:p>
        </p:txBody>
      </p:sp>
      <p:graphicFrame>
        <p:nvGraphicFramePr>
          <p:cNvPr id="4" name="Content Placeholder 3"/>
          <p:cNvGraphicFramePr>
            <a:graphicFrameLocks/>
          </p:cNvGraphicFramePr>
          <p:nvPr/>
        </p:nvGraphicFramePr>
        <p:xfrm>
          <a:off x="457200" y="1524001"/>
          <a:ext cx="8229600" cy="4495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5800" y="990600"/>
            <a:ext cx="7924800" cy="646331"/>
          </a:xfrm>
          <a:prstGeom prst="rect">
            <a:avLst/>
          </a:prstGeom>
          <a:noFill/>
        </p:spPr>
        <p:txBody>
          <a:bodyPr wrap="square" rtlCol="0">
            <a:spAutoFit/>
          </a:bodyPr>
          <a:lstStyle/>
          <a:p>
            <a:r>
              <a:rPr lang="en-US" dirty="0" smtClean="0"/>
              <a:t>     </a:t>
            </a:r>
            <a:r>
              <a:rPr lang="en-US" u="sng" dirty="0" smtClean="0"/>
              <a:t>Lean Waste</a:t>
            </a:r>
            <a:r>
              <a:rPr lang="en-US" dirty="0" smtClean="0"/>
              <a:t>		                            </a:t>
            </a:r>
            <a:r>
              <a:rPr lang="en-US" u="sng" dirty="0" smtClean="0"/>
              <a:t>Environmental Impact</a:t>
            </a:r>
            <a:r>
              <a:rPr lang="en-US" dirty="0" smtClean="0"/>
              <a:t>			</a:t>
            </a:r>
            <a:endParaRPr lang="en-US" dirty="0"/>
          </a:p>
        </p:txBody>
      </p:sp>
      <p:sp>
        <p:nvSpPr>
          <p:cNvPr id="6" name="TextBox 5"/>
          <p:cNvSpPr txBox="1"/>
          <p:nvPr/>
        </p:nvSpPr>
        <p:spPr>
          <a:xfrm>
            <a:off x="304800" y="6477000"/>
            <a:ext cx="5105400" cy="246221"/>
          </a:xfrm>
          <a:prstGeom prst="rect">
            <a:avLst/>
          </a:prstGeom>
          <a:noFill/>
        </p:spPr>
        <p:txBody>
          <a:bodyPr wrap="square" rtlCol="0">
            <a:spAutoFit/>
          </a:bodyPr>
          <a:lstStyle/>
          <a:p>
            <a:r>
              <a:rPr lang="en-US" sz="1000" baseline="30000" dirty="0" smtClean="0"/>
              <a:t>1 </a:t>
            </a:r>
            <a:r>
              <a:rPr lang="en-US" sz="1000" dirty="0" smtClean="0"/>
              <a:t>“Lean and Environment Toolkit,” EPA</a:t>
            </a:r>
            <a:endParaRPr lang="en-US" sz="1000" dirty="0"/>
          </a:p>
        </p:txBody>
      </p:sp>
      <p:sp>
        <p:nvSpPr>
          <p:cNvPr id="7" name="Right Arrow 6">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21</a:t>
            </a:fld>
            <a:endParaRPr lang="en-US"/>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Clean to Lean (Cont.)</a:t>
            </a:r>
            <a:endParaRPr lang="en-US" dirty="0"/>
          </a:p>
        </p:txBody>
      </p:sp>
      <p:graphicFrame>
        <p:nvGraphicFramePr>
          <p:cNvPr id="4" name="Content Placeholder 3"/>
          <p:cNvGraphicFramePr>
            <a:graphicFrameLocks noGrp="1"/>
          </p:cNvGraphicFramePr>
          <p:nvPr>
            <p:ph idx="1"/>
          </p:nvPr>
        </p:nvGraphicFramePr>
        <p:xfrm>
          <a:off x="457200" y="1524001"/>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5800" y="1066800"/>
            <a:ext cx="7924800" cy="646331"/>
          </a:xfrm>
          <a:prstGeom prst="rect">
            <a:avLst/>
          </a:prstGeom>
          <a:noFill/>
        </p:spPr>
        <p:txBody>
          <a:bodyPr wrap="square" rtlCol="0">
            <a:spAutoFit/>
          </a:bodyPr>
          <a:lstStyle/>
          <a:p>
            <a:r>
              <a:rPr lang="en-US" dirty="0" smtClean="0"/>
              <a:t>     </a:t>
            </a:r>
            <a:r>
              <a:rPr lang="en-US" u="sng" dirty="0" smtClean="0"/>
              <a:t>Lean Waste</a:t>
            </a:r>
            <a:r>
              <a:rPr lang="en-US" dirty="0" smtClean="0"/>
              <a:t>		                            </a:t>
            </a:r>
            <a:r>
              <a:rPr lang="en-US" u="sng" dirty="0" smtClean="0"/>
              <a:t>Environmental Impact</a:t>
            </a:r>
            <a:r>
              <a:rPr lang="en-US" dirty="0" smtClean="0"/>
              <a:t>			</a:t>
            </a:r>
            <a:endParaRPr lang="en-US" dirty="0"/>
          </a:p>
        </p:txBody>
      </p:sp>
      <p:sp>
        <p:nvSpPr>
          <p:cNvPr id="6" name="Right Arrow 5">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7" name="Picture 6"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22</a:t>
            </a:fld>
            <a:endParaRPr lang="en-US"/>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for Help</a:t>
            </a:r>
            <a:endParaRPr lang="en-US" dirty="0"/>
          </a:p>
        </p:txBody>
      </p:sp>
      <p:sp>
        <p:nvSpPr>
          <p:cNvPr id="3" name="Content Placeholder 2"/>
          <p:cNvSpPr>
            <a:spLocks noGrp="1"/>
          </p:cNvSpPr>
          <p:nvPr>
            <p:ph idx="1"/>
          </p:nvPr>
        </p:nvSpPr>
        <p:spPr>
          <a:xfrm>
            <a:off x="457200" y="1447800"/>
            <a:ext cx="8229600" cy="3200400"/>
          </a:xfrm>
        </p:spPr>
        <p:txBody>
          <a:bodyPr>
            <a:normAutofit fontScale="92500" lnSpcReduction="20000"/>
          </a:bodyPr>
          <a:lstStyle/>
          <a:p>
            <a:pPr>
              <a:spcAft>
                <a:spcPts val="1200"/>
              </a:spcAft>
            </a:pPr>
            <a:r>
              <a:rPr lang="en-US" sz="2000" dirty="0" smtClean="0"/>
              <a:t>For definitions of other common sustainable manufacturing terms, please see </a:t>
            </a:r>
            <a:r>
              <a:rPr lang="en-US" sz="2000" dirty="0" smtClean="0">
                <a:hlinkClick r:id="rId2"/>
              </a:rPr>
              <a:t>this</a:t>
            </a:r>
            <a:r>
              <a:rPr lang="en-US" sz="2000" dirty="0" smtClean="0"/>
              <a:t> guide from the UN Environment Program.</a:t>
            </a:r>
          </a:p>
          <a:p>
            <a:pPr>
              <a:spcAft>
                <a:spcPts val="1200"/>
              </a:spcAft>
            </a:pPr>
            <a:r>
              <a:rPr lang="en-US" sz="2000" dirty="0" smtClean="0"/>
              <a:t>The EPA also has a </a:t>
            </a:r>
            <a:r>
              <a:rPr lang="en-US" sz="2000" dirty="0" smtClean="0">
                <a:hlinkClick r:id="rId3"/>
              </a:rPr>
              <a:t>Terms of Environment</a:t>
            </a:r>
            <a:r>
              <a:rPr lang="en-US" sz="2000" dirty="0" smtClean="0"/>
              <a:t> page with definitions for a variety of sustainability terms.</a:t>
            </a:r>
          </a:p>
          <a:p>
            <a:pPr>
              <a:spcAft>
                <a:spcPts val="1200"/>
              </a:spcAft>
            </a:pPr>
            <a:r>
              <a:rPr lang="en-US" sz="2000" dirty="0" smtClean="0">
                <a:hlinkClick r:id="rId4"/>
              </a:rPr>
              <a:t>This</a:t>
            </a:r>
            <a:r>
              <a:rPr lang="en-US" sz="2000" dirty="0" smtClean="0"/>
              <a:t> site from the Pollution Prevention Resource Exchange (P2Rx) has collected a list of sites where you can find case studies on pollution prevention.</a:t>
            </a:r>
          </a:p>
          <a:p>
            <a:pPr>
              <a:spcAft>
                <a:spcPts val="1200"/>
              </a:spcAft>
            </a:pPr>
            <a:r>
              <a:rPr lang="en-US" sz="2000" dirty="0" smtClean="0"/>
              <a:t>More information on how sustainability can be incorporated into existing lean efforts can be found from the </a:t>
            </a:r>
            <a:r>
              <a:rPr lang="en-US" sz="2000" dirty="0" smtClean="0">
                <a:hlinkClick r:id="rId5"/>
              </a:rPr>
              <a:t>EPA</a:t>
            </a:r>
            <a:r>
              <a:rPr lang="en-US" sz="2000" dirty="0" smtClean="0"/>
              <a:t> and the </a:t>
            </a:r>
            <a:r>
              <a:rPr lang="en-US" sz="2000" dirty="0" smtClean="0">
                <a:hlinkClick r:id="rId6"/>
              </a:rPr>
              <a:t>Green Suppliers Network</a:t>
            </a:r>
            <a:r>
              <a:rPr lang="en-US" sz="2000" dirty="0" smtClean="0"/>
              <a:t>. </a:t>
            </a:r>
            <a:endParaRPr lang="en-US" sz="2000" dirty="0"/>
          </a:p>
        </p:txBody>
      </p:sp>
      <p:graphicFrame>
        <p:nvGraphicFramePr>
          <p:cNvPr id="7" name="Diagram 6"/>
          <p:cNvGraphicFramePr/>
          <p:nvPr/>
        </p:nvGraphicFramePr>
        <p:xfrm>
          <a:off x="533400" y="4648200"/>
          <a:ext cx="3810000" cy="193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2706" name="Picture 2" descr="C:\Users\Morgan\AppData\Local\Microsoft\Windows\Temporary Internet Files\Content.IE5\P8TQ053Y\MC900432556[1].png"/>
          <p:cNvPicPr>
            <a:picLocks noChangeAspect="1" noChangeArrowheads="1"/>
          </p:cNvPicPr>
          <p:nvPr/>
        </p:nvPicPr>
        <p:blipFill>
          <a:blip r:embed="rId12" cstate="print"/>
          <a:srcRect/>
          <a:stretch>
            <a:fillRect/>
          </a:stretch>
        </p:blipFill>
        <p:spPr bwMode="auto">
          <a:xfrm>
            <a:off x="7391400" y="0"/>
            <a:ext cx="1447800" cy="1447800"/>
          </a:xfrm>
          <a:prstGeom prst="rect">
            <a:avLst/>
          </a:prstGeom>
          <a:noFill/>
        </p:spPr>
      </p:pic>
      <p:sp>
        <p:nvSpPr>
          <p:cNvPr id="6" name="Right Arrow 5">
            <a:hlinkClick r:id="rId1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14" action="ppaction://hlinksldjump"/>
          </p:cNvPr>
          <p:cNvPicPr>
            <a:picLocks noChangeAspect="1"/>
          </p:cNvPicPr>
          <p:nvPr/>
        </p:nvPicPr>
        <p:blipFill>
          <a:blip r:embed="rId15"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23</a:t>
            </a:fld>
            <a:endParaRPr lang="en-US"/>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990600"/>
            <a:ext cx="6858000" cy="5135563"/>
          </a:xfrm>
        </p:spPr>
        <p:txBody>
          <a:bodyPr>
            <a:normAutofit fontScale="85000" lnSpcReduction="20000"/>
          </a:bodyPr>
          <a:lstStyle/>
          <a:p>
            <a:pPr>
              <a:spcAft>
                <a:spcPts val="1200"/>
              </a:spcAft>
            </a:pPr>
            <a:r>
              <a:rPr lang="en-US" dirty="0" smtClean="0"/>
              <a:t>In this lesson you have learned: </a:t>
            </a:r>
          </a:p>
          <a:p>
            <a:pPr lvl="1">
              <a:spcAft>
                <a:spcPts val="1200"/>
              </a:spcAft>
            </a:pPr>
            <a:r>
              <a:rPr lang="en-US" dirty="0" smtClean="0"/>
              <a:t>about some of the </a:t>
            </a:r>
            <a:r>
              <a:rPr lang="en-US" b="1" dirty="0" smtClean="0">
                <a:solidFill>
                  <a:schemeClr val="accent5"/>
                </a:solidFill>
              </a:rPr>
              <a:t>important concepts </a:t>
            </a:r>
            <a:r>
              <a:rPr lang="en-US" dirty="0" smtClean="0"/>
              <a:t>related to sustainable manufacturing, </a:t>
            </a:r>
          </a:p>
          <a:p>
            <a:pPr lvl="1">
              <a:spcAft>
                <a:spcPts val="1200"/>
              </a:spcAft>
            </a:pPr>
            <a:r>
              <a:rPr lang="en-US" dirty="0" smtClean="0"/>
              <a:t>how sustainable manufacturing has </a:t>
            </a:r>
            <a:r>
              <a:rPr lang="en-US" b="1" dirty="0" smtClean="0">
                <a:solidFill>
                  <a:schemeClr val="accent5"/>
                </a:solidFill>
              </a:rPr>
              <a:t>evolved</a:t>
            </a:r>
            <a:r>
              <a:rPr lang="en-US" dirty="0" smtClean="0"/>
              <a:t>, </a:t>
            </a:r>
          </a:p>
          <a:p>
            <a:pPr lvl="1">
              <a:spcAft>
                <a:spcPts val="1200"/>
              </a:spcAft>
            </a:pPr>
            <a:r>
              <a:rPr lang="en-US" dirty="0" smtClean="0"/>
              <a:t>how it can be </a:t>
            </a:r>
            <a:r>
              <a:rPr lang="en-US" b="1" dirty="0" smtClean="0">
                <a:solidFill>
                  <a:schemeClr val="accent5"/>
                </a:solidFill>
              </a:rPr>
              <a:t>implemented</a:t>
            </a:r>
            <a:r>
              <a:rPr lang="en-US" dirty="0" smtClean="0"/>
              <a:t> in a manufacturing company, and </a:t>
            </a:r>
          </a:p>
          <a:p>
            <a:pPr lvl="1">
              <a:spcAft>
                <a:spcPts val="1200"/>
              </a:spcAft>
            </a:pPr>
            <a:r>
              <a:rPr lang="en-US" dirty="0" smtClean="0"/>
              <a:t>how it can be </a:t>
            </a:r>
            <a:r>
              <a:rPr lang="en-US" b="1" dirty="0" smtClean="0">
                <a:solidFill>
                  <a:schemeClr val="accent5"/>
                </a:solidFill>
              </a:rPr>
              <a:t>integrated</a:t>
            </a:r>
            <a:r>
              <a:rPr lang="en-US" dirty="0" smtClean="0"/>
              <a:t> with existing lean efforts.</a:t>
            </a:r>
          </a:p>
          <a:p>
            <a:pPr>
              <a:spcAft>
                <a:spcPts val="1200"/>
              </a:spcAft>
            </a:pPr>
            <a:r>
              <a:rPr lang="en-US" dirty="0" smtClean="0"/>
              <a:t>In the next lesson we will discuss the </a:t>
            </a:r>
            <a:r>
              <a:rPr lang="en-US" b="1" u="sng" dirty="0" smtClean="0"/>
              <a:t>business case</a:t>
            </a:r>
            <a:r>
              <a:rPr lang="en-US" b="1" dirty="0" smtClean="0"/>
              <a:t> </a:t>
            </a:r>
            <a:r>
              <a:rPr lang="en-US" dirty="0" smtClean="0"/>
              <a:t>for sustainable manufacturing.</a:t>
            </a:r>
            <a:endParaRPr lang="en-US" dirty="0"/>
          </a:p>
        </p:txBody>
      </p:sp>
      <p:pic>
        <p:nvPicPr>
          <p:cNvPr id="1028" name="Picture 4" descr="C:\Documents and Settings\Morgan Barr\Local Settings\Temporary Internet Files\Content.IE5\DC363TW2\MC900388898[1].wmf"/>
          <p:cNvPicPr>
            <a:picLocks noChangeAspect="1" noChangeArrowheads="1"/>
          </p:cNvPicPr>
          <p:nvPr/>
        </p:nvPicPr>
        <p:blipFill>
          <a:blip r:embed="rId2" cstate="print"/>
          <a:srcRect/>
          <a:stretch>
            <a:fillRect/>
          </a:stretch>
        </p:blipFill>
        <p:spPr bwMode="auto">
          <a:xfrm>
            <a:off x="7383480" y="152400"/>
            <a:ext cx="1491077" cy="1600200"/>
          </a:xfrm>
          <a:prstGeom prst="rect">
            <a:avLst/>
          </a:prstGeom>
          <a:noFill/>
        </p:spPr>
      </p:pic>
      <p:pic>
        <p:nvPicPr>
          <p:cNvPr id="8" name="Picture 7"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6" name="Slide Number Placeholder 5"/>
          <p:cNvSpPr>
            <a:spLocks noGrp="1"/>
          </p:cNvSpPr>
          <p:nvPr>
            <p:ph type="sldNum" sz="quarter" idx="12"/>
          </p:nvPr>
        </p:nvSpPr>
        <p:spPr/>
        <p:txBody>
          <a:bodyPr/>
          <a:lstStyle/>
          <a:p>
            <a:fld id="{197B56AA-1A1D-44A6-9AFD-24AEBEFDBFF0}" type="slidenum">
              <a:rPr lang="en-US" smtClean="0"/>
              <a:pPr/>
              <a:t>24</a:t>
            </a:fld>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Sustainability?</a:t>
            </a:r>
            <a:endParaRPr lang="en-US" dirty="0"/>
          </a:p>
        </p:txBody>
      </p:sp>
      <p:sp>
        <p:nvSpPr>
          <p:cNvPr id="3" name="Content Placeholder 2"/>
          <p:cNvSpPr>
            <a:spLocks noGrp="1"/>
          </p:cNvSpPr>
          <p:nvPr>
            <p:ph idx="1"/>
          </p:nvPr>
        </p:nvSpPr>
        <p:spPr>
          <a:xfrm>
            <a:off x="4038600" y="914400"/>
            <a:ext cx="4800600" cy="5211763"/>
          </a:xfrm>
        </p:spPr>
        <p:txBody>
          <a:bodyPr>
            <a:noAutofit/>
          </a:bodyPr>
          <a:lstStyle/>
          <a:p>
            <a:pPr marL="0" indent="3175">
              <a:spcAft>
                <a:spcPts val="1800"/>
              </a:spcAft>
              <a:buNone/>
            </a:pPr>
            <a:r>
              <a:rPr lang="en-US" sz="1600" dirty="0" smtClean="0"/>
              <a:t>A common definition of sustainable development is that of the UN Brundtland Commission:</a:t>
            </a:r>
          </a:p>
          <a:p>
            <a:pPr marL="0" indent="3175" algn="ctr">
              <a:spcAft>
                <a:spcPts val="1800"/>
              </a:spcAft>
              <a:buNone/>
            </a:pPr>
            <a:r>
              <a:rPr lang="en-US" sz="1600" i="1" dirty="0" smtClean="0">
                <a:solidFill>
                  <a:schemeClr val="accent4"/>
                </a:solidFill>
              </a:rPr>
              <a:t>“Sustainable development is development that meets the needs of the present without compromising the ability of future generations to meet their own needs.”</a:t>
            </a:r>
            <a:r>
              <a:rPr lang="en-US" sz="1600" i="1" baseline="30000" dirty="0" smtClean="0"/>
              <a:t>1</a:t>
            </a:r>
            <a:endParaRPr lang="en-US" sz="1600" i="1" dirty="0" smtClean="0"/>
          </a:p>
          <a:p>
            <a:pPr marL="0" indent="3175">
              <a:spcAft>
                <a:spcPts val="1800"/>
              </a:spcAft>
              <a:buNone/>
            </a:pPr>
            <a:r>
              <a:rPr lang="en-US" sz="1600" dirty="0" smtClean="0"/>
              <a:t>You will also hear about the </a:t>
            </a:r>
            <a:r>
              <a:rPr lang="en-US" sz="1600" b="1" dirty="0" smtClean="0">
                <a:solidFill>
                  <a:schemeClr val="accent5"/>
                </a:solidFill>
              </a:rPr>
              <a:t>Triple Bottom Line</a:t>
            </a:r>
            <a:r>
              <a:rPr lang="en-US" sz="1600" baseline="30000" dirty="0" smtClean="0"/>
              <a:t>2</a:t>
            </a:r>
            <a:r>
              <a:rPr lang="en-US" sz="1600" dirty="0" smtClean="0"/>
              <a:t> </a:t>
            </a:r>
          </a:p>
          <a:p>
            <a:pPr marL="457200" indent="3175">
              <a:spcAft>
                <a:spcPts val="1800"/>
              </a:spcAft>
              <a:buNone/>
            </a:pPr>
            <a:r>
              <a:rPr lang="en-US" sz="1600" dirty="0" smtClean="0"/>
              <a:t>This concept suggests that, in addition to its </a:t>
            </a:r>
            <a:r>
              <a:rPr lang="en-US" sz="1600" b="1" dirty="0" smtClean="0"/>
              <a:t>economic</a:t>
            </a:r>
            <a:r>
              <a:rPr lang="en-US" sz="1600" dirty="0" smtClean="0"/>
              <a:t> performance, a company must also account for and focus on its </a:t>
            </a:r>
            <a:r>
              <a:rPr lang="en-US" sz="1600" b="1" dirty="0" smtClean="0"/>
              <a:t>environmental</a:t>
            </a:r>
            <a:r>
              <a:rPr lang="en-US" sz="1600" dirty="0" smtClean="0"/>
              <a:t> and </a:t>
            </a:r>
            <a:r>
              <a:rPr lang="en-US" sz="1600" b="1" dirty="0" smtClean="0"/>
              <a:t>social</a:t>
            </a:r>
            <a:r>
              <a:rPr lang="en-US" sz="1600" dirty="0" smtClean="0"/>
              <a:t> performance to be truly sustainable.</a:t>
            </a:r>
          </a:p>
          <a:p>
            <a:pPr marL="0" indent="3175">
              <a:spcAft>
                <a:spcPts val="1800"/>
              </a:spcAft>
              <a:buNone/>
            </a:pPr>
            <a:r>
              <a:rPr lang="en-US" sz="1600" dirty="0" smtClean="0"/>
              <a:t>Another common way of saying this is “</a:t>
            </a:r>
            <a:r>
              <a:rPr lang="en-US" sz="1600" dirty="0" smtClean="0">
                <a:solidFill>
                  <a:schemeClr val="accent5"/>
                </a:solidFill>
              </a:rPr>
              <a:t>people, planet, profit</a:t>
            </a:r>
            <a:r>
              <a:rPr lang="en-US" sz="1600" dirty="0" smtClean="0"/>
              <a:t>”</a:t>
            </a:r>
            <a:r>
              <a:rPr lang="en-US" sz="1600" baseline="30000" dirty="0" smtClean="0"/>
              <a:t>2  </a:t>
            </a:r>
            <a:r>
              <a:rPr lang="en-US" sz="1600" dirty="0" smtClean="0"/>
              <a:t>Sustainability is the intersection of these three concepts.</a:t>
            </a:r>
          </a:p>
        </p:txBody>
      </p:sp>
      <p:sp>
        <p:nvSpPr>
          <p:cNvPr id="7" name="TextBox 6"/>
          <p:cNvSpPr txBox="1"/>
          <p:nvPr/>
        </p:nvSpPr>
        <p:spPr>
          <a:xfrm>
            <a:off x="381000" y="6096000"/>
            <a:ext cx="8458200" cy="400110"/>
          </a:xfrm>
          <a:prstGeom prst="rect">
            <a:avLst/>
          </a:prstGeom>
          <a:noFill/>
        </p:spPr>
        <p:txBody>
          <a:bodyPr wrap="square" rtlCol="0">
            <a:spAutoFit/>
          </a:bodyPr>
          <a:lstStyle/>
          <a:p>
            <a:r>
              <a:rPr lang="en-US" sz="1000" baseline="30000" dirty="0" smtClean="0"/>
              <a:t>1</a:t>
            </a:r>
            <a:r>
              <a:rPr lang="en-US" sz="1000" dirty="0" smtClean="0"/>
              <a:t>  </a:t>
            </a:r>
            <a:r>
              <a:rPr lang="en-US" sz="1000" dirty="0" err="1" smtClean="0"/>
              <a:t>Brundtland</a:t>
            </a:r>
            <a:r>
              <a:rPr lang="en-US" sz="1000" dirty="0" smtClean="0"/>
              <a:t> Commission of the United Nations</a:t>
            </a:r>
          </a:p>
          <a:p>
            <a:r>
              <a:rPr lang="en-US" sz="1000" baseline="30000" dirty="0" smtClean="0"/>
              <a:t>2</a:t>
            </a:r>
            <a:r>
              <a:rPr lang="en-US" sz="1000" dirty="0" smtClean="0"/>
              <a:t>  John </a:t>
            </a:r>
            <a:r>
              <a:rPr lang="en-US" sz="1000" dirty="0" err="1" smtClean="0"/>
              <a:t>Elkington</a:t>
            </a:r>
            <a:r>
              <a:rPr lang="en-US" sz="1000" dirty="0" smtClean="0"/>
              <a:t>, Cannibals with Forks: the Triple Bottom Line of 21</a:t>
            </a:r>
            <a:r>
              <a:rPr lang="en-US" sz="1000" baseline="30000" dirty="0" smtClean="0"/>
              <a:t>st</a:t>
            </a:r>
            <a:r>
              <a:rPr lang="en-US" sz="1000" dirty="0" smtClean="0"/>
              <a:t> Century business</a:t>
            </a:r>
            <a:endParaRPr lang="en-US" sz="1000" dirty="0"/>
          </a:p>
        </p:txBody>
      </p:sp>
      <p:graphicFrame>
        <p:nvGraphicFramePr>
          <p:cNvPr id="13" name="Diagram 12"/>
          <p:cNvGraphicFramePr/>
          <p:nvPr/>
        </p:nvGraphicFramePr>
        <p:xfrm>
          <a:off x="228600" y="1447800"/>
          <a:ext cx="3810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3</a:t>
            </a:fld>
            <a:endParaRPr lang="en-US"/>
          </a:p>
        </p:txBody>
      </p:sp>
      <p:sp>
        <p:nvSpPr>
          <p:cNvPr id="10" name="Freeform 9"/>
          <p:cNvSpPr/>
          <p:nvPr/>
        </p:nvSpPr>
        <p:spPr>
          <a:xfrm>
            <a:off x="1905000" y="3048001"/>
            <a:ext cx="475488" cy="502920"/>
          </a:xfrm>
          <a:custGeom>
            <a:avLst/>
            <a:gdLst>
              <a:gd name="connsiteX0" fmla="*/ 0 w 457200"/>
              <a:gd name="connsiteY0" fmla="*/ 365760 h 365760"/>
              <a:gd name="connsiteX1" fmla="*/ 228600 w 457200"/>
              <a:gd name="connsiteY1" fmla="*/ 0 h 365760"/>
              <a:gd name="connsiteX2" fmla="*/ 457200 w 457200"/>
              <a:gd name="connsiteY2" fmla="*/ 365760 h 365760"/>
              <a:gd name="connsiteX3" fmla="*/ 0 w 457200"/>
              <a:gd name="connsiteY3" fmla="*/ 365760 h 365760"/>
              <a:gd name="connsiteX0" fmla="*/ 0 w 457200"/>
              <a:gd name="connsiteY0" fmla="*/ 365760 h 365760"/>
              <a:gd name="connsiteX1" fmla="*/ 228600 w 457200"/>
              <a:gd name="connsiteY1" fmla="*/ 0 h 365760"/>
              <a:gd name="connsiteX2" fmla="*/ 381000 w 457200"/>
              <a:gd name="connsiteY2" fmla="*/ 146304 h 365760"/>
              <a:gd name="connsiteX3" fmla="*/ 457200 w 457200"/>
              <a:gd name="connsiteY3" fmla="*/ 365760 h 365760"/>
              <a:gd name="connsiteX4" fmla="*/ 0 w 457200"/>
              <a:gd name="connsiteY4" fmla="*/ 365760 h 365760"/>
              <a:gd name="connsiteX0" fmla="*/ 0 w 457200"/>
              <a:gd name="connsiteY0" fmla="*/ 365760 h 438912"/>
              <a:gd name="connsiteX1" fmla="*/ 228600 w 457200"/>
              <a:gd name="connsiteY1" fmla="*/ 0 h 438912"/>
              <a:gd name="connsiteX2" fmla="*/ 381000 w 457200"/>
              <a:gd name="connsiteY2" fmla="*/ 146304 h 438912"/>
              <a:gd name="connsiteX3" fmla="*/ 457200 w 457200"/>
              <a:gd name="connsiteY3" fmla="*/ 365760 h 438912"/>
              <a:gd name="connsiteX4" fmla="*/ 228600 w 457200"/>
              <a:gd name="connsiteY4" fmla="*/ 438912 h 438912"/>
              <a:gd name="connsiteX5" fmla="*/ 0 w 457200"/>
              <a:gd name="connsiteY5" fmla="*/ 365760 h 438912"/>
              <a:gd name="connsiteX0" fmla="*/ 0 w 457200"/>
              <a:gd name="connsiteY0" fmla="*/ 365760 h 438912"/>
              <a:gd name="connsiteX1" fmla="*/ 76200 w 457200"/>
              <a:gd name="connsiteY1" fmla="*/ 146304 h 438912"/>
              <a:gd name="connsiteX2" fmla="*/ 228600 w 457200"/>
              <a:gd name="connsiteY2" fmla="*/ 0 h 438912"/>
              <a:gd name="connsiteX3" fmla="*/ 381000 w 457200"/>
              <a:gd name="connsiteY3" fmla="*/ 146304 h 438912"/>
              <a:gd name="connsiteX4" fmla="*/ 457200 w 457200"/>
              <a:gd name="connsiteY4" fmla="*/ 365760 h 438912"/>
              <a:gd name="connsiteX5" fmla="*/ 228600 w 457200"/>
              <a:gd name="connsiteY5" fmla="*/ 438912 h 438912"/>
              <a:gd name="connsiteX6" fmla="*/ 0 w 45720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79298"/>
              <a:gd name="connsiteX1" fmla="*/ 76200 w 467090"/>
              <a:gd name="connsiteY1" fmla="*/ 146304 h 479298"/>
              <a:gd name="connsiteX2" fmla="*/ 228600 w 467090"/>
              <a:gd name="connsiteY2" fmla="*/ 0 h 479298"/>
              <a:gd name="connsiteX3" fmla="*/ 381000 w 467090"/>
              <a:gd name="connsiteY3" fmla="*/ 146304 h 479298"/>
              <a:gd name="connsiteX4" fmla="*/ 457200 w 467090"/>
              <a:gd name="connsiteY4" fmla="*/ 438912 h 479298"/>
              <a:gd name="connsiteX5" fmla="*/ 228600 w 467090"/>
              <a:gd name="connsiteY5" fmla="*/ 438912 h 479298"/>
              <a:gd name="connsiteX6" fmla="*/ 0 w 467090"/>
              <a:gd name="connsiteY6" fmla="*/ 365760 h 479298"/>
              <a:gd name="connsiteX0" fmla="*/ 0 w 467090"/>
              <a:gd name="connsiteY0" fmla="*/ 365760 h 512064"/>
              <a:gd name="connsiteX1" fmla="*/ 76200 w 467090"/>
              <a:gd name="connsiteY1" fmla="*/ 146304 h 512064"/>
              <a:gd name="connsiteX2" fmla="*/ 228600 w 467090"/>
              <a:gd name="connsiteY2" fmla="*/ 0 h 512064"/>
              <a:gd name="connsiteX3" fmla="*/ 381000 w 467090"/>
              <a:gd name="connsiteY3" fmla="*/ 146304 h 512064"/>
              <a:gd name="connsiteX4" fmla="*/ 457200 w 467090"/>
              <a:gd name="connsiteY4" fmla="*/ 438912 h 512064"/>
              <a:gd name="connsiteX5" fmla="*/ 228600 w 467090"/>
              <a:gd name="connsiteY5" fmla="*/ 512064 h 512064"/>
              <a:gd name="connsiteX6" fmla="*/ 0 w 467090"/>
              <a:gd name="connsiteY6" fmla="*/ 365760 h 512064"/>
              <a:gd name="connsiteX0" fmla="*/ 0 w 467090"/>
              <a:gd name="connsiteY0" fmla="*/ 438911 h 512064"/>
              <a:gd name="connsiteX1" fmla="*/ 76200 w 467090"/>
              <a:gd name="connsiteY1" fmla="*/ 146304 h 512064"/>
              <a:gd name="connsiteX2" fmla="*/ 228600 w 467090"/>
              <a:gd name="connsiteY2" fmla="*/ 0 h 512064"/>
              <a:gd name="connsiteX3" fmla="*/ 381000 w 467090"/>
              <a:gd name="connsiteY3" fmla="*/ 146304 h 512064"/>
              <a:gd name="connsiteX4" fmla="*/ 457200 w 467090"/>
              <a:gd name="connsiteY4" fmla="*/ 438912 h 512064"/>
              <a:gd name="connsiteX5" fmla="*/ 228600 w 467090"/>
              <a:gd name="connsiteY5" fmla="*/ 512064 h 512064"/>
              <a:gd name="connsiteX6" fmla="*/ 0 w 467090"/>
              <a:gd name="connsiteY6" fmla="*/ 438911 h 512064"/>
              <a:gd name="connsiteX0" fmla="*/ 0 w 467090"/>
              <a:gd name="connsiteY0" fmla="*/ 438911 h 512064"/>
              <a:gd name="connsiteX1" fmla="*/ 76200 w 467090"/>
              <a:gd name="connsiteY1" fmla="*/ 146304 h 512064"/>
              <a:gd name="connsiteX2" fmla="*/ 228600 w 467090"/>
              <a:gd name="connsiteY2" fmla="*/ 0 h 512064"/>
              <a:gd name="connsiteX3" fmla="*/ 381000 w 467090"/>
              <a:gd name="connsiteY3" fmla="*/ 146304 h 512064"/>
              <a:gd name="connsiteX4" fmla="*/ 457200 w 467090"/>
              <a:gd name="connsiteY4" fmla="*/ 438912 h 512064"/>
              <a:gd name="connsiteX5" fmla="*/ 228600 w 467090"/>
              <a:gd name="connsiteY5" fmla="*/ 512064 h 512064"/>
              <a:gd name="connsiteX6" fmla="*/ 0 w 467090"/>
              <a:gd name="connsiteY6" fmla="*/ 438911 h 512064"/>
              <a:gd name="connsiteX0" fmla="*/ 0 w 467090"/>
              <a:gd name="connsiteY0" fmla="*/ 438911 h 512064"/>
              <a:gd name="connsiteX1" fmla="*/ 76200 w 467090"/>
              <a:gd name="connsiteY1" fmla="*/ 146304 h 512064"/>
              <a:gd name="connsiteX2" fmla="*/ 228600 w 467090"/>
              <a:gd name="connsiteY2" fmla="*/ 0 h 512064"/>
              <a:gd name="connsiteX3" fmla="*/ 381000 w 467090"/>
              <a:gd name="connsiteY3" fmla="*/ 146304 h 512064"/>
              <a:gd name="connsiteX4" fmla="*/ 457200 w 467090"/>
              <a:gd name="connsiteY4" fmla="*/ 438912 h 512064"/>
              <a:gd name="connsiteX5" fmla="*/ 228600 w 467090"/>
              <a:gd name="connsiteY5" fmla="*/ 512064 h 512064"/>
              <a:gd name="connsiteX6" fmla="*/ 0 w 467090"/>
              <a:gd name="connsiteY6" fmla="*/ 438911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0" h="512064">
                <a:moveTo>
                  <a:pt x="0" y="438911"/>
                </a:moveTo>
                <a:cubicBezTo>
                  <a:pt x="6350" y="363473"/>
                  <a:pt x="5556" y="233172"/>
                  <a:pt x="76200" y="146304"/>
                </a:cubicBezTo>
                <a:cubicBezTo>
                  <a:pt x="134144" y="67818"/>
                  <a:pt x="177800" y="48768"/>
                  <a:pt x="228600" y="0"/>
                </a:cubicBezTo>
                <a:cubicBezTo>
                  <a:pt x="279400" y="48768"/>
                  <a:pt x="318294" y="58674"/>
                  <a:pt x="381000" y="146304"/>
                </a:cubicBezTo>
                <a:cubicBezTo>
                  <a:pt x="467090" y="282251"/>
                  <a:pt x="448469" y="347472"/>
                  <a:pt x="457200" y="438912"/>
                </a:cubicBezTo>
                <a:cubicBezTo>
                  <a:pt x="381000" y="479298"/>
                  <a:pt x="380706" y="497379"/>
                  <a:pt x="228600" y="512064"/>
                </a:cubicBezTo>
                <a:cubicBezTo>
                  <a:pt x="102520" y="495508"/>
                  <a:pt x="119063" y="483869"/>
                  <a:pt x="0" y="438911"/>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1143000" y="5105400"/>
            <a:ext cx="2133600" cy="369332"/>
          </a:xfrm>
          <a:prstGeom prst="rect">
            <a:avLst/>
          </a:prstGeom>
          <a:noFill/>
        </p:spPr>
        <p:txBody>
          <a:bodyPr wrap="square" rtlCol="0">
            <a:spAutoFit/>
          </a:bodyPr>
          <a:lstStyle/>
          <a:p>
            <a:pPr algn="ctr"/>
            <a:r>
              <a:rPr lang="en-US" dirty="0" smtClean="0"/>
              <a:t>Sustainability</a:t>
            </a:r>
            <a:endParaRPr lang="en-US" dirty="0"/>
          </a:p>
        </p:txBody>
      </p:sp>
      <p:sp>
        <p:nvSpPr>
          <p:cNvPr id="12" name="Up Arrow 11"/>
          <p:cNvSpPr/>
          <p:nvPr/>
        </p:nvSpPr>
        <p:spPr>
          <a:xfrm>
            <a:off x="2019300" y="3429000"/>
            <a:ext cx="228600" cy="1752600"/>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dgm id="{06292DDB-0A0E-4B10-BC21-2726CED25647}"/>
                                            </p:graphicEl>
                                          </p:spTgt>
                                        </p:tgtEl>
                                        <p:attrNameLst>
                                          <p:attrName>style.visibility</p:attrName>
                                        </p:attrNameLst>
                                      </p:cBhvr>
                                      <p:to>
                                        <p:strVal val="visible"/>
                                      </p:to>
                                    </p:set>
                                    <p:animEffect transition="in" filter="fade">
                                      <p:cBhvr>
                                        <p:cTn id="7" dur="500"/>
                                        <p:tgtEl>
                                          <p:spTgt spid="13">
                                            <p:graphicEl>
                                              <a:dgm id="{06292DDB-0A0E-4B10-BC21-2726CED2564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62053572-8A00-4CAF-AAC8-BDFF5C5E6687}"/>
                                            </p:graphicEl>
                                          </p:spTgt>
                                        </p:tgtEl>
                                        <p:attrNameLst>
                                          <p:attrName>style.visibility</p:attrName>
                                        </p:attrNameLst>
                                      </p:cBhvr>
                                      <p:to>
                                        <p:strVal val="visible"/>
                                      </p:to>
                                    </p:set>
                                    <p:animEffect transition="in" filter="fade">
                                      <p:cBhvr>
                                        <p:cTn id="12" dur="500"/>
                                        <p:tgtEl>
                                          <p:spTgt spid="13">
                                            <p:graphicEl>
                                              <a:dgm id="{62053572-8A00-4CAF-AAC8-BDFF5C5E668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dgm id="{01987466-8A85-41B6-BE77-BDC24689B125}"/>
                                            </p:graphicEl>
                                          </p:spTgt>
                                        </p:tgtEl>
                                        <p:attrNameLst>
                                          <p:attrName>style.visibility</p:attrName>
                                        </p:attrNameLst>
                                      </p:cBhvr>
                                      <p:to>
                                        <p:strVal val="visible"/>
                                      </p:to>
                                    </p:set>
                                    <p:animEffect transition="in" filter="fade">
                                      <p:cBhvr>
                                        <p:cTn id="17" dur="500"/>
                                        <p:tgtEl>
                                          <p:spTgt spid="13">
                                            <p:graphicEl>
                                              <a:dgm id="{01987466-8A85-41B6-BE77-BDC24689B125}"/>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27" presetClass="emph" presetSubtype="0" repeatCount="3000" fill="hold" grpId="1" nodeType="afterEffect">
                                  <p:stCondLst>
                                    <p:cond delay="0"/>
                                  </p:stCondLst>
                                  <p:childTnLst>
                                    <p:animClr clrSpc="rgb">
                                      <p:cBhvr override="childStyle">
                                        <p:cTn id="32" dur="250" autoRev="1" fill="hold"/>
                                        <p:tgtEl>
                                          <p:spTgt spid="10"/>
                                        </p:tgtEl>
                                        <p:attrNameLst>
                                          <p:attrName>style.color</p:attrName>
                                        </p:attrNameLst>
                                      </p:cBhvr>
                                      <p:to>
                                        <a:schemeClr val="bg1"/>
                                      </p:to>
                                    </p:animClr>
                                    <p:animClr clrSpc="rgb">
                                      <p:cBhvr>
                                        <p:cTn id="33" dur="250" autoRev="1" fill="hold"/>
                                        <p:tgtEl>
                                          <p:spTgt spid="10"/>
                                        </p:tgtEl>
                                        <p:attrNameLst>
                                          <p:attrName>fillcolor</p:attrName>
                                        </p:attrNameLst>
                                      </p:cBhvr>
                                      <p:to>
                                        <a:schemeClr val="bg1"/>
                                      </p:to>
                                    </p:animClr>
                                    <p:set>
                                      <p:cBhvr>
                                        <p:cTn id="34" dur="250" autoRev="1" fill="hold"/>
                                        <p:tgtEl>
                                          <p:spTgt spid="10"/>
                                        </p:tgtEl>
                                        <p:attrNameLst>
                                          <p:attrName>fill.type</p:attrName>
                                        </p:attrNameLst>
                                      </p:cBhvr>
                                      <p:to>
                                        <p:strVal val="solid"/>
                                      </p:to>
                                    </p:set>
                                    <p:set>
                                      <p:cBhvr>
                                        <p:cTn id="35" dur="250" autoRev="1"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P spid="10" grpId="0" animBg="1"/>
      <p:bldP spid="10" grpId="1"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Environment and Manufacturing: Important Concepts</a:t>
            </a:r>
            <a:endParaRPr lang="en-US" dirty="0"/>
          </a:p>
        </p:txBody>
      </p:sp>
      <p:sp>
        <p:nvSpPr>
          <p:cNvPr id="3" name="Content Placeholder 2"/>
          <p:cNvSpPr>
            <a:spLocks noGrp="1"/>
          </p:cNvSpPr>
          <p:nvPr>
            <p:ph idx="1"/>
          </p:nvPr>
        </p:nvSpPr>
        <p:spPr>
          <a:xfrm>
            <a:off x="457200" y="1143000"/>
            <a:ext cx="7848600" cy="3276600"/>
          </a:xfrm>
        </p:spPr>
        <p:txBody>
          <a:bodyPr>
            <a:normAutofit/>
          </a:bodyPr>
          <a:lstStyle/>
          <a:p>
            <a:pPr marL="0" indent="4763" algn="ctr">
              <a:buNone/>
            </a:pPr>
            <a:r>
              <a:rPr lang="en-US" sz="1800" dirty="0" smtClean="0"/>
              <a:t>The intersection of the environment and manufacturing  is discussed in many different ways, often using terms that are not always clearly defined.   </a:t>
            </a:r>
          </a:p>
          <a:p>
            <a:pPr marL="0" indent="4763" algn="ctr">
              <a:buNone/>
            </a:pPr>
            <a:endParaRPr lang="en-US" sz="1800" dirty="0" smtClean="0"/>
          </a:p>
          <a:p>
            <a:pPr marL="0" indent="4763" algn="ctr">
              <a:buNone/>
            </a:pPr>
            <a:r>
              <a:rPr lang="en-US" sz="1800" dirty="0" smtClean="0"/>
              <a:t>These ideas can be confusing, and it may be difficult to tell how they apply to your business.</a:t>
            </a:r>
          </a:p>
          <a:p>
            <a:pPr marL="0" indent="4763" algn="ctr">
              <a:buNone/>
            </a:pPr>
            <a:endParaRPr lang="en-US" sz="1800" dirty="0" smtClean="0"/>
          </a:p>
          <a:p>
            <a:pPr marL="0" indent="4763" algn="ctr">
              <a:buNone/>
            </a:pPr>
            <a:r>
              <a:rPr lang="en-US" sz="1800" dirty="0" smtClean="0"/>
              <a:t>Here we will learn how to distinguish among several common concepts.</a:t>
            </a:r>
          </a:p>
          <a:p>
            <a:pPr>
              <a:buNone/>
            </a:pPr>
            <a:endParaRPr lang="en-US" sz="1800" dirty="0" smtClean="0"/>
          </a:p>
          <a:p>
            <a:pPr algn="ctr">
              <a:buNone/>
            </a:pPr>
            <a:r>
              <a:rPr lang="en-US" sz="1800" dirty="0" smtClean="0"/>
              <a:t>Click on each of the boxes to learn more:</a:t>
            </a:r>
          </a:p>
          <a:p>
            <a:pPr>
              <a:buNone/>
            </a:pPr>
            <a:endParaRPr lang="en-US" sz="1800" dirty="0"/>
          </a:p>
        </p:txBody>
      </p:sp>
      <p:sp>
        <p:nvSpPr>
          <p:cNvPr id="4" name="Rounded Rectangle 3">
            <a:hlinkClick r:id="rId3" action="ppaction://hlinksldjump"/>
          </p:cNvPr>
          <p:cNvSpPr/>
          <p:nvPr/>
        </p:nvSpPr>
        <p:spPr>
          <a:xfrm>
            <a:off x="3429000" y="4800600"/>
            <a:ext cx="2286000" cy="838200"/>
          </a:xfrm>
          <a:prstGeom prst="roundRect">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t>Clean Technologies</a:t>
            </a:r>
            <a:endParaRPr lang="en-US" b="1" dirty="0"/>
          </a:p>
        </p:txBody>
      </p:sp>
      <p:sp>
        <p:nvSpPr>
          <p:cNvPr id="5" name="Rounded Rectangle 4">
            <a:hlinkClick r:id="rId4" action="ppaction://hlinksldjump"/>
          </p:cNvPr>
          <p:cNvSpPr/>
          <p:nvPr/>
        </p:nvSpPr>
        <p:spPr>
          <a:xfrm>
            <a:off x="609600" y="4800600"/>
            <a:ext cx="2286000" cy="838200"/>
          </a:xfrm>
          <a:prstGeom prst="roundRect">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t>Sustainable Manufacturing</a:t>
            </a:r>
            <a:endParaRPr lang="en-US" b="1" dirty="0"/>
          </a:p>
        </p:txBody>
      </p:sp>
      <p:sp>
        <p:nvSpPr>
          <p:cNvPr id="6" name="Rounded Rectangle 5">
            <a:hlinkClick r:id="rId5" action="ppaction://hlinksldjump"/>
          </p:cNvPr>
          <p:cNvSpPr/>
          <p:nvPr/>
        </p:nvSpPr>
        <p:spPr>
          <a:xfrm>
            <a:off x="6172200" y="4800600"/>
            <a:ext cx="2286000" cy="838200"/>
          </a:xfrm>
          <a:prstGeom prst="roundRect">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t>Green Products</a:t>
            </a:r>
            <a:endParaRPr lang="en-US" b="1" dirty="0"/>
          </a:p>
        </p:txBody>
      </p:sp>
      <p:sp>
        <p:nvSpPr>
          <p:cNvPr id="7" name="Right Arrow 6">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4</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Sustainable Manufacturing</a:t>
            </a:r>
            <a:endParaRPr lang="en-US" dirty="0"/>
          </a:p>
        </p:txBody>
      </p:sp>
      <p:sp>
        <p:nvSpPr>
          <p:cNvPr id="3" name="Content Placeholder 2"/>
          <p:cNvSpPr>
            <a:spLocks noGrp="1"/>
          </p:cNvSpPr>
          <p:nvPr>
            <p:ph idx="1"/>
          </p:nvPr>
        </p:nvSpPr>
        <p:spPr>
          <a:xfrm>
            <a:off x="457200" y="1066800"/>
            <a:ext cx="5715000" cy="5334000"/>
          </a:xfrm>
        </p:spPr>
        <p:txBody>
          <a:bodyPr>
            <a:noAutofit/>
          </a:bodyPr>
          <a:lstStyle/>
          <a:p>
            <a:r>
              <a:rPr lang="en-US" sz="1600" dirty="0" smtClean="0"/>
              <a:t>The Green Suppliers Network (DOC/EPA) defines clean manufacturing as </a:t>
            </a:r>
            <a:r>
              <a:rPr lang="en-US" sz="1600" i="1" dirty="0" smtClean="0">
                <a:solidFill>
                  <a:schemeClr val="accent4"/>
                </a:solidFill>
              </a:rPr>
              <a:t>“a systematic approach to eliminating waste by optimizing use and selection of resources and technologies, thereby lessening the impact on the environment.”</a:t>
            </a:r>
            <a:r>
              <a:rPr lang="en-US" sz="1600" baseline="30000" dirty="0" smtClean="0"/>
              <a:t>1</a:t>
            </a:r>
          </a:p>
          <a:p>
            <a:endParaRPr lang="en-US" sz="1600" dirty="0" smtClean="0"/>
          </a:p>
          <a:p>
            <a:r>
              <a:rPr lang="en-US" sz="1600" dirty="0" smtClean="0"/>
              <a:t>Sustainable manufacturing focuses on both </a:t>
            </a:r>
            <a:r>
              <a:rPr lang="en-US" sz="1600" b="1" i="1" dirty="0" smtClean="0"/>
              <a:t>how</a:t>
            </a:r>
            <a:r>
              <a:rPr lang="en-US" sz="1600" dirty="0" smtClean="0"/>
              <a:t> the product is made as well as the </a:t>
            </a:r>
            <a:r>
              <a:rPr lang="en-US" sz="1600" b="1" i="1" dirty="0" smtClean="0"/>
              <a:t>product’s attributes</a:t>
            </a:r>
            <a:r>
              <a:rPr lang="en-US" sz="1600" dirty="0" smtClean="0"/>
              <a:t>. This includes the inputs, the manufacturing processes, and the product’s design.</a:t>
            </a:r>
            <a:endParaRPr lang="en-US" sz="1600" i="1" dirty="0" smtClean="0"/>
          </a:p>
          <a:p>
            <a:endParaRPr lang="en-US" sz="1600" i="1" u="sng" dirty="0" smtClean="0"/>
          </a:p>
          <a:p>
            <a:r>
              <a:rPr lang="en-US" sz="1600" dirty="0" smtClean="0"/>
              <a:t>Sustainable manufacturing includes things such as making products using less energy and materials, producing less waste, and using fewer hazardous materials as well as products that have greener attributes such as recyclability or lower energy use.</a:t>
            </a:r>
          </a:p>
          <a:p>
            <a:endParaRPr lang="en-US" sz="1600" dirty="0" smtClean="0"/>
          </a:p>
          <a:p>
            <a:r>
              <a:rPr lang="en-US" sz="1600" dirty="0" smtClean="0"/>
              <a:t>Sustainable manufacturing practices can range from very simple process improvements to large investments in new technologies and product redesign.</a:t>
            </a:r>
          </a:p>
          <a:p>
            <a:endParaRPr lang="en-US" sz="1600" dirty="0"/>
          </a:p>
        </p:txBody>
      </p:sp>
      <p:graphicFrame>
        <p:nvGraphicFramePr>
          <p:cNvPr id="5" name="Diagram 4"/>
          <p:cNvGraphicFramePr/>
          <p:nvPr/>
        </p:nvGraphicFramePr>
        <p:xfrm>
          <a:off x="6477000" y="1143000"/>
          <a:ext cx="2438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6477000"/>
            <a:ext cx="8001000" cy="246221"/>
          </a:xfrm>
          <a:prstGeom prst="rect">
            <a:avLst/>
          </a:prstGeom>
          <a:noFill/>
        </p:spPr>
        <p:txBody>
          <a:bodyPr wrap="square" rtlCol="0">
            <a:spAutoFit/>
          </a:bodyPr>
          <a:lstStyle/>
          <a:p>
            <a:r>
              <a:rPr lang="en-US" sz="1000" baseline="30000" dirty="0" smtClean="0"/>
              <a:t>1</a:t>
            </a:r>
            <a:r>
              <a:rPr lang="en-US" sz="1000" dirty="0" smtClean="0"/>
              <a:t>  Green Suppliers Network training</a:t>
            </a:r>
            <a:endParaRPr lang="en-US" sz="1000" dirty="0"/>
          </a:p>
        </p:txBody>
      </p:sp>
      <p:sp>
        <p:nvSpPr>
          <p:cNvPr id="6" name="Right Arrow 5">
            <a:hlinkClick r:id="rId7"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5</a:t>
            </a:fld>
            <a:endParaRPr lang="en-US"/>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Technologies</a:t>
            </a:r>
            <a:endParaRPr lang="en-US" dirty="0"/>
          </a:p>
        </p:txBody>
      </p:sp>
      <p:sp>
        <p:nvSpPr>
          <p:cNvPr id="3" name="Content Placeholder 2"/>
          <p:cNvSpPr>
            <a:spLocks noGrp="1"/>
          </p:cNvSpPr>
          <p:nvPr>
            <p:ph idx="1"/>
          </p:nvPr>
        </p:nvSpPr>
        <p:spPr>
          <a:xfrm>
            <a:off x="457200" y="914400"/>
            <a:ext cx="6019800" cy="5211763"/>
          </a:xfrm>
        </p:spPr>
        <p:txBody>
          <a:bodyPr>
            <a:normAutofit/>
          </a:bodyPr>
          <a:lstStyle/>
          <a:p>
            <a:r>
              <a:rPr lang="en-US" sz="1600" dirty="0" smtClean="0"/>
              <a:t>Clean or Environmental Technologies are technologies associated with things like environmental protection, assessment, compliance with environmental regulations, pollution control and prevention, waste management, remediation of contaminated property, design and operation of environmental infrastructure, and the provision and delivery of environmental resources.</a:t>
            </a:r>
            <a:r>
              <a:rPr lang="en-US" sz="1600" baseline="30000" dirty="0" smtClean="0"/>
              <a:t>1</a:t>
            </a:r>
            <a:r>
              <a:rPr lang="en-US" sz="1600" dirty="0" smtClean="0"/>
              <a:t> </a:t>
            </a:r>
          </a:p>
          <a:p>
            <a:endParaRPr lang="en-US" sz="1600" dirty="0" smtClean="0"/>
          </a:p>
          <a:p>
            <a:r>
              <a:rPr lang="en-US" sz="1600" dirty="0" smtClean="0"/>
              <a:t>Renewable energy technologies are also considered to be clean technologies.</a:t>
            </a:r>
          </a:p>
          <a:p>
            <a:endParaRPr lang="en-US" sz="1600" dirty="0" smtClean="0"/>
          </a:p>
          <a:p>
            <a:r>
              <a:rPr lang="en-US" sz="1600" dirty="0" smtClean="0"/>
              <a:t>Examples of clean technologies include technologies for </a:t>
            </a:r>
            <a:r>
              <a:rPr lang="en-US" sz="1600" i="1" dirty="0" smtClean="0">
                <a:solidFill>
                  <a:schemeClr val="accent4"/>
                </a:solidFill>
              </a:rPr>
              <a:t>wastewater treatment, recycling, solid waste management,  solar panels and wind turbines</a:t>
            </a:r>
            <a:r>
              <a:rPr lang="en-US" sz="1600" dirty="0" smtClean="0"/>
              <a:t>.</a:t>
            </a:r>
          </a:p>
          <a:p>
            <a:endParaRPr lang="en-US" sz="1600" dirty="0" smtClean="0"/>
          </a:p>
          <a:p>
            <a:r>
              <a:rPr lang="en-US" sz="1600" dirty="0" smtClean="0"/>
              <a:t>Many clean technologies can be used to green the manufacturing process and are therefore important to sustainable manufacturing.</a:t>
            </a:r>
          </a:p>
        </p:txBody>
      </p:sp>
      <p:graphicFrame>
        <p:nvGraphicFramePr>
          <p:cNvPr id="14" name="Diagram 13"/>
          <p:cNvGraphicFramePr/>
          <p:nvPr/>
        </p:nvGraphicFramePr>
        <p:xfrm>
          <a:off x="6553200" y="914400"/>
          <a:ext cx="2438400"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52400" y="6477000"/>
            <a:ext cx="8001000" cy="246221"/>
          </a:xfrm>
          <a:prstGeom prst="rect">
            <a:avLst/>
          </a:prstGeom>
          <a:noFill/>
        </p:spPr>
        <p:txBody>
          <a:bodyPr wrap="square" rtlCol="0">
            <a:spAutoFit/>
          </a:bodyPr>
          <a:lstStyle/>
          <a:p>
            <a:r>
              <a:rPr lang="en-US" sz="1000" baseline="30000" dirty="0" smtClean="0"/>
              <a:t>1  </a:t>
            </a:r>
            <a:r>
              <a:rPr lang="en-US" sz="1000" dirty="0" smtClean="0"/>
              <a:t>U.S. Department of Commerce Office of Energy and Environmental Industries</a:t>
            </a:r>
            <a:endParaRPr lang="en-US" sz="1000" baseline="30000" dirty="0"/>
          </a:p>
        </p:txBody>
      </p:sp>
      <p:sp>
        <p:nvSpPr>
          <p:cNvPr id="9" name="Right Arrow 8">
            <a:hlinkClick r:id="rId8"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8" name="Slide Number Placeholder 7"/>
          <p:cNvSpPr>
            <a:spLocks noGrp="1"/>
          </p:cNvSpPr>
          <p:nvPr>
            <p:ph type="sldNum" sz="quarter" idx="12"/>
          </p:nvPr>
        </p:nvSpPr>
        <p:spPr/>
        <p:txBody>
          <a:bodyPr/>
          <a:lstStyle/>
          <a:p>
            <a:fld id="{197B56AA-1A1D-44A6-9AFD-24AEBEFDBFF0}" type="slidenum">
              <a:rPr lang="en-US" smtClean="0"/>
              <a:pPr/>
              <a:t>6</a:t>
            </a:fld>
            <a:endParaRPr lang="en-US"/>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Products</a:t>
            </a:r>
            <a:endParaRPr lang="en-US" dirty="0"/>
          </a:p>
        </p:txBody>
      </p:sp>
      <p:sp>
        <p:nvSpPr>
          <p:cNvPr id="3" name="Content Placeholder 2"/>
          <p:cNvSpPr>
            <a:spLocks noGrp="1"/>
          </p:cNvSpPr>
          <p:nvPr>
            <p:ph idx="1"/>
          </p:nvPr>
        </p:nvSpPr>
        <p:spPr>
          <a:xfrm>
            <a:off x="457200" y="990600"/>
            <a:ext cx="5791200" cy="5135563"/>
          </a:xfrm>
        </p:spPr>
        <p:txBody>
          <a:bodyPr>
            <a:normAutofit fontScale="85000" lnSpcReduction="20000"/>
          </a:bodyPr>
          <a:lstStyle/>
          <a:p>
            <a:r>
              <a:rPr lang="en-US" sz="1800" dirty="0" smtClean="0"/>
              <a:t>Making “green products” can be seen as part of sustainable manufacturing, and we will discuss it in more detail later in the module.</a:t>
            </a:r>
          </a:p>
          <a:p>
            <a:endParaRPr lang="en-US" sz="1800" dirty="0" smtClean="0"/>
          </a:p>
          <a:p>
            <a:r>
              <a:rPr lang="en-US" sz="1800" dirty="0" smtClean="0"/>
              <a:t>A green product can be </a:t>
            </a:r>
            <a:r>
              <a:rPr lang="en-US" sz="1800" i="1" dirty="0" smtClean="0">
                <a:solidFill>
                  <a:schemeClr val="accent4"/>
                </a:solidFill>
              </a:rPr>
              <a:t>any product that is designed to reduce its environmental impact</a:t>
            </a:r>
            <a:r>
              <a:rPr lang="en-US" sz="1800" dirty="0" smtClean="0"/>
              <a:t>.  A key concept is that environmental concerns and impacts are taken into account </a:t>
            </a:r>
            <a:r>
              <a:rPr lang="en-US" sz="1800" dirty="0" smtClean="0">
                <a:solidFill>
                  <a:schemeClr val="accent4"/>
                </a:solidFill>
              </a:rPr>
              <a:t>from the beginning of the product design process</a:t>
            </a:r>
            <a:r>
              <a:rPr lang="en-US" sz="1800" dirty="0" smtClean="0"/>
              <a:t>.  This is important because most of a product’s environmental impact is determined in the design phase.</a:t>
            </a:r>
          </a:p>
          <a:p>
            <a:endParaRPr lang="en-US" sz="1800" dirty="0" smtClean="0"/>
          </a:p>
          <a:p>
            <a:r>
              <a:rPr lang="en-US" sz="1800" dirty="0" smtClean="0"/>
              <a:t>The product may be made of recycled materials, designed so that it can be easily recycled, made without hazardous materials, or produced with less packaging.</a:t>
            </a:r>
            <a:r>
              <a:rPr lang="en-US" sz="1800" baseline="30000" dirty="0" smtClean="0"/>
              <a:t>1</a:t>
            </a:r>
            <a:endParaRPr lang="en-US" sz="1800" dirty="0" smtClean="0"/>
          </a:p>
          <a:p>
            <a:endParaRPr lang="en-US" sz="1800" dirty="0" smtClean="0"/>
          </a:p>
          <a:p>
            <a:r>
              <a:rPr lang="en-US" sz="1800" dirty="0" smtClean="0"/>
              <a:t>There are no accepted standards for what constitutes a “green product,” although there are rules from the Federal Trade Commission about making environmental marketing claims.  </a:t>
            </a:r>
          </a:p>
          <a:p>
            <a:endParaRPr lang="en-US" sz="1800" dirty="0" smtClean="0"/>
          </a:p>
          <a:p>
            <a:r>
              <a:rPr lang="en-US" sz="1800" dirty="0" smtClean="0"/>
              <a:t>There are also many eco-labeling programs that are used to identify and market green products, some of which are discussed in this module.</a:t>
            </a:r>
          </a:p>
          <a:p>
            <a:pPr>
              <a:buNone/>
            </a:pPr>
            <a:endParaRPr lang="en-US" sz="1800" dirty="0" smtClean="0"/>
          </a:p>
        </p:txBody>
      </p:sp>
      <p:graphicFrame>
        <p:nvGraphicFramePr>
          <p:cNvPr id="4" name="Diagram 3"/>
          <p:cNvGraphicFramePr/>
          <p:nvPr/>
        </p:nvGraphicFramePr>
        <p:xfrm>
          <a:off x="6553200" y="457200"/>
          <a:ext cx="2438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8600" y="6324600"/>
            <a:ext cx="7696200" cy="553998"/>
          </a:xfrm>
          <a:prstGeom prst="rect">
            <a:avLst/>
          </a:prstGeom>
          <a:noFill/>
        </p:spPr>
        <p:txBody>
          <a:bodyPr wrap="square" rtlCol="0">
            <a:spAutoFit/>
          </a:bodyPr>
          <a:lstStyle/>
          <a:p>
            <a:r>
              <a:rPr lang="en-US" sz="1000" baseline="30000" dirty="0" smtClean="0"/>
              <a:t>1 </a:t>
            </a:r>
            <a:r>
              <a:rPr lang="en-US" sz="1000" dirty="0" smtClean="0"/>
              <a:t>United Nations Environment </a:t>
            </a:r>
            <a:r>
              <a:rPr lang="en-US" sz="1000" dirty="0" err="1" smtClean="0"/>
              <a:t>Programme</a:t>
            </a:r>
            <a:r>
              <a:rPr lang="en-US" sz="1000" dirty="0" smtClean="0"/>
              <a:t> and Delft University of Technology “Design for Sustainability A Step-by-Step Approach.”</a:t>
            </a:r>
          </a:p>
          <a:p>
            <a:endParaRPr lang="en-US" sz="1000" dirty="0"/>
          </a:p>
        </p:txBody>
      </p:sp>
      <p:sp>
        <p:nvSpPr>
          <p:cNvPr id="8" name="Right Arrow 7">
            <a:hlinkClick r:id="rId7"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10" name="Slide Number Placeholder 9"/>
          <p:cNvSpPr>
            <a:spLocks noGrp="1"/>
          </p:cNvSpPr>
          <p:nvPr>
            <p:ph type="sldNum" sz="quarter" idx="12"/>
          </p:nvPr>
        </p:nvSpPr>
        <p:spPr/>
        <p:txBody>
          <a:bodyPr/>
          <a:lstStyle/>
          <a:p>
            <a:fld id="{197B56AA-1A1D-44A6-9AFD-24AEBEFDBFF0}" type="slidenum">
              <a:rPr lang="en-US" smtClean="0"/>
              <a:pPr/>
              <a:t>7</a:t>
            </a:fld>
            <a:endParaRPr lang="en-US"/>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1143000" y="4495800"/>
            <a:ext cx="1676400" cy="1676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t"/>
          <a:lstStyle/>
          <a:p>
            <a:pPr algn="ctr"/>
            <a:r>
              <a:rPr lang="en-US" sz="1200" dirty="0" smtClean="0">
                <a:solidFill>
                  <a:schemeClr val="tx1"/>
                </a:solidFill>
              </a:rPr>
              <a:t>Designing your product to be reusable, </a:t>
            </a:r>
            <a:r>
              <a:rPr lang="en-US" sz="1200" dirty="0" err="1" smtClean="0">
                <a:solidFill>
                  <a:schemeClr val="tx1"/>
                </a:solidFill>
              </a:rPr>
              <a:t>remanufacturable</a:t>
            </a:r>
            <a:r>
              <a:rPr lang="en-US" sz="1200" dirty="0" smtClean="0">
                <a:solidFill>
                  <a:schemeClr val="tx1"/>
                </a:solidFill>
              </a:rPr>
              <a:t>, recyclable, or </a:t>
            </a:r>
            <a:r>
              <a:rPr lang="en-US" sz="1200" dirty="0" err="1" smtClean="0">
                <a:solidFill>
                  <a:schemeClr val="tx1"/>
                </a:solidFill>
              </a:rPr>
              <a:t>biodegradeable</a:t>
            </a:r>
            <a:endParaRPr lang="en-US" sz="1200" dirty="0">
              <a:solidFill>
                <a:schemeClr val="tx1"/>
              </a:solidFill>
            </a:endParaRPr>
          </a:p>
        </p:txBody>
      </p:sp>
      <p:sp>
        <p:nvSpPr>
          <p:cNvPr id="31" name="Rounded Rectangle 30"/>
          <p:cNvSpPr/>
          <p:nvPr/>
        </p:nvSpPr>
        <p:spPr>
          <a:xfrm>
            <a:off x="5600700" y="4419600"/>
            <a:ext cx="1676400" cy="18288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t"/>
          <a:lstStyle/>
          <a:p>
            <a:pPr algn="ctr"/>
            <a:r>
              <a:rPr lang="en-US" sz="1200" dirty="0" smtClean="0">
                <a:solidFill>
                  <a:schemeClr val="tx1"/>
                </a:solidFill>
              </a:rPr>
              <a:t>Working with stakeholders like customers and retailers  to reduce the environmental impact of sales and distribution </a:t>
            </a:r>
            <a:endParaRPr lang="en-US" sz="1200" dirty="0">
              <a:solidFill>
                <a:schemeClr val="tx1"/>
              </a:solidFill>
            </a:endParaRPr>
          </a:p>
        </p:txBody>
      </p:sp>
      <p:sp>
        <p:nvSpPr>
          <p:cNvPr id="32" name="Rounded Rectangle 31"/>
          <p:cNvSpPr/>
          <p:nvPr/>
        </p:nvSpPr>
        <p:spPr>
          <a:xfrm>
            <a:off x="3505200" y="4343400"/>
            <a:ext cx="1600200" cy="19812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t"/>
          <a:lstStyle/>
          <a:p>
            <a:pPr algn="ctr"/>
            <a:r>
              <a:rPr lang="en-US" sz="1200" dirty="0" smtClean="0">
                <a:solidFill>
                  <a:schemeClr val="tx1"/>
                </a:solidFill>
              </a:rPr>
              <a:t>Expanding the life of the product, making it easier to repair or designing it to use fewer resources during use</a:t>
            </a:r>
            <a:endParaRPr lang="en-US" sz="1200" dirty="0">
              <a:solidFill>
                <a:schemeClr val="tx1"/>
              </a:solidFill>
            </a:endParaRPr>
          </a:p>
        </p:txBody>
      </p:sp>
      <p:sp>
        <p:nvSpPr>
          <p:cNvPr id="30" name="Rounded Rectangle 29"/>
          <p:cNvSpPr/>
          <p:nvPr/>
        </p:nvSpPr>
        <p:spPr>
          <a:xfrm>
            <a:off x="6896100" y="1501237"/>
            <a:ext cx="1295400" cy="2156363"/>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t"/>
          <a:lstStyle/>
          <a:p>
            <a:pPr algn="ctr"/>
            <a:r>
              <a:rPr lang="en-US" sz="1200" dirty="0" smtClean="0">
                <a:solidFill>
                  <a:schemeClr val="tx1"/>
                </a:solidFill>
              </a:rPr>
              <a:t>Using less packaging, lowering  product weight, using more efficient transportation and logistics</a:t>
            </a:r>
            <a:endParaRPr lang="en-US" sz="1200" dirty="0">
              <a:solidFill>
                <a:schemeClr val="tx1"/>
              </a:solidFill>
            </a:endParaRPr>
          </a:p>
        </p:txBody>
      </p:sp>
      <p:sp>
        <p:nvSpPr>
          <p:cNvPr id="29" name="Rounded Rectangle 28"/>
          <p:cNvSpPr/>
          <p:nvPr/>
        </p:nvSpPr>
        <p:spPr>
          <a:xfrm>
            <a:off x="4533900" y="1676400"/>
            <a:ext cx="1295400" cy="19812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t"/>
          <a:lstStyle/>
          <a:p>
            <a:pPr algn="ctr"/>
            <a:r>
              <a:rPr lang="en-US" sz="1200" dirty="0" smtClean="0">
                <a:solidFill>
                  <a:schemeClr val="tx1"/>
                </a:solidFill>
              </a:rPr>
              <a:t>Modifying production processes to use less energy, water, and materials and to produce less waste</a:t>
            </a:r>
            <a:endParaRPr lang="en-US" sz="1200" dirty="0">
              <a:solidFill>
                <a:schemeClr val="tx1"/>
              </a:solidFill>
            </a:endParaRPr>
          </a:p>
        </p:txBody>
      </p:sp>
      <p:sp>
        <p:nvSpPr>
          <p:cNvPr id="28" name="Rounded Rectangle 27"/>
          <p:cNvSpPr/>
          <p:nvPr/>
        </p:nvSpPr>
        <p:spPr>
          <a:xfrm>
            <a:off x="2400300" y="1676400"/>
            <a:ext cx="1295400" cy="19812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t"/>
          <a:lstStyle/>
          <a:p>
            <a:pPr algn="ctr"/>
            <a:r>
              <a:rPr lang="en-US" sz="1200" dirty="0" smtClean="0">
                <a:solidFill>
                  <a:schemeClr val="tx1"/>
                </a:solidFill>
              </a:rPr>
              <a:t>Using fewer materials and inputs and materials that are non-hazardous or recycled</a:t>
            </a:r>
            <a:endParaRPr lang="en-US" sz="1200" dirty="0">
              <a:solidFill>
                <a:schemeClr val="tx1"/>
              </a:solidFill>
            </a:endParaRPr>
          </a:p>
        </p:txBody>
      </p:sp>
      <p:sp>
        <p:nvSpPr>
          <p:cNvPr id="27" name="Rounded Rectangle 26"/>
          <p:cNvSpPr/>
          <p:nvPr/>
        </p:nvSpPr>
        <p:spPr>
          <a:xfrm>
            <a:off x="381000" y="1696720"/>
            <a:ext cx="1295400" cy="19812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t"/>
          <a:lstStyle/>
          <a:p>
            <a:pPr algn="ctr"/>
            <a:r>
              <a:rPr lang="en-US" sz="1200" dirty="0" smtClean="0">
                <a:solidFill>
                  <a:schemeClr val="tx1"/>
                </a:solidFill>
              </a:rPr>
              <a:t>Using renewable materials that don’t deplete the natural environment  </a:t>
            </a:r>
            <a:endParaRPr lang="en-US" sz="1200" dirty="0">
              <a:solidFill>
                <a:schemeClr val="tx1"/>
              </a:solidFill>
            </a:endParaRPr>
          </a:p>
        </p:txBody>
      </p:sp>
      <p:sp>
        <p:nvSpPr>
          <p:cNvPr id="2" name="Title 1"/>
          <p:cNvSpPr>
            <a:spLocks noGrp="1"/>
          </p:cNvSpPr>
          <p:nvPr>
            <p:ph type="title"/>
          </p:nvPr>
        </p:nvSpPr>
        <p:spPr/>
        <p:txBody>
          <a:bodyPr>
            <a:normAutofit fontScale="90000"/>
          </a:bodyPr>
          <a:lstStyle/>
          <a:p>
            <a:r>
              <a:rPr lang="en-US" dirty="0" smtClean="0"/>
              <a:t>So What does Sustainable Manufacturing Mean in Practice?</a:t>
            </a:r>
            <a:endParaRPr lang="en-US" dirty="0"/>
          </a:p>
        </p:txBody>
      </p:sp>
      <p:grpSp>
        <p:nvGrpSpPr>
          <p:cNvPr id="34" name="Group 33"/>
          <p:cNvGrpSpPr/>
          <p:nvPr/>
        </p:nvGrpSpPr>
        <p:grpSpPr>
          <a:xfrm>
            <a:off x="436598" y="3220720"/>
            <a:ext cx="1184205" cy="1198880"/>
            <a:chOff x="304800" y="2133600"/>
            <a:chExt cx="1184205" cy="1198880"/>
          </a:xfrm>
        </p:grpSpPr>
        <p:pic>
          <p:nvPicPr>
            <p:cNvPr id="1027" name="Picture 3" descr="C:\Documents and Settings\Morgan Barr\Local Settings\Temporary Internet Files\Content.IE5\PSHE5Z8A\MC900351314[1].wmf"/>
            <p:cNvPicPr>
              <a:picLocks noChangeAspect="1" noChangeArrowheads="1"/>
            </p:cNvPicPr>
            <p:nvPr/>
          </p:nvPicPr>
          <p:blipFill>
            <a:blip r:embed="rId3" cstate="print"/>
            <a:srcRect/>
            <a:stretch>
              <a:fillRect/>
            </a:stretch>
          </p:blipFill>
          <p:spPr bwMode="auto">
            <a:xfrm>
              <a:off x="533400" y="2133600"/>
              <a:ext cx="681567" cy="838200"/>
            </a:xfrm>
            <a:prstGeom prst="rect">
              <a:avLst/>
            </a:prstGeom>
            <a:noFill/>
          </p:spPr>
        </p:pic>
        <p:pic>
          <p:nvPicPr>
            <p:cNvPr id="1028" name="Picture 4" descr="C:\Documents and Settings\Morgan Barr\Local Settings\Temporary Internet Files\Content.IE5\PSHE5Z8A\MC900351314[1].wmf"/>
            <p:cNvPicPr>
              <a:picLocks noChangeAspect="1" noChangeArrowheads="1"/>
            </p:cNvPicPr>
            <p:nvPr/>
          </p:nvPicPr>
          <p:blipFill>
            <a:blip r:embed="rId3" cstate="print"/>
            <a:srcRect/>
            <a:stretch>
              <a:fillRect/>
            </a:stretch>
          </p:blipFill>
          <p:spPr bwMode="auto">
            <a:xfrm flipH="1">
              <a:off x="304800" y="2438400"/>
              <a:ext cx="681567" cy="838200"/>
            </a:xfrm>
            <a:prstGeom prst="rect">
              <a:avLst/>
            </a:prstGeom>
            <a:noFill/>
          </p:spPr>
        </p:pic>
        <p:pic>
          <p:nvPicPr>
            <p:cNvPr id="1029" name="Picture 5" descr="C:\Documents and Settings\Morgan Barr\Local Settings\Temporary Internet Files\Content.IE5\PSHE5Z8A\MC900351314[1].wmf"/>
            <p:cNvPicPr>
              <a:picLocks noChangeAspect="1" noChangeArrowheads="1"/>
            </p:cNvPicPr>
            <p:nvPr/>
          </p:nvPicPr>
          <p:blipFill>
            <a:blip r:embed="rId3" cstate="print"/>
            <a:srcRect/>
            <a:stretch>
              <a:fillRect/>
            </a:stretch>
          </p:blipFill>
          <p:spPr bwMode="auto">
            <a:xfrm>
              <a:off x="762000" y="2438400"/>
              <a:ext cx="727005" cy="894080"/>
            </a:xfrm>
            <a:prstGeom prst="rect">
              <a:avLst/>
            </a:prstGeom>
            <a:noFill/>
          </p:spPr>
        </p:pic>
      </p:grpSp>
      <p:pic>
        <p:nvPicPr>
          <p:cNvPr id="1030" name="Picture 6" descr="C:\Documents and Settings\Morgan Barr\Local Settings\Temporary Internet Files\Content.IE5\WTYNJG7L\MC900014761[1].wmf"/>
          <p:cNvPicPr>
            <a:picLocks noChangeAspect="1" noChangeArrowheads="1"/>
          </p:cNvPicPr>
          <p:nvPr/>
        </p:nvPicPr>
        <p:blipFill>
          <a:blip r:embed="rId4" cstate="print"/>
          <a:srcRect/>
          <a:stretch>
            <a:fillRect/>
          </a:stretch>
        </p:blipFill>
        <p:spPr bwMode="auto">
          <a:xfrm>
            <a:off x="4495800" y="3276600"/>
            <a:ext cx="1371600" cy="1094109"/>
          </a:xfrm>
          <a:prstGeom prst="rect">
            <a:avLst/>
          </a:prstGeom>
          <a:noFill/>
        </p:spPr>
      </p:pic>
      <p:pic>
        <p:nvPicPr>
          <p:cNvPr id="5" name="Picture 3" descr="C:\Documents and Settings\Morgan Barr\Local Settings\Temporary Internet Files\Content.IE5\E2TM9M5N\MC900014487[1].wmf"/>
          <p:cNvPicPr>
            <a:picLocks noChangeAspect="1" noChangeArrowheads="1"/>
          </p:cNvPicPr>
          <p:nvPr/>
        </p:nvPicPr>
        <p:blipFill>
          <a:blip r:embed="rId5" cstate="print"/>
          <a:srcRect/>
          <a:stretch>
            <a:fillRect/>
          </a:stretch>
        </p:blipFill>
        <p:spPr bwMode="auto">
          <a:xfrm>
            <a:off x="6934200" y="3200400"/>
            <a:ext cx="1219200" cy="1006679"/>
          </a:xfrm>
          <a:prstGeom prst="rect">
            <a:avLst/>
          </a:prstGeom>
          <a:noFill/>
        </p:spPr>
      </p:pic>
      <p:pic>
        <p:nvPicPr>
          <p:cNvPr id="1036" name="Picture 12"/>
          <p:cNvPicPr>
            <a:picLocks noChangeAspect="1" noChangeArrowheads="1"/>
          </p:cNvPicPr>
          <p:nvPr/>
        </p:nvPicPr>
        <p:blipFill>
          <a:blip r:embed="rId6" cstate="print"/>
          <a:srcRect/>
          <a:stretch>
            <a:fillRect/>
          </a:stretch>
        </p:blipFill>
        <p:spPr bwMode="auto">
          <a:xfrm>
            <a:off x="5700489" y="6096000"/>
            <a:ext cx="1476823" cy="657225"/>
          </a:xfrm>
          <a:prstGeom prst="rect">
            <a:avLst/>
          </a:prstGeom>
          <a:noFill/>
          <a:ln w="9525">
            <a:noFill/>
            <a:miter lim="800000"/>
            <a:headEnd/>
            <a:tailEnd/>
          </a:ln>
          <a:effectLst/>
        </p:spPr>
      </p:pic>
      <p:pic>
        <p:nvPicPr>
          <p:cNvPr id="1037" name="Picture 13"/>
          <p:cNvPicPr>
            <a:picLocks noChangeAspect="1" noChangeArrowheads="1"/>
          </p:cNvPicPr>
          <p:nvPr/>
        </p:nvPicPr>
        <p:blipFill>
          <a:blip r:embed="rId7" cstate="print"/>
          <a:srcRect/>
          <a:stretch>
            <a:fillRect/>
          </a:stretch>
        </p:blipFill>
        <p:spPr bwMode="auto">
          <a:xfrm>
            <a:off x="3741837" y="5943600"/>
            <a:ext cx="974527" cy="785760"/>
          </a:xfrm>
          <a:prstGeom prst="rect">
            <a:avLst/>
          </a:prstGeom>
          <a:noFill/>
          <a:ln w="9525">
            <a:noFill/>
            <a:miter lim="800000"/>
            <a:headEnd/>
            <a:tailEnd/>
          </a:ln>
          <a:effectLst/>
        </p:spPr>
      </p:pic>
      <p:pic>
        <p:nvPicPr>
          <p:cNvPr id="1038" name="Picture 14" descr="C:\Documents and Settings\Morgan Barr\Local Settings\Temporary Internet Files\Content.IE5\KVNX38UF\MC900312700[1].wmf"/>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1550577" y="5791200"/>
            <a:ext cx="861247" cy="924458"/>
          </a:xfrm>
          <a:prstGeom prst="rect">
            <a:avLst/>
          </a:prstGeom>
          <a:noFill/>
        </p:spPr>
      </p:pic>
      <p:grpSp>
        <p:nvGrpSpPr>
          <p:cNvPr id="35" name="Group 34"/>
          <p:cNvGrpSpPr/>
          <p:nvPr/>
        </p:nvGrpSpPr>
        <p:grpSpPr>
          <a:xfrm>
            <a:off x="2378156" y="3276600"/>
            <a:ext cx="1339688" cy="914400"/>
            <a:chOff x="2209800" y="2362200"/>
            <a:chExt cx="1339688" cy="914400"/>
          </a:xfrm>
        </p:grpSpPr>
        <p:pic>
          <p:nvPicPr>
            <p:cNvPr id="23" name="Picture 15" descr="C:\Documents and Settings\Morgan Barr\Local Settings\Temporary Internet Files\Content.IE5\E2TM9M5N\MC900197504[1].wmf"/>
            <p:cNvPicPr>
              <a:picLocks noChangeAspect="1" noChangeArrowheads="1"/>
            </p:cNvPicPr>
            <p:nvPr/>
          </p:nvPicPr>
          <p:blipFill>
            <a:blip r:embed="rId9" cstate="print"/>
            <a:srcRect/>
            <a:stretch>
              <a:fillRect/>
            </a:stretch>
          </p:blipFill>
          <p:spPr bwMode="auto">
            <a:xfrm>
              <a:off x="3178988" y="2362200"/>
              <a:ext cx="370500" cy="515292"/>
            </a:xfrm>
            <a:prstGeom prst="rect">
              <a:avLst/>
            </a:prstGeom>
            <a:noFill/>
          </p:spPr>
        </p:pic>
        <p:pic>
          <p:nvPicPr>
            <p:cNvPr id="24" name="Picture 15" descr="C:\Documents and Settings\Morgan Barr\Local Settings\Temporary Internet Files\Content.IE5\E2TM9M5N\MC900197504[1].wmf"/>
            <p:cNvPicPr>
              <a:picLocks noChangeAspect="1" noChangeArrowheads="1"/>
            </p:cNvPicPr>
            <p:nvPr/>
          </p:nvPicPr>
          <p:blipFill>
            <a:blip r:embed="rId9" cstate="print"/>
            <a:srcRect/>
            <a:stretch>
              <a:fillRect/>
            </a:stretch>
          </p:blipFill>
          <p:spPr bwMode="auto">
            <a:xfrm>
              <a:off x="2645588" y="2362200"/>
              <a:ext cx="370500" cy="515292"/>
            </a:xfrm>
            <a:prstGeom prst="rect">
              <a:avLst/>
            </a:prstGeom>
            <a:noFill/>
          </p:spPr>
        </p:pic>
        <p:pic>
          <p:nvPicPr>
            <p:cNvPr id="1039" name="Picture 15" descr="C:\Documents and Settings\Morgan Barr\Local Settings\Temporary Internet Files\Content.IE5\E2TM9M5N\MC900197504[1].wmf"/>
            <p:cNvPicPr>
              <a:picLocks noChangeAspect="1" noChangeArrowheads="1"/>
            </p:cNvPicPr>
            <p:nvPr/>
          </p:nvPicPr>
          <p:blipFill>
            <a:blip r:embed="rId9" cstate="print"/>
            <a:srcRect/>
            <a:stretch>
              <a:fillRect/>
            </a:stretch>
          </p:blipFill>
          <p:spPr bwMode="auto">
            <a:xfrm>
              <a:off x="2874188" y="2438400"/>
              <a:ext cx="370500" cy="515292"/>
            </a:xfrm>
            <a:prstGeom prst="rect">
              <a:avLst/>
            </a:prstGeom>
            <a:noFill/>
          </p:spPr>
        </p:pic>
        <p:pic>
          <p:nvPicPr>
            <p:cNvPr id="1026" name="Picture 2" descr="C:\Documents and Settings\Morgan Barr\Local Settings\Temporary Internet Files\Content.IE5\BLDB6UXA\MC900014745[1].wmf"/>
            <p:cNvPicPr>
              <a:picLocks noChangeAspect="1" noChangeArrowheads="1"/>
            </p:cNvPicPr>
            <p:nvPr/>
          </p:nvPicPr>
          <p:blipFill>
            <a:blip r:embed="rId10" cstate="print"/>
            <a:srcRect/>
            <a:stretch>
              <a:fillRect/>
            </a:stretch>
          </p:blipFill>
          <p:spPr bwMode="auto">
            <a:xfrm>
              <a:off x="2209800" y="2667000"/>
              <a:ext cx="1208541" cy="609600"/>
            </a:xfrm>
            <a:prstGeom prst="rect">
              <a:avLst/>
            </a:prstGeom>
            <a:noFill/>
          </p:spPr>
        </p:pic>
      </p:grpSp>
      <p:sp>
        <p:nvSpPr>
          <p:cNvPr id="36" name="Right Arrow 35"/>
          <p:cNvSpPr/>
          <p:nvPr/>
        </p:nvSpPr>
        <p:spPr>
          <a:xfrm>
            <a:off x="1676400" y="3505200"/>
            <a:ext cx="533400" cy="3048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 name="Right Arrow 36"/>
          <p:cNvSpPr/>
          <p:nvPr/>
        </p:nvSpPr>
        <p:spPr>
          <a:xfrm>
            <a:off x="3810000" y="3505200"/>
            <a:ext cx="533400" cy="3048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8" name="Right Arrow 37"/>
          <p:cNvSpPr/>
          <p:nvPr/>
        </p:nvSpPr>
        <p:spPr>
          <a:xfrm>
            <a:off x="6096000" y="3505200"/>
            <a:ext cx="533400" cy="3048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9" name="Right Arrow 38"/>
          <p:cNvSpPr/>
          <p:nvPr/>
        </p:nvSpPr>
        <p:spPr>
          <a:xfrm rot="6846189">
            <a:off x="7220328" y="4344284"/>
            <a:ext cx="533400" cy="3048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Right Arrow 39"/>
          <p:cNvSpPr/>
          <p:nvPr/>
        </p:nvSpPr>
        <p:spPr>
          <a:xfrm rot="10800000">
            <a:off x="4953000" y="6248399"/>
            <a:ext cx="533400" cy="3048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Right Arrow 40"/>
          <p:cNvSpPr/>
          <p:nvPr/>
        </p:nvSpPr>
        <p:spPr>
          <a:xfrm rot="10800000">
            <a:off x="2819400" y="6248399"/>
            <a:ext cx="533400" cy="3048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TextBox 41"/>
          <p:cNvSpPr txBox="1"/>
          <p:nvPr/>
        </p:nvSpPr>
        <p:spPr>
          <a:xfrm>
            <a:off x="152400" y="1078468"/>
            <a:ext cx="8610600" cy="338554"/>
          </a:xfrm>
          <a:prstGeom prst="rect">
            <a:avLst/>
          </a:prstGeom>
          <a:noFill/>
        </p:spPr>
        <p:txBody>
          <a:bodyPr wrap="square" rtlCol="0">
            <a:spAutoFit/>
          </a:bodyPr>
          <a:lstStyle/>
          <a:p>
            <a:pPr algn="ctr"/>
            <a:r>
              <a:rPr lang="en-US" sz="1600" dirty="0" smtClean="0"/>
              <a:t>Click on the images for some examples of sustainable manufacturing along the life cycle.</a:t>
            </a:r>
            <a:endParaRPr lang="en-US" sz="1600" dirty="0"/>
          </a:p>
        </p:txBody>
      </p:sp>
      <p:sp>
        <p:nvSpPr>
          <p:cNvPr id="47" name="Right Arrow 46">
            <a:hlinkClick r:id="" action="ppaction://noaction"/>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48" name="Picture 47" descr="House.png">
            <a:hlinkClick r:id="rId11" action="ppaction://hlinksldjump"/>
          </p:cNvPr>
          <p:cNvPicPr>
            <a:picLocks noChangeAspect="1"/>
          </p:cNvPicPr>
          <p:nvPr/>
        </p:nvPicPr>
        <p:blipFill>
          <a:blip r:embed="rId12" cstate="print"/>
          <a:stretch>
            <a:fillRect/>
          </a:stretch>
        </p:blipFill>
        <p:spPr>
          <a:xfrm>
            <a:off x="8229600" y="6400800"/>
            <a:ext cx="432504" cy="365760"/>
          </a:xfrm>
          <a:prstGeom prst="rect">
            <a:avLst/>
          </a:prstGeom>
        </p:spPr>
      </p:pic>
      <p:sp>
        <p:nvSpPr>
          <p:cNvPr id="43" name="Slide Number Placeholder 42"/>
          <p:cNvSpPr>
            <a:spLocks noGrp="1"/>
          </p:cNvSpPr>
          <p:nvPr>
            <p:ph type="sldNum" sz="quarter" idx="12"/>
          </p:nvPr>
        </p:nvSpPr>
        <p:spPr/>
        <p:txBody>
          <a:bodyPr/>
          <a:lstStyle/>
          <a:p>
            <a:fld id="{197B56AA-1A1D-44A6-9AFD-24AEBEFDBFF0}" type="slidenum">
              <a:rPr lang="en-US" smtClean="0"/>
              <a:pPr/>
              <a:t>8</a:t>
            </a:fld>
            <a:endParaRPr lang="en-US"/>
          </a:p>
        </p:txBody>
      </p:sp>
    </p:spTree>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4"/>
                  </p:tgtEl>
                </p:cond>
              </p:nextCondLst>
            </p:seq>
            <p:seq concurrent="1" nextAc="seek">
              <p:cTn id="10" restart="whenNotActive" fill="hold" evtFilter="cancelBubble" nodeType="interactiveSeq">
                <p:stCondLst>
                  <p:cond evt="onClick" delay="0">
                    <p:tgtEl>
                      <p:spTgt spid="35"/>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anim calcmode="lin" valueType="num">
                                      <p:cBhvr>
                                        <p:cTn id="16" dur="500" fill="hold"/>
                                        <p:tgtEl>
                                          <p:spTgt spid="28"/>
                                        </p:tgtEl>
                                        <p:attrNameLst>
                                          <p:attrName>ppt_x</p:attrName>
                                        </p:attrNameLst>
                                      </p:cBhvr>
                                      <p:tavLst>
                                        <p:tav tm="0">
                                          <p:val>
                                            <p:strVal val="#ppt_x"/>
                                          </p:val>
                                        </p:tav>
                                        <p:tav tm="100000">
                                          <p:val>
                                            <p:strVal val="#ppt_x"/>
                                          </p:val>
                                        </p:tav>
                                      </p:tavLst>
                                    </p:anim>
                                    <p:anim calcmode="lin" valueType="num">
                                      <p:cBhvr>
                                        <p:cTn id="1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5"/>
                  </p:tgtEl>
                </p:cond>
              </p:nextCondLst>
            </p:seq>
            <p:seq concurrent="1" nextAc="seek">
              <p:cTn id="18" restart="whenNotActive" fill="hold" evtFilter="cancelBubble" nodeType="interactiveSeq">
                <p:stCondLst>
                  <p:cond evt="onClick" delay="0">
                    <p:tgtEl>
                      <p:spTgt spid="1030"/>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0"/>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1036"/>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anim calcmode="lin" valueType="num">
                                      <p:cBhvr>
                                        <p:cTn id="40" dur="500" fill="hold"/>
                                        <p:tgtEl>
                                          <p:spTgt spid="31"/>
                                        </p:tgtEl>
                                        <p:attrNameLst>
                                          <p:attrName>ppt_x</p:attrName>
                                        </p:attrNameLst>
                                      </p:cBhvr>
                                      <p:tavLst>
                                        <p:tav tm="0">
                                          <p:val>
                                            <p:strVal val="#ppt_x"/>
                                          </p:val>
                                        </p:tav>
                                        <p:tav tm="100000">
                                          <p:val>
                                            <p:strVal val="#ppt_x"/>
                                          </p:val>
                                        </p:tav>
                                      </p:tavLst>
                                    </p:anim>
                                    <p:anim calcmode="lin" valueType="num">
                                      <p:cBhvr>
                                        <p:cTn id="4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42" restart="whenNotActive" fill="hold" evtFilter="cancelBubble" nodeType="interactiveSeq">
                <p:stCondLst>
                  <p:cond evt="onClick" delay="0">
                    <p:tgtEl>
                      <p:spTgt spid="1037"/>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anim calcmode="lin" valueType="num">
                                      <p:cBhvr>
                                        <p:cTn id="48" dur="500" fill="hold"/>
                                        <p:tgtEl>
                                          <p:spTgt spid="32"/>
                                        </p:tgtEl>
                                        <p:attrNameLst>
                                          <p:attrName>ppt_x</p:attrName>
                                        </p:attrNameLst>
                                      </p:cBhvr>
                                      <p:tavLst>
                                        <p:tav tm="0">
                                          <p:val>
                                            <p:strVal val="#ppt_x"/>
                                          </p:val>
                                        </p:tav>
                                        <p:tav tm="100000">
                                          <p:val>
                                            <p:strVal val="#ppt_x"/>
                                          </p:val>
                                        </p:tav>
                                      </p:tavLst>
                                    </p:anim>
                                    <p:anim calcmode="lin" valueType="num">
                                      <p:cBhvr>
                                        <p:cTn id="4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7"/>
                  </p:tgtEl>
                </p:cond>
              </p:nextCondLst>
            </p:seq>
            <p:seq concurrent="1" nextAc="seek">
              <p:cTn id="50" restart="whenNotActive" fill="hold" evtFilter="cancelBubble" nodeType="interactiveSeq">
                <p:stCondLst>
                  <p:cond evt="onClick" delay="0">
                    <p:tgtEl>
                      <p:spTgt spid="1038"/>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anim calcmode="lin" valueType="num">
                                      <p:cBhvr>
                                        <p:cTn id="56" dur="500" fill="hold"/>
                                        <p:tgtEl>
                                          <p:spTgt spid="33"/>
                                        </p:tgtEl>
                                        <p:attrNameLst>
                                          <p:attrName>ppt_x</p:attrName>
                                        </p:attrNameLst>
                                      </p:cBhvr>
                                      <p:tavLst>
                                        <p:tav tm="0">
                                          <p:val>
                                            <p:strVal val="#ppt_x"/>
                                          </p:val>
                                        </p:tav>
                                        <p:tav tm="100000">
                                          <p:val>
                                            <p:strVal val="#ppt_x"/>
                                          </p:val>
                                        </p:tav>
                                      </p:tavLst>
                                    </p:anim>
                                    <p:anim calcmode="lin" valueType="num">
                                      <p:cBhvr>
                                        <p:cTn id="5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8"/>
                  </p:tgtEl>
                </p:cond>
              </p:nextCondLst>
            </p:seq>
          </p:childTnLst>
        </p:cTn>
      </p:par>
    </p:tnLst>
    <p:bldLst>
      <p:bldP spid="33" grpId="0" animBg="1"/>
      <p:bldP spid="31" grpId="0" animBg="1"/>
      <p:bldP spid="32" grpId="0" animBg="1"/>
      <p:bldP spid="30" grpId="0" animBg="1"/>
      <p:bldP spid="29" grpId="0" animBg="1"/>
      <p:bldP spid="28"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Sustainability is a Journey, not a Destination</a:t>
            </a:r>
            <a:endParaRPr lang="en-US" dirty="0"/>
          </a:p>
        </p:txBody>
      </p:sp>
      <p:sp>
        <p:nvSpPr>
          <p:cNvPr id="3" name="Content Placeholder 2"/>
          <p:cNvSpPr>
            <a:spLocks noGrp="1"/>
          </p:cNvSpPr>
          <p:nvPr>
            <p:ph idx="1"/>
          </p:nvPr>
        </p:nvSpPr>
        <p:spPr>
          <a:xfrm>
            <a:off x="457200" y="2819400"/>
            <a:ext cx="8229600" cy="3306763"/>
          </a:xfrm>
        </p:spPr>
        <p:txBody>
          <a:bodyPr>
            <a:normAutofit fontScale="92500" lnSpcReduction="20000"/>
          </a:bodyPr>
          <a:lstStyle/>
          <a:p>
            <a:pPr algn="ctr"/>
            <a:r>
              <a:rPr lang="en-US" dirty="0" smtClean="0"/>
              <a:t>Remember there is no such thing as a company with no environmental impact.  </a:t>
            </a:r>
            <a:r>
              <a:rPr lang="en-US" dirty="0" smtClean="0">
                <a:solidFill>
                  <a:schemeClr val="accent5"/>
                </a:solidFill>
              </a:rPr>
              <a:t>There is no sustainability “destination”</a:t>
            </a:r>
            <a:r>
              <a:rPr lang="en-US" dirty="0" smtClean="0"/>
              <a:t>.</a:t>
            </a:r>
          </a:p>
          <a:p>
            <a:pPr algn="ctr"/>
            <a:endParaRPr lang="en-US" dirty="0" smtClean="0"/>
          </a:p>
          <a:p>
            <a:pPr algn="ctr"/>
            <a:r>
              <a:rPr lang="en-US" dirty="0" smtClean="0"/>
              <a:t>Your goal should be </a:t>
            </a:r>
            <a:r>
              <a:rPr lang="en-US" dirty="0" smtClean="0">
                <a:solidFill>
                  <a:schemeClr val="accent5"/>
                </a:solidFill>
              </a:rPr>
              <a:t>continuous improvement</a:t>
            </a:r>
            <a:r>
              <a:rPr lang="en-US" dirty="0" smtClean="0"/>
              <a:t> – making constant advances in your company’s overall sustainability performance.</a:t>
            </a:r>
          </a:p>
          <a:p>
            <a:endParaRPr lang="en-US" dirty="0"/>
          </a:p>
        </p:txBody>
      </p:sp>
      <p:pic>
        <p:nvPicPr>
          <p:cNvPr id="4" name="Picture 2" descr="C:\Users\Morgan\AppData\Local\Microsoft\Windows\Temporary Internet Files\Content.IE5\5GB3H64X\MC900056631[1].wmf"/>
          <p:cNvPicPr>
            <a:picLocks noChangeAspect="1" noChangeArrowheads="1"/>
          </p:cNvPicPr>
          <p:nvPr/>
        </p:nvPicPr>
        <p:blipFill>
          <a:blip r:embed="rId2" cstate="print"/>
          <a:srcRect/>
          <a:stretch>
            <a:fillRect/>
          </a:stretch>
        </p:blipFill>
        <p:spPr bwMode="auto">
          <a:xfrm>
            <a:off x="2590800" y="1143000"/>
            <a:ext cx="3733800" cy="1259687"/>
          </a:xfrm>
          <a:prstGeom prst="rect">
            <a:avLst/>
          </a:prstGeom>
          <a:noFill/>
        </p:spPr>
      </p:pic>
      <p:sp>
        <p:nvSpPr>
          <p:cNvPr id="5" name="Right Arrow 4">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6" name="Picture 5"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7" name="Slide Number Placeholder 6"/>
          <p:cNvSpPr>
            <a:spLocks noGrp="1"/>
          </p:cNvSpPr>
          <p:nvPr>
            <p:ph type="sldNum" sz="quarter" idx="12"/>
          </p:nvPr>
        </p:nvSpPr>
        <p:spPr/>
        <p:txBody>
          <a:bodyPr/>
          <a:lstStyle/>
          <a:p>
            <a:fld id="{197B56AA-1A1D-44A6-9AFD-24AEBEFDBFF0}" type="slidenum">
              <a:rPr lang="en-US" smtClean="0"/>
              <a:pPr/>
              <a:t>9</a:t>
            </a:fld>
            <a:endParaRPr lang="en-US"/>
          </a:p>
        </p:txBody>
      </p:sp>
    </p:spTree>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Brights">
      <a:dk1>
        <a:sysClr val="windowText" lastClr="000000"/>
      </a:dk1>
      <a:lt1>
        <a:sysClr val="window" lastClr="FFFFFF"/>
      </a:lt1>
      <a:dk2>
        <a:srgbClr val="003359"/>
      </a:dk2>
      <a:lt2>
        <a:srgbClr val="0073E6"/>
      </a:lt2>
      <a:accent1>
        <a:srgbClr val="38B8FF"/>
      </a:accent1>
      <a:accent2>
        <a:srgbClr val="003359"/>
      </a:accent2>
      <a:accent3>
        <a:srgbClr val="660066"/>
      </a:accent3>
      <a:accent4>
        <a:srgbClr val="008000"/>
      </a:accent4>
      <a:accent5>
        <a:srgbClr val="C41200"/>
      </a:accent5>
      <a:accent6>
        <a:srgbClr val="ED8500"/>
      </a:accent6>
      <a:hlink>
        <a:srgbClr val="C41200"/>
      </a:hlink>
      <a:folHlink>
        <a:srgbClr val="46EB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21587</TotalTime>
  <Words>3068</Words>
  <Application>Microsoft Office PowerPoint</Application>
  <PresentationFormat>On-screen Show (4:3)</PresentationFormat>
  <Paragraphs>298</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Introduction to Sustainable Manufacturing</vt:lpstr>
      <vt:lpstr>Why is manufacturing becoming more environmentally conscious?  </vt:lpstr>
      <vt:lpstr>What is Sustainability?</vt:lpstr>
      <vt:lpstr>The Environment and Manufacturing: Important Concepts</vt:lpstr>
      <vt:lpstr>Sustainable Manufacturing</vt:lpstr>
      <vt:lpstr>Clean Technologies</vt:lpstr>
      <vt:lpstr>Green Products</vt:lpstr>
      <vt:lpstr>So What does Sustainable Manufacturing Mean in Practice?</vt:lpstr>
      <vt:lpstr>Sustainability is a Journey, not a Destination</vt:lpstr>
      <vt:lpstr>Evolution of Sustainable Manufacturing</vt:lpstr>
      <vt:lpstr>The Future: Industrial Ecology</vt:lpstr>
      <vt:lpstr>Industrial Ecology:  Towards a Closed Loop System</vt:lpstr>
      <vt:lpstr>How do you Implement Sustainable Manufacturing?</vt:lpstr>
      <vt:lpstr>Housekeeping</vt:lpstr>
      <vt:lpstr>Process Optimization</vt:lpstr>
      <vt:lpstr>Raw Material Substitution</vt:lpstr>
      <vt:lpstr>New Technologies</vt:lpstr>
      <vt:lpstr>New Product Design</vt:lpstr>
      <vt:lpstr>The Relationship Between Lean &amp; “Green”:  (a.k.a. Lean and Clean)</vt:lpstr>
      <vt:lpstr>Environmental Waste</vt:lpstr>
      <vt:lpstr>Adding Clean to Lean1</vt:lpstr>
      <vt:lpstr>Adding Clean to Lean (Cont.)</vt:lpstr>
      <vt:lpstr>Where to Go for Help</vt:lpstr>
      <vt:lpstr>Conclusion</vt:lpstr>
    </vt:vector>
  </TitlesOfParts>
  <Company>DOC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Barr</dc:creator>
  <cp:lastModifiedBy>Morgan Barr</cp:lastModifiedBy>
  <cp:revision>4359</cp:revision>
  <dcterms:created xsi:type="dcterms:W3CDTF">2009-03-20T16:41:18Z</dcterms:created>
  <dcterms:modified xsi:type="dcterms:W3CDTF">2011-12-06T18:16:18Z</dcterms:modified>
</cp:coreProperties>
</file>