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38" r:id="rId2"/>
    <p:sldId id="447" r:id="rId3"/>
    <p:sldId id="451" r:id="rId4"/>
    <p:sldId id="301" r:id="rId5"/>
    <p:sldId id="448" r:id="rId6"/>
    <p:sldId id="450" r:id="rId7"/>
    <p:sldId id="449" r:id="rId8"/>
  </p:sldIdLst>
  <p:sldSz cx="9144000" cy="6858000" type="screen4x3"/>
  <p:notesSz cx="6858000" cy="92964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gan Barr" initials="MB" lastIdx="3" clrIdx="0"/>
  <p:cmAuthor id="1" name="Morgan" initials="M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063"/>
    <a:srgbClr val="FAD260"/>
    <a:srgbClr val="EECC00"/>
    <a:srgbClr val="FB9D3F"/>
    <a:srgbClr val="EABE04"/>
    <a:srgbClr val="F5D561"/>
    <a:srgbClr val="008000"/>
    <a:srgbClr val="BDFFBD"/>
    <a:srgbClr val="006000"/>
    <a:srgbClr val="009200"/>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487" autoAdjust="0"/>
    <p:restoredTop sz="89661" autoAdjust="0"/>
  </p:normalViewPr>
  <p:slideViewPr>
    <p:cSldViewPr>
      <p:cViewPr varScale="1">
        <p:scale>
          <a:sx n="101" d="100"/>
          <a:sy n="101" d="100"/>
        </p:scale>
        <p:origin x="-1194" y="-96"/>
      </p:cViewPr>
      <p:guideLst>
        <p:guide orient="horz" pos="2160"/>
        <p:guide pos="2880"/>
      </p:guideLst>
    </p:cSldViewPr>
  </p:slideViewPr>
  <p:outlineViewPr>
    <p:cViewPr>
      <p:scale>
        <a:sx n="33" d="100"/>
        <a:sy n="33" d="100"/>
      </p:scale>
      <p:origin x="48" y="64512"/>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9" d="100"/>
          <a:sy n="59" d="100"/>
        </p:scale>
        <p:origin x="-2496"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0D2CE0C-ED91-4507-A3F7-FCE6E2945318}" type="datetimeFigureOut">
              <a:rPr lang="en-US" smtClean="0"/>
              <a:pPr/>
              <a:t>12/6/2011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6A15ADF-2D37-498F-9EAA-A8B805D349C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8" y="0"/>
            <a:ext cx="2972421" cy="465138"/>
          </a:xfrm>
          <a:prstGeom prst="rect">
            <a:avLst/>
          </a:prstGeom>
        </p:spPr>
        <p:txBody>
          <a:bodyPr vert="horz" lIns="91440" tIns="45720" rIns="91440" bIns="45720" rtlCol="0"/>
          <a:lstStyle>
            <a:lvl1pPr algn="r">
              <a:defRPr sz="1200"/>
            </a:lvl1pPr>
          </a:lstStyle>
          <a:p>
            <a:fld id="{522D6312-72EA-4098-8AC2-D7F8A87288BB}" type="datetimeFigureOut">
              <a:rPr lang="en-US" smtClean="0"/>
              <a:pPr/>
              <a:t>12/6/2011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8" y="8829675"/>
            <a:ext cx="2972421" cy="465138"/>
          </a:xfrm>
          <a:prstGeom prst="rect">
            <a:avLst/>
          </a:prstGeom>
        </p:spPr>
        <p:txBody>
          <a:bodyPr vert="horz" lIns="91440" tIns="45720" rIns="91440" bIns="45720" rtlCol="0" anchor="b"/>
          <a:lstStyle>
            <a:lvl1pPr algn="r">
              <a:defRPr sz="1200"/>
            </a:lvl1pPr>
          </a:lstStyle>
          <a:p>
            <a:fld id="{5DFEAE72-3504-403B-B834-8AE1ACF7B2B2}"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FEAE72-3504-403B-B834-8AE1ACF7B2B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C8E3A-7ECE-4925-9917-FCAAF2A3A98C}"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FE5F-A7A2-4EBF-994E-8A33F13A5593}"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8250A-A9C7-487A-BFAA-D822010A598F}"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lvl1pPr>
              <a:defRPr sz="3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C8E54F5-B62F-47EF-953F-7F637FC989D2}" type="datetime1">
              <a:rPr lang="en-US" smtClean="0"/>
              <a:pPr/>
              <a:t>12/6/2011</a:t>
            </a:fld>
            <a:endParaRPr lang="en-US"/>
          </a:p>
        </p:txBody>
      </p:sp>
      <p:sp>
        <p:nvSpPr>
          <p:cNvPr id="5" name="Footer Placeholder 4"/>
          <p:cNvSpPr>
            <a:spLocks noGrp="1"/>
          </p:cNvSpPr>
          <p:nvPr>
            <p:ph type="ftr" sz="quarter" idx="11"/>
          </p:nvPr>
        </p:nvSpPr>
        <p:spPr/>
        <p:txBody>
          <a:bodyPr/>
          <a:lstStyle/>
          <a:p>
            <a:r>
              <a:rPr lang="en-US" dirty="0" smtClean="0"/>
              <a:t>Sustainable Manufacturing 101</a:t>
            </a:r>
            <a:endParaRPr lang="en-US" dirty="0"/>
          </a:p>
        </p:txBody>
      </p:sp>
      <p:sp>
        <p:nvSpPr>
          <p:cNvPr id="6" name="Slide Number Placeholder 5"/>
          <p:cNvSpPr>
            <a:spLocks noGrp="1"/>
          </p:cNvSpPr>
          <p:nvPr>
            <p:ph type="sldNum" sz="quarter" idx="12"/>
          </p:nvPr>
        </p:nvSpPr>
        <p:spPr>
          <a:xfrm>
            <a:off x="76200" y="76200"/>
            <a:ext cx="381000" cy="365125"/>
          </a:xfrm>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A1A022-0F7F-4F28-9433-CBF04FED979C}"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16BC56-1834-4524-8E59-7D3CE8A1F49F}"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C50CCF-A7FB-427E-9AB0-F4DCA3298A1C}" type="datetime1">
              <a:rPr lang="en-US" smtClean="0"/>
              <a:pPr/>
              <a:t>12/6/2011</a:t>
            </a:fld>
            <a:endParaRPr lang="en-US"/>
          </a:p>
        </p:txBody>
      </p:sp>
      <p:sp>
        <p:nvSpPr>
          <p:cNvPr id="8" name="Footer Placeholder 7"/>
          <p:cNvSpPr>
            <a:spLocks noGrp="1"/>
          </p:cNvSpPr>
          <p:nvPr>
            <p:ph type="ftr" sz="quarter" idx="11"/>
          </p:nvPr>
        </p:nvSpPr>
        <p:spPr/>
        <p:txBody>
          <a:bodyPr/>
          <a:lstStyle/>
          <a:p>
            <a:r>
              <a:rPr lang="en-US" smtClean="0"/>
              <a:t>Sustainable Manufacturing 101</a:t>
            </a:r>
            <a:endParaRPr lang="en-US"/>
          </a:p>
        </p:txBody>
      </p:sp>
      <p:sp>
        <p:nvSpPr>
          <p:cNvPr id="9" name="Slide Number Placeholder 8"/>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2B7D3-0AE8-41E9-B1E7-8C644F9990D3}" type="datetime1">
              <a:rPr lang="en-US" smtClean="0"/>
              <a:pPr/>
              <a:t>12/6/2011</a:t>
            </a:fld>
            <a:endParaRPr lang="en-US"/>
          </a:p>
        </p:txBody>
      </p:sp>
      <p:sp>
        <p:nvSpPr>
          <p:cNvPr id="4" name="Footer Placeholder 3"/>
          <p:cNvSpPr>
            <a:spLocks noGrp="1"/>
          </p:cNvSpPr>
          <p:nvPr>
            <p:ph type="ftr" sz="quarter" idx="11"/>
          </p:nvPr>
        </p:nvSpPr>
        <p:spPr/>
        <p:txBody>
          <a:bodyPr/>
          <a:lstStyle/>
          <a:p>
            <a:r>
              <a:rPr lang="en-US" smtClean="0"/>
              <a:t>Sustainable Manufacturing 101</a:t>
            </a:r>
            <a:endParaRPr lang="en-US"/>
          </a:p>
        </p:txBody>
      </p:sp>
      <p:sp>
        <p:nvSpPr>
          <p:cNvPr id="5" name="Slide Number Placeholder 4"/>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9A3EB-BB97-49D2-A6BE-E058AD962D89}" type="datetime1">
              <a:rPr lang="en-US" smtClean="0"/>
              <a:pPr/>
              <a:t>12/6/2011</a:t>
            </a:fld>
            <a:endParaRPr lang="en-US"/>
          </a:p>
        </p:txBody>
      </p:sp>
      <p:sp>
        <p:nvSpPr>
          <p:cNvPr id="3" name="Footer Placeholder 2"/>
          <p:cNvSpPr>
            <a:spLocks noGrp="1"/>
          </p:cNvSpPr>
          <p:nvPr>
            <p:ph type="ftr" sz="quarter" idx="11"/>
          </p:nvPr>
        </p:nvSpPr>
        <p:spPr/>
        <p:txBody>
          <a:bodyPr/>
          <a:lstStyle/>
          <a:p>
            <a:r>
              <a:rPr lang="en-US" smtClean="0"/>
              <a:t>Sustainable Manufacturing 101</a:t>
            </a:r>
            <a:endParaRPr lang="en-US"/>
          </a:p>
        </p:txBody>
      </p:sp>
      <p:sp>
        <p:nvSpPr>
          <p:cNvPr id="4" name="Slide Number Placeholder 3"/>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2314A-CA67-44CC-A3BF-2987CA80FE8E}"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B13AE-A6BC-4CD1-A221-DB657107EA88}"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DECFA-B4A8-4B97-8B1A-9B915A4D1820}" type="datetime1">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Sustainable Manufacturing 101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B56AA-1A1D-44A6-9AFD-24AEBEFDBF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sustainability@trade.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sbc.trade.gov/"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wmf"/><Relationship Id="rId11" Type="http://schemas.openxmlformats.org/officeDocument/2006/relationships/slide" Target="slide5.xml"/><Relationship Id="rId5" Type="http://schemas.openxmlformats.org/officeDocument/2006/relationships/image" Target="../media/image6.png"/><Relationship Id="rId10" Type="http://schemas.openxmlformats.org/officeDocument/2006/relationships/image" Target="../media/image10.emf"/><Relationship Id="rId4" Type="http://schemas.openxmlformats.org/officeDocument/2006/relationships/image" Target="../media/image5.png"/><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1.wmf"/><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slide" Target="slide1.xml"/><Relationship Id="rId3" Type="http://schemas.openxmlformats.org/officeDocument/2006/relationships/hyperlink" Target="Introduction%20to%20Sustainable%20Manufacturing.pptx" TargetMode="External"/><Relationship Id="rId7" Type="http://schemas.openxmlformats.org/officeDocument/2006/relationships/hyperlink" Target="Getting%20Started%20Understand%20Your%20Impact.pptx" TargetMode="External"/><Relationship Id="rId12" Type="http://schemas.openxmlformats.org/officeDocument/2006/relationships/image" Target="../media/image17.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wmf"/><Relationship Id="rId11" Type="http://schemas.openxmlformats.org/officeDocument/2006/relationships/hyperlink" Target="Deciding%20on%20Financing%20and%20Implementing%20Projects.pptx" TargetMode="External"/><Relationship Id="rId5" Type="http://schemas.openxmlformats.org/officeDocument/2006/relationships/hyperlink" Target="The%20Business%20Case.pptx" TargetMode="External"/><Relationship Id="rId15" Type="http://schemas.openxmlformats.org/officeDocument/2006/relationships/image" Target="../media/image18.wmf"/><Relationship Id="rId10" Type="http://schemas.openxmlformats.org/officeDocument/2006/relationships/image" Target="../media/image16.wmf"/><Relationship Id="rId4" Type="http://schemas.openxmlformats.org/officeDocument/2006/relationships/image" Target="../media/image13.png"/><Relationship Id="rId9" Type="http://schemas.openxmlformats.org/officeDocument/2006/relationships/hyperlink" Target="Finding%20Opportunities%20for%20Improvement.pptx" TargetMode="Externa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14600"/>
            <a:ext cx="9144000" cy="1371600"/>
          </a:xfrm>
          <a:prstGeom prst="rect">
            <a:avLst/>
          </a:prstGeom>
          <a:effectLst>
            <a:outerShdw blurRad="40000" dist="23000" dir="5400000" rotWithShape="0">
              <a:srgbClr val="000000">
                <a:alpha val="35000"/>
              </a:srgbClr>
            </a:outerShdw>
            <a:reflection blurRad="6350" stA="50000" endA="300" endPos="90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4400" dirty="0" smtClean="0">
                <a:solidFill>
                  <a:schemeClr val="bg1"/>
                </a:solidFill>
              </a:rPr>
              <a:t>Introduction</a:t>
            </a:r>
            <a:endParaRPr lang="en-US" sz="4400" dirty="0"/>
          </a:p>
        </p:txBody>
      </p:sp>
      <p:sp>
        <p:nvSpPr>
          <p:cNvPr id="2" name="Title 1"/>
          <p:cNvSpPr>
            <a:spLocks noGrp="1"/>
          </p:cNvSpPr>
          <p:nvPr>
            <p:ph type="title"/>
          </p:nvPr>
        </p:nvSpPr>
        <p:spPr>
          <a:xfrm>
            <a:off x="228600" y="381000"/>
            <a:ext cx="1752600" cy="381000"/>
          </a:xfrm>
        </p:spPr>
        <p:txBody>
          <a:bodyPr>
            <a:normAutofit/>
          </a:bodyPr>
          <a:lstStyle/>
          <a:p>
            <a:r>
              <a:rPr lang="en-US" sz="1000" dirty="0" smtClean="0">
                <a:solidFill>
                  <a:schemeClr val="bg1"/>
                </a:solidFill>
              </a:rPr>
              <a:t>Introduction </a:t>
            </a:r>
            <a:endParaRPr lang="en-US" sz="1000" dirty="0">
              <a:solidFill>
                <a:schemeClr val="bg1"/>
              </a:solidFill>
            </a:endParaRPr>
          </a:p>
        </p:txBody>
      </p:sp>
      <p:sp>
        <p:nvSpPr>
          <p:cNvPr id="9" name="Right Arrow 8">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5" name="TextBox 4"/>
          <p:cNvSpPr txBox="1"/>
          <p:nvPr/>
        </p:nvSpPr>
        <p:spPr>
          <a:xfrm>
            <a:off x="304800" y="5486400"/>
            <a:ext cx="4191000" cy="1169551"/>
          </a:xfrm>
          <a:prstGeom prst="rect">
            <a:avLst/>
          </a:prstGeom>
          <a:noFill/>
        </p:spPr>
        <p:txBody>
          <a:bodyPr wrap="square" rtlCol="0">
            <a:spAutoFit/>
          </a:bodyPr>
          <a:lstStyle/>
          <a:p>
            <a:r>
              <a:rPr lang="en-US" sz="1400" dirty="0" smtClean="0"/>
              <a:t>Developed by the U.S. Department of Commerce,</a:t>
            </a:r>
          </a:p>
          <a:p>
            <a:r>
              <a:rPr lang="en-US" sz="1400" dirty="0" smtClean="0"/>
              <a:t>International Trade Administration,</a:t>
            </a:r>
          </a:p>
          <a:p>
            <a:r>
              <a:rPr lang="en-US" sz="1400" dirty="0" smtClean="0"/>
              <a:t>Manufacturing and Services </a:t>
            </a:r>
          </a:p>
          <a:p>
            <a:r>
              <a:rPr lang="en-US" sz="1400" dirty="0" smtClean="0"/>
              <a:t>December 6, 2011</a:t>
            </a:r>
          </a:p>
          <a:p>
            <a:r>
              <a:rPr lang="en-US" sz="1400" dirty="0" smtClean="0">
                <a:hlinkClick r:id="rId4"/>
              </a:rPr>
              <a:t>sustainability@trade.gov</a:t>
            </a:r>
            <a:r>
              <a:rPr lang="en-US" sz="1400" dirty="0" smtClean="0"/>
              <a:t> </a:t>
            </a:r>
            <a:endParaRPr lang="en-US" sz="1400" dirty="0"/>
          </a:p>
        </p:txBody>
      </p:sp>
    </p:spTree>
  </p:cSld>
  <p:clrMapOvr>
    <a:masterClrMapping/>
  </p:clrMapOvr>
  <p:transition spd="med" advClick="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Content Placeholder 3"/>
          <p:cNvSpPr txBox="1">
            <a:spLocks noGrp="1"/>
          </p:cNvSpPr>
          <p:nvPr>
            <p:ph idx="1"/>
          </p:nvPr>
        </p:nvSpPr>
        <p:spPr>
          <a:xfrm>
            <a:off x="381000" y="1143000"/>
            <a:ext cx="6477000" cy="3890296"/>
          </a:xfrm>
          <a:prstGeom prst="rect">
            <a:avLst/>
          </a:prstGeom>
          <a:noFill/>
        </p:spPr>
        <p:txBody>
          <a:bodyPr wrap="square" rtlCol="0">
            <a:spAutoFit/>
          </a:bodyPr>
          <a:lstStyle/>
          <a:p>
            <a:pPr marL="4763" indent="3175">
              <a:spcAft>
                <a:spcPts val="2400"/>
              </a:spcAft>
              <a:buNone/>
            </a:pPr>
            <a:r>
              <a:rPr lang="en-US" sz="2200" dirty="0" smtClean="0"/>
              <a:t>There is a wealth of information on sustainable business available from government agencies, NGOs, research institutions, and other bodies.  </a:t>
            </a:r>
          </a:p>
          <a:p>
            <a:pPr marL="4763" indent="3175">
              <a:spcAft>
                <a:spcPts val="2400"/>
              </a:spcAft>
              <a:buNone/>
            </a:pPr>
            <a:r>
              <a:rPr lang="en-US" sz="2200" dirty="0" smtClean="0"/>
              <a:t>However, it can be difficult for a beginner to sort through all this information and get a basic introduction to the subject.   </a:t>
            </a:r>
          </a:p>
          <a:p>
            <a:pPr marL="4763" indent="3175">
              <a:spcAft>
                <a:spcPts val="2400"/>
              </a:spcAft>
              <a:buNone/>
            </a:pPr>
            <a:r>
              <a:rPr lang="en-US" sz="2200" dirty="0" smtClean="0"/>
              <a:t>This training is meant to do just that—to be an </a:t>
            </a:r>
            <a:r>
              <a:rPr lang="en-US" sz="2200" b="1" dirty="0" smtClean="0">
                <a:solidFill>
                  <a:schemeClr val="accent5"/>
                </a:solidFill>
              </a:rPr>
              <a:t>introduction</a:t>
            </a:r>
            <a:r>
              <a:rPr lang="en-US" sz="2200" dirty="0" smtClean="0"/>
              <a:t> to the topic of </a:t>
            </a:r>
            <a:r>
              <a:rPr lang="en-US" sz="2200" dirty="0" smtClean="0">
                <a:solidFill>
                  <a:schemeClr val="accent5"/>
                </a:solidFill>
              </a:rPr>
              <a:t>environmental sustainability</a:t>
            </a:r>
            <a:r>
              <a:rPr lang="en-US" sz="2200" dirty="0" smtClean="0"/>
              <a:t> </a:t>
            </a:r>
            <a:r>
              <a:rPr lang="en-US" sz="2200" dirty="0" smtClean="0">
                <a:solidFill>
                  <a:schemeClr val="accent5"/>
                </a:solidFill>
              </a:rPr>
              <a:t>in manufacturing.</a:t>
            </a:r>
            <a:endParaRPr lang="en-US" sz="2200" dirty="0" smtClean="0"/>
          </a:p>
        </p:txBody>
      </p:sp>
      <p:pic>
        <p:nvPicPr>
          <p:cNvPr id="1027" name="Picture 3" descr="C:\Documents and Settings\Morgan Barr\Local Settings\Temporary Internet Files\Content.IE5\SNVOIHVG\MC900233781[1].wmf"/>
          <p:cNvPicPr>
            <a:picLocks noChangeAspect="1" noChangeArrowheads="1"/>
          </p:cNvPicPr>
          <p:nvPr/>
        </p:nvPicPr>
        <p:blipFill>
          <a:blip r:embed="rId3" cstate="print"/>
          <a:srcRect/>
          <a:stretch>
            <a:fillRect/>
          </a:stretch>
        </p:blipFill>
        <p:spPr bwMode="auto">
          <a:xfrm>
            <a:off x="6858000" y="152400"/>
            <a:ext cx="2077940" cy="1874066"/>
          </a:xfrm>
          <a:prstGeom prst="rect">
            <a:avLst/>
          </a:prstGeom>
          <a:noFill/>
        </p:spPr>
      </p:pic>
      <p:sp>
        <p:nvSpPr>
          <p:cNvPr id="9" name="Right Arrow 8">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9"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11" name="Slide Number Placeholder 10"/>
          <p:cNvSpPr>
            <a:spLocks noGrp="1"/>
          </p:cNvSpPr>
          <p:nvPr>
            <p:ph type="sldNum" sz="quarter" idx="12"/>
          </p:nvPr>
        </p:nvSpPr>
        <p:spPr/>
        <p:txBody>
          <a:bodyPr/>
          <a:lstStyle/>
          <a:p>
            <a:fld id="{197B56AA-1A1D-44A6-9AFD-24AEBEFDBFF0}" type="slidenum">
              <a:rPr lang="en-US" smtClean="0"/>
              <a:pPr/>
              <a:t>2</a:t>
            </a:fld>
            <a:endParaRPr lang="en-US"/>
          </a:p>
        </p:txBody>
      </p:sp>
    </p:spTree>
  </p:cSld>
  <p:clrMapOvr>
    <a:masterClrMapping/>
  </p:clrMapOvr>
  <p:transition spd="med" advClick="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457200" y="990600"/>
            <a:ext cx="6629400" cy="5135563"/>
          </a:xfrm>
        </p:spPr>
        <p:txBody>
          <a:bodyPr>
            <a:normAutofit fontScale="70000" lnSpcReduction="20000"/>
          </a:bodyPr>
          <a:lstStyle/>
          <a:p>
            <a:pPr>
              <a:spcAft>
                <a:spcPts val="1200"/>
              </a:spcAft>
            </a:pPr>
            <a:r>
              <a:rPr lang="en-US" dirty="0" smtClean="0"/>
              <a:t>This training will</a:t>
            </a:r>
          </a:p>
          <a:p>
            <a:pPr lvl="1">
              <a:spcAft>
                <a:spcPts val="1200"/>
              </a:spcAft>
            </a:pPr>
            <a:r>
              <a:rPr lang="en-US" dirty="0" smtClean="0"/>
              <a:t>introduce you to the topic of environmental </a:t>
            </a:r>
            <a:r>
              <a:rPr lang="en-US" i="1" dirty="0" smtClean="0">
                <a:solidFill>
                  <a:schemeClr val="accent5"/>
                </a:solidFill>
              </a:rPr>
              <a:t>sustainability</a:t>
            </a:r>
            <a:r>
              <a:rPr lang="en-US" i="1" dirty="0" smtClean="0"/>
              <a:t> </a:t>
            </a:r>
            <a:r>
              <a:rPr lang="en-US" i="1" dirty="0" smtClean="0">
                <a:solidFill>
                  <a:schemeClr val="accent5"/>
                </a:solidFill>
              </a:rPr>
              <a:t>in manufacturing</a:t>
            </a:r>
            <a:r>
              <a:rPr lang="en-US" dirty="0" smtClean="0"/>
              <a:t>,</a:t>
            </a:r>
            <a:r>
              <a:rPr lang="en-US" dirty="0" smtClean="0">
                <a:solidFill>
                  <a:schemeClr val="accent5"/>
                </a:solidFill>
              </a:rPr>
              <a:t> </a:t>
            </a:r>
          </a:p>
          <a:p>
            <a:pPr lvl="1">
              <a:spcAft>
                <a:spcPts val="1200"/>
              </a:spcAft>
            </a:pPr>
            <a:r>
              <a:rPr lang="en-US" dirty="0" smtClean="0"/>
              <a:t>Illustrate its relationship to </a:t>
            </a:r>
            <a:r>
              <a:rPr lang="en-US" i="1" dirty="0" smtClean="0">
                <a:solidFill>
                  <a:schemeClr val="accent5"/>
                </a:solidFill>
              </a:rPr>
              <a:t>business competitiveness</a:t>
            </a:r>
            <a:r>
              <a:rPr lang="en-US" dirty="0" smtClean="0"/>
              <a:t>, and </a:t>
            </a:r>
          </a:p>
          <a:p>
            <a:pPr lvl="1">
              <a:spcAft>
                <a:spcPts val="1200"/>
              </a:spcAft>
            </a:pPr>
            <a:r>
              <a:rPr lang="en-US" dirty="0" smtClean="0"/>
              <a:t>Explain how to </a:t>
            </a:r>
            <a:r>
              <a:rPr lang="en-US" i="1" dirty="0" smtClean="0">
                <a:solidFill>
                  <a:schemeClr val="accent5"/>
                </a:solidFill>
              </a:rPr>
              <a:t>begin implementing sustainable practices in your company</a:t>
            </a:r>
            <a:r>
              <a:rPr lang="en-US" dirty="0" smtClean="0"/>
              <a:t>.  </a:t>
            </a:r>
          </a:p>
          <a:p>
            <a:pPr>
              <a:spcAft>
                <a:spcPts val="1200"/>
              </a:spcAft>
            </a:pPr>
            <a:r>
              <a:rPr lang="en-US" dirty="0" smtClean="0"/>
              <a:t>You will find links to more in-depth information throughout the training modules. </a:t>
            </a:r>
          </a:p>
          <a:p>
            <a:pPr>
              <a:spcAft>
                <a:spcPts val="1200"/>
              </a:spcAft>
            </a:pPr>
            <a:r>
              <a:rPr lang="en-US" dirty="0" smtClean="0"/>
              <a:t>We also encourage you to use the additional resources and guides available through the </a:t>
            </a:r>
            <a:r>
              <a:rPr lang="en-US" dirty="0" smtClean="0">
                <a:hlinkClick r:id="rId2"/>
              </a:rPr>
              <a:t>Sustainable Business Clearinghouse</a:t>
            </a:r>
            <a:r>
              <a:rPr lang="en-US" dirty="0" smtClean="0"/>
              <a:t>.  </a:t>
            </a:r>
            <a:endParaRPr lang="en-US" dirty="0"/>
          </a:p>
        </p:txBody>
      </p:sp>
      <p:sp>
        <p:nvSpPr>
          <p:cNvPr id="4" name="Right Arrow 3">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5" name="Picture 4"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pic>
        <p:nvPicPr>
          <p:cNvPr id="1027" name="Picture 3" descr="C:\Documents and Settings\Morgan Barr\Local Settings\Temporary Internet Files\Content.IE5\MUUTRIHF\MC900440113[1].png"/>
          <p:cNvPicPr>
            <a:picLocks noChangeAspect="1" noChangeArrowheads="1"/>
          </p:cNvPicPr>
          <p:nvPr/>
        </p:nvPicPr>
        <p:blipFill>
          <a:blip r:embed="rId6" cstate="print"/>
          <a:srcRect/>
          <a:stretch>
            <a:fillRect/>
          </a:stretch>
        </p:blipFill>
        <p:spPr bwMode="auto">
          <a:xfrm>
            <a:off x="7467600" y="228600"/>
            <a:ext cx="1329396" cy="2133600"/>
          </a:xfrm>
          <a:prstGeom prst="rect">
            <a:avLst/>
          </a:prstGeom>
          <a:noFill/>
        </p:spPr>
      </p:pic>
      <p:sp>
        <p:nvSpPr>
          <p:cNvPr id="10" name="Slide Number Placeholder 9"/>
          <p:cNvSpPr>
            <a:spLocks noGrp="1"/>
          </p:cNvSpPr>
          <p:nvPr>
            <p:ph type="sldNum" sz="quarter" idx="12"/>
          </p:nvPr>
        </p:nvSpPr>
        <p:spPr/>
        <p:txBody>
          <a:bodyPr/>
          <a:lstStyle/>
          <a:p>
            <a:fld id="{197B56AA-1A1D-44A6-9AFD-24AEBEFDBFF0}" type="slidenum">
              <a:rPr lang="en-US" smtClean="0"/>
              <a:pPr/>
              <a:t>3</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2000"/>
                                        <p:tgtEl>
                                          <p:spTgt spid="3">
                                            <p:txEl>
                                              <p:pRg st="1" end="1"/>
                                            </p:txEl>
                                          </p:spTgt>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2000"/>
                                        <p:tgtEl>
                                          <p:spTgt spid="3">
                                            <p:txEl>
                                              <p:pRg st="2" end="2"/>
                                            </p:txEl>
                                          </p:spTgt>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2000"/>
                                        <p:tgtEl>
                                          <p:spTgt spid="3">
                                            <p:txEl>
                                              <p:pRg st="3" end="3"/>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81000" y="990600"/>
            <a:ext cx="8077200" cy="984885"/>
          </a:xfrm>
          <a:prstGeom prst="rect">
            <a:avLst/>
          </a:prstGeom>
          <a:noFill/>
        </p:spPr>
        <p:txBody>
          <a:bodyPr wrap="square" rtlCol="0">
            <a:spAutoFit/>
          </a:bodyPr>
          <a:lstStyle/>
          <a:p>
            <a:pPr algn="ctr"/>
            <a:r>
              <a:rPr lang="en-US" sz="2000" dirty="0" smtClean="0"/>
              <a:t>If you haven’t yet, first start the slide show.  Click the       at the bottom of the screen</a:t>
            </a:r>
          </a:p>
          <a:p>
            <a:endParaRPr lang="en-US" dirty="0"/>
          </a:p>
        </p:txBody>
      </p:sp>
      <p:sp>
        <p:nvSpPr>
          <p:cNvPr id="20" name="Rounded Rectangle 19"/>
          <p:cNvSpPr/>
          <p:nvPr/>
        </p:nvSpPr>
        <p:spPr>
          <a:xfrm>
            <a:off x="304800" y="3352800"/>
            <a:ext cx="7848600" cy="2819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dirty="0" smtClean="0"/>
              <a:t>Look for these icons to learn about:</a:t>
            </a:r>
          </a:p>
        </p:txBody>
      </p:sp>
      <p:sp>
        <p:nvSpPr>
          <p:cNvPr id="2" name="Title 1"/>
          <p:cNvSpPr>
            <a:spLocks noGrp="1"/>
          </p:cNvSpPr>
          <p:nvPr>
            <p:ph type="title"/>
          </p:nvPr>
        </p:nvSpPr>
        <p:spPr/>
        <p:txBody>
          <a:bodyPr/>
          <a:lstStyle/>
          <a:p>
            <a:r>
              <a:rPr lang="en-US" dirty="0" smtClean="0"/>
              <a:t>How to use this training</a:t>
            </a:r>
            <a:endParaRPr lang="en-US" dirty="0"/>
          </a:p>
        </p:txBody>
      </p:sp>
      <p:sp>
        <p:nvSpPr>
          <p:cNvPr id="3" name="Content Placeholder 2"/>
          <p:cNvSpPr>
            <a:spLocks noGrp="1"/>
          </p:cNvSpPr>
          <p:nvPr>
            <p:ph idx="1"/>
          </p:nvPr>
        </p:nvSpPr>
        <p:spPr>
          <a:xfrm>
            <a:off x="2286000" y="1828799"/>
            <a:ext cx="6553200" cy="1371601"/>
          </a:xfrm>
        </p:spPr>
        <p:txBody>
          <a:bodyPr>
            <a:normAutofit lnSpcReduction="10000"/>
          </a:bodyPr>
          <a:lstStyle/>
          <a:p>
            <a:pPr>
              <a:buNone/>
            </a:pPr>
            <a:r>
              <a:rPr lang="en-US" sz="1600" dirty="0" smtClean="0"/>
              <a:t>Click on the arrows and other indicated buttons to move through the lesson.  </a:t>
            </a:r>
          </a:p>
          <a:p>
            <a:endParaRPr lang="en-US" sz="1600" dirty="0" smtClean="0"/>
          </a:p>
          <a:p>
            <a:pPr>
              <a:buNone/>
            </a:pPr>
            <a:r>
              <a:rPr lang="en-US" sz="1600" dirty="0" smtClean="0"/>
              <a:t>Click the house button to take you back to the beginning of the lesson</a:t>
            </a:r>
            <a:endParaRPr lang="en-US" sz="2400" dirty="0" smtClean="0"/>
          </a:p>
        </p:txBody>
      </p:sp>
      <p:pic>
        <p:nvPicPr>
          <p:cNvPr id="4" name="Picture 3" descr="untitled.bmp"/>
          <p:cNvPicPr>
            <a:picLocks noChangeAspect="1"/>
          </p:cNvPicPr>
          <p:nvPr/>
        </p:nvPicPr>
        <p:blipFill>
          <a:blip r:embed="rId3" cstate="print"/>
          <a:stretch>
            <a:fillRect/>
          </a:stretch>
        </p:blipFill>
        <p:spPr>
          <a:xfrm>
            <a:off x="6934200" y="1066800"/>
            <a:ext cx="304762" cy="266667"/>
          </a:xfrm>
          <a:prstGeom prst="rect">
            <a:avLst/>
          </a:prstGeom>
        </p:spPr>
      </p:pic>
      <p:sp>
        <p:nvSpPr>
          <p:cNvPr id="6" name="Rectangle 5"/>
          <p:cNvSpPr/>
          <p:nvPr/>
        </p:nvSpPr>
        <p:spPr>
          <a:xfrm>
            <a:off x="457200" y="3691128"/>
            <a:ext cx="576072" cy="576072"/>
          </a:xfrm>
          <a:prstGeom prst="rect">
            <a:avLst/>
          </a:prstGeom>
          <a:blipFill rotWithShape="0">
            <a:blip r:embed="rId4" cstate="print">
              <a:duotone>
                <a:schemeClr val="accent4">
                  <a:shade val="45000"/>
                  <a:satMod val="135000"/>
                </a:schemeClr>
                <a:prstClr val="white"/>
              </a:duotone>
            </a:blip>
            <a:stretch>
              <a:fillRect/>
            </a:stretch>
          </a:blipFill>
        </p:spPr>
        <p:style>
          <a:lnRef idx="0">
            <a:schemeClr val="lt1">
              <a:hueOff val="0"/>
              <a:satOff val="0"/>
              <a:lumOff val="0"/>
              <a:alphaOff val="0"/>
            </a:schemeClr>
          </a:lnRef>
          <a:fillRef idx="1">
            <a:scrgbClr r="0" g="0" b="0"/>
          </a:fillRef>
          <a:effectRef idx="3">
            <a:schemeClr val="accent4">
              <a:tint val="50000"/>
              <a:hueOff val="0"/>
              <a:satOff val="0"/>
              <a:lumOff val="0"/>
              <a:alphaOff val="0"/>
            </a:schemeClr>
          </a:effectRef>
          <a:fontRef idx="minor">
            <a:schemeClr val="lt1">
              <a:hueOff val="0"/>
              <a:satOff val="0"/>
              <a:lumOff val="0"/>
              <a:alphaOff val="0"/>
            </a:schemeClr>
          </a:fontRef>
        </p:style>
        <p:txBody>
          <a:bodyPr/>
          <a:lstStyle/>
          <a:p>
            <a:r>
              <a:rPr lang="en-US" dirty="0" smtClean="0"/>
              <a:t>  </a:t>
            </a:r>
            <a:endParaRPr lang="en-US" dirty="0"/>
          </a:p>
        </p:txBody>
      </p:sp>
      <p:sp>
        <p:nvSpPr>
          <p:cNvPr id="7" name="Rectangle 6"/>
          <p:cNvSpPr/>
          <p:nvPr/>
        </p:nvSpPr>
        <p:spPr>
          <a:xfrm>
            <a:off x="457200" y="4419600"/>
            <a:ext cx="609600" cy="609600"/>
          </a:xfrm>
          <a:prstGeom prst="rect">
            <a:avLst/>
          </a:prstGeom>
          <a:blipFill rotWithShape="0">
            <a:blip r:embed="rId5" cstate="print"/>
            <a:stretch>
              <a:fillRect/>
            </a:stretch>
          </a:blipFill>
        </p:spPr>
        <p:style>
          <a:lnRef idx="0">
            <a:schemeClr val="lt1">
              <a:hueOff val="0"/>
              <a:satOff val="0"/>
              <a:lumOff val="0"/>
              <a:alphaOff val="0"/>
            </a:schemeClr>
          </a:lnRef>
          <a:fillRef idx="1">
            <a:scrgbClr r="0" g="0" b="0"/>
          </a:fillRef>
          <a:effectRef idx="3">
            <a:schemeClr val="accent4">
              <a:tint val="50000"/>
              <a:hueOff val="0"/>
              <a:satOff val="0"/>
              <a:lumOff val="0"/>
              <a:alphaOff val="0"/>
            </a:schemeClr>
          </a:effectRef>
          <a:fontRef idx="minor">
            <a:schemeClr val="lt1">
              <a:hueOff val="0"/>
              <a:satOff val="0"/>
              <a:lumOff val="0"/>
              <a:alphaOff val="0"/>
            </a:schemeClr>
          </a:fontRef>
        </p:style>
      </p:sp>
      <p:pic>
        <p:nvPicPr>
          <p:cNvPr id="1026" name="Picture 2" descr="C:\Documents and Settings\Morgan Barr\Local Settings\Temporary Internet Files\Content.IE5\2MHZ2K09\MCj03979710000[1].wmf"/>
          <p:cNvPicPr>
            <a:picLocks noChangeAspect="1" noChangeArrowheads="1"/>
          </p:cNvPicPr>
          <p:nvPr/>
        </p:nvPicPr>
        <p:blipFill>
          <a:blip r:embed="rId6" cstate="print"/>
          <a:srcRect/>
          <a:stretch>
            <a:fillRect/>
          </a:stretch>
        </p:blipFill>
        <p:spPr bwMode="auto">
          <a:xfrm>
            <a:off x="457200" y="5257800"/>
            <a:ext cx="605378" cy="605901"/>
          </a:xfrm>
          <a:prstGeom prst="rect">
            <a:avLst/>
          </a:prstGeom>
          <a:noFill/>
        </p:spPr>
      </p:pic>
      <p:pic>
        <p:nvPicPr>
          <p:cNvPr id="16" name="Picture 2" descr="C:\Users\Morgan\AppData\Local\Microsoft\Windows\Temporary Internet Files\Content.IE5\G1HKTB9N\MC900431585[1].png"/>
          <p:cNvPicPr>
            <a:picLocks noChangeAspect="1" noChangeArrowheads="1"/>
          </p:cNvPicPr>
          <p:nvPr/>
        </p:nvPicPr>
        <p:blipFill>
          <a:blip r:embed="rId7" cstate="print"/>
          <a:srcRect/>
          <a:stretch>
            <a:fillRect/>
          </a:stretch>
        </p:blipFill>
        <p:spPr bwMode="auto">
          <a:xfrm>
            <a:off x="5181600" y="4495800"/>
            <a:ext cx="685800" cy="685800"/>
          </a:xfrm>
          <a:prstGeom prst="rect">
            <a:avLst/>
          </a:prstGeom>
          <a:noFill/>
        </p:spPr>
      </p:pic>
      <p:pic>
        <p:nvPicPr>
          <p:cNvPr id="17" name="Picture 2" descr="C:\Users\Morgan\AppData\Local\Microsoft\Windows\Temporary Internet Files\Content.IE5\P8TQ053Y\MC900432556[1].png"/>
          <p:cNvPicPr>
            <a:picLocks noChangeAspect="1" noChangeArrowheads="1"/>
          </p:cNvPicPr>
          <p:nvPr/>
        </p:nvPicPr>
        <p:blipFill>
          <a:blip r:embed="rId8" cstate="print"/>
          <a:srcRect/>
          <a:stretch>
            <a:fillRect/>
          </a:stretch>
        </p:blipFill>
        <p:spPr bwMode="auto">
          <a:xfrm>
            <a:off x="5181600" y="5334000"/>
            <a:ext cx="685800" cy="685800"/>
          </a:xfrm>
          <a:prstGeom prst="rect">
            <a:avLst/>
          </a:prstGeom>
          <a:noFill/>
        </p:spPr>
      </p:pic>
      <p:sp>
        <p:nvSpPr>
          <p:cNvPr id="18" name="TextBox 17"/>
          <p:cNvSpPr txBox="1"/>
          <p:nvPr/>
        </p:nvSpPr>
        <p:spPr>
          <a:xfrm>
            <a:off x="5867400" y="3877032"/>
            <a:ext cx="2209800" cy="2308324"/>
          </a:xfrm>
          <a:prstGeom prst="rect">
            <a:avLst/>
          </a:prstGeom>
          <a:noFill/>
        </p:spPr>
        <p:txBody>
          <a:bodyPr wrap="square" rtlCol="0">
            <a:spAutoFit/>
          </a:bodyPr>
          <a:lstStyle/>
          <a:p>
            <a:r>
              <a:rPr lang="en-US" sz="1400" dirty="0" smtClean="0"/>
              <a:t>Advanced concepts </a:t>
            </a:r>
          </a:p>
          <a:p>
            <a:endParaRPr lang="en-US" sz="1400" dirty="0" smtClean="0"/>
          </a:p>
          <a:p>
            <a:endParaRPr lang="en-US" sz="1400" dirty="0" smtClean="0"/>
          </a:p>
          <a:p>
            <a:r>
              <a:rPr lang="en-US" sz="1400" dirty="0" smtClean="0"/>
              <a:t>Checklists with guidance to follow </a:t>
            </a:r>
          </a:p>
          <a:p>
            <a:endParaRPr lang="en-US" sz="1400" dirty="0" smtClean="0"/>
          </a:p>
          <a:p>
            <a:endParaRPr lang="en-US" sz="1400" dirty="0" smtClean="0"/>
          </a:p>
          <a:p>
            <a:r>
              <a:rPr lang="en-US" sz="1400" dirty="0" smtClean="0"/>
              <a:t>Tools and resources to pursue for help</a:t>
            </a:r>
          </a:p>
          <a:p>
            <a:endParaRPr lang="en-US" dirty="0"/>
          </a:p>
        </p:txBody>
      </p:sp>
      <p:sp>
        <p:nvSpPr>
          <p:cNvPr id="19" name="TextBox 18"/>
          <p:cNvSpPr txBox="1"/>
          <p:nvPr/>
        </p:nvSpPr>
        <p:spPr>
          <a:xfrm>
            <a:off x="1066800" y="3909298"/>
            <a:ext cx="3962400" cy="2339102"/>
          </a:xfrm>
          <a:prstGeom prst="rect">
            <a:avLst/>
          </a:prstGeom>
          <a:noFill/>
        </p:spPr>
        <p:txBody>
          <a:bodyPr wrap="square" rtlCol="0">
            <a:spAutoFit/>
          </a:bodyPr>
          <a:lstStyle/>
          <a:p>
            <a:r>
              <a:rPr lang="en-US" sz="1400" dirty="0" smtClean="0"/>
              <a:t>New or related terms</a:t>
            </a:r>
          </a:p>
          <a:p>
            <a:endParaRPr lang="en-US" sz="1400" dirty="0" smtClean="0"/>
          </a:p>
          <a:p>
            <a:endParaRPr lang="en-US" sz="1400" dirty="0" smtClean="0"/>
          </a:p>
          <a:p>
            <a:r>
              <a:rPr lang="en-US" sz="1400" dirty="0" smtClean="0"/>
              <a:t>Examples from real companies</a:t>
            </a:r>
          </a:p>
          <a:p>
            <a:endParaRPr lang="en-US" sz="1400" dirty="0" smtClean="0"/>
          </a:p>
          <a:p>
            <a:endParaRPr lang="en-US" sz="1400" dirty="0" smtClean="0"/>
          </a:p>
          <a:p>
            <a:r>
              <a:rPr lang="en-US" sz="1400" dirty="0" smtClean="0"/>
              <a:t>Terms to look for in the Sustainable Business Clearinghouse in order to find information and resources to help you</a:t>
            </a:r>
            <a:r>
              <a:rPr lang="en-US" sz="1600" dirty="0" smtClean="0"/>
              <a:t>.</a:t>
            </a:r>
          </a:p>
          <a:p>
            <a:endParaRPr lang="en-US" dirty="0"/>
          </a:p>
        </p:txBody>
      </p:sp>
      <p:sp>
        <p:nvSpPr>
          <p:cNvPr id="21" name="Right Arrow 20"/>
          <p:cNvSpPr/>
          <p:nvPr/>
        </p:nvSpPr>
        <p:spPr>
          <a:xfrm>
            <a:off x="1066800" y="17526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6" name="Right Arrow 25"/>
          <p:cNvSpPr/>
          <p:nvPr/>
        </p:nvSpPr>
        <p:spPr>
          <a:xfrm flipH="1">
            <a:off x="609600" y="17526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27" name="Picture 26" descr="House.png"/>
          <p:cNvPicPr>
            <a:picLocks noChangeAspect="1"/>
          </p:cNvPicPr>
          <p:nvPr/>
        </p:nvPicPr>
        <p:blipFill>
          <a:blip r:embed="rId9" cstate="print"/>
          <a:stretch>
            <a:fillRect/>
          </a:stretch>
        </p:blipFill>
        <p:spPr>
          <a:xfrm>
            <a:off x="1676400" y="2743200"/>
            <a:ext cx="432504" cy="365760"/>
          </a:xfrm>
          <a:prstGeom prst="rect">
            <a:avLst/>
          </a:prstGeom>
        </p:spPr>
      </p:pic>
      <p:pic>
        <p:nvPicPr>
          <p:cNvPr id="1027" name="Picture 3"/>
          <p:cNvPicPr>
            <a:picLocks noChangeAspect="1" noChangeArrowheads="1"/>
          </p:cNvPicPr>
          <p:nvPr/>
        </p:nvPicPr>
        <p:blipFill>
          <a:blip r:embed="rId10" cstate="print">
            <a:duotone>
              <a:schemeClr val="accent5">
                <a:shade val="45000"/>
                <a:satMod val="135000"/>
              </a:schemeClr>
              <a:prstClr val="white"/>
            </a:duotone>
          </a:blip>
          <a:srcRect/>
          <a:stretch>
            <a:fillRect/>
          </a:stretch>
        </p:blipFill>
        <p:spPr bwMode="auto">
          <a:xfrm>
            <a:off x="5257800" y="3810000"/>
            <a:ext cx="609600" cy="561474"/>
          </a:xfrm>
          <a:prstGeom prst="rect">
            <a:avLst/>
          </a:prstGeom>
          <a:noFill/>
          <a:ln w="9525">
            <a:noFill/>
            <a:miter lim="800000"/>
            <a:headEnd/>
            <a:tailEnd/>
          </a:ln>
          <a:effectLst/>
        </p:spPr>
      </p:pic>
      <p:sp>
        <p:nvSpPr>
          <p:cNvPr id="22" name="Right Arrow 21">
            <a:hlinkClick r:id="rId11"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28" name="Picture 27" descr="House.png">
            <a:hlinkClick r:id="rId12"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24" name="Rounded Rectangle 23"/>
          <p:cNvSpPr/>
          <p:nvPr/>
        </p:nvSpPr>
        <p:spPr>
          <a:xfrm>
            <a:off x="1524000" y="1752600"/>
            <a:ext cx="609600" cy="381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0" name="Slide Number Placeholder 29"/>
          <p:cNvSpPr>
            <a:spLocks noGrp="1"/>
          </p:cNvSpPr>
          <p:nvPr>
            <p:ph type="sldNum" sz="quarter" idx="12"/>
          </p:nvPr>
        </p:nvSpPr>
        <p:spPr/>
        <p:txBody>
          <a:bodyPr/>
          <a:lstStyle/>
          <a:p>
            <a:fld id="{197B56AA-1A1D-44A6-9AFD-24AEBEFDBFF0}" type="slidenum">
              <a:rPr lang="en-US" smtClean="0"/>
              <a:pPr/>
              <a:t>4</a:t>
            </a:fld>
            <a:endParaRPr lang="en-US"/>
          </a:p>
        </p:txBody>
      </p:sp>
    </p:spTree>
  </p:cSld>
  <p:clrMapOvr>
    <a:masterClrMapping/>
  </p:clrMapOvr>
  <p:transition spd="med" advClick="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Use this Training?</a:t>
            </a:r>
            <a:endParaRPr lang="en-US" dirty="0"/>
          </a:p>
        </p:txBody>
      </p:sp>
      <p:sp>
        <p:nvSpPr>
          <p:cNvPr id="3" name="Content Placeholder 2"/>
          <p:cNvSpPr>
            <a:spLocks noGrp="1"/>
          </p:cNvSpPr>
          <p:nvPr>
            <p:ph idx="1"/>
          </p:nvPr>
        </p:nvSpPr>
        <p:spPr>
          <a:xfrm>
            <a:off x="457200" y="1219200"/>
            <a:ext cx="5410200" cy="5135563"/>
          </a:xfrm>
        </p:spPr>
        <p:txBody>
          <a:bodyPr>
            <a:normAutofit/>
          </a:bodyPr>
          <a:lstStyle/>
          <a:p>
            <a:pPr>
              <a:spcAft>
                <a:spcPts val="1800"/>
              </a:spcAft>
            </a:pPr>
            <a:r>
              <a:rPr lang="en-US" sz="1600" dirty="0" smtClean="0"/>
              <a:t>This training is designed to be an introduction to sustainable manufacturing principles and practices </a:t>
            </a:r>
            <a:r>
              <a:rPr lang="en-US" sz="1600" b="1" dirty="0" smtClean="0">
                <a:solidFill>
                  <a:schemeClr val="accent5"/>
                </a:solidFill>
              </a:rPr>
              <a:t>for anyone in your organization </a:t>
            </a:r>
            <a:r>
              <a:rPr lang="en-US" sz="1600" dirty="0" smtClean="0"/>
              <a:t>since involving all employees is critical to a successful sustainability program.</a:t>
            </a:r>
          </a:p>
          <a:p>
            <a:pPr>
              <a:spcAft>
                <a:spcPts val="1800"/>
              </a:spcAft>
            </a:pPr>
            <a:r>
              <a:rPr lang="en-US" sz="1600" dirty="0" smtClean="0"/>
              <a:t>You can view the module in whole or in part and can be used as a reference after completion.</a:t>
            </a:r>
          </a:p>
          <a:p>
            <a:pPr>
              <a:spcAft>
                <a:spcPts val="1800"/>
              </a:spcAft>
            </a:pPr>
            <a:r>
              <a:rPr lang="en-US" sz="1600" dirty="0" smtClean="0"/>
              <a:t>We designed </a:t>
            </a:r>
            <a:r>
              <a:rPr lang="en-US" sz="1600" b="1" dirty="0" smtClean="0">
                <a:solidFill>
                  <a:schemeClr val="accent5"/>
                </a:solidFill>
              </a:rPr>
              <a:t>specific lessons for different audiences</a:t>
            </a:r>
            <a:r>
              <a:rPr lang="en-US" sz="1600" dirty="0" smtClean="0"/>
              <a:t>.  For example, those in management or finance may be interested in the lesson entitled Deciding on, Financing, and Implementing Project, while practitioners on the shop floor may be more interested in the practical suggestions in the lesson on finding opportunities for improvement.</a:t>
            </a:r>
          </a:p>
        </p:txBody>
      </p:sp>
      <p:pic>
        <p:nvPicPr>
          <p:cNvPr id="2054" name="Picture 6" descr="C:\Documents and Settings\Morgan Barr\Local Settings\Temporary Internet Files\Content.IE5\IRHW53X4\MC900295721[1].wmf"/>
          <p:cNvPicPr>
            <a:picLocks noChangeAspect="1" noChangeArrowheads="1"/>
          </p:cNvPicPr>
          <p:nvPr/>
        </p:nvPicPr>
        <p:blipFill>
          <a:blip r:embed="rId2" cstate="print"/>
          <a:srcRect/>
          <a:stretch>
            <a:fillRect/>
          </a:stretch>
        </p:blipFill>
        <p:spPr bwMode="auto">
          <a:xfrm>
            <a:off x="5943600" y="1066800"/>
            <a:ext cx="2961813" cy="1828800"/>
          </a:xfrm>
          <a:prstGeom prst="rect">
            <a:avLst/>
          </a:prstGeom>
          <a:noFill/>
        </p:spPr>
      </p:pic>
      <p:sp>
        <p:nvSpPr>
          <p:cNvPr id="5" name="Right Arrow 4">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5</a:t>
            </a:fld>
            <a:endParaRPr lang="en-US"/>
          </a:p>
        </p:txBody>
      </p:sp>
    </p:spTree>
  </p:cSld>
  <p:clrMapOvr>
    <a:masterClrMapping/>
  </p:clrMapOvr>
  <p:transition spd="med" advClick="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124200" y="1600200"/>
            <a:ext cx="1295400"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9" name="Straight Connector 18"/>
          <p:cNvCxnSpPr/>
          <p:nvPr/>
        </p:nvCxnSpPr>
        <p:spPr>
          <a:xfrm>
            <a:off x="3352800" y="2286000"/>
            <a:ext cx="1371600"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1" name="Straight Connector 20"/>
          <p:cNvCxnSpPr/>
          <p:nvPr/>
        </p:nvCxnSpPr>
        <p:spPr>
          <a:xfrm>
            <a:off x="914400" y="2590800"/>
            <a:ext cx="990600"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3" name="Straight Connector 22"/>
          <p:cNvCxnSpPr/>
          <p:nvPr/>
        </p:nvCxnSpPr>
        <p:spPr>
          <a:xfrm>
            <a:off x="2286000" y="3886200"/>
            <a:ext cx="2667000"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a:off x="914400" y="4191000"/>
            <a:ext cx="2514600"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9" name="Straight Connector 28"/>
          <p:cNvCxnSpPr/>
          <p:nvPr/>
        </p:nvCxnSpPr>
        <p:spPr>
          <a:xfrm>
            <a:off x="2819400" y="5181600"/>
            <a:ext cx="2895600" cy="0"/>
          </a:xfrm>
          <a:prstGeom prst="line">
            <a:avLst/>
          </a:prstGeom>
          <a:ln/>
        </p:spPr>
        <p:style>
          <a:lnRef idx="3">
            <a:schemeClr val="accent4"/>
          </a:lnRef>
          <a:fillRef idx="0">
            <a:schemeClr val="accent4"/>
          </a:fillRef>
          <a:effectRef idx="2">
            <a:schemeClr val="accent4"/>
          </a:effectRef>
          <a:fontRef idx="minor">
            <a:schemeClr val="tx1"/>
          </a:fontRef>
        </p:style>
      </p:cxnSp>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990600"/>
            <a:ext cx="5410200" cy="5410200"/>
          </a:xfrm>
        </p:spPr>
        <p:txBody>
          <a:bodyPr>
            <a:normAutofit fontScale="77500" lnSpcReduction="20000"/>
          </a:bodyPr>
          <a:lstStyle/>
          <a:p>
            <a:pPr>
              <a:spcAft>
                <a:spcPts val="2400"/>
              </a:spcAft>
            </a:pPr>
            <a:r>
              <a:rPr lang="en-US" dirty="0" smtClean="0"/>
              <a:t>Introduce you to sustainable manufacturing </a:t>
            </a:r>
            <a:r>
              <a:rPr lang="en-US" b="1" dirty="0" smtClean="0">
                <a:solidFill>
                  <a:schemeClr val="accent5"/>
                </a:solidFill>
              </a:rPr>
              <a:t>concepts</a:t>
            </a:r>
          </a:p>
          <a:p>
            <a:pPr>
              <a:spcAft>
                <a:spcPts val="2400"/>
              </a:spcAft>
            </a:pPr>
            <a:r>
              <a:rPr lang="en-US" dirty="0" smtClean="0"/>
              <a:t>Provide you with </a:t>
            </a:r>
            <a:r>
              <a:rPr lang="en-US" b="1" dirty="0" smtClean="0">
                <a:solidFill>
                  <a:schemeClr val="accent5"/>
                </a:solidFill>
              </a:rPr>
              <a:t>practical advice</a:t>
            </a:r>
            <a:r>
              <a:rPr lang="en-US" dirty="0" smtClean="0"/>
              <a:t> to help you make your business more sustainable and competitive</a:t>
            </a:r>
          </a:p>
          <a:p>
            <a:pPr>
              <a:spcAft>
                <a:spcPts val="2400"/>
              </a:spcAft>
            </a:pPr>
            <a:r>
              <a:rPr lang="en-US" dirty="0" smtClean="0"/>
              <a:t>Help you </a:t>
            </a:r>
            <a:r>
              <a:rPr lang="en-US" b="1" dirty="0" smtClean="0">
                <a:solidFill>
                  <a:schemeClr val="accent5"/>
                </a:solidFill>
              </a:rPr>
              <a:t>avoid some of the common pitfalls</a:t>
            </a:r>
            <a:r>
              <a:rPr lang="en-US" dirty="0" smtClean="0"/>
              <a:t> related to sustainable manufacturing</a:t>
            </a:r>
          </a:p>
          <a:p>
            <a:pPr>
              <a:spcAft>
                <a:spcPts val="2400"/>
              </a:spcAft>
            </a:pPr>
            <a:r>
              <a:rPr lang="en-US" dirty="0" smtClean="0"/>
              <a:t>Direct you to </a:t>
            </a:r>
            <a:r>
              <a:rPr lang="en-US" b="1" dirty="0" smtClean="0">
                <a:solidFill>
                  <a:schemeClr val="accent5"/>
                </a:solidFill>
              </a:rPr>
              <a:t>additional sources</a:t>
            </a:r>
            <a:r>
              <a:rPr lang="en-US" dirty="0" smtClean="0"/>
              <a:t> of information or resources you can use</a:t>
            </a:r>
          </a:p>
          <a:p>
            <a:endParaRPr lang="en-US" dirty="0"/>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pic>
        <p:nvPicPr>
          <p:cNvPr id="2054" name="Picture 6" descr="C:\Documents and Settings\Morgan Barr\Local Settings\Temporary Internet Files\Content.IE5\LHY83N1S\MC900303033[1].jpg"/>
          <p:cNvPicPr>
            <a:picLocks noChangeAspect="1" noChangeArrowheads="1"/>
          </p:cNvPicPr>
          <p:nvPr/>
        </p:nvPicPr>
        <p:blipFill>
          <a:blip r:embed="rId5" cstate="print"/>
          <a:srcRect/>
          <a:stretch>
            <a:fillRect/>
          </a:stretch>
        </p:blipFill>
        <p:spPr bwMode="auto">
          <a:xfrm>
            <a:off x="6269182" y="457200"/>
            <a:ext cx="2493818" cy="2057400"/>
          </a:xfrm>
          <a:prstGeom prst="rect">
            <a:avLst/>
          </a:prstGeom>
          <a:noFill/>
        </p:spPr>
      </p:pic>
      <p:sp>
        <p:nvSpPr>
          <p:cNvPr id="14" name="Slide Number Placeholder 13"/>
          <p:cNvSpPr>
            <a:spLocks noGrp="1"/>
          </p:cNvSpPr>
          <p:nvPr>
            <p:ph type="sldNum" sz="quarter" idx="12"/>
          </p:nvPr>
        </p:nvSpPr>
        <p:spPr/>
        <p:txBody>
          <a:bodyPr/>
          <a:lstStyle/>
          <a:p>
            <a:fld id="{197B56AA-1A1D-44A6-9AFD-24AEBEFDBFF0}" type="slidenum">
              <a:rPr lang="en-US" smtClean="0"/>
              <a:pPr/>
              <a:t>6</a:t>
            </a:fld>
            <a:endParaRPr lang="en-US"/>
          </a:p>
        </p:txBody>
      </p:sp>
    </p:spTree>
  </p:cSld>
  <p:clrMapOvr>
    <a:masterClrMapping/>
  </p:clrMapOvr>
  <p:transition spd="med"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000"/>
                                        <p:tgtEl>
                                          <p:spTgt spid="1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1000"/>
                                        <p:tgtEl>
                                          <p:spTgt spid="19"/>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1000"/>
                                        <p:tgtEl>
                                          <p:spTgt spid="21"/>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1000"/>
                                        <p:tgtEl>
                                          <p:spTgt spid="23"/>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1000"/>
                                        <p:tgtEl>
                                          <p:spTgt spid="25"/>
                                        </p:tgtEl>
                                      </p:cBhvr>
                                    </p:animEffect>
                                  </p:childTnLst>
                                </p:cTn>
                              </p:par>
                            </p:childTnLst>
                          </p:cTn>
                        </p:par>
                        <p:par>
                          <p:cTn id="24" fill="hold">
                            <p:stCondLst>
                              <p:cond delay="5000"/>
                            </p:stCondLst>
                            <p:childTnLst>
                              <p:par>
                                <p:cTn id="25" presetID="22" presetClass="entr" presetSubtype="8"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grpSp>
        <p:nvGrpSpPr>
          <p:cNvPr id="19" name="Group 18"/>
          <p:cNvGrpSpPr/>
          <p:nvPr/>
        </p:nvGrpSpPr>
        <p:grpSpPr>
          <a:xfrm>
            <a:off x="1333500" y="990600"/>
            <a:ext cx="1981200" cy="1981200"/>
            <a:chOff x="152400" y="990600"/>
            <a:chExt cx="1981200" cy="1981200"/>
          </a:xfrm>
        </p:grpSpPr>
        <p:sp>
          <p:nvSpPr>
            <p:cNvPr id="4" name="Rounded Rectangle 3">
              <a:hlinkClick r:id="rId3" action="ppaction://hlinkpres?slideindex=1&amp;slidetitle="/>
            </p:cNvPr>
            <p:cNvSpPr/>
            <p:nvPr/>
          </p:nvSpPr>
          <p:spPr>
            <a:xfrm>
              <a:off x="152400" y="990600"/>
              <a:ext cx="1981200" cy="19812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scene3d>
            <a:sp3d extrusionH="76200" prstMaterial="plastic">
              <a:bevelT w="127000" h="171450"/>
              <a:bevelB w="31750"/>
              <a:extrusionClr>
                <a:schemeClr val="accent4"/>
              </a:extrusionClr>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1400" dirty="0" smtClean="0"/>
                <a:t>Introduction to Sustainable Manufacturing Concepts</a:t>
              </a:r>
              <a:endParaRPr lang="en-US" sz="1400" dirty="0"/>
            </a:p>
          </p:txBody>
        </p:sp>
        <p:pic>
          <p:nvPicPr>
            <p:cNvPr id="1026" name="Picture 2" descr="C:\Documents and Settings\Morgan Barr\Local Settings\Temporary Internet Files\Content.IE5\WTYNJG7L\MC900440379[1].png"/>
            <p:cNvPicPr>
              <a:picLocks noChangeAspect="1" noChangeArrowheads="1"/>
            </p:cNvPicPr>
            <p:nvPr/>
          </p:nvPicPr>
          <p:blipFill>
            <a:blip r:embed="rId4" cstate="print"/>
            <a:srcRect/>
            <a:stretch>
              <a:fillRect/>
            </a:stretch>
          </p:blipFill>
          <p:spPr bwMode="auto">
            <a:xfrm>
              <a:off x="533400" y="990600"/>
              <a:ext cx="1219200" cy="1219200"/>
            </a:xfrm>
            <a:prstGeom prst="rect">
              <a:avLst/>
            </a:prstGeom>
            <a:noFill/>
          </p:spPr>
        </p:pic>
      </p:grpSp>
      <p:grpSp>
        <p:nvGrpSpPr>
          <p:cNvPr id="20" name="Group 19"/>
          <p:cNvGrpSpPr/>
          <p:nvPr/>
        </p:nvGrpSpPr>
        <p:grpSpPr>
          <a:xfrm>
            <a:off x="3619500" y="990600"/>
            <a:ext cx="1981200" cy="1981200"/>
            <a:chOff x="2438400" y="990600"/>
            <a:chExt cx="1981200" cy="1981200"/>
          </a:xfrm>
        </p:grpSpPr>
        <p:sp>
          <p:nvSpPr>
            <p:cNvPr id="8" name="Rounded Rectangle 7">
              <a:hlinkClick r:id="rId5" action="ppaction://hlinkpres?slideindex=1&amp;slidetitle="/>
            </p:cNvPr>
            <p:cNvSpPr/>
            <p:nvPr/>
          </p:nvSpPr>
          <p:spPr>
            <a:xfrm>
              <a:off x="2438400" y="990600"/>
              <a:ext cx="1981200" cy="19812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scene3d>
            <a:sp3d extrusionH="76200" prstMaterial="plastic">
              <a:bevelT w="127000" h="171450"/>
              <a:bevelB w="31750"/>
              <a:extrusionClr>
                <a:schemeClr val="accent4"/>
              </a:extrusionClr>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1400" dirty="0" smtClean="0"/>
                <a:t>The Business Case for Sustainable Manufacturing</a:t>
              </a:r>
              <a:endParaRPr lang="en-US" sz="1400" dirty="0"/>
            </a:p>
          </p:txBody>
        </p:sp>
        <p:pic>
          <p:nvPicPr>
            <p:cNvPr id="1031" name="Picture 7" descr="C:\Documents and Settings\Morgan Barr\Local Settings\Temporary Internet Files\Content.IE5\N7MRANWI\MC900188073[1].wmf"/>
            <p:cNvPicPr>
              <a:picLocks noChangeAspect="1" noChangeArrowheads="1"/>
            </p:cNvPicPr>
            <p:nvPr/>
          </p:nvPicPr>
          <p:blipFill>
            <a:blip r:embed="rId6" cstate="print"/>
            <a:srcRect/>
            <a:stretch>
              <a:fillRect/>
            </a:stretch>
          </p:blipFill>
          <p:spPr bwMode="auto">
            <a:xfrm>
              <a:off x="3048000" y="1219661"/>
              <a:ext cx="914400" cy="913939"/>
            </a:xfrm>
            <a:prstGeom prst="rect">
              <a:avLst/>
            </a:prstGeom>
            <a:noFill/>
          </p:spPr>
        </p:pic>
      </p:grpSp>
      <p:grpSp>
        <p:nvGrpSpPr>
          <p:cNvPr id="21" name="Group 20"/>
          <p:cNvGrpSpPr/>
          <p:nvPr/>
        </p:nvGrpSpPr>
        <p:grpSpPr>
          <a:xfrm>
            <a:off x="5905500" y="990600"/>
            <a:ext cx="1981200" cy="1981200"/>
            <a:chOff x="4724400" y="990600"/>
            <a:chExt cx="1981200" cy="1981200"/>
          </a:xfrm>
        </p:grpSpPr>
        <p:sp>
          <p:nvSpPr>
            <p:cNvPr id="13" name="Rounded Rectangle 12">
              <a:hlinkClick r:id="rId7" action="ppaction://hlinkpres?slideindex=1&amp;slidetitle="/>
            </p:cNvPr>
            <p:cNvSpPr/>
            <p:nvPr/>
          </p:nvSpPr>
          <p:spPr>
            <a:xfrm>
              <a:off x="4724400" y="990600"/>
              <a:ext cx="1981200" cy="19812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scene3d>
            <a:sp3d extrusionH="76200" prstMaterial="plastic">
              <a:bevelT w="127000" h="171450"/>
              <a:bevelB w="31750"/>
              <a:extrusionClr>
                <a:schemeClr val="accent4"/>
              </a:extrusionClr>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1400" dirty="0" smtClean="0"/>
                <a:t>Getting Started and Understanding Your Impact</a:t>
              </a:r>
              <a:endParaRPr lang="en-US" sz="1400" dirty="0"/>
            </a:p>
          </p:txBody>
        </p:sp>
        <p:pic>
          <p:nvPicPr>
            <p:cNvPr id="1033" name="Picture 9" descr="C:\Documents and Settings\Morgan Barr\Local Settings\Temporary Internet Files\Content.IE5\SNVOIHVG\MC900295373[1].wmf"/>
            <p:cNvPicPr>
              <a:picLocks noChangeAspect="1" noChangeArrowheads="1"/>
            </p:cNvPicPr>
            <p:nvPr/>
          </p:nvPicPr>
          <p:blipFill>
            <a:blip r:embed="rId8" cstate="print"/>
            <a:srcRect/>
            <a:stretch>
              <a:fillRect/>
            </a:stretch>
          </p:blipFill>
          <p:spPr bwMode="auto">
            <a:xfrm>
              <a:off x="5181600" y="1143000"/>
              <a:ext cx="1143000" cy="1108983"/>
            </a:xfrm>
            <a:prstGeom prst="rect">
              <a:avLst/>
            </a:prstGeom>
            <a:noFill/>
          </p:spPr>
        </p:pic>
      </p:grpSp>
      <p:grpSp>
        <p:nvGrpSpPr>
          <p:cNvPr id="22" name="Group 21"/>
          <p:cNvGrpSpPr/>
          <p:nvPr/>
        </p:nvGrpSpPr>
        <p:grpSpPr>
          <a:xfrm>
            <a:off x="1333500" y="3657600"/>
            <a:ext cx="1981200" cy="1981200"/>
            <a:chOff x="7010400" y="990600"/>
            <a:chExt cx="1981200" cy="1981200"/>
          </a:xfrm>
        </p:grpSpPr>
        <p:sp>
          <p:nvSpPr>
            <p:cNvPr id="12" name="Rounded Rectangle 11">
              <a:hlinkClick r:id="rId9" action="ppaction://hlinkpres?slideindex=1&amp;slidetitle="/>
            </p:cNvPr>
            <p:cNvSpPr/>
            <p:nvPr/>
          </p:nvSpPr>
          <p:spPr>
            <a:xfrm>
              <a:off x="7010400" y="990600"/>
              <a:ext cx="1981200" cy="19812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scene3d>
            <a:sp3d extrusionH="76200" prstMaterial="plastic">
              <a:bevelT w="127000" h="171450"/>
              <a:bevelB w="31750"/>
              <a:extrusionClr>
                <a:schemeClr val="accent4"/>
              </a:extrusionClr>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1400" dirty="0" smtClean="0"/>
                <a:t>Finding Opportunities for Improvement</a:t>
              </a:r>
              <a:endParaRPr lang="en-US" sz="1400" dirty="0"/>
            </a:p>
          </p:txBody>
        </p:sp>
        <p:pic>
          <p:nvPicPr>
            <p:cNvPr id="1035" name="Picture 11" descr="C:\Documents and Settings\Morgan Barr\Local Settings\Temporary Internet Files\Content.IE5\G5MSNQI1\MC900388932[1].wmf"/>
            <p:cNvPicPr>
              <a:picLocks noChangeAspect="1" noChangeArrowheads="1"/>
            </p:cNvPicPr>
            <p:nvPr/>
          </p:nvPicPr>
          <p:blipFill>
            <a:blip r:embed="rId10" cstate="print"/>
            <a:srcRect/>
            <a:stretch>
              <a:fillRect/>
            </a:stretch>
          </p:blipFill>
          <p:spPr bwMode="auto">
            <a:xfrm>
              <a:off x="7543800" y="1066800"/>
              <a:ext cx="1064057" cy="1158464"/>
            </a:xfrm>
            <a:prstGeom prst="rect">
              <a:avLst/>
            </a:prstGeom>
            <a:noFill/>
          </p:spPr>
        </p:pic>
      </p:grpSp>
      <p:grpSp>
        <p:nvGrpSpPr>
          <p:cNvPr id="23" name="Group 22"/>
          <p:cNvGrpSpPr/>
          <p:nvPr/>
        </p:nvGrpSpPr>
        <p:grpSpPr>
          <a:xfrm>
            <a:off x="3619500" y="3657600"/>
            <a:ext cx="1981200" cy="1981200"/>
            <a:chOff x="1371600" y="3886200"/>
            <a:chExt cx="1981200" cy="1981200"/>
          </a:xfrm>
        </p:grpSpPr>
        <p:sp>
          <p:nvSpPr>
            <p:cNvPr id="14" name="Rounded Rectangle 13">
              <a:hlinkClick r:id="rId11" action="ppaction://hlinkpres?slideindex=1&amp;slidetitle="/>
            </p:cNvPr>
            <p:cNvSpPr/>
            <p:nvPr/>
          </p:nvSpPr>
          <p:spPr>
            <a:xfrm>
              <a:off x="1371600" y="3886200"/>
              <a:ext cx="1981200" cy="19812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scene3d>
            <a:sp3d extrusionH="76200" prstMaterial="plastic">
              <a:bevelT w="127000" h="171450"/>
              <a:bevelB w="31750"/>
              <a:extrusionClr>
                <a:schemeClr val="accent4"/>
              </a:extrusionClr>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1400" dirty="0" smtClean="0"/>
                <a:t>Deciding on, Financing, and Implementing Projects</a:t>
              </a:r>
              <a:endParaRPr lang="en-US" sz="1400" dirty="0"/>
            </a:p>
          </p:txBody>
        </p:sp>
        <p:pic>
          <p:nvPicPr>
            <p:cNvPr id="1039" name="Picture 15" descr="C:\Documents and Settings\Morgan Barr\Local Settings\Temporary Internet Files\Content.IE5\FFYSGHQE\MC900059637[1].wmf"/>
            <p:cNvPicPr>
              <a:picLocks noChangeAspect="1" noChangeArrowheads="1"/>
            </p:cNvPicPr>
            <p:nvPr/>
          </p:nvPicPr>
          <p:blipFill>
            <a:blip r:embed="rId12" cstate="print"/>
            <a:srcRect/>
            <a:stretch>
              <a:fillRect/>
            </a:stretch>
          </p:blipFill>
          <p:spPr bwMode="auto">
            <a:xfrm>
              <a:off x="1752600" y="3962400"/>
              <a:ext cx="1219200" cy="914400"/>
            </a:xfrm>
            <a:prstGeom prst="rect">
              <a:avLst/>
            </a:prstGeom>
            <a:noFill/>
          </p:spPr>
        </p:pic>
      </p:grpSp>
      <p:pic>
        <p:nvPicPr>
          <p:cNvPr id="27" name="Picture 26" descr="House.png">
            <a:hlinkClick r:id="rId13" action="ppaction://hlinksldjump"/>
          </p:cNvPr>
          <p:cNvPicPr>
            <a:picLocks noChangeAspect="1"/>
          </p:cNvPicPr>
          <p:nvPr/>
        </p:nvPicPr>
        <p:blipFill>
          <a:blip r:embed="rId14" cstate="print"/>
          <a:stretch>
            <a:fillRect/>
          </a:stretch>
        </p:blipFill>
        <p:spPr>
          <a:xfrm>
            <a:off x="8229600" y="6400800"/>
            <a:ext cx="432504" cy="365760"/>
          </a:xfrm>
          <a:prstGeom prst="rect">
            <a:avLst/>
          </a:prstGeom>
        </p:spPr>
      </p:pic>
      <p:grpSp>
        <p:nvGrpSpPr>
          <p:cNvPr id="29" name="Group 28"/>
          <p:cNvGrpSpPr/>
          <p:nvPr/>
        </p:nvGrpSpPr>
        <p:grpSpPr>
          <a:xfrm>
            <a:off x="5905500" y="3657600"/>
            <a:ext cx="1981200" cy="1981200"/>
            <a:chOff x="3657600" y="3886200"/>
            <a:chExt cx="1981200" cy="1981200"/>
          </a:xfrm>
        </p:grpSpPr>
        <p:sp>
          <p:nvSpPr>
            <p:cNvPr id="16" name="Rounded Rectangle 15"/>
            <p:cNvSpPr/>
            <p:nvPr/>
          </p:nvSpPr>
          <p:spPr>
            <a:xfrm>
              <a:off x="3657600" y="3886200"/>
              <a:ext cx="1981200" cy="1981200"/>
            </a:xfrm>
            <a:prstGeom prst="roundRect">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scene3d>
            <a:sp3d extrusionH="76200" prstMaterial="plastic">
              <a:bevelT w="127000" h="171450"/>
              <a:bevelB w="31750"/>
              <a:extrusionClr>
                <a:schemeClr val="accent4"/>
              </a:extrusionClr>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1400" dirty="0" smtClean="0"/>
                <a:t>Foreign and Domestic Regulations</a:t>
              </a:r>
              <a:endParaRPr lang="en-US" sz="1400" dirty="0"/>
            </a:p>
          </p:txBody>
        </p:sp>
        <p:pic>
          <p:nvPicPr>
            <p:cNvPr id="5" name="Picture 2" descr="C:\Documents and Settings\Morgan Barr\Local Settings\Temporary Internet Files\Content.IE5\YG4QKXWE\MC900286939[1].wmf"/>
            <p:cNvPicPr>
              <a:picLocks noChangeAspect="1" noChangeArrowheads="1"/>
            </p:cNvPicPr>
            <p:nvPr/>
          </p:nvPicPr>
          <p:blipFill>
            <a:blip r:embed="rId15" cstate="print"/>
            <a:srcRect/>
            <a:stretch>
              <a:fillRect/>
            </a:stretch>
          </p:blipFill>
          <p:spPr bwMode="auto">
            <a:xfrm>
              <a:off x="4053005" y="4038600"/>
              <a:ext cx="1204795" cy="1033873"/>
            </a:xfrm>
            <a:prstGeom prst="rect">
              <a:avLst/>
            </a:prstGeom>
            <a:noFill/>
          </p:spPr>
        </p:pic>
      </p:grpSp>
      <p:sp>
        <p:nvSpPr>
          <p:cNvPr id="28" name="Slide Number Placeholder 27"/>
          <p:cNvSpPr>
            <a:spLocks noGrp="1"/>
          </p:cNvSpPr>
          <p:nvPr>
            <p:ph type="sldNum" sz="quarter" idx="12"/>
          </p:nvPr>
        </p:nvSpPr>
        <p:spPr/>
        <p:txBody>
          <a:bodyPr/>
          <a:lstStyle/>
          <a:p>
            <a:fld id="{197B56AA-1A1D-44A6-9AFD-24AEBEFDBFF0}" type="slidenum">
              <a:rPr lang="en-US" smtClean="0"/>
              <a:pPr/>
              <a:t>7</a:t>
            </a:fld>
            <a:endParaRPr lang="en-US"/>
          </a:p>
        </p:txBody>
      </p:sp>
    </p:spTree>
  </p:cSld>
  <p:clrMapOvr>
    <a:masterClrMapping/>
  </p:clrMapOvr>
  <p:transition spd="med"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Brights">
      <a:dk1>
        <a:sysClr val="windowText" lastClr="000000"/>
      </a:dk1>
      <a:lt1>
        <a:sysClr val="window" lastClr="FFFFFF"/>
      </a:lt1>
      <a:dk2>
        <a:srgbClr val="003359"/>
      </a:dk2>
      <a:lt2>
        <a:srgbClr val="0073E6"/>
      </a:lt2>
      <a:accent1>
        <a:srgbClr val="38B8FF"/>
      </a:accent1>
      <a:accent2>
        <a:srgbClr val="003359"/>
      </a:accent2>
      <a:accent3>
        <a:srgbClr val="660066"/>
      </a:accent3>
      <a:accent4>
        <a:srgbClr val="008000"/>
      </a:accent4>
      <a:accent5>
        <a:srgbClr val="C41200"/>
      </a:accent5>
      <a:accent6>
        <a:srgbClr val="ED8500"/>
      </a:accent6>
      <a:hlink>
        <a:srgbClr val="C41200"/>
      </a:hlink>
      <a:folHlink>
        <a:srgbClr val="46EB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7122</TotalTime>
  <Words>461</Words>
  <Application>Microsoft Office PowerPoint</Application>
  <PresentationFormat>On-screen Show (4:3)</PresentationFormat>
  <Paragraphs>65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 </vt:lpstr>
      <vt:lpstr>Introduction</vt:lpstr>
      <vt:lpstr>Purpose</vt:lpstr>
      <vt:lpstr>How to use this training</vt:lpstr>
      <vt:lpstr>Who Should Use this Training?</vt:lpstr>
      <vt:lpstr>Goals</vt:lpstr>
      <vt:lpstr>Lessons</vt:lpstr>
    </vt:vector>
  </TitlesOfParts>
  <Company>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Morgan Barr</dc:creator>
  <cp:lastModifiedBy>Morgan Barr</cp:lastModifiedBy>
  <cp:revision>2891</cp:revision>
  <dcterms:created xsi:type="dcterms:W3CDTF">2009-03-20T16:41:18Z</dcterms:created>
  <dcterms:modified xsi:type="dcterms:W3CDTF">2011-12-06T16:55:38Z</dcterms:modified>
</cp:coreProperties>
</file>