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440" r:id="rId2"/>
    <p:sldId id="441" r:id="rId3"/>
    <p:sldId id="260" r:id="rId4"/>
    <p:sldId id="444" r:id="rId5"/>
    <p:sldId id="412" r:id="rId6"/>
    <p:sldId id="411" r:id="rId7"/>
    <p:sldId id="302" r:id="rId8"/>
    <p:sldId id="453" r:id="rId9"/>
    <p:sldId id="303" r:id="rId10"/>
    <p:sldId id="442" r:id="rId11"/>
    <p:sldId id="447" r:id="rId12"/>
    <p:sldId id="445" r:id="rId13"/>
    <p:sldId id="448" r:id="rId14"/>
    <p:sldId id="454" r:id="rId15"/>
    <p:sldId id="443" r:id="rId16"/>
    <p:sldId id="452" r:id="rId17"/>
    <p:sldId id="455" r:id="rId18"/>
    <p:sldId id="451" r:id="rId19"/>
  </p:sldIdLst>
  <p:sldSz cx="9144000" cy="6858000" type="screen4x3"/>
  <p:notesSz cx="6858000" cy="92964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rgan Barr" initials="MB" lastIdx="3" clrIdx="0"/>
  <p:cmAuthor id="1" name="Morgan" initials="M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063"/>
    <a:srgbClr val="FAD260"/>
    <a:srgbClr val="EECC00"/>
    <a:srgbClr val="FB9D3F"/>
    <a:srgbClr val="EABE04"/>
    <a:srgbClr val="F5D561"/>
    <a:srgbClr val="008000"/>
    <a:srgbClr val="BDFFBD"/>
    <a:srgbClr val="006000"/>
    <a:srgbClr val="009200"/>
  </p:clrMru>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74" autoAdjust="0"/>
    <p:restoredTop sz="89661" autoAdjust="0"/>
  </p:normalViewPr>
  <p:slideViewPr>
    <p:cSldViewPr>
      <p:cViewPr varScale="1">
        <p:scale>
          <a:sx n="101" d="100"/>
          <a:sy n="101" d="100"/>
        </p:scale>
        <p:origin x="-1194" y="-96"/>
      </p:cViewPr>
      <p:guideLst>
        <p:guide orient="horz" pos="2160"/>
        <p:guide pos="2880"/>
      </p:guideLst>
    </p:cSldViewPr>
  </p:slideViewPr>
  <p:outlineViewPr>
    <p:cViewPr>
      <p:scale>
        <a:sx n="33" d="100"/>
        <a:sy n="33" d="100"/>
      </p:scale>
      <p:origin x="48" y="64512"/>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59" d="100"/>
          <a:sy n="59" d="100"/>
        </p:scale>
        <p:origin x="-2496" y="-7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1" Type="http://schemas.openxmlformats.org/officeDocument/2006/relationships/image" Target="../media/image14.png"/></Relationships>
</file>

<file path=ppt/diagrams/_rels/data2.xml.rels><?xml version="1.0" encoding="UTF-8" standalone="yes"?>
<Relationships xmlns="http://schemas.openxmlformats.org/package/2006/relationships"><Relationship Id="rId1" Type="http://schemas.openxmlformats.org/officeDocument/2006/relationships/image" Target="../media/image14.png"/></Relationships>
</file>

<file path=ppt/diagrams/_rels/data3.xml.rels><?xml version="1.0" encoding="UTF-8" standalone="yes"?>
<Relationships xmlns="http://schemas.openxmlformats.org/package/2006/relationships"><Relationship Id="rId1" Type="http://schemas.openxmlformats.org/officeDocument/2006/relationships/image" Target="../media/image14.png"/></Relationships>
</file>

<file path=ppt/diagrams/_rels/data4.xml.rels><?xml version="1.0" encoding="UTF-8" standalone="yes"?>
<Relationships xmlns="http://schemas.openxmlformats.org/package/2006/relationships"><Relationship Id="rId1" Type="http://schemas.openxmlformats.org/officeDocument/2006/relationships/image" Target="../media/image14.png"/></Relationships>
</file>

<file path=ppt/diagrams/_rels/data5.xml.rels><?xml version="1.0" encoding="UTF-8" standalone="yes"?>
<Relationships xmlns="http://schemas.openxmlformats.org/package/2006/relationships"><Relationship Id="rId1"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dgm:spPr/>
      <dgm:t>
        <a:bodyPr/>
        <a:lstStyle/>
        <a:p>
          <a:r>
            <a:rPr lang="en-US" dirty="0" smtClean="0"/>
            <a:t>Example</a:t>
          </a:r>
          <a:endParaRPr lang="en-US"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a:lstStyle/>
        <a:p>
          <a:r>
            <a:rPr lang="en-US" sz="1400" dirty="0" err="1" smtClean="0"/>
            <a:t>Southwire</a:t>
          </a:r>
          <a:r>
            <a:rPr lang="en-US" sz="1400" dirty="0" smtClean="0"/>
            <a:t>, a producer of wire and cable products, conducted a series of sustainability projects that reduced its water needs by more than 9 million gallons a year (saving $70,000 annually), cut energy use for lighting in half, and reduced scrap from processes by 30%.</a:t>
          </a:r>
          <a:r>
            <a:rPr lang="en-US" sz="1400" baseline="30000" dirty="0" smtClean="0"/>
            <a:t>2</a:t>
          </a:r>
          <a:r>
            <a:rPr lang="en-US" sz="1400" dirty="0" smtClean="0"/>
            <a:t> </a:t>
          </a:r>
          <a:endParaRPr lang="en-US" sz="140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121956" custScaleY="122318"/>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custLinFactNeighborX="12783" custLinFactNeighborY="1627">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dgm:presLayoutVars>
          <dgm:chMax val="0"/>
          <dgm:bulletEnabled val="1"/>
        </dgm:presLayoutVars>
      </dgm:prSet>
      <dgm:spPr/>
      <dgm:t>
        <a:bodyPr/>
        <a:lstStyle/>
        <a:p>
          <a:endParaRPr lang="en-US"/>
        </a:p>
      </dgm:t>
    </dgm:pt>
  </dgm:ptLst>
  <dgm:cxnLst>
    <dgm:cxn modelId="{6B5FFF8B-73C9-49C7-A3D4-7C716EA4045B}" type="presOf" srcId="{706CC38C-CCAA-416E-8B41-25CAA89F1897}" destId="{F48E3D62-5A5C-47D5-8CC0-6C5ECB4A1EE9}" srcOrd="0" destOrd="0" presId="urn:microsoft.com/office/officeart/2005/8/layout/hList2"/>
    <dgm:cxn modelId="{86FCB988-5595-472F-B726-9931F6C9EA37}" srcId="{706CC38C-CCAA-416E-8B41-25CAA89F1897}" destId="{FFC9B2A8-8099-4EE4-B21E-726F4DF27A71}" srcOrd="0" destOrd="0" parTransId="{77B68659-533C-420E-A4E6-F4C4077C4AAD}" sibTransId="{0A47E71B-4ABC-4DD2-8C6E-EFD18996ECC5}"/>
    <dgm:cxn modelId="{DEBE825C-5113-408E-87C1-D12049D1832F}" type="presOf" srcId="{112CA22B-B042-40A5-9794-0730A5CA5011}" destId="{04D9B468-C7DB-4896-A785-625B2A83C092}" srcOrd="0" destOrd="0" presId="urn:microsoft.com/office/officeart/2005/8/layout/hList2"/>
    <dgm:cxn modelId="{7653074D-C5AE-46B8-924F-DE29DF38B74A}" srcId="{FFC9B2A8-8099-4EE4-B21E-726F4DF27A71}" destId="{112CA22B-B042-40A5-9794-0730A5CA5011}" srcOrd="0" destOrd="0" parTransId="{DE105B56-DA8B-4AD7-8123-FF2C2A60A9B6}" sibTransId="{CCDA51FA-D6D3-44AF-8470-BB9D8CB320E8}"/>
    <dgm:cxn modelId="{9F9B28BC-A3EA-401C-B0D6-68D6FE2A911E}" type="presOf" srcId="{FFC9B2A8-8099-4EE4-B21E-726F4DF27A71}" destId="{D325A295-D3B8-4E94-8C14-A76270783C88}" srcOrd="0" destOrd="0" presId="urn:microsoft.com/office/officeart/2005/8/layout/hList2"/>
    <dgm:cxn modelId="{BCF2BDBA-BFFF-4763-8455-C6105BB9E2D5}" type="presParOf" srcId="{F48E3D62-5A5C-47D5-8CC0-6C5ECB4A1EE9}" destId="{04692C2A-C643-4A3E-AB35-433D0BFFF17F}" srcOrd="0" destOrd="0" presId="urn:microsoft.com/office/officeart/2005/8/layout/hList2"/>
    <dgm:cxn modelId="{2A951279-477E-48F2-8B96-CC1898F4C5E7}" type="presParOf" srcId="{04692C2A-C643-4A3E-AB35-433D0BFFF17F}" destId="{CE974109-CA0F-440F-94D3-0CD624624309}" srcOrd="0" destOrd="0" presId="urn:microsoft.com/office/officeart/2005/8/layout/hList2"/>
    <dgm:cxn modelId="{9B4D1E2B-BFEA-423B-872C-3944222086DC}" type="presParOf" srcId="{04692C2A-C643-4A3E-AB35-433D0BFFF17F}" destId="{04D9B468-C7DB-4896-A785-625B2A83C092}" srcOrd="1" destOrd="0" presId="urn:microsoft.com/office/officeart/2005/8/layout/hList2"/>
    <dgm:cxn modelId="{343EE0C6-971D-4667-9597-28C441BA48AD}"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dgm:spPr/>
      <dgm:t>
        <a:bodyPr/>
        <a:lstStyle/>
        <a:p>
          <a:r>
            <a:rPr lang="en-US" dirty="0" smtClean="0"/>
            <a:t>Example</a:t>
          </a:r>
          <a:endParaRPr lang="en-US"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a:lstStyle/>
        <a:p>
          <a:r>
            <a:rPr lang="en-US" sz="1400" dirty="0" smtClean="0"/>
            <a:t>Texas manufacturer </a:t>
          </a:r>
          <a:r>
            <a:rPr lang="en-US" sz="1400" dirty="0" err="1" smtClean="0"/>
            <a:t>Betaco</a:t>
          </a:r>
          <a:r>
            <a:rPr lang="en-US" sz="1400" dirty="0" smtClean="0"/>
            <a:t> switched from using a lacquer based coating on heat exchangers it makes to a water based coating.  This and other projects lowered the amount of hazardous waste the company produces so much that it is now a conditionally exempt small quantity generator instead of a large quantity generator under hazmat regulations.</a:t>
          </a:r>
          <a:r>
            <a:rPr lang="en-US" sz="1400" baseline="30000" dirty="0" smtClean="0"/>
            <a:t>2</a:t>
          </a:r>
          <a:endParaRPr lang="en-US" sz="140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111495" custScaleY="111826"/>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dgm:presLayoutVars>
          <dgm:chMax val="0"/>
          <dgm:bulletEnabled val="1"/>
        </dgm:presLayoutVars>
      </dgm:prSet>
      <dgm:spPr/>
      <dgm:t>
        <a:bodyPr/>
        <a:lstStyle/>
        <a:p>
          <a:endParaRPr lang="en-US"/>
        </a:p>
      </dgm:t>
    </dgm:pt>
  </dgm:ptLst>
  <dgm:cxnLst>
    <dgm:cxn modelId="{7653074D-C5AE-46B8-924F-DE29DF38B74A}" srcId="{FFC9B2A8-8099-4EE4-B21E-726F4DF27A71}" destId="{112CA22B-B042-40A5-9794-0730A5CA5011}" srcOrd="0" destOrd="0" parTransId="{DE105B56-DA8B-4AD7-8123-FF2C2A60A9B6}" sibTransId="{CCDA51FA-D6D3-44AF-8470-BB9D8CB320E8}"/>
    <dgm:cxn modelId="{64245E6D-A493-4154-92D1-4F2D239D3640}" type="presOf" srcId="{706CC38C-CCAA-416E-8B41-25CAA89F1897}" destId="{F48E3D62-5A5C-47D5-8CC0-6C5ECB4A1EE9}" srcOrd="0" destOrd="0" presId="urn:microsoft.com/office/officeart/2005/8/layout/hList2"/>
    <dgm:cxn modelId="{654190B8-D04E-4331-A046-CADC3C6992B8}" type="presOf" srcId="{FFC9B2A8-8099-4EE4-B21E-726F4DF27A71}" destId="{D325A295-D3B8-4E94-8C14-A76270783C88}" srcOrd="0" destOrd="0" presId="urn:microsoft.com/office/officeart/2005/8/layout/hList2"/>
    <dgm:cxn modelId="{93F9E195-B118-43C6-96BA-30EEA169820C}" type="presOf" srcId="{112CA22B-B042-40A5-9794-0730A5CA5011}" destId="{04D9B468-C7DB-4896-A785-625B2A83C092}" srcOrd="0" destOrd="0" presId="urn:microsoft.com/office/officeart/2005/8/layout/hList2"/>
    <dgm:cxn modelId="{86FCB988-5595-472F-B726-9931F6C9EA37}" srcId="{706CC38C-CCAA-416E-8B41-25CAA89F1897}" destId="{FFC9B2A8-8099-4EE4-B21E-726F4DF27A71}" srcOrd="0" destOrd="0" parTransId="{77B68659-533C-420E-A4E6-F4C4077C4AAD}" sibTransId="{0A47E71B-4ABC-4DD2-8C6E-EFD18996ECC5}"/>
    <dgm:cxn modelId="{3665D502-F6D8-483C-8F14-43526D9827BE}" type="presParOf" srcId="{F48E3D62-5A5C-47D5-8CC0-6C5ECB4A1EE9}" destId="{04692C2A-C643-4A3E-AB35-433D0BFFF17F}" srcOrd="0" destOrd="0" presId="urn:microsoft.com/office/officeart/2005/8/layout/hList2"/>
    <dgm:cxn modelId="{B0E789A6-159C-44EC-98BF-4155DFFC420C}" type="presParOf" srcId="{04692C2A-C643-4A3E-AB35-433D0BFFF17F}" destId="{CE974109-CA0F-440F-94D3-0CD624624309}" srcOrd="0" destOrd="0" presId="urn:microsoft.com/office/officeart/2005/8/layout/hList2"/>
    <dgm:cxn modelId="{4E687C9C-FAC1-49F1-A3F0-C6584A54C83D}" type="presParOf" srcId="{04692C2A-C643-4A3E-AB35-433D0BFFF17F}" destId="{04D9B468-C7DB-4896-A785-625B2A83C092}" srcOrd="1" destOrd="0" presId="urn:microsoft.com/office/officeart/2005/8/layout/hList2"/>
    <dgm:cxn modelId="{49DD1167-038C-4CA7-8B49-18027A4A11E6}"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dgm:spPr/>
      <dgm:t>
        <a:bodyPr/>
        <a:lstStyle/>
        <a:p>
          <a:r>
            <a:rPr lang="en-US" dirty="0" smtClean="0"/>
            <a:t>Example</a:t>
          </a:r>
          <a:endParaRPr lang="en-US"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a:lstStyle/>
        <a:p>
          <a:r>
            <a:rPr lang="en-US" sz="1400" dirty="0" smtClean="0"/>
            <a:t>Outdoor company Patagonia has built a successful brand based on its commitment to sustainability principles.  Efforts include measuring and reducing product footprint through material substitution and redesign, textile recycling, using fair labor practices, and funding environmental causes.</a:t>
          </a:r>
          <a:r>
            <a:rPr lang="en-US" sz="1400" baseline="30000" dirty="0" smtClean="0"/>
            <a:t>5</a:t>
          </a:r>
          <a:endParaRPr lang="en-US" sz="140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94393" custScaleY="94673"/>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dgm:presLayoutVars>
          <dgm:chMax val="0"/>
          <dgm:bulletEnabled val="1"/>
        </dgm:presLayoutVars>
      </dgm:prSet>
      <dgm:spPr/>
      <dgm:t>
        <a:bodyPr/>
        <a:lstStyle/>
        <a:p>
          <a:endParaRPr lang="en-US"/>
        </a:p>
      </dgm:t>
    </dgm:pt>
  </dgm:ptLst>
  <dgm:cxnLst>
    <dgm:cxn modelId="{B2E0F849-FA50-4288-8371-E16A4EED6BE0}" type="presOf" srcId="{112CA22B-B042-40A5-9794-0730A5CA5011}" destId="{04D9B468-C7DB-4896-A785-625B2A83C092}" srcOrd="0" destOrd="0" presId="urn:microsoft.com/office/officeart/2005/8/layout/hList2"/>
    <dgm:cxn modelId="{7653074D-C5AE-46B8-924F-DE29DF38B74A}" srcId="{FFC9B2A8-8099-4EE4-B21E-726F4DF27A71}" destId="{112CA22B-B042-40A5-9794-0730A5CA5011}" srcOrd="0" destOrd="0" parTransId="{DE105B56-DA8B-4AD7-8123-FF2C2A60A9B6}" sibTransId="{CCDA51FA-D6D3-44AF-8470-BB9D8CB320E8}"/>
    <dgm:cxn modelId="{EF1CAE1D-0670-47B5-BB5D-A992AB57D236}" type="presOf" srcId="{706CC38C-CCAA-416E-8B41-25CAA89F1897}" destId="{F48E3D62-5A5C-47D5-8CC0-6C5ECB4A1EE9}" srcOrd="0" destOrd="0" presId="urn:microsoft.com/office/officeart/2005/8/layout/hList2"/>
    <dgm:cxn modelId="{DD0EFF38-DC61-4184-9D28-10BF05ECD0B0}" type="presOf" srcId="{FFC9B2A8-8099-4EE4-B21E-726F4DF27A71}" destId="{D325A295-D3B8-4E94-8C14-A76270783C88}" srcOrd="0" destOrd="0" presId="urn:microsoft.com/office/officeart/2005/8/layout/hList2"/>
    <dgm:cxn modelId="{86FCB988-5595-472F-B726-9931F6C9EA37}" srcId="{706CC38C-CCAA-416E-8B41-25CAA89F1897}" destId="{FFC9B2A8-8099-4EE4-B21E-726F4DF27A71}" srcOrd="0" destOrd="0" parTransId="{77B68659-533C-420E-A4E6-F4C4077C4AAD}" sibTransId="{0A47E71B-4ABC-4DD2-8C6E-EFD18996ECC5}"/>
    <dgm:cxn modelId="{14FE5F74-5FFE-4195-8B84-3B75CDE3E76C}" type="presParOf" srcId="{F48E3D62-5A5C-47D5-8CC0-6C5ECB4A1EE9}" destId="{04692C2A-C643-4A3E-AB35-433D0BFFF17F}" srcOrd="0" destOrd="0" presId="urn:microsoft.com/office/officeart/2005/8/layout/hList2"/>
    <dgm:cxn modelId="{A82E6211-68D1-48AC-945F-162B430C4567}" type="presParOf" srcId="{04692C2A-C643-4A3E-AB35-433D0BFFF17F}" destId="{CE974109-CA0F-440F-94D3-0CD624624309}" srcOrd="0" destOrd="0" presId="urn:microsoft.com/office/officeart/2005/8/layout/hList2"/>
    <dgm:cxn modelId="{0BF50156-3111-42E6-A9C4-54A11D918037}" type="presParOf" srcId="{04692C2A-C643-4A3E-AB35-433D0BFFF17F}" destId="{04D9B468-C7DB-4896-A785-625B2A83C092}" srcOrd="1" destOrd="0" presId="urn:microsoft.com/office/officeart/2005/8/layout/hList2"/>
    <dgm:cxn modelId="{D29D165F-5443-4F22-839F-C0C883358E58}"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custT="1"/>
      <dgm:spPr/>
      <dgm:t>
        <a:bodyPr/>
        <a:lstStyle/>
        <a:p>
          <a:r>
            <a:rPr lang="en-US" sz="3300" dirty="0" smtClean="0"/>
            <a:t>Example</a:t>
          </a:r>
          <a:endParaRPr lang="en-US" sz="3300"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a:lstStyle/>
        <a:p>
          <a:r>
            <a:rPr lang="en-US" sz="1400" dirty="0" smtClean="0"/>
            <a:t>In 2001, Sony exports of PlayStation consoles to Europe were blocked because the product’s cables contained unacceptable levels of cadmium.  Replacing the cables led to delays over the Christmas sales season and cost the company more than $130 million in sales.  It also forced Sony to conduct an extensive review of its supply chain and create a new system for managing suppliers.</a:t>
          </a:r>
          <a:r>
            <a:rPr lang="en-US" sz="1400" baseline="30000" dirty="0" smtClean="0"/>
            <a:t>2</a:t>
          </a:r>
          <a:endParaRPr lang="en-US" sz="140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86888" custScaleY="87146"/>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custLinFactNeighborX="12437" custLinFactNeighborY="-10679">
        <dgm:presLayoutVars>
          <dgm:chMax val="0"/>
          <dgm:bulletEnabled val="1"/>
        </dgm:presLayoutVars>
      </dgm:prSet>
      <dgm:spPr/>
      <dgm:t>
        <a:bodyPr/>
        <a:lstStyle/>
        <a:p>
          <a:endParaRPr lang="en-US"/>
        </a:p>
      </dgm:t>
    </dgm:pt>
  </dgm:ptLst>
  <dgm:cxnLst>
    <dgm:cxn modelId="{AAF34B13-EF25-4CB4-B409-EF389EB60B4E}" type="presOf" srcId="{FFC9B2A8-8099-4EE4-B21E-726F4DF27A71}" destId="{D325A295-D3B8-4E94-8C14-A76270783C88}" srcOrd="0" destOrd="0" presId="urn:microsoft.com/office/officeart/2005/8/layout/hList2"/>
    <dgm:cxn modelId="{86FCB988-5595-472F-B726-9931F6C9EA37}" srcId="{706CC38C-CCAA-416E-8B41-25CAA89F1897}" destId="{FFC9B2A8-8099-4EE4-B21E-726F4DF27A71}" srcOrd="0" destOrd="0" parTransId="{77B68659-533C-420E-A4E6-F4C4077C4AAD}" sibTransId="{0A47E71B-4ABC-4DD2-8C6E-EFD18996ECC5}"/>
    <dgm:cxn modelId="{7653074D-C5AE-46B8-924F-DE29DF38B74A}" srcId="{FFC9B2A8-8099-4EE4-B21E-726F4DF27A71}" destId="{112CA22B-B042-40A5-9794-0730A5CA5011}" srcOrd="0" destOrd="0" parTransId="{DE105B56-DA8B-4AD7-8123-FF2C2A60A9B6}" sibTransId="{CCDA51FA-D6D3-44AF-8470-BB9D8CB320E8}"/>
    <dgm:cxn modelId="{A63DB07E-C641-47D8-A307-319D24E4A75D}" type="presOf" srcId="{706CC38C-CCAA-416E-8B41-25CAA89F1897}" destId="{F48E3D62-5A5C-47D5-8CC0-6C5ECB4A1EE9}" srcOrd="0" destOrd="0" presId="urn:microsoft.com/office/officeart/2005/8/layout/hList2"/>
    <dgm:cxn modelId="{D1EAE84A-16B8-4B71-81FE-BC6977A66689}" type="presOf" srcId="{112CA22B-B042-40A5-9794-0730A5CA5011}" destId="{04D9B468-C7DB-4896-A785-625B2A83C092}" srcOrd="0" destOrd="0" presId="urn:microsoft.com/office/officeart/2005/8/layout/hList2"/>
    <dgm:cxn modelId="{2D597911-CE8D-4048-9D84-E6BF1D87AB7E}" type="presParOf" srcId="{F48E3D62-5A5C-47D5-8CC0-6C5ECB4A1EE9}" destId="{04692C2A-C643-4A3E-AB35-433D0BFFF17F}" srcOrd="0" destOrd="0" presId="urn:microsoft.com/office/officeart/2005/8/layout/hList2"/>
    <dgm:cxn modelId="{9A2D1E3C-E3A1-40D9-B1CB-9AC990332B37}" type="presParOf" srcId="{04692C2A-C643-4A3E-AB35-433D0BFFF17F}" destId="{CE974109-CA0F-440F-94D3-0CD624624309}" srcOrd="0" destOrd="0" presId="urn:microsoft.com/office/officeart/2005/8/layout/hList2"/>
    <dgm:cxn modelId="{37206A12-6945-489F-8275-BFE669C083A4}" type="presParOf" srcId="{04692C2A-C643-4A3E-AB35-433D0BFFF17F}" destId="{04D9B468-C7DB-4896-A785-625B2A83C092}" srcOrd="1" destOrd="0" presId="urn:microsoft.com/office/officeart/2005/8/layout/hList2"/>
    <dgm:cxn modelId="{5E24E6BE-06DE-430E-9172-AB4EF24654F2}"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dgm:spPr/>
      <dgm:t>
        <a:bodyPr/>
        <a:lstStyle/>
        <a:p>
          <a:r>
            <a:rPr lang="en-US" dirty="0" smtClean="0"/>
            <a:t>Example</a:t>
          </a:r>
          <a:endParaRPr lang="en-US"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a:lstStyle/>
        <a:p>
          <a:r>
            <a:rPr lang="en-US" sz="1400" dirty="0" smtClean="0"/>
            <a:t>3M’s Pollution Prevention Pays (3P) program saved the company more than $1.4 billion dollars over its 30+ year history, while preventing more than 3 billion pounds of pollutants.  Key to the program’s success is the participation of the company’s employees, who have voluntarily proposed and completed more than 8,100 3P projects.</a:t>
          </a:r>
          <a:r>
            <a:rPr lang="en-US" sz="1400" baseline="30000" dirty="0" smtClean="0"/>
            <a:t>2</a:t>
          </a:r>
          <a:endParaRPr lang="en-US" sz="140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121956" custScaleY="122318"/>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dgm:presLayoutVars>
          <dgm:chMax val="0"/>
          <dgm:bulletEnabled val="1"/>
        </dgm:presLayoutVars>
      </dgm:prSet>
      <dgm:spPr/>
      <dgm:t>
        <a:bodyPr/>
        <a:lstStyle/>
        <a:p>
          <a:endParaRPr lang="en-US"/>
        </a:p>
      </dgm:t>
    </dgm:pt>
  </dgm:ptLst>
  <dgm:cxnLst>
    <dgm:cxn modelId="{8CB1A332-B92A-4165-83A9-2F6C064A3EF4}" type="presOf" srcId="{112CA22B-B042-40A5-9794-0730A5CA5011}" destId="{04D9B468-C7DB-4896-A785-625B2A83C092}" srcOrd="0" destOrd="0" presId="urn:microsoft.com/office/officeart/2005/8/layout/hList2"/>
    <dgm:cxn modelId="{12E446F7-980B-4255-8685-3E015E4276C3}" type="presOf" srcId="{706CC38C-CCAA-416E-8B41-25CAA89F1897}" destId="{F48E3D62-5A5C-47D5-8CC0-6C5ECB4A1EE9}" srcOrd="0" destOrd="0" presId="urn:microsoft.com/office/officeart/2005/8/layout/hList2"/>
    <dgm:cxn modelId="{7653074D-C5AE-46B8-924F-DE29DF38B74A}" srcId="{FFC9B2A8-8099-4EE4-B21E-726F4DF27A71}" destId="{112CA22B-B042-40A5-9794-0730A5CA5011}" srcOrd="0" destOrd="0" parTransId="{DE105B56-DA8B-4AD7-8123-FF2C2A60A9B6}" sibTransId="{CCDA51FA-D6D3-44AF-8470-BB9D8CB320E8}"/>
    <dgm:cxn modelId="{86FCB988-5595-472F-B726-9931F6C9EA37}" srcId="{706CC38C-CCAA-416E-8B41-25CAA89F1897}" destId="{FFC9B2A8-8099-4EE4-B21E-726F4DF27A71}" srcOrd="0" destOrd="0" parTransId="{77B68659-533C-420E-A4E6-F4C4077C4AAD}" sibTransId="{0A47E71B-4ABC-4DD2-8C6E-EFD18996ECC5}"/>
    <dgm:cxn modelId="{C304696E-C2C0-438C-A42F-55B160C1791E}" type="presOf" srcId="{FFC9B2A8-8099-4EE4-B21E-726F4DF27A71}" destId="{D325A295-D3B8-4E94-8C14-A76270783C88}" srcOrd="0" destOrd="0" presId="urn:microsoft.com/office/officeart/2005/8/layout/hList2"/>
    <dgm:cxn modelId="{9605AEA1-EA01-4541-8EE4-17CAEDB39352}" type="presParOf" srcId="{F48E3D62-5A5C-47D5-8CC0-6C5ECB4A1EE9}" destId="{04692C2A-C643-4A3E-AB35-433D0BFFF17F}" srcOrd="0" destOrd="0" presId="urn:microsoft.com/office/officeart/2005/8/layout/hList2"/>
    <dgm:cxn modelId="{B4A660E9-FCC8-4CAB-93C5-DE711BE80BF2}" type="presParOf" srcId="{04692C2A-C643-4A3E-AB35-433D0BFFF17F}" destId="{CE974109-CA0F-440F-94D3-0CD624624309}" srcOrd="0" destOrd="0" presId="urn:microsoft.com/office/officeart/2005/8/layout/hList2"/>
    <dgm:cxn modelId="{40257513-35ED-4B7E-93E8-B824485CE154}" type="presParOf" srcId="{04692C2A-C643-4A3E-AB35-433D0BFFF17F}" destId="{04D9B468-C7DB-4896-A785-625B2A83C092}" srcOrd="1" destOrd="0" presId="urn:microsoft.com/office/officeart/2005/8/layout/hList2"/>
    <dgm:cxn modelId="{CCB508F1-6350-47CE-AEC4-9A65647C86D2}"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31708B-91CD-4F21-B0EB-8B36B71969FC}"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DFD439A4-0676-47D0-ABAC-4FCCEFD1101E}">
      <dgm:prSet phldrT="[Text]"/>
      <dgm:spPr/>
      <dgm:t>
        <a:bodyPr/>
        <a:lstStyle/>
        <a:p>
          <a:r>
            <a:rPr lang="en-US" dirty="0" smtClean="0"/>
            <a:t>Lower Resource and Production Costs</a:t>
          </a:r>
          <a:endParaRPr lang="en-US" dirty="0"/>
        </a:p>
      </dgm:t>
    </dgm:pt>
    <dgm:pt modelId="{89AB449A-3DBB-462A-9FB7-6B64655E3662}" type="parTrans" cxnId="{84D41B8A-4ECB-4DE0-BD22-BF9149CB6A33}">
      <dgm:prSet/>
      <dgm:spPr/>
      <dgm:t>
        <a:bodyPr/>
        <a:lstStyle/>
        <a:p>
          <a:endParaRPr lang="en-US"/>
        </a:p>
      </dgm:t>
    </dgm:pt>
    <dgm:pt modelId="{BB991730-34D4-4F46-B819-CD4CC78885B9}" type="sibTrans" cxnId="{84D41B8A-4ECB-4DE0-BD22-BF9149CB6A33}">
      <dgm:prSet/>
      <dgm:spPr/>
      <dgm:t>
        <a:bodyPr/>
        <a:lstStyle/>
        <a:p>
          <a:endParaRPr lang="en-US"/>
        </a:p>
      </dgm:t>
    </dgm:pt>
    <dgm:pt modelId="{857F8E9C-2271-41DC-913B-610107BC09F7}">
      <dgm:prSet phldrT="[Text]"/>
      <dgm:spPr/>
      <dgm:t>
        <a:bodyPr/>
        <a:lstStyle/>
        <a:p>
          <a:r>
            <a:rPr lang="en-US" dirty="0" smtClean="0"/>
            <a:t>Realize production efficiencies that allow you to use fewer materials, less energy and other inputs, while saving money </a:t>
          </a:r>
          <a:endParaRPr lang="en-US" dirty="0"/>
        </a:p>
      </dgm:t>
    </dgm:pt>
    <dgm:pt modelId="{D9925551-C060-44AD-A80C-B29C98ADBE3B}" type="parTrans" cxnId="{5528DDFA-AFDC-4017-9DE0-03453551876C}">
      <dgm:prSet/>
      <dgm:spPr/>
      <dgm:t>
        <a:bodyPr/>
        <a:lstStyle/>
        <a:p>
          <a:endParaRPr lang="en-US"/>
        </a:p>
      </dgm:t>
    </dgm:pt>
    <dgm:pt modelId="{7FF2E835-1A9A-4F15-87CD-D66BF6B5E1DE}" type="sibTrans" cxnId="{5528DDFA-AFDC-4017-9DE0-03453551876C}">
      <dgm:prSet/>
      <dgm:spPr/>
      <dgm:t>
        <a:bodyPr/>
        <a:lstStyle/>
        <a:p>
          <a:endParaRPr lang="en-US"/>
        </a:p>
      </dgm:t>
    </dgm:pt>
    <dgm:pt modelId="{3602EA7A-4766-43FD-BD39-11F08F630DC2}">
      <dgm:prSet phldrT="[Text]"/>
      <dgm:spPr/>
      <dgm:t>
        <a:bodyPr/>
        <a:lstStyle/>
        <a:p>
          <a:r>
            <a:rPr lang="en-US" dirty="0" smtClean="0"/>
            <a:t>Lower Regulatory Compliance Costs</a:t>
          </a:r>
          <a:endParaRPr lang="en-US" dirty="0"/>
        </a:p>
      </dgm:t>
    </dgm:pt>
    <dgm:pt modelId="{E2A2BC35-5389-4F39-AE6C-18DC4EA5F659}" type="parTrans" cxnId="{B17A6A57-0924-49C6-B75A-67866947C4FC}">
      <dgm:prSet/>
      <dgm:spPr/>
      <dgm:t>
        <a:bodyPr/>
        <a:lstStyle/>
        <a:p>
          <a:endParaRPr lang="en-US"/>
        </a:p>
      </dgm:t>
    </dgm:pt>
    <dgm:pt modelId="{6630D7CD-86AE-45C5-A044-7A082D4F17FB}" type="sibTrans" cxnId="{B17A6A57-0924-49C6-B75A-67866947C4FC}">
      <dgm:prSet/>
      <dgm:spPr/>
      <dgm:t>
        <a:bodyPr/>
        <a:lstStyle/>
        <a:p>
          <a:endParaRPr lang="en-US"/>
        </a:p>
      </dgm:t>
    </dgm:pt>
    <dgm:pt modelId="{FA2DB04F-AA47-4082-845D-7A5D33AFE26D}">
      <dgm:prSet phldrT="[Text]"/>
      <dgm:spPr/>
      <dgm:t>
        <a:bodyPr/>
        <a:lstStyle/>
        <a:p>
          <a:r>
            <a:rPr lang="en-US" dirty="0" smtClean="0"/>
            <a:t>Enhance your ability to recruit and keep sought-after individuals by establishing your company as one that “does well by doing good” for the environment</a:t>
          </a:r>
          <a:endParaRPr lang="en-US" dirty="0"/>
        </a:p>
      </dgm:t>
    </dgm:pt>
    <dgm:pt modelId="{A2816934-CBDE-4522-92BD-76131EE664B4}" type="parTrans" cxnId="{AA32061E-1149-462C-B840-A72EE030ECD2}">
      <dgm:prSet/>
      <dgm:spPr/>
      <dgm:t>
        <a:bodyPr/>
        <a:lstStyle/>
        <a:p>
          <a:endParaRPr lang="en-US"/>
        </a:p>
      </dgm:t>
    </dgm:pt>
    <dgm:pt modelId="{4607476F-7463-486B-A6CB-C984BB1A785C}" type="sibTrans" cxnId="{AA32061E-1149-462C-B840-A72EE030ECD2}">
      <dgm:prSet/>
      <dgm:spPr/>
      <dgm:t>
        <a:bodyPr/>
        <a:lstStyle/>
        <a:p>
          <a:endParaRPr lang="en-US"/>
        </a:p>
      </dgm:t>
    </dgm:pt>
    <dgm:pt modelId="{884900CC-B77C-4C25-A95D-06FA26F04232}">
      <dgm:prSet phldrT="[Text]"/>
      <dgm:spPr/>
      <dgm:t>
        <a:bodyPr/>
        <a:lstStyle/>
        <a:p>
          <a:r>
            <a:rPr lang="en-US" dirty="0" smtClean="0"/>
            <a:t>Improved Sales and Brand Recognition</a:t>
          </a:r>
        </a:p>
      </dgm:t>
    </dgm:pt>
    <dgm:pt modelId="{EF6112BB-14B0-4ECC-8C58-6E2809C72657}" type="parTrans" cxnId="{1C85854D-B000-446D-A63A-E3508F956879}">
      <dgm:prSet/>
      <dgm:spPr/>
      <dgm:t>
        <a:bodyPr/>
        <a:lstStyle/>
        <a:p>
          <a:endParaRPr lang="en-US"/>
        </a:p>
      </dgm:t>
    </dgm:pt>
    <dgm:pt modelId="{46729AEC-9506-4495-A2F7-99795276DD67}" type="sibTrans" cxnId="{1C85854D-B000-446D-A63A-E3508F956879}">
      <dgm:prSet/>
      <dgm:spPr/>
      <dgm:t>
        <a:bodyPr/>
        <a:lstStyle/>
        <a:p>
          <a:endParaRPr lang="en-US"/>
        </a:p>
      </dgm:t>
    </dgm:pt>
    <dgm:pt modelId="{9762C571-05ED-481A-96F8-07E6E9BD4DD9}">
      <dgm:prSet phldrT="[Text]"/>
      <dgm:spPr/>
      <dgm:t>
        <a:bodyPr/>
        <a:lstStyle/>
        <a:p>
          <a:r>
            <a:rPr lang="en-US" dirty="0" smtClean="0"/>
            <a:t>Greater Access to Financing and Capital</a:t>
          </a:r>
        </a:p>
      </dgm:t>
    </dgm:pt>
    <dgm:pt modelId="{91237D23-B25A-4C1C-BB1C-C218937BBC05}" type="parTrans" cxnId="{2704C304-6CE2-44C0-88A0-CFA655DE96E8}">
      <dgm:prSet/>
      <dgm:spPr/>
      <dgm:t>
        <a:bodyPr/>
        <a:lstStyle/>
        <a:p>
          <a:endParaRPr lang="en-US"/>
        </a:p>
      </dgm:t>
    </dgm:pt>
    <dgm:pt modelId="{620017D9-A04E-4171-885C-8A4C17CB89BE}" type="sibTrans" cxnId="{2704C304-6CE2-44C0-88A0-CFA655DE96E8}">
      <dgm:prSet/>
      <dgm:spPr/>
      <dgm:t>
        <a:bodyPr/>
        <a:lstStyle/>
        <a:p>
          <a:endParaRPr lang="en-US"/>
        </a:p>
      </dgm:t>
    </dgm:pt>
    <dgm:pt modelId="{00601C46-2154-4BF7-A726-29D31C622052}">
      <dgm:prSet phldrT="[Text]"/>
      <dgm:spPr/>
      <dgm:t>
        <a:bodyPr/>
        <a:lstStyle/>
        <a:p>
          <a:r>
            <a:rPr lang="en-US" dirty="0" smtClean="0"/>
            <a:t>Easier Employee Hiring and Retention</a:t>
          </a:r>
        </a:p>
      </dgm:t>
    </dgm:pt>
    <dgm:pt modelId="{A89BBA27-91C6-40E0-B163-C106029C3321}" type="parTrans" cxnId="{FBC84BCB-A397-48B3-B3A6-56680BBCD2EE}">
      <dgm:prSet/>
      <dgm:spPr/>
      <dgm:t>
        <a:bodyPr/>
        <a:lstStyle/>
        <a:p>
          <a:endParaRPr lang="en-US"/>
        </a:p>
      </dgm:t>
    </dgm:pt>
    <dgm:pt modelId="{9E8002D9-5BE4-469A-BF30-D5D221266F1A}" type="sibTrans" cxnId="{FBC84BCB-A397-48B3-B3A6-56680BBCD2EE}">
      <dgm:prSet/>
      <dgm:spPr/>
      <dgm:t>
        <a:bodyPr/>
        <a:lstStyle/>
        <a:p>
          <a:endParaRPr lang="en-US"/>
        </a:p>
      </dgm:t>
    </dgm:pt>
    <dgm:pt modelId="{216C940A-9668-4A13-B2B7-C59F33691572}">
      <dgm:prSet phldrT="[Text]"/>
      <dgm:spPr/>
      <dgm:t>
        <a:bodyPr/>
        <a:lstStyle/>
        <a:p>
          <a:r>
            <a:rPr lang="en-US" dirty="0" smtClean="0"/>
            <a:t>By having a higher environmental performance, you minimize the impact of current and future regulation on your company</a:t>
          </a:r>
          <a:endParaRPr lang="en-US" dirty="0"/>
        </a:p>
      </dgm:t>
    </dgm:pt>
    <dgm:pt modelId="{5965E0F8-2209-4A13-B3BD-22B7C2B8980C}" type="parTrans" cxnId="{E7544BE8-D7B6-4AAF-AEE6-7648C52CCCCA}">
      <dgm:prSet/>
      <dgm:spPr/>
      <dgm:t>
        <a:bodyPr/>
        <a:lstStyle/>
        <a:p>
          <a:endParaRPr lang="en-US"/>
        </a:p>
      </dgm:t>
    </dgm:pt>
    <dgm:pt modelId="{50D8B570-0EA2-4E85-B84F-5B59B35D74A2}" type="sibTrans" cxnId="{E7544BE8-D7B6-4AAF-AEE6-7648C52CCCCA}">
      <dgm:prSet/>
      <dgm:spPr/>
      <dgm:t>
        <a:bodyPr/>
        <a:lstStyle/>
        <a:p>
          <a:endParaRPr lang="en-US"/>
        </a:p>
      </dgm:t>
    </dgm:pt>
    <dgm:pt modelId="{C9611919-2D6D-4A1B-82A5-09E4C32B3E07}">
      <dgm:prSet phldrT="[Text]"/>
      <dgm:spPr/>
      <dgm:t>
        <a:bodyPr/>
        <a:lstStyle/>
        <a:p>
          <a:r>
            <a:rPr lang="en-US" dirty="0" smtClean="0"/>
            <a:t>Differentiate your products/services by making them more environmentally responsible, fostering trust among customers and communities in the process</a:t>
          </a:r>
        </a:p>
      </dgm:t>
    </dgm:pt>
    <dgm:pt modelId="{5D550F95-3D3D-49F1-82CF-A607805D83CB}" type="parTrans" cxnId="{4216E322-5224-4442-AF74-35397C2DB77D}">
      <dgm:prSet/>
      <dgm:spPr/>
      <dgm:t>
        <a:bodyPr/>
        <a:lstStyle/>
        <a:p>
          <a:endParaRPr lang="en-US"/>
        </a:p>
      </dgm:t>
    </dgm:pt>
    <dgm:pt modelId="{D1BB0242-9560-49B9-A56C-9497E9D16894}" type="sibTrans" cxnId="{4216E322-5224-4442-AF74-35397C2DB77D}">
      <dgm:prSet/>
      <dgm:spPr/>
      <dgm:t>
        <a:bodyPr/>
        <a:lstStyle/>
        <a:p>
          <a:endParaRPr lang="en-US"/>
        </a:p>
      </dgm:t>
    </dgm:pt>
    <dgm:pt modelId="{78AB75D9-6088-4E51-9C36-1FC804B8C5B7}">
      <dgm:prSet phldrT="[Text]"/>
      <dgm:spPr/>
      <dgm:t>
        <a:bodyPr/>
        <a:lstStyle/>
        <a:p>
          <a:r>
            <a:rPr lang="en-US" dirty="0" smtClean="0"/>
            <a:t>Removing risks from your operations may result in greater, cheaper access to financing from banks and the broader investment community</a:t>
          </a:r>
        </a:p>
      </dgm:t>
    </dgm:pt>
    <dgm:pt modelId="{ECDE61CC-7954-48D3-887F-49DC0D18C2EA}" type="parTrans" cxnId="{622FF22F-6734-4C03-ADCD-FCFDCB52A90C}">
      <dgm:prSet/>
      <dgm:spPr/>
      <dgm:t>
        <a:bodyPr/>
        <a:lstStyle/>
        <a:p>
          <a:endParaRPr lang="en-US"/>
        </a:p>
      </dgm:t>
    </dgm:pt>
    <dgm:pt modelId="{4FB37A57-3109-46AF-9C33-8F02DF7E02A9}" type="sibTrans" cxnId="{622FF22F-6734-4C03-ADCD-FCFDCB52A90C}">
      <dgm:prSet/>
      <dgm:spPr/>
      <dgm:t>
        <a:bodyPr/>
        <a:lstStyle/>
        <a:p>
          <a:endParaRPr lang="en-US"/>
        </a:p>
      </dgm:t>
    </dgm:pt>
    <dgm:pt modelId="{BFB3C782-DFE9-485C-AD38-2A7790D20E16}" type="pres">
      <dgm:prSet presAssocID="{6331708B-91CD-4F21-B0EB-8B36B71969FC}" presName="linear" presStyleCnt="0">
        <dgm:presLayoutVars>
          <dgm:animLvl val="lvl"/>
          <dgm:resizeHandles val="exact"/>
        </dgm:presLayoutVars>
      </dgm:prSet>
      <dgm:spPr/>
      <dgm:t>
        <a:bodyPr/>
        <a:lstStyle/>
        <a:p>
          <a:endParaRPr lang="en-US"/>
        </a:p>
      </dgm:t>
    </dgm:pt>
    <dgm:pt modelId="{FF85E894-81BB-490F-8885-A7778F05DE09}" type="pres">
      <dgm:prSet presAssocID="{DFD439A4-0676-47D0-ABAC-4FCCEFD1101E}" presName="parentText" presStyleLbl="node1" presStyleIdx="0" presStyleCnt="5">
        <dgm:presLayoutVars>
          <dgm:chMax val="0"/>
          <dgm:bulletEnabled val="1"/>
        </dgm:presLayoutVars>
      </dgm:prSet>
      <dgm:spPr/>
      <dgm:t>
        <a:bodyPr/>
        <a:lstStyle/>
        <a:p>
          <a:endParaRPr lang="en-US"/>
        </a:p>
      </dgm:t>
    </dgm:pt>
    <dgm:pt modelId="{F20C7B28-5325-488E-A8E0-9B5B3FE6206C}" type="pres">
      <dgm:prSet presAssocID="{DFD439A4-0676-47D0-ABAC-4FCCEFD1101E}" presName="childText" presStyleLbl="revTx" presStyleIdx="0" presStyleCnt="5">
        <dgm:presLayoutVars>
          <dgm:bulletEnabled val="1"/>
        </dgm:presLayoutVars>
      </dgm:prSet>
      <dgm:spPr/>
      <dgm:t>
        <a:bodyPr/>
        <a:lstStyle/>
        <a:p>
          <a:endParaRPr lang="en-US"/>
        </a:p>
      </dgm:t>
    </dgm:pt>
    <dgm:pt modelId="{B7AD3D4E-8226-466D-B096-5DEE82196C57}" type="pres">
      <dgm:prSet presAssocID="{3602EA7A-4766-43FD-BD39-11F08F630DC2}" presName="parentText" presStyleLbl="node1" presStyleIdx="1" presStyleCnt="5">
        <dgm:presLayoutVars>
          <dgm:chMax val="0"/>
          <dgm:bulletEnabled val="1"/>
        </dgm:presLayoutVars>
      </dgm:prSet>
      <dgm:spPr/>
      <dgm:t>
        <a:bodyPr/>
        <a:lstStyle/>
        <a:p>
          <a:endParaRPr lang="en-US"/>
        </a:p>
      </dgm:t>
    </dgm:pt>
    <dgm:pt modelId="{50D79EA9-28C6-44C1-9483-F05BD834D443}" type="pres">
      <dgm:prSet presAssocID="{3602EA7A-4766-43FD-BD39-11F08F630DC2}" presName="childText" presStyleLbl="revTx" presStyleIdx="1" presStyleCnt="5">
        <dgm:presLayoutVars>
          <dgm:bulletEnabled val="1"/>
        </dgm:presLayoutVars>
      </dgm:prSet>
      <dgm:spPr/>
      <dgm:t>
        <a:bodyPr/>
        <a:lstStyle/>
        <a:p>
          <a:endParaRPr lang="en-US"/>
        </a:p>
      </dgm:t>
    </dgm:pt>
    <dgm:pt modelId="{BD88021F-6C88-4C46-BE08-13D2909127DC}" type="pres">
      <dgm:prSet presAssocID="{884900CC-B77C-4C25-A95D-06FA26F04232}" presName="parentText" presStyleLbl="node1" presStyleIdx="2" presStyleCnt="5">
        <dgm:presLayoutVars>
          <dgm:chMax val="0"/>
          <dgm:bulletEnabled val="1"/>
        </dgm:presLayoutVars>
      </dgm:prSet>
      <dgm:spPr/>
      <dgm:t>
        <a:bodyPr/>
        <a:lstStyle/>
        <a:p>
          <a:endParaRPr lang="en-US"/>
        </a:p>
      </dgm:t>
    </dgm:pt>
    <dgm:pt modelId="{11251140-0E9B-400B-A1E2-0522FE1CCA2B}" type="pres">
      <dgm:prSet presAssocID="{884900CC-B77C-4C25-A95D-06FA26F04232}" presName="childText" presStyleLbl="revTx" presStyleIdx="2" presStyleCnt="5">
        <dgm:presLayoutVars>
          <dgm:bulletEnabled val="1"/>
        </dgm:presLayoutVars>
      </dgm:prSet>
      <dgm:spPr/>
      <dgm:t>
        <a:bodyPr/>
        <a:lstStyle/>
        <a:p>
          <a:endParaRPr lang="en-US"/>
        </a:p>
      </dgm:t>
    </dgm:pt>
    <dgm:pt modelId="{29C2109D-A075-49F5-AC51-FED3BFBC4C50}" type="pres">
      <dgm:prSet presAssocID="{9762C571-05ED-481A-96F8-07E6E9BD4DD9}" presName="parentText" presStyleLbl="node1" presStyleIdx="3" presStyleCnt="5">
        <dgm:presLayoutVars>
          <dgm:chMax val="0"/>
          <dgm:bulletEnabled val="1"/>
        </dgm:presLayoutVars>
      </dgm:prSet>
      <dgm:spPr/>
      <dgm:t>
        <a:bodyPr/>
        <a:lstStyle/>
        <a:p>
          <a:endParaRPr lang="en-US"/>
        </a:p>
      </dgm:t>
    </dgm:pt>
    <dgm:pt modelId="{547448D0-260C-43A8-A4B1-4B4989040E95}" type="pres">
      <dgm:prSet presAssocID="{9762C571-05ED-481A-96F8-07E6E9BD4DD9}" presName="childText" presStyleLbl="revTx" presStyleIdx="3" presStyleCnt="5">
        <dgm:presLayoutVars>
          <dgm:bulletEnabled val="1"/>
        </dgm:presLayoutVars>
      </dgm:prSet>
      <dgm:spPr/>
      <dgm:t>
        <a:bodyPr/>
        <a:lstStyle/>
        <a:p>
          <a:endParaRPr lang="en-US"/>
        </a:p>
      </dgm:t>
    </dgm:pt>
    <dgm:pt modelId="{6FF991D3-0DC8-492F-A42B-E8355F57F317}" type="pres">
      <dgm:prSet presAssocID="{00601C46-2154-4BF7-A726-29D31C622052}" presName="parentText" presStyleLbl="node1" presStyleIdx="4" presStyleCnt="5">
        <dgm:presLayoutVars>
          <dgm:chMax val="0"/>
          <dgm:bulletEnabled val="1"/>
        </dgm:presLayoutVars>
      </dgm:prSet>
      <dgm:spPr/>
      <dgm:t>
        <a:bodyPr/>
        <a:lstStyle/>
        <a:p>
          <a:endParaRPr lang="en-US"/>
        </a:p>
      </dgm:t>
    </dgm:pt>
    <dgm:pt modelId="{25D3883A-D980-47CA-8888-DEA07212A3A2}" type="pres">
      <dgm:prSet presAssocID="{00601C46-2154-4BF7-A726-29D31C622052}" presName="childText" presStyleLbl="revTx" presStyleIdx="4" presStyleCnt="5">
        <dgm:presLayoutVars>
          <dgm:bulletEnabled val="1"/>
        </dgm:presLayoutVars>
      </dgm:prSet>
      <dgm:spPr/>
      <dgm:t>
        <a:bodyPr/>
        <a:lstStyle/>
        <a:p>
          <a:endParaRPr lang="en-US"/>
        </a:p>
      </dgm:t>
    </dgm:pt>
  </dgm:ptLst>
  <dgm:cxnLst>
    <dgm:cxn modelId="{FBC84BCB-A397-48B3-B3A6-56680BBCD2EE}" srcId="{6331708B-91CD-4F21-B0EB-8B36B71969FC}" destId="{00601C46-2154-4BF7-A726-29D31C622052}" srcOrd="4" destOrd="0" parTransId="{A89BBA27-91C6-40E0-B163-C106029C3321}" sibTransId="{9E8002D9-5BE4-469A-BF30-D5D221266F1A}"/>
    <dgm:cxn modelId="{2E8BD76B-32AA-48F9-ADE4-E8EAFD3D5E4F}" type="presOf" srcId="{6331708B-91CD-4F21-B0EB-8B36B71969FC}" destId="{BFB3C782-DFE9-485C-AD38-2A7790D20E16}" srcOrd="0" destOrd="0" presId="urn:microsoft.com/office/officeart/2005/8/layout/vList2"/>
    <dgm:cxn modelId="{622FF22F-6734-4C03-ADCD-FCFDCB52A90C}" srcId="{9762C571-05ED-481A-96F8-07E6E9BD4DD9}" destId="{78AB75D9-6088-4E51-9C36-1FC804B8C5B7}" srcOrd="0" destOrd="0" parTransId="{ECDE61CC-7954-48D3-887F-49DC0D18C2EA}" sibTransId="{4FB37A57-3109-46AF-9C33-8F02DF7E02A9}"/>
    <dgm:cxn modelId="{E198B41A-2EC6-4194-A6E4-A4718C959BE3}" type="presOf" srcId="{9762C571-05ED-481A-96F8-07E6E9BD4DD9}" destId="{29C2109D-A075-49F5-AC51-FED3BFBC4C50}" srcOrd="0" destOrd="0" presId="urn:microsoft.com/office/officeart/2005/8/layout/vList2"/>
    <dgm:cxn modelId="{02DCA5E8-1FCA-4945-AA15-99A40AC6E53F}" type="presOf" srcId="{00601C46-2154-4BF7-A726-29D31C622052}" destId="{6FF991D3-0DC8-492F-A42B-E8355F57F317}" srcOrd="0" destOrd="0" presId="urn:microsoft.com/office/officeart/2005/8/layout/vList2"/>
    <dgm:cxn modelId="{7289AE31-D522-476C-9235-7B04A19C445C}" type="presOf" srcId="{FA2DB04F-AA47-4082-845D-7A5D33AFE26D}" destId="{25D3883A-D980-47CA-8888-DEA07212A3A2}" srcOrd="0" destOrd="0" presId="urn:microsoft.com/office/officeart/2005/8/layout/vList2"/>
    <dgm:cxn modelId="{0C0D7725-8C11-4E0E-BCF8-EAC0590F0B03}" type="presOf" srcId="{884900CC-B77C-4C25-A95D-06FA26F04232}" destId="{BD88021F-6C88-4C46-BE08-13D2909127DC}" srcOrd="0" destOrd="0" presId="urn:microsoft.com/office/officeart/2005/8/layout/vList2"/>
    <dgm:cxn modelId="{1F86C18B-35B7-42CC-98AC-C59561446BC7}" type="presOf" srcId="{78AB75D9-6088-4E51-9C36-1FC804B8C5B7}" destId="{547448D0-260C-43A8-A4B1-4B4989040E95}" srcOrd="0" destOrd="0" presId="urn:microsoft.com/office/officeart/2005/8/layout/vList2"/>
    <dgm:cxn modelId="{78BEC6CA-459E-445B-86DE-91F40400ED80}" type="presOf" srcId="{DFD439A4-0676-47D0-ABAC-4FCCEFD1101E}" destId="{FF85E894-81BB-490F-8885-A7778F05DE09}" srcOrd="0" destOrd="0" presId="urn:microsoft.com/office/officeart/2005/8/layout/vList2"/>
    <dgm:cxn modelId="{AA32061E-1149-462C-B840-A72EE030ECD2}" srcId="{00601C46-2154-4BF7-A726-29D31C622052}" destId="{FA2DB04F-AA47-4082-845D-7A5D33AFE26D}" srcOrd="0" destOrd="0" parTransId="{A2816934-CBDE-4522-92BD-76131EE664B4}" sibTransId="{4607476F-7463-486B-A6CB-C984BB1A785C}"/>
    <dgm:cxn modelId="{84D41B8A-4ECB-4DE0-BD22-BF9149CB6A33}" srcId="{6331708B-91CD-4F21-B0EB-8B36B71969FC}" destId="{DFD439A4-0676-47D0-ABAC-4FCCEFD1101E}" srcOrd="0" destOrd="0" parTransId="{89AB449A-3DBB-462A-9FB7-6B64655E3662}" sibTransId="{BB991730-34D4-4F46-B819-CD4CC78885B9}"/>
    <dgm:cxn modelId="{B17A6A57-0924-49C6-B75A-67866947C4FC}" srcId="{6331708B-91CD-4F21-B0EB-8B36B71969FC}" destId="{3602EA7A-4766-43FD-BD39-11F08F630DC2}" srcOrd="1" destOrd="0" parTransId="{E2A2BC35-5389-4F39-AE6C-18DC4EA5F659}" sibTransId="{6630D7CD-86AE-45C5-A044-7A082D4F17FB}"/>
    <dgm:cxn modelId="{4216E322-5224-4442-AF74-35397C2DB77D}" srcId="{884900CC-B77C-4C25-A95D-06FA26F04232}" destId="{C9611919-2D6D-4A1B-82A5-09E4C32B3E07}" srcOrd="0" destOrd="0" parTransId="{5D550F95-3D3D-49F1-82CF-A607805D83CB}" sibTransId="{D1BB0242-9560-49B9-A56C-9497E9D16894}"/>
    <dgm:cxn modelId="{1C85854D-B000-446D-A63A-E3508F956879}" srcId="{6331708B-91CD-4F21-B0EB-8B36B71969FC}" destId="{884900CC-B77C-4C25-A95D-06FA26F04232}" srcOrd="2" destOrd="0" parTransId="{EF6112BB-14B0-4ECC-8C58-6E2809C72657}" sibTransId="{46729AEC-9506-4495-A2F7-99795276DD67}"/>
    <dgm:cxn modelId="{2704C304-6CE2-44C0-88A0-CFA655DE96E8}" srcId="{6331708B-91CD-4F21-B0EB-8B36B71969FC}" destId="{9762C571-05ED-481A-96F8-07E6E9BD4DD9}" srcOrd="3" destOrd="0" parTransId="{91237D23-B25A-4C1C-BB1C-C218937BBC05}" sibTransId="{620017D9-A04E-4171-885C-8A4C17CB89BE}"/>
    <dgm:cxn modelId="{5EA617E2-4F98-481A-82FD-0024FCB34C61}" type="presOf" srcId="{857F8E9C-2271-41DC-913B-610107BC09F7}" destId="{F20C7B28-5325-488E-A8E0-9B5B3FE6206C}" srcOrd="0" destOrd="0" presId="urn:microsoft.com/office/officeart/2005/8/layout/vList2"/>
    <dgm:cxn modelId="{5528DDFA-AFDC-4017-9DE0-03453551876C}" srcId="{DFD439A4-0676-47D0-ABAC-4FCCEFD1101E}" destId="{857F8E9C-2271-41DC-913B-610107BC09F7}" srcOrd="0" destOrd="0" parTransId="{D9925551-C060-44AD-A80C-B29C98ADBE3B}" sibTransId="{7FF2E835-1A9A-4F15-87CD-D66BF6B5E1DE}"/>
    <dgm:cxn modelId="{39F54E7A-151E-426C-A6E0-3075C99217B8}" type="presOf" srcId="{C9611919-2D6D-4A1B-82A5-09E4C32B3E07}" destId="{11251140-0E9B-400B-A1E2-0522FE1CCA2B}" srcOrd="0" destOrd="0" presId="urn:microsoft.com/office/officeart/2005/8/layout/vList2"/>
    <dgm:cxn modelId="{07AA67B3-2AC7-497C-A04D-7638275DD195}" type="presOf" srcId="{3602EA7A-4766-43FD-BD39-11F08F630DC2}" destId="{B7AD3D4E-8226-466D-B096-5DEE82196C57}" srcOrd="0" destOrd="0" presId="urn:microsoft.com/office/officeart/2005/8/layout/vList2"/>
    <dgm:cxn modelId="{949411F6-55F3-404F-81F6-ACFA53229809}" type="presOf" srcId="{216C940A-9668-4A13-B2B7-C59F33691572}" destId="{50D79EA9-28C6-44C1-9483-F05BD834D443}" srcOrd="0" destOrd="0" presId="urn:microsoft.com/office/officeart/2005/8/layout/vList2"/>
    <dgm:cxn modelId="{E7544BE8-D7B6-4AAF-AEE6-7648C52CCCCA}" srcId="{3602EA7A-4766-43FD-BD39-11F08F630DC2}" destId="{216C940A-9668-4A13-B2B7-C59F33691572}" srcOrd="0" destOrd="0" parTransId="{5965E0F8-2209-4A13-B3BD-22B7C2B8980C}" sibTransId="{50D8B570-0EA2-4E85-B84F-5B59B35D74A2}"/>
    <dgm:cxn modelId="{FCB74EFB-3B10-483B-BCF4-CAB201651E4F}" type="presParOf" srcId="{BFB3C782-DFE9-485C-AD38-2A7790D20E16}" destId="{FF85E894-81BB-490F-8885-A7778F05DE09}" srcOrd="0" destOrd="0" presId="urn:microsoft.com/office/officeart/2005/8/layout/vList2"/>
    <dgm:cxn modelId="{1FB44822-58E2-4435-8BFE-F58B402E5C1C}" type="presParOf" srcId="{BFB3C782-DFE9-485C-AD38-2A7790D20E16}" destId="{F20C7B28-5325-488E-A8E0-9B5B3FE6206C}" srcOrd="1" destOrd="0" presId="urn:microsoft.com/office/officeart/2005/8/layout/vList2"/>
    <dgm:cxn modelId="{8A95488F-6DFB-4C90-BC89-3C395144674C}" type="presParOf" srcId="{BFB3C782-DFE9-485C-AD38-2A7790D20E16}" destId="{B7AD3D4E-8226-466D-B096-5DEE82196C57}" srcOrd="2" destOrd="0" presId="urn:microsoft.com/office/officeart/2005/8/layout/vList2"/>
    <dgm:cxn modelId="{504F318E-6CA7-40D8-ABD2-D45A063CCBA3}" type="presParOf" srcId="{BFB3C782-DFE9-485C-AD38-2A7790D20E16}" destId="{50D79EA9-28C6-44C1-9483-F05BD834D443}" srcOrd="3" destOrd="0" presId="urn:microsoft.com/office/officeart/2005/8/layout/vList2"/>
    <dgm:cxn modelId="{2C8DB944-3F4D-4071-9863-2DF13F52C912}" type="presParOf" srcId="{BFB3C782-DFE9-485C-AD38-2A7790D20E16}" destId="{BD88021F-6C88-4C46-BE08-13D2909127DC}" srcOrd="4" destOrd="0" presId="urn:microsoft.com/office/officeart/2005/8/layout/vList2"/>
    <dgm:cxn modelId="{F38D5C6A-53B6-48F1-8BC2-29D48F28EA27}" type="presParOf" srcId="{BFB3C782-DFE9-485C-AD38-2A7790D20E16}" destId="{11251140-0E9B-400B-A1E2-0522FE1CCA2B}" srcOrd="5" destOrd="0" presId="urn:microsoft.com/office/officeart/2005/8/layout/vList2"/>
    <dgm:cxn modelId="{8BFE2284-45C6-41B9-B9A2-71BEFDADDD75}" type="presParOf" srcId="{BFB3C782-DFE9-485C-AD38-2A7790D20E16}" destId="{29C2109D-A075-49F5-AC51-FED3BFBC4C50}" srcOrd="6" destOrd="0" presId="urn:microsoft.com/office/officeart/2005/8/layout/vList2"/>
    <dgm:cxn modelId="{97D55A01-2D06-4FB5-8FF8-8C507CE35738}" type="presParOf" srcId="{BFB3C782-DFE9-485C-AD38-2A7790D20E16}" destId="{547448D0-260C-43A8-A4B1-4B4989040E95}" srcOrd="7" destOrd="0" presId="urn:microsoft.com/office/officeart/2005/8/layout/vList2"/>
    <dgm:cxn modelId="{CFF5A1B0-37F8-4DA3-8131-7D39626C522F}" type="presParOf" srcId="{BFB3C782-DFE9-485C-AD38-2A7790D20E16}" destId="{6FF991D3-0DC8-492F-A42B-E8355F57F317}" srcOrd="8" destOrd="0" presId="urn:microsoft.com/office/officeart/2005/8/layout/vList2"/>
    <dgm:cxn modelId="{A447BF42-74EB-466B-AE05-E263247C3CE7}" type="presParOf" srcId="{BFB3C782-DFE9-485C-AD38-2A7790D20E16}" destId="{25D3883A-D980-47CA-8888-DEA07212A3A2}" srcOrd="9"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25A295-D3B8-4E94-8C14-A76270783C88}">
      <dsp:nvSpPr>
        <dsp:cNvPr id="0" name=""/>
        <dsp:cNvSpPr/>
      </dsp:nvSpPr>
      <dsp:spPr>
        <a:xfrm rot="16200000">
          <a:off x="-443532" y="1369985"/>
          <a:ext cx="1961388" cy="414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65927" bIns="0" numCol="1" spcCol="1270" anchor="t" anchorCtr="0">
          <a:noAutofit/>
        </a:bodyPr>
        <a:lstStyle/>
        <a:p>
          <a:pPr lvl="0" algn="r" defTabSz="1333500">
            <a:lnSpc>
              <a:spcPct val="90000"/>
            </a:lnSpc>
            <a:spcBef>
              <a:spcPct val="0"/>
            </a:spcBef>
            <a:spcAft>
              <a:spcPct val="35000"/>
            </a:spcAft>
          </a:pPr>
          <a:r>
            <a:rPr lang="en-US" sz="3000" kern="1200" dirty="0" smtClean="0"/>
            <a:t>Example</a:t>
          </a:r>
          <a:endParaRPr lang="en-US" sz="3000" kern="1200" dirty="0"/>
        </a:p>
      </dsp:txBody>
      <dsp:txXfrm rot="16200000">
        <a:off x="-443532" y="1369985"/>
        <a:ext cx="1961388" cy="414909"/>
      </dsp:txXfrm>
    </dsp:sp>
    <dsp:sp modelId="{04D9B468-C7DB-4896-A785-625B2A83C092}">
      <dsp:nvSpPr>
        <dsp:cNvPr id="0" name=""/>
        <dsp:cNvSpPr/>
      </dsp:nvSpPr>
      <dsp:spPr>
        <a:xfrm>
          <a:off x="983225" y="596745"/>
          <a:ext cx="3817374" cy="1961388"/>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365927"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err="1" smtClean="0"/>
            <a:t>Southwire</a:t>
          </a:r>
          <a:r>
            <a:rPr lang="en-US" sz="1400" kern="1200" dirty="0" smtClean="0"/>
            <a:t>, a producer of wire and cable products, conducted a series of sustainability projects that reduced its water needs by more than 9 million gallons a year (saving $70,000 annually), cut energy use for lighting in half, and reduced scrap from processes by 30%.</a:t>
          </a:r>
          <a:r>
            <a:rPr lang="en-US" sz="1400" kern="1200" baseline="30000" dirty="0" smtClean="0"/>
            <a:t>2</a:t>
          </a:r>
          <a:r>
            <a:rPr lang="en-US" sz="1400" kern="1200" dirty="0" smtClean="0"/>
            <a:t> </a:t>
          </a:r>
          <a:endParaRPr lang="en-US" sz="1400" kern="1200" dirty="0"/>
        </a:p>
      </dsp:txBody>
      <dsp:txXfrm>
        <a:off x="983225" y="596745"/>
        <a:ext cx="3817374" cy="1961388"/>
      </dsp:txXfrm>
    </dsp:sp>
    <dsp:sp modelId="{CE974109-CA0F-440F-94D3-0CD624624309}">
      <dsp:nvSpPr>
        <dsp:cNvPr id="0" name=""/>
        <dsp:cNvSpPr/>
      </dsp:nvSpPr>
      <dsp:spPr>
        <a:xfrm>
          <a:off x="238609" y="-43533"/>
          <a:ext cx="1012012" cy="1015016"/>
        </a:xfrm>
        <a:prstGeom prst="rect">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8" y="0"/>
            <a:ext cx="2972421" cy="465138"/>
          </a:xfrm>
          <a:prstGeom prst="rect">
            <a:avLst/>
          </a:prstGeom>
        </p:spPr>
        <p:txBody>
          <a:bodyPr vert="horz" lIns="91440" tIns="45720" rIns="91440" bIns="45720" rtlCol="0"/>
          <a:lstStyle>
            <a:lvl1pPr algn="r">
              <a:defRPr sz="1200"/>
            </a:lvl1pPr>
          </a:lstStyle>
          <a:p>
            <a:fld id="{522D6312-72EA-4098-8AC2-D7F8A87288BB}" type="datetimeFigureOut">
              <a:rPr lang="en-US" smtClean="0"/>
              <a:pPr/>
              <a:t>12/6/2011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16428"/>
            <a:ext cx="5485158"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8" y="8829675"/>
            <a:ext cx="2972421" cy="465138"/>
          </a:xfrm>
          <a:prstGeom prst="rect">
            <a:avLst/>
          </a:prstGeom>
        </p:spPr>
        <p:txBody>
          <a:bodyPr vert="horz" lIns="91440" tIns="45720" rIns="91440" bIns="45720" rtlCol="0" anchor="b"/>
          <a:lstStyle>
            <a:lvl1pPr algn="r">
              <a:defRPr sz="1200"/>
            </a:lvl1pPr>
          </a:lstStyle>
          <a:p>
            <a:fld id="{5DFEAE72-3504-403B-B834-8AE1ACF7B2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examples here</a:t>
            </a:r>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smtClean="0"/>
          </a:p>
        </p:txBody>
      </p:sp>
      <p:sp>
        <p:nvSpPr>
          <p:cNvPr id="4" name="Slide Number Placeholder 3"/>
          <p:cNvSpPr>
            <a:spLocks noGrp="1"/>
          </p:cNvSpPr>
          <p:nvPr>
            <p:ph type="sldNum" sz="quarter" idx="10"/>
          </p:nvPr>
        </p:nvSpPr>
        <p:spPr/>
        <p:txBody>
          <a:bodyPr/>
          <a:lstStyle/>
          <a:p>
            <a:fld id="{5DFEAE72-3504-403B-B834-8AE1ACF7B2B2}"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99540E-A4AD-4ECF-9EC9-4720CD69045F}"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7AA4F-F6AA-472B-9A69-5B9E32DB4FB0}"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5222-4374-4AAE-8C2D-58F299ACD0FD}"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lvl1pPr>
              <a:defRPr sz="34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990600"/>
            <a:ext cx="8229600" cy="5135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11D2738-F5BB-4DA8-9224-7FE16E9FC1B2}" type="datetime1">
              <a:rPr lang="en-US" smtClean="0"/>
              <a:pPr/>
              <a:t>12/6/2011</a:t>
            </a:fld>
            <a:endParaRPr lang="en-US"/>
          </a:p>
        </p:txBody>
      </p:sp>
      <p:sp>
        <p:nvSpPr>
          <p:cNvPr id="5" name="Footer Placeholder 4"/>
          <p:cNvSpPr>
            <a:spLocks noGrp="1"/>
          </p:cNvSpPr>
          <p:nvPr>
            <p:ph type="ftr" sz="quarter" idx="11"/>
          </p:nvPr>
        </p:nvSpPr>
        <p:spPr/>
        <p:txBody>
          <a:bodyPr/>
          <a:lstStyle/>
          <a:p>
            <a:r>
              <a:rPr lang="en-US" dirty="0" smtClean="0"/>
              <a:t>Sustainable Manufacturing 101</a:t>
            </a:r>
            <a:endParaRPr lang="en-US" dirty="0"/>
          </a:p>
        </p:txBody>
      </p:sp>
      <p:sp>
        <p:nvSpPr>
          <p:cNvPr id="6" name="Slide Number Placeholder 5"/>
          <p:cNvSpPr>
            <a:spLocks noGrp="1"/>
          </p:cNvSpPr>
          <p:nvPr>
            <p:ph type="sldNum" sz="quarter" idx="12"/>
          </p:nvPr>
        </p:nvSpPr>
        <p:spPr>
          <a:xfrm>
            <a:off x="0" y="0"/>
            <a:ext cx="381000" cy="365125"/>
          </a:xfrm>
        </p:spPr>
        <p:txBody>
          <a:bodyPr/>
          <a:lstStyle/>
          <a:p>
            <a:fld id="{197B56AA-1A1D-44A6-9AFD-24AEBEFDBFF0}" type="slidenum">
              <a:rPr lang="en-US" smtClean="0"/>
              <a:pPr/>
              <a:t>‹#›</a:t>
            </a:fld>
            <a:endParaRPr lang="en-US" dirty="0"/>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1F1B41-73A9-4F84-801F-E6DCF30A2E23}"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6E28DC-1C40-4A78-9D5E-8AC191F446E0}" type="datetime1">
              <a:rPr lang="en-US" smtClean="0"/>
              <a:pPr/>
              <a:t>12/6/2011</a:t>
            </a:fld>
            <a:endParaRPr lang="en-US"/>
          </a:p>
        </p:txBody>
      </p:sp>
      <p:sp>
        <p:nvSpPr>
          <p:cNvPr id="6" name="Footer Placeholder 5"/>
          <p:cNvSpPr>
            <a:spLocks noGrp="1"/>
          </p:cNvSpPr>
          <p:nvPr>
            <p:ph type="ftr" sz="quarter" idx="11"/>
          </p:nvPr>
        </p:nvSpPr>
        <p:spPr/>
        <p:txBody>
          <a:bodyPr/>
          <a:lstStyle/>
          <a:p>
            <a:r>
              <a:rPr lang="en-US" smtClean="0"/>
              <a:t>Sustainable Manufacturing 101</a:t>
            </a:r>
            <a:endParaRPr lang="en-US"/>
          </a:p>
        </p:txBody>
      </p:sp>
      <p:sp>
        <p:nvSpPr>
          <p:cNvPr id="7" name="Slide Number Placeholder 6"/>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B6A58-660B-4446-AC07-612DF447C717}" type="datetime1">
              <a:rPr lang="en-US" smtClean="0"/>
              <a:pPr/>
              <a:t>12/6/2011</a:t>
            </a:fld>
            <a:endParaRPr lang="en-US"/>
          </a:p>
        </p:txBody>
      </p:sp>
      <p:sp>
        <p:nvSpPr>
          <p:cNvPr id="8" name="Footer Placeholder 7"/>
          <p:cNvSpPr>
            <a:spLocks noGrp="1"/>
          </p:cNvSpPr>
          <p:nvPr>
            <p:ph type="ftr" sz="quarter" idx="11"/>
          </p:nvPr>
        </p:nvSpPr>
        <p:spPr/>
        <p:txBody>
          <a:bodyPr/>
          <a:lstStyle/>
          <a:p>
            <a:r>
              <a:rPr lang="en-US" smtClean="0"/>
              <a:t>Sustainable Manufacturing 101</a:t>
            </a:r>
            <a:endParaRPr lang="en-US"/>
          </a:p>
        </p:txBody>
      </p:sp>
      <p:sp>
        <p:nvSpPr>
          <p:cNvPr id="9" name="Slide Number Placeholder 8"/>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06F65E-3BC3-4DEA-A351-ED4CC2E147B8}" type="datetime1">
              <a:rPr lang="en-US" smtClean="0"/>
              <a:pPr/>
              <a:t>12/6/2011</a:t>
            </a:fld>
            <a:endParaRPr lang="en-US"/>
          </a:p>
        </p:txBody>
      </p:sp>
      <p:sp>
        <p:nvSpPr>
          <p:cNvPr id="4" name="Footer Placeholder 3"/>
          <p:cNvSpPr>
            <a:spLocks noGrp="1"/>
          </p:cNvSpPr>
          <p:nvPr>
            <p:ph type="ftr" sz="quarter" idx="11"/>
          </p:nvPr>
        </p:nvSpPr>
        <p:spPr/>
        <p:txBody>
          <a:bodyPr/>
          <a:lstStyle/>
          <a:p>
            <a:r>
              <a:rPr lang="en-US" smtClean="0"/>
              <a:t>Sustainable Manufacturing 101</a:t>
            </a:r>
            <a:endParaRPr lang="en-US"/>
          </a:p>
        </p:txBody>
      </p:sp>
      <p:sp>
        <p:nvSpPr>
          <p:cNvPr id="5" name="Slide Number Placeholder 4"/>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3B0455-7770-40A4-87B1-A9C13EBFE0FE}" type="datetime1">
              <a:rPr lang="en-US" smtClean="0"/>
              <a:pPr/>
              <a:t>12/6/2011</a:t>
            </a:fld>
            <a:endParaRPr lang="en-US"/>
          </a:p>
        </p:txBody>
      </p:sp>
      <p:sp>
        <p:nvSpPr>
          <p:cNvPr id="3" name="Footer Placeholder 2"/>
          <p:cNvSpPr>
            <a:spLocks noGrp="1"/>
          </p:cNvSpPr>
          <p:nvPr>
            <p:ph type="ftr" sz="quarter" idx="11"/>
          </p:nvPr>
        </p:nvSpPr>
        <p:spPr/>
        <p:txBody>
          <a:bodyPr/>
          <a:lstStyle/>
          <a:p>
            <a:r>
              <a:rPr lang="en-US" smtClean="0"/>
              <a:t>Sustainable Manufacturing 101</a:t>
            </a:r>
            <a:endParaRPr lang="en-US"/>
          </a:p>
        </p:txBody>
      </p:sp>
      <p:sp>
        <p:nvSpPr>
          <p:cNvPr id="4" name="Slide Number Placeholder 3"/>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F18693-DA32-494A-B19A-3FBA7A4A0129}" type="datetime1">
              <a:rPr lang="en-US" smtClean="0"/>
              <a:pPr/>
              <a:t>12/6/2011</a:t>
            </a:fld>
            <a:endParaRPr lang="en-US"/>
          </a:p>
        </p:txBody>
      </p:sp>
      <p:sp>
        <p:nvSpPr>
          <p:cNvPr id="6" name="Footer Placeholder 5"/>
          <p:cNvSpPr>
            <a:spLocks noGrp="1"/>
          </p:cNvSpPr>
          <p:nvPr>
            <p:ph type="ftr" sz="quarter" idx="11"/>
          </p:nvPr>
        </p:nvSpPr>
        <p:spPr/>
        <p:txBody>
          <a:bodyPr/>
          <a:lstStyle/>
          <a:p>
            <a:r>
              <a:rPr lang="en-US" smtClean="0"/>
              <a:t>Sustainable Manufacturing 101</a:t>
            </a:r>
            <a:endParaRPr lang="en-US"/>
          </a:p>
        </p:txBody>
      </p:sp>
      <p:sp>
        <p:nvSpPr>
          <p:cNvPr id="7" name="Slide Number Placeholder 6"/>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C28C36-8380-418E-98E6-BE0B9CCF16CB}" type="datetime1">
              <a:rPr lang="en-US" smtClean="0"/>
              <a:pPr/>
              <a:t>12/6/2011</a:t>
            </a:fld>
            <a:endParaRPr lang="en-US"/>
          </a:p>
        </p:txBody>
      </p:sp>
      <p:sp>
        <p:nvSpPr>
          <p:cNvPr id="6" name="Footer Placeholder 5"/>
          <p:cNvSpPr>
            <a:spLocks noGrp="1"/>
          </p:cNvSpPr>
          <p:nvPr>
            <p:ph type="ftr" sz="quarter" idx="11"/>
          </p:nvPr>
        </p:nvSpPr>
        <p:spPr/>
        <p:txBody>
          <a:bodyPr/>
          <a:lstStyle/>
          <a:p>
            <a:r>
              <a:rPr lang="en-US" smtClean="0"/>
              <a:t>Sustainable Manufacturing 101</a:t>
            </a:r>
            <a:endParaRPr lang="en-US"/>
          </a:p>
        </p:txBody>
      </p:sp>
      <p:sp>
        <p:nvSpPr>
          <p:cNvPr id="7" name="Slide Number Placeholder 6"/>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CD476-C859-4877-8A23-6C1BC9F974A5}" type="datetime1">
              <a:rPr lang="en-US" smtClean="0"/>
              <a:pPr/>
              <a:t>12/6/2011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Sustainable Manufacturing 101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7B56AA-1A1D-44A6-9AFD-24AEBEFDBF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thruBlk="1"/>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stainability@trade.gov"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image" Target="../media/image16.wmf"/><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17.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12.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diagramLayout" Target="../diagrams/layout3.xml"/><Relationship Id="rId7" Type="http://schemas.openxmlformats.org/officeDocument/2006/relationships/slide" Target="slide6.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slide" Target="slide1.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slide" Target="slide3.xml"/><Relationship Id="rId7" Type="http://schemas.openxmlformats.org/officeDocument/2006/relationships/diagramQuickStyle" Target="../diagrams/quickStyle4.xml"/><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10" Type="http://schemas.openxmlformats.org/officeDocument/2006/relationships/image" Target="../media/image19.wmf"/><Relationship Id="rId4" Type="http://schemas.openxmlformats.org/officeDocument/2006/relationships/image" Target="../media/image1.png"/><Relationship Id="rId9" Type="http://schemas.microsoft.com/office/2007/relationships/diagramDrawing" Target="../diagrams/drawing4.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20.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16.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1.wmf"/><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image" Target="../media/image1.png"/><Relationship Id="rId4" Type="http://schemas.openxmlformats.org/officeDocument/2006/relationships/diagramLayout" Target="../diagrams/layout5.xml"/><Relationship Id="rId9" Type="http://schemas.openxmlformats.org/officeDocument/2006/relationships/slide" Target="slide3.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22.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1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Layout" Target="../diagrams/layout6.xml"/><Relationship Id="rId7" Type="http://schemas.openxmlformats.org/officeDocument/2006/relationships/slide" Target="slide1.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slide" Target="slide3.xml"/><Relationship Id="rId7"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 Target="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slide" Target="slide1.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hyperlink" Target="http://www.ted.com/talks/ray_anderson_on_the_business_logic_of_sustainability.html" TargetMode="External"/><Relationship Id="rId2" Type="http://schemas.openxmlformats.org/officeDocument/2006/relationships/image" Target="../media/image6.wmf"/><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slide" Target="slide1.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7.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6.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5.xml"/><Relationship Id="rId3" Type="http://schemas.openxmlformats.org/officeDocument/2006/relationships/slide" Target="slide9.xml"/><Relationship Id="rId7" Type="http://schemas.openxmlformats.org/officeDocument/2006/relationships/slide" Target="slide11.xml"/><Relationship Id="rId12"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wmf"/><Relationship Id="rId11" Type="http://schemas.openxmlformats.org/officeDocument/2006/relationships/slide" Target="slide1.xml"/><Relationship Id="rId5" Type="http://schemas.openxmlformats.org/officeDocument/2006/relationships/slide" Target="slide7.xml"/><Relationship Id="rId15" Type="http://schemas.openxmlformats.org/officeDocument/2006/relationships/image" Target="../media/image12.emf"/><Relationship Id="rId10" Type="http://schemas.openxmlformats.org/officeDocument/2006/relationships/slide" Target="slide17.xml"/><Relationship Id="rId4" Type="http://schemas.openxmlformats.org/officeDocument/2006/relationships/image" Target="../media/image8.wmf"/><Relationship Id="rId9" Type="http://schemas.openxmlformats.org/officeDocument/2006/relationships/image" Target="../media/image10.wmf"/><Relationship Id="rId1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3.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diagramLayout" Target="../diagrams/layout1.xml"/><Relationship Id="rId7" Type="http://schemas.openxmlformats.org/officeDocument/2006/relationships/slide" Target="slide6.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image" Target="../media/image15.wmf"/><Relationship Id="rId7" Type="http://schemas.openxmlformats.org/officeDocument/2006/relationships/diagramData" Target="../diagrams/data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png"/><Relationship Id="rId11" Type="http://schemas.microsoft.com/office/2007/relationships/diagramDrawing" Target="../diagrams/drawing2.xml"/><Relationship Id="rId5" Type="http://schemas.openxmlformats.org/officeDocument/2006/relationships/slide" Target="slide1.xml"/><Relationship Id="rId10" Type="http://schemas.openxmlformats.org/officeDocument/2006/relationships/diagramColors" Target="../diagrams/colors2.xml"/><Relationship Id="rId4" Type="http://schemas.openxmlformats.org/officeDocument/2006/relationships/slide" Target="slide10.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14600"/>
            <a:ext cx="9144000" cy="1371600"/>
          </a:xfrm>
          <a:prstGeom prst="rect">
            <a:avLst/>
          </a:prstGeom>
          <a:effectLst>
            <a:outerShdw blurRad="40000" dist="23000" dir="5400000" rotWithShape="0">
              <a:srgbClr val="000000">
                <a:alpha val="35000"/>
              </a:srgbClr>
            </a:outerShdw>
            <a:reflection blurRad="6350" stA="50000" endA="300" endPos="90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3600" dirty="0" smtClean="0">
                <a:solidFill>
                  <a:schemeClr val="bg1"/>
                </a:solidFill>
              </a:rPr>
              <a:t>The Business Case for Sustainable Manufacturing</a:t>
            </a:r>
            <a:endParaRPr lang="en-US" sz="3600" dirty="0"/>
          </a:p>
        </p:txBody>
      </p:sp>
      <p:sp>
        <p:nvSpPr>
          <p:cNvPr id="2" name="Title 1"/>
          <p:cNvSpPr>
            <a:spLocks noGrp="1"/>
          </p:cNvSpPr>
          <p:nvPr>
            <p:ph type="title"/>
          </p:nvPr>
        </p:nvSpPr>
        <p:spPr>
          <a:xfrm>
            <a:off x="228600" y="228600"/>
            <a:ext cx="3505200" cy="609600"/>
          </a:xfrm>
        </p:spPr>
        <p:txBody>
          <a:bodyPr>
            <a:normAutofit/>
          </a:bodyPr>
          <a:lstStyle/>
          <a:p>
            <a:r>
              <a:rPr lang="en-US" sz="1000" dirty="0" smtClean="0">
                <a:solidFill>
                  <a:schemeClr val="bg1"/>
                </a:solidFill>
              </a:rPr>
              <a:t>The Business Case for Sustainable Manufacturing</a:t>
            </a:r>
            <a:endParaRPr lang="en-US" sz="1000" dirty="0"/>
          </a:p>
        </p:txBody>
      </p:sp>
      <p:sp>
        <p:nvSpPr>
          <p:cNvPr id="5" name="Right Arrow 4">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6" name="TextBox 5"/>
          <p:cNvSpPr txBox="1"/>
          <p:nvPr/>
        </p:nvSpPr>
        <p:spPr>
          <a:xfrm>
            <a:off x="304800" y="5486400"/>
            <a:ext cx="4191000" cy="1169551"/>
          </a:xfrm>
          <a:prstGeom prst="rect">
            <a:avLst/>
          </a:prstGeom>
          <a:noFill/>
        </p:spPr>
        <p:txBody>
          <a:bodyPr wrap="square" rtlCol="0">
            <a:spAutoFit/>
          </a:bodyPr>
          <a:lstStyle/>
          <a:p>
            <a:r>
              <a:rPr lang="en-US" sz="1400" dirty="0" smtClean="0"/>
              <a:t>Developed by the U.S. Department of Commerce,</a:t>
            </a:r>
          </a:p>
          <a:p>
            <a:r>
              <a:rPr lang="en-US" sz="1400" dirty="0" smtClean="0"/>
              <a:t>International Trade Administration,</a:t>
            </a:r>
          </a:p>
          <a:p>
            <a:r>
              <a:rPr lang="en-US" sz="1400" dirty="0" smtClean="0"/>
              <a:t>Manufacturing and Services </a:t>
            </a:r>
          </a:p>
          <a:p>
            <a:r>
              <a:rPr lang="en-US" sz="1400" dirty="0" smtClean="0"/>
              <a:t>December 6, 2011</a:t>
            </a:r>
          </a:p>
          <a:p>
            <a:r>
              <a:rPr lang="en-US" sz="1400" dirty="0" smtClean="0">
                <a:hlinkClick r:id="rId3"/>
              </a:rPr>
              <a:t>sustainability@trade.gov</a:t>
            </a:r>
            <a:r>
              <a:rPr lang="en-US" sz="1400" dirty="0" smtClean="0"/>
              <a:t> </a:t>
            </a:r>
            <a:endParaRPr lang="en-US" sz="1400"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Compliance Costs</a:t>
            </a:r>
            <a:endParaRPr lang="en-US" dirty="0"/>
          </a:p>
        </p:txBody>
      </p:sp>
      <p:sp>
        <p:nvSpPr>
          <p:cNvPr id="3" name="Content Placeholder 2"/>
          <p:cNvSpPr>
            <a:spLocks noGrp="1"/>
          </p:cNvSpPr>
          <p:nvPr>
            <p:ph idx="1"/>
          </p:nvPr>
        </p:nvSpPr>
        <p:spPr>
          <a:xfrm>
            <a:off x="457200" y="990600"/>
            <a:ext cx="6172200" cy="5135563"/>
          </a:xfrm>
        </p:spPr>
        <p:txBody>
          <a:bodyPr>
            <a:normAutofit/>
          </a:bodyPr>
          <a:lstStyle/>
          <a:p>
            <a:pPr>
              <a:spcAft>
                <a:spcPts val="1200"/>
              </a:spcAft>
            </a:pPr>
            <a:r>
              <a:rPr lang="en-US" sz="1600" dirty="0" smtClean="0"/>
              <a:t>Fines for violating environmental regulations can be costly, and not complying with regulations can damage your company’s reputation significantly.</a:t>
            </a:r>
          </a:p>
          <a:p>
            <a:pPr lvl="0">
              <a:spcAft>
                <a:spcPts val="1200"/>
              </a:spcAft>
            </a:pPr>
            <a:r>
              <a:rPr lang="en-US" sz="1600" dirty="0" smtClean="0"/>
              <a:t>Sustainable manufacturing practices put you in a better position to </a:t>
            </a:r>
            <a:r>
              <a:rPr lang="en-US" sz="1600" dirty="0" smtClean="0">
                <a:solidFill>
                  <a:schemeClr val="accent5"/>
                </a:solidFill>
              </a:rPr>
              <a:t>navigate any future regulations </a:t>
            </a:r>
            <a:r>
              <a:rPr lang="en-US" sz="1600" dirty="0" smtClean="0"/>
              <a:t>related to carbon emissions and other pollutants.  If you are already compliant with new regulations, then those regulations are only a burden to your competitors.</a:t>
            </a:r>
            <a:r>
              <a:rPr lang="en-US" sz="1600" baseline="30000" dirty="0" smtClean="0"/>
              <a:t>1</a:t>
            </a:r>
            <a:endParaRPr lang="en-US" sz="1600" dirty="0" smtClean="0"/>
          </a:p>
          <a:p>
            <a:pPr lvl="0">
              <a:spcAft>
                <a:spcPts val="1200"/>
              </a:spcAft>
            </a:pPr>
            <a:r>
              <a:rPr lang="en-US" sz="1600" dirty="0" smtClean="0"/>
              <a:t>Being ahead of the curve can help ensure that voluntary actions are recognized by policymakers.</a:t>
            </a:r>
            <a:r>
              <a:rPr lang="en-US" sz="1600" baseline="30000" dirty="0" smtClean="0"/>
              <a:t>1</a:t>
            </a:r>
            <a:endParaRPr lang="en-US" sz="1600" dirty="0" smtClean="0"/>
          </a:p>
          <a:p>
            <a:pPr>
              <a:spcAft>
                <a:spcPts val="1200"/>
              </a:spcAft>
            </a:pPr>
            <a:r>
              <a:rPr lang="en-US" sz="1600" dirty="0" smtClean="0"/>
              <a:t>Pollution can also </a:t>
            </a:r>
            <a:r>
              <a:rPr lang="en-US" sz="1600" dirty="0" smtClean="0">
                <a:solidFill>
                  <a:schemeClr val="accent5"/>
                </a:solidFill>
              </a:rPr>
              <a:t>lower the value of property </a:t>
            </a:r>
            <a:r>
              <a:rPr lang="en-US" sz="1600" dirty="0" smtClean="0"/>
              <a:t>you want to buy or sell.  </a:t>
            </a:r>
          </a:p>
          <a:p>
            <a:pPr>
              <a:spcAft>
                <a:spcPts val="1200"/>
              </a:spcAft>
            </a:pPr>
            <a:r>
              <a:rPr lang="en-US" sz="1600" dirty="0" smtClean="0"/>
              <a:t>Before making a loan, banks may review whether the property you seek was contaminated by previous owners.  If you can show that you have a good environmental track record,  you might have protection against having to pay for previous contamination.</a:t>
            </a:r>
            <a:r>
              <a:rPr lang="en-US" sz="1600" baseline="30000" dirty="0" smtClean="0"/>
              <a:t>2</a:t>
            </a:r>
            <a:r>
              <a:rPr lang="en-US" sz="1600" dirty="0" smtClean="0"/>
              <a:t> </a:t>
            </a:r>
            <a:endParaRPr lang="en-US" sz="1600" dirty="0"/>
          </a:p>
        </p:txBody>
      </p:sp>
      <p:sp>
        <p:nvSpPr>
          <p:cNvPr id="4" name="TextBox 3"/>
          <p:cNvSpPr txBox="1"/>
          <p:nvPr/>
        </p:nvSpPr>
        <p:spPr>
          <a:xfrm>
            <a:off x="228600" y="6400800"/>
            <a:ext cx="8610600" cy="400110"/>
          </a:xfrm>
          <a:prstGeom prst="rect">
            <a:avLst/>
          </a:prstGeom>
          <a:noFill/>
        </p:spPr>
        <p:txBody>
          <a:bodyPr wrap="square" rtlCol="0">
            <a:spAutoFit/>
          </a:bodyPr>
          <a:lstStyle/>
          <a:p>
            <a:r>
              <a:rPr lang="en-US" sz="1000" baseline="30000" dirty="0" smtClean="0"/>
              <a:t>1 </a:t>
            </a:r>
            <a:r>
              <a:rPr lang="en-US" sz="1000" dirty="0" smtClean="0"/>
              <a:t>“A Profitable Shade of Green: Compounding the Benefits of Carbon Management &amp; Sustainability Measures.” Deloitte Review. </a:t>
            </a:r>
          </a:p>
          <a:p>
            <a:r>
              <a:rPr lang="en-US" sz="1000" baseline="30000" dirty="0" smtClean="0"/>
              <a:t>2  </a:t>
            </a:r>
            <a:r>
              <a:rPr lang="en-US" sz="1000" dirty="0" smtClean="0"/>
              <a:t>EPA Small Business Division, “Practical Guide to Environmental Management for Small Business”</a:t>
            </a:r>
          </a:p>
        </p:txBody>
      </p:sp>
      <p:sp>
        <p:nvSpPr>
          <p:cNvPr id="6" name="Right Arrow 5">
            <a:hlinkClick r:id="rId2"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pic>
        <p:nvPicPr>
          <p:cNvPr id="2053" name="Picture 5" descr="C:\Documents and Settings\Morgan Barr\Local Settings\Temporary Internet Files\Content.IE5\04S73TGJ\MC900018950[1].wmf"/>
          <p:cNvPicPr>
            <a:picLocks noChangeAspect="1" noChangeArrowheads="1"/>
          </p:cNvPicPr>
          <p:nvPr/>
        </p:nvPicPr>
        <p:blipFill>
          <a:blip r:embed="rId5" cstate="print"/>
          <a:srcRect/>
          <a:stretch>
            <a:fillRect/>
          </a:stretch>
        </p:blipFill>
        <p:spPr bwMode="auto">
          <a:xfrm>
            <a:off x="7315200" y="914400"/>
            <a:ext cx="1338682" cy="1893722"/>
          </a:xfrm>
          <a:prstGeom prst="rect">
            <a:avLst/>
          </a:prstGeom>
          <a:noFill/>
        </p:spPr>
      </p:pic>
      <p:sp>
        <p:nvSpPr>
          <p:cNvPr id="10" name="Slide Number Placeholder 9"/>
          <p:cNvSpPr>
            <a:spLocks noGrp="1"/>
          </p:cNvSpPr>
          <p:nvPr>
            <p:ph type="sldNum" sz="quarter" idx="12"/>
          </p:nvPr>
        </p:nvSpPr>
        <p:spPr/>
        <p:txBody>
          <a:bodyPr/>
          <a:lstStyle/>
          <a:p>
            <a:fld id="{197B56AA-1A1D-44A6-9AFD-24AEBEFDBFF0}" type="slidenum">
              <a:rPr lang="en-US" smtClean="0"/>
              <a:pPr/>
              <a:t>10</a:t>
            </a:fld>
            <a:endParaRPr lang="en-US" dirty="0"/>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and Brand Reputation: Sales</a:t>
            </a:r>
            <a:endParaRPr lang="en-US" dirty="0"/>
          </a:p>
        </p:txBody>
      </p:sp>
      <p:sp>
        <p:nvSpPr>
          <p:cNvPr id="3" name="Content Placeholder 2"/>
          <p:cNvSpPr>
            <a:spLocks noGrp="1"/>
          </p:cNvSpPr>
          <p:nvPr>
            <p:ph idx="1"/>
          </p:nvPr>
        </p:nvSpPr>
        <p:spPr>
          <a:xfrm>
            <a:off x="457200" y="990600"/>
            <a:ext cx="5943600" cy="5135563"/>
          </a:xfrm>
        </p:spPr>
        <p:txBody>
          <a:bodyPr>
            <a:normAutofit/>
          </a:bodyPr>
          <a:lstStyle/>
          <a:p>
            <a:pPr lvl="0">
              <a:spcAft>
                <a:spcPts val="1200"/>
              </a:spcAft>
            </a:pPr>
            <a:r>
              <a:rPr lang="en-US" sz="1400" dirty="0" smtClean="0"/>
              <a:t>When done right, sustainability can allow you to differentiate yourself from your competitors, attract customers and enter new market segments.</a:t>
            </a:r>
            <a:r>
              <a:rPr lang="en-US" sz="1400" baseline="30000" dirty="0" smtClean="0"/>
              <a:t>1</a:t>
            </a:r>
            <a:endParaRPr lang="en-US" sz="1400" dirty="0" smtClean="0"/>
          </a:p>
          <a:p>
            <a:pPr lvl="0">
              <a:spcAft>
                <a:spcPts val="1200"/>
              </a:spcAft>
            </a:pPr>
            <a:r>
              <a:rPr lang="en-US" sz="1400" dirty="0" smtClean="0"/>
              <a:t>Customers increasingly prefer environmentally responsible products.  A 2011 survey found that </a:t>
            </a:r>
            <a:r>
              <a:rPr lang="en-US" sz="1400" dirty="0" smtClean="0">
                <a:solidFill>
                  <a:schemeClr val="accent5"/>
                </a:solidFill>
              </a:rPr>
              <a:t>70% of Americans </a:t>
            </a:r>
            <a:r>
              <a:rPr lang="en-US" sz="1400" dirty="0" smtClean="0"/>
              <a:t>said they </a:t>
            </a:r>
            <a:r>
              <a:rPr lang="en-US" sz="1400" dirty="0" smtClean="0">
                <a:solidFill>
                  <a:schemeClr val="accent5"/>
                </a:solidFill>
              </a:rPr>
              <a:t>consider the environmental impacts </a:t>
            </a:r>
            <a:r>
              <a:rPr lang="en-US" sz="1400" dirty="0" smtClean="0"/>
              <a:t>of their purchases sometimes, regularly, or every time they shop.</a:t>
            </a:r>
            <a:r>
              <a:rPr lang="en-US" sz="1400" baseline="30000" dirty="0" smtClean="0"/>
              <a:t>2</a:t>
            </a:r>
            <a:endParaRPr lang="en-US" sz="1400" dirty="0" smtClean="0"/>
          </a:p>
          <a:p>
            <a:pPr lvl="0">
              <a:spcAft>
                <a:spcPts val="1200"/>
              </a:spcAft>
            </a:pPr>
            <a:r>
              <a:rPr lang="en-US" sz="1400" dirty="0" smtClean="0"/>
              <a:t>In the TANDBERG/</a:t>
            </a:r>
            <a:r>
              <a:rPr lang="en-US" sz="1400" dirty="0" err="1" smtClean="0"/>
              <a:t>Ipsos</a:t>
            </a:r>
            <a:r>
              <a:rPr lang="en-US" sz="1400" dirty="0" smtClean="0"/>
              <a:t> MORI survey, </a:t>
            </a:r>
            <a:r>
              <a:rPr lang="en-US" sz="1400" dirty="0" smtClean="0">
                <a:solidFill>
                  <a:schemeClr val="accent5"/>
                </a:solidFill>
              </a:rPr>
              <a:t>42 percent </a:t>
            </a:r>
            <a:r>
              <a:rPr lang="en-US" sz="1400" dirty="0" smtClean="0"/>
              <a:t>of respondents from the United States said they would be </a:t>
            </a:r>
            <a:r>
              <a:rPr lang="en-US" sz="1400" dirty="0" smtClean="0">
                <a:solidFill>
                  <a:schemeClr val="accent5"/>
                </a:solidFill>
              </a:rPr>
              <a:t>more likely to make purchases from companies with good environmental reputations</a:t>
            </a:r>
            <a:r>
              <a:rPr lang="en-US" sz="1400" dirty="0" smtClean="0"/>
              <a:t>.</a:t>
            </a:r>
            <a:r>
              <a:rPr lang="en-US" sz="1400" baseline="30000" dirty="0" smtClean="0"/>
              <a:t>3</a:t>
            </a:r>
            <a:endParaRPr lang="en-US" sz="1400" dirty="0" smtClean="0"/>
          </a:p>
          <a:p>
            <a:pPr lvl="0">
              <a:spcAft>
                <a:spcPts val="1200"/>
              </a:spcAft>
            </a:pPr>
            <a:r>
              <a:rPr lang="en-US" sz="1400" dirty="0" smtClean="0"/>
              <a:t>In reaction to consumer demand and other drivers, many </a:t>
            </a:r>
            <a:r>
              <a:rPr lang="en-US" sz="1400" dirty="0" smtClean="0">
                <a:solidFill>
                  <a:schemeClr val="accent5"/>
                </a:solidFill>
              </a:rPr>
              <a:t>retailers</a:t>
            </a:r>
            <a:r>
              <a:rPr lang="en-US" sz="1400" dirty="0" smtClean="0"/>
              <a:t> are demanding that manufacturers produce more sustainable products and provide more sustainability data on their products.</a:t>
            </a:r>
            <a:r>
              <a:rPr lang="en-US" sz="1400" baseline="30000" dirty="0" smtClean="0"/>
              <a:t>4</a:t>
            </a:r>
            <a:endParaRPr lang="en-US" sz="1400" dirty="0" smtClean="0"/>
          </a:p>
          <a:p>
            <a:pPr lvl="0">
              <a:spcAft>
                <a:spcPts val="1200"/>
              </a:spcAft>
            </a:pPr>
            <a:r>
              <a:rPr lang="en-US" sz="1400" dirty="0" smtClean="0"/>
              <a:t>Many </a:t>
            </a:r>
            <a:r>
              <a:rPr lang="en-US" sz="1400" dirty="0" smtClean="0">
                <a:solidFill>
                  <a:schemeClr val="accent5"/>
                </a:solidFill>
              </a:rPr>
              <a:t>OEMs</a:t>
            </a:r>
            <a:r>
              <a:rPr lang="en-US" sz="1400" dirty="0" smtClean="0"/>
              <a:t> are asking that their suppliers become more sustainable and provide data on products as well, utilizing supplier codes of conduct and requiring suppliers to meet international sustainability standards.</a:t>
            </a:r>
            <a:r>
              <a:rPr lang="en-US" sz="1400" baseline="30000" dirty="0" smtClean="0"/>
              <a:t>1</a:t>
            </a:r>
            <a:endParaRPr lang="en-US" sz="1400" dirty="0" smtClean="0"/>
          </a:p>
          <a:p>
            <a:pPr lvl="1"/>
            <a:endParaRPr lang="en-US" sz="1600" dirty="0" smtClean="0"/>
          </a:p>
          <a:p>
            <a:endParaRPr lang="en-US" dirty="0"/>
          </a:p>
        </p:txBody>
      </p:sp>
      <p:sp>
        <p:nvSpPr>
          <p:cNvPr id="4" name="TextBox 3"/>
          <p:cNvSpPr txBox="1"/>
          <p:nvPr/>
        </p:nvSpPr>
        <p:spPr>
          <a:xfrm>
            <a:off x="152400" y="6096000"/>
            <a:ext cx="7924800" cy="707886"/>
          </a:xfrm>
          <a:prstGeom prst="rect">
            <a:avLst/>
          </a:prstGeom>
          <a:noFill/>
        </p:spPr>
        <p:txBody>
          <a:bodyPr wrap="square" rtlCol="0">
            <a:spAutoFit/>
          </a:bodyPr>
          <a:lstStyle/>
          <a:p>
            <a:r>
              <a:rPr lang="en-US" sz="1000" baseline="30000" dirty="0" smtClean="0"/>
              <a:t>1  </a:t>
            </a:r>
            <a:r>
              <a:rPr lang="en-US" sz="1000" dirty="0" smtClean="0"/>
              <a:t>“The Sustainability Advantage.” Bob Willard. </a:t>
            </a:r>
          </a:p>
          <a:p>
            <a:r>
              <a:rPr lang="en-US" sz="1000" baseline="30000" dirty="0" smtClean="0"/>
              <a:t>2  </a:t>
            </a:r>
            <a:r>
              <a:rPr lang="en-US" sz="1000" dirty="0" smtClean="0"/>
              <a:t>“Americans Value Honesty over Perfection in Environmental Marketing.” Trend Tracker. Cone. </a:t>
            </a:r>
          </a:p>
          <a:p>
            <a:r>
              <a:rPr lang="en-US" sz="1000" baseline="30000" dirty="0" smtClean="0"/>
              <a:t>3  </a:t>
            </a:r>
            <a:r>
              <a:rPr lang="en-US" sz="1000" dirty="0" smtClean="0"/>
              <a:t>Tandberg. “Corporate Environmental Behavior and the Impact on Brand Values.” </a:t>
            </a:r>
          </a:p>
          <a:p>
            <a:r>
              <a:rPr lang="en-US" sz="1000" baseline="30000" dirty="0" smtClean="0"/>
              <a:t>4  </a:t>
            </a:r>
            <a:r>
              <a:rPr lang="en-US" sz="1000" dirty="0" smtClean="0"/>
              <a:t>“Retail: A Pivot Point for Sustainability.” Five Winds International.  </a:t>
            </a:r>
            <a:endParaRPr lang="en-US" sz="1000" baseline="30000" dirty="0" smtClean="0"/>
          </a:p>
        </p:txBody>
      </p:sp>
      <p:pic>
        <p:nvPicPr>
          <p:cNvPr id="4099" name="Picture 3" descr="C:\Documents and Settings\Morgan Barr\Local Settings\Temporary Internet Files\Content.IE5\WTYNJG7L\MC900237996[1].wmf"/>
          <p:cNvPicPr>
            <a:picLocks noChangeAspect="1" noChangeArrowheads="1"/>
          </p:cNvPicPr>
          <p:nvPr/>
        </p:nvPicPr>
        <p:blipFill>
          <a:blip r:embed="rId2" cstate="print"/>
          <a:srcRect/>
          <a:stretch>
            <a:fillRect/>
          </a:stretch>
        </p:blipFill>
        <p:spPr bwMode="auto">
          <a:xfrm>
            <a:off x="6629400" y="762000"/>
            <a:ext cx="2332776" cy="2171323"/>
          </a:xfrm>
          <a:prstGeom prst="rect">
            <a:avLst/>
          </a:prstGeom>
          <a:noFill/>
        </p:spPr>
      </p:pic>
      <p:sp>
        <p:nvSpPr>
          <p:cNvPr id="6" name="Right Arrow 5">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10" name="Slide Number Placeholder 9"/>
          <p:cNvSpPr>
            <a:spLocks noGrp="1"/>
          </p:cNvSpPr>
          <p:nvPr>
            <p:ph type="sldNum" sz="quarter" idx="12"/>
          </p:nvPr>
        </p:nvSpPr>
        <p:spPr/>
        <p:txBody>
          <a:bodyPr/>
          <a:lstStyle/>
          <a:p>
            <a:fld id="{197B56AA-1A1D-44A6-9AFD-24AEBEFDBFF0}" type="slidenum">
              <a:rPr lang="en-US" smtClean="0"/>
              <a:pPr/>
              <a:t>11</a:t>
            </a:fld>
            <a:endParaRPr lang="en-US" dirty="0"/>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and Brand Reputation: Reputation</a:t>
            </a:r>
            <a:endParaRPr lang="en-US" dirty="0"/>
          </a:p>
        </p:txBody>
      </p:sp>
      <p:sp>
        <p:nvSpPr>
          <p:cNvPr id="3" name="Content Placeholder 2"/>
          <p:cNvSpPr>
            <a:spLocks noGrp="1"/>
          </p:cNvSpPr>
          <p:nvPr>
            <p:ph idx="1"/>
          </p:nvPr>
        </p:nvSpPr>
        <p:spPr>
          <a:xfrm>
            <a:off x="457200" y="914400"/>
            <a:ext cx="8229600" cy="2362199"/>
          </a:xfrm>
        </p:spPr>
        <p:txBody>
          <a:bodyPr>
            <a:noAutofit/>
          </a:bodyPr>
          <a:lstStyle/>
          <a:p>
            <a:pPr lvl="0"/>
            <a:r>
              <a:rPr lang="en-US" sz="1400" dirty="0" smtClean="0"/>
              <a:t>Being a more sustainable company can also improve brand reputation. </a:t>
            </a:r>
          </a:p>
          <a:p>
            <a:r>
              <a:rPr lang="en-US" sz="1400" dirty="0" smtClean="0"/>
              <a:t>In the Accenture CEO survey, </a:t>
            </a:r>
            <a:r>
              <a:rPr lang="en-US" sz="1400" dirty="0" smtClean="0">
                <a:solidFill>
                  <a:schemeClr val="accent5"/>
                </a:solidFill>
              </a:rPr>
              <a:t>72 percent of surveyed CEOs said that brand, trust and reputation</a:t>
            </a:r>
            <a:r>
              <a:rPr lang="en-US" sz="1400" dirty="0" smtClean="0"/>
              <a:t> was a key factor motivating them to take action on sustainability.</a:t>
            </a:r>
            <a:r>
              <a:rPr lang="en-US" sz="1400" baseline="30000" dirty="0" smtClean="0"/>
              <a:t>1</a:t>
            </a:r>
          </a:p>
          <a:p>
            <a:r>
              <a:rPr lang="en-US" sz="1400" dirty="0" smtClean="0"/>
              <a:t>In a survey of trust, only about 54 percent of Americans said they trusted business to do what is right. </a:t>
            </a:r>
            <a:r>
              <a:rPr lang="en-US" sz="1400" dirty="0" smtClean="0">
                <a:solidFill>
                  <a:schemeClr val="accent5"/>
                </a:solidFill>
              </a:rPr>
              <a:t>64 percent said that being a good corporate citizen is important to a company’s reputation</a:t>
            </a:r>
            <a:r>
              <a:rPr lang="en-US" sz="1400" dirty="0" smtClean="0"/>
              <a:t>.</a:t>
            </a:r>
            <a:r>
              <a:rPr lang="en-US" sz="1400" baseline="30000" dirty="0" smtClean="0"/>
              <a:t>2</a:t>
            </a:r>
          </a:p>
          <a:p>
            <a:pPr lvl="0"/>
            <a:r>
              <a:rPr lang="en-US" sz="1400" dirty="0" smtClean="0"/>
              <a:t>Improving the sustainability of your product can also make it eligible for eco-labels that can </a:t>
            </a:r>
            <a:r>
              <a:rPr lang="en-US" sz="1400" dirty="0" smtClean="0">
                <a:solidFill>
                  <a:schemeClr val="accent5"/>
                </a:solidFill>
              </a:rPr>
              <a:t>highlight its environmental performance to consumers</a:t>
            </a:r>
            <a:r>
              <a:rPr lang="en-US" sz="1400" dirty="0" smtClean="0"/>
              <a:t>.</a:t>
            </a:r>
            <a:r>
              <a:rPr lang="en-US" sz="1400" baseline="30000" dirty="0" smtClean="0"/>
              <a:t>3</a:t>
            </a:r>
          </a:p>
          <a:p>
            <a:r>
              <a:rPr lang="en-US" sz="1400" dirty="0" smtClean="0"/>
              <a:t>Improving brand reputation through sustainability can also bring increased customer loyalty as customers support the company’s values and trust the company.</a:t>
            </a:r>
            <a:r>
              <a:rPr lang="en-US" sz="1400" baseline="30000" dirty="0" smtClean="0"/>
              <a:t>4</a:t>
            </a:r>
            <a:endParaRPr lang="en-US" sz="1400" dirty="0" smtClean="0"/>
          </a:p>
          <a:p>
            <a:pPr lvl="0"/>
            <a:endParaRPr lang="en-US" sz="1400" dirty="0" smtClean="0"/>
          </a:p>
          <a:p>
            <a:endParaRPr lang="en-US" sz="1400" baseline="30000" dirty="0" smtClean="0"/>
          </a:p>
          <a:p>
            <a:endParaRPr lang="en-US" sz="1400" dirty="0"/>
          </a:p>
        </p:txBody>
      </p:sp>
      <p:sp>
        <p:nvSpPr>
          <p:cNvPr id="4" name="TextBox 3"/>
          <p:cNvSpPr txBox="1"/>
          <p:nvPr/>
        </p:nvSpPr>
        <p:spPr>
          <a:xfrm>
            <a:off x="152400" y="5996226"/>
            <a:ext cx="8610600" cy="1118255"/>
          </a:xfrm>
          <a:prstGeom prst="rect">
            <a:avLst/>
          </a:prstGeom>
          <a:noFill/>
        </p:spPr>
        <p:txBody>
          <a:bodyPr wrap="square" rtlCol="0">
            <a:spAutoFit/>
          </a:bodyPr>
          <a:lstStyle/>
          <a:p>
            <a:r>
              <a:rPr lang="en-US" sz="1000" baseline="30000" dirty="0" smtClean="0"/>
              <a:t>1</a:t>
            </a:r>
            <a:r>
              <a:rPr lang="en-US" sz="1000" dirty="0" smtClean="0"/>
              <a:t> Accenture and the United Nations Global Compact “A New Era of Sustainability: UN Global Compact-Accenture CEO Study 2010.”</a:t>
            </a:r>
          </a:p>
          <a:p>
            <a:r>
              <a:rPr lang="en-US" sz="1000" baseline="30000" dirty="0" smtClean="0"/>
              <a:t>2</a:t>
            </a:r>
            <a:r>
              <a:rPr lang="en-US" sz="1000" dirty="0" smtClean="0"/>
              <a:t> Edelman “2010 Edelman Trust Barometer Executive Summary”</a:t>
            </a:r>
          </a:p>
          <a:p>
            <a:r>
              <a:rPr lang="en-US" sz="1000" baseline="30000" dirty="0" smtClean="0"/>
              <a:t>3  </a:t>
            </a:r>
            <a:r>
              <a:rPr lang="en-US" sz="1000" dirty="0" smtClean="0"/>
              <a:t>United Nations Environment </a:t>
            </a:r>
            <a:r>
              <a:rPr lang="en-US" sz="1000" dirty="0" err="1" smtClean="0"/>
              <a:t>Programme</a:t>
            </a:r>
            <a:r>
              <a:rPr lang="en-US" sz="1000" dirty="0" smtClean="0"/>
              <a:t> and Delft University of Technology “Design for Sustainability A Step-by-Step Approach.”</a:t>
            </a:r>
          </a:p>
          <a:p>
            <a:r>
              <a:rPr lang="en-US" sz="1000" baseline="30000" dirty="0" smtClean="0"/>
              <a:t>4 </a:t>
            </a:r>
            <a:r>
              <a:rPr lang="en-US" sz="1000" dirty="0" smtClean="0"/>
              <a:t>“The Sustainability Advantage.” Bob Willard. </a:t>
            </a:r>
          </a:p>
          <a:p>
            <a:r>
              <a:rPr lang="en-US" sz="1000" baseline="30000" dirty="0" smtClean="0"/>
              <a:t>5 </a:t>
            </a:r>
            <a:r>
              <a:rPr lang="en-US" sz="1000" dirty="0" smtClean="0"/>
              <a:t>“Environmentalism,” Patagonia.</a:t>
            </a:r>
          </a:p>
          <a:p>
            <a:endParaRPr lang="en-US" sz="1000" baseline="30000" dirty="0" smtClean="0"/>
          </a:p>
          <a:p>
            <a:r>
              <a:rPr lang="en-US" sz="1000" dirty="0" smtClean="0"/>
              <a:t>  </a:t>
            </a:r>
            <a:endParaRPr lang="en-US" sz="1000" baseline="30000" dirty="0"/>
          </a:p>
        </p:txBody>
      </p:sp>
      <p:graphicFrame>
        <p:nvGraphicFramePr>
          <p:cNvPr id="5" name="Diagram 4"/>
          <p:cNvGraphicFramePr/>
          <p:nvPr/>
        </p:nvGraphicFramePr>
        <p:xfrm>
          <a:off x="3276600" y="3352800"/>
          <a:ext cx="5257800" cy="243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Arrow 5">
            <a:hlinkClick r:id="rId7"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8" action="ppaction://hlinksldjump"/>
          </p:cNvPr>
          <p:cNvPicPr>
            <a:picLocks noChangeAspect="1"/>
          </p:cNvPicPr>
          <p:nvPr/>
        </p:nvPicPr>
        <p:blipFill>
          <a:blip r:embed="rId9" cstate="print"/>
          <a:stretch>
            <a:fillRect/>
          </a:stretch>
        </p:blipFill>
        <p:spPr>
          <a:xfrm>
            <a:off x="8229600" y="6400800"/>
            <a:ext cx="432504" cy="365760"/>
          </a:xfrm>
          <a:prstGeom prst="rect">
            <a:avLst/>
          </a:prstGeom>
        </p:spPr>
      </p:pic>
      <p:sp>
        <p:nvSpPr>
          <p:cNvPr id="10" name="Slide Number Placeholder 9"/>
          <p:cNvSpPr>
            <a:spLocks noGrp="1"/>
          </p:cNvSpPr>
          <p:nvPr>
            <p:ph type="sldNum" sz="quarter" idx="12"/>
          </p:nvPr>
        </p:nvSpPr>
        <p:spPr/>
        <p:txBody>
          <a:bodyPr/>
          <a:lstStyle/>
          <a:p>
            <a:fld id="{197B56AA-1A1D-44A6-9AFD-24AEBEFDBFF0}" type="slidenum">
              <a:rPr lang="en-US" smtClean="0"/>
              <a:pPr/>
              <a:t>12</a:t>
            </a:fld>
            <a:endParaRPr lang="en-US" dirty="0"/>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 Access to Capital</a:t>
            </a:r>
            <a:endParaRPr lang="en-US" dirty="0"/>
          </a:p>
        </p:txBody>
      </p:sp>
      <p:sp>
        <p:nvSpPr>
          <p:cNvPr id="3" name="Content Placeholder 2"/>
          <p:cNvSpPr>
            <a:spLocks noGrp="1"/>
          </p:cNvSpPr>
          <p:nvPr>
            <p:ph idx="1"/>
          </p:nvPr>
        </p:nvSpPr>
        <p:spPr>
          <a:xfrm>
            <a:off x="457200" y="990600"/>
            <a:ext cx="5791200" cy="5135563"/>
          </a:xfrm>
        </p:spPr>
        <p:txBody>
          <a:bodyPr>
            <a:normAutofit/>
          </a:bodyPr>
          <a:lstStyle/>
          <a:p>
            <a:pPr lvl="0">
              <a:spcAft>
                <a:spcPts val="1200"/>
              </a:spcAft>
            </a:pPr>
            <a:r>
              <a:rPr lang="en-US" sz="1600" dirty="0" smtClean="0"/>
              <a:t>Findings from studies, such as the one by A.T. Kearney, imply that companies that are more sustainable may be seen as </a:t>
            </a:r>
            <a:r>
              <a:rPr lang="en-US" sz="1600" dirty="0" smtClean="0">
                <a:solidFill>
                  <a:schemeClr val="accent5"/>
                </a:solidFill>
              </a:rPr>
              <a:t>more responsible, better managed, and less risky</a:t>
            </a:r>
            <a:r>
              <a:rPr lang="en-US" sz="1600" dirty="0" smtClean="0"/>
              <a:t>, and thus, may have an easier time obtaining financing.</a:t>
            </a:r>
            <a:r>
              <a:rPr lang="en-US" sz="1600" baseline="30000" dirty="0" smtClean="0"/>
              <a:t>1</a:t>
            </a:r>
            <a:endParaRPr lang="en-US" sz="1600" dirty="0" smtClean="0"/>
          </a:p>
          <a:p>
            <a:pPr lvl="0">
              <a:spcAft>
                <a:spcPts val="1200"/>
              </a:spcAft>
            </a:pPr>
            <a:r>
              <a:rPr lang="en-US" sz="1600" dirty="0" smtClean="0"/>
              <a:t>Sustainable practices mitigate many kinds of risk – oil price, supply chain, regulatory, brand-related, and others – improving the chances of loan payback/ROI in the eyes of financiers.  This can </a:t>
            </a:r>
            <a:r>
              <a:rPr lang="en-US" sz="1600" dirty="0" smtClean="0">
                <a:solidFill>
                  <a:schemeClr val="accent5"/>
                </a:solidFill>
              </a:rPr>
              <a:t>improve a company’s credit-worthiness</a:t>
            </a:r>
            <a:r>
              <a:rPr lang="en-US" sz="1600" dirty="0" smtClean="0"/>
              <a:t> and lead to more favorable lending rates for a company.</a:t>
            </a:r>
            <a:r>
              <a:rPr lang="en-US" sz="1600" baseline="30000" dirty="0" smtClean="0"/>
              <a:t>2</a:t>
            </a:r>
            <a:endParaRPr lang="en-US" sz="1600" dirty="0" smtClean="0"/>
          </a:p>
          <a:p>
            <a:pPr>
              <a:spcAft>
                <a:spcPts val="1200"/>
              </a:spcAft>
            </a:pPr>
            <a:r>
              <a:rPr lang="en-US" sz="1600" dirty="0" smtClean="0"/>
              <a:t>Sustainability is a growing area of interest for the investor community, and it will likely have a greater effect on companies’ sustainability efforts in the future.</a:t>
            </a:r>
            <a:r>
              <a:rPr lang="en-US" sz="1600" baseline="30000" dirty="0" smtClean="0"/>
              <a:t>3</a:t>
            </a:r>
          </a:p>
          <a:p>
            <a:pPr lvl="0"/>
            <a:endParaRPr lang="en-US" sz="1600" dirty="0" smtClean="0"/>
          </a:p>
          <a:p>
            <a:endParaRPr lang="en-US" sz="1600" dirty="0"/>
          </a:p>
        </p:txBody>
      </p:sp>
      <p:sp>
        <p:nvSpPr>
          <p:cNvPr id="4" name="TextBox 3"/>
          <p:cNvSpPr txBox="1"/>
          <p:nvPr/>
        </p:nvSpPr>
        <p:spPr>
          <a:xfrm>
            <a:off x="228600" y="5867400"/>
            <a:ext cx="7467600" cy="964367"/>
          </a:xfrm>
          <a:prstGeom prst="rect">
            <a:avLst/>
          </a:prstGeom>
          <a:noFill/>
        </p:spPr>
        <p:txBody>
          <a:bodyPr wrap="square" rtlCol="0">
            <a:spAutoFit/>
          </a:bodyPr>
          <a:lstStyle/>
          <a:p>
            <a:r>
              <a:rPr lang="en-US" sz="1000" baseline="30000" dirty="0" smtClean="0"/>
              <a:t>1</a:t>
            </a:r>
            <a:r>
              <a:rPr lang="en-US" sz="1000" dirty="0" smtClean="0"/>
              <a:t> A.T. Kearney, “Green Winners” 2009</a:t>
            </a:r>
          </a:p>
          <a:p>
            <a:r>
              <a:rPr lang="en-US" sz="1000" baseline="30000" dirty="0" smtClean="0"/>
              <a:t>2</a:t>
            </a:r>
            <a:r>
              <a:rPr lang="en-US" sz="1000" dirty="0" smtClean="0"/>
              <a:t>“Profiting from Cleaner Production: Towards Efficient Resource Management.” United Nations Environment Program Division of Technology, Industry and Economics. </a:t>
            </a:r>
            <a:endParaRPr lang="en-US" sz="1000" baseline="30000" dirty="0" smtClean="0"/>
          </a:p>
          <a:p>
            <a:r>
              <a:rPr lang="en-US" sz="1000" baseline="30000" dirty="0" smtClean="0"/>
              <a:t>3</a:t>
            </a:r>
            <a:r>
              <a:rPr lang="en-US" sz="1000" dirty="0" smtClean="0"/>
              <a:t>Accenture and the United Nations Global Compact “A New Era of Sustainability: UN Global Compact-Accenture CEO Study 2010.”</a:t>
            </a:r>
          </a:p>
          <a:p>
            <a:endParaRPr lang="en-US" sz="1000" baseline="30000" dirty="0" smtClean="0"/>
          </a:p>
        </p:txBody>
      </p:sp>
      <p:pic>
        <p:nvPicPr>
          <p:cNvPr id="5122" name="Picture 2" descr="C:\Documents and Settings\Morgan Barr\Local Settings\Temporary Internet Files\Content.IE5\WTYNJG7L\MC900440391[1].png"/>
          <p:cNvPicPr>
            <a:picLocks noChangeAspect="1" noChangeArrowheads="1"/>
          </p:cNvPicPr>
          <p:nvPr/>
        </p:nvPicPr>
        <p:blipFill>
          <a:blip r:embed="rId3" cstate="print"/>
          <a:srcRect/>
          <a:stretch>
            <a:fillRect/>
          </a:stretch>
        </p:blipFill>
        <p:spPr bwMode="auto">
          <a:xfrm>
            <a:off x="6781800" y="1066800"/>
            <a:ext cx="1905000" cy="1905000"/>
          </a:xfrm>
          <a:prstGeom prst="rect">
            <a:avLst/>
          </a:prstGeom>
          <a:noFill/>
        </p:spPr>
      </p:pic>
      <p:sp>
        <p:nvSpPr>
          <p:cNvPr id="8" name="Right Arrow 7">
            <a:hlinkClick r:id="rId4"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9" name="Picture 8" descr="House.png">
            <a:hlinkClick r:id="rId5" action="ppaction://hlinksldjump"/>
          </p:cNvPr>
          <p:cNvPicPr>
            <a:picLocks noChangeAspect="1"/>
          </p:cNvPicPr>
          <p:nvPr/>
        </p:nvPicPr>
        <p:blipFill>
          <a:blip r:embed="rId6" cstate="print"/>
          <a:stretch>
            <a:fillRect/>
          </a:stretch>
        </p:blipFill>
        <p:spPr>
          <a:xfrm>
            <a:off x="8229600" y="6400800"/>
            <a:ext cx="432504" cy="365760"/>
          </a:xfrm>
          <a:prstGeom prst="rect">
            <a:avLst/>
          </a:prstGeom>
        </p:spPr>
      </p:pic>
      <p:sp>
        <p:nvSpPr>
          <p:cNvPr id="12" name="Slide Number Placeholder 11"/>
          <p:cNvSpPr>
            <a:spLocks noGrp="1"/>
          </p:cNvSpPr>
          <p:nvPr>
            <p:ph type="sldNum" sz="quarter" idx="12"/>
          </p:nvPr>
        </p:nvSpPr>
        <p:spPr/>
        <p:txBody>
          <a:bodyPr/>
          <a:lstStyle/>
          <a:p>
            <a:fld id="{197B56AA-1A1D-44A6-9AFD-24AEBEFDBFF0}" type="slidenum">
              <a:rPr lang="en-US" smtClean="0"/>
              <a:pPr/>
              <a:t>13</a:t>
            </a:fld>
            <a:endParaRPr lang="en-US" dirty="0"/>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Risk</a:t>
            </a:r>
            <a:endParaRPr lang="en-US" dirty="0"/>
          </a:p>
        </p:txBody>
      </p:sp>
      <p:sp>
        <p:nvSpPr>
          <p:cNvPr id="3" name="Content Placeholder 2"/>
          <p:cNvSpPr>
            <a:spLocks noGrp="1"/>
          </p:cNvSpPr>
          <p:nvPr>
            <p:ph idx="1"/>
          </p:nvPr>
        </p:nvSpPr>
        <p:spPr>
          <a:xfrm>
            <a:off x="457200" y="990600"/>
            <a:ext cx="4114800" cy="5135563"/>
          </a:xfrm>
        </p:spPr>
        <p:txBody>
          <a:bodyPr>
            <a:normAutofit/>
          </a:bodyPr>
          <a:lstStyle/>
          <a:p>
            <a:pPr algn="ctr">
              <a:buNone/>
            </a:pPr>
            <a:r>
              <a:rPr lang="en-US" sz="1800" dirty="0" smtClean="0"/>
              <a:t>Examples of How Sustainability Can Reduce Risk:</a:t>
            </a:r>
            <a:r>
              <a:rPr lang="en-US" sz="1800" baseline="30000" dirty="0" smtClean="0"/>
              <a:t>1</a:t>
            </a:r>
            <a:endParaRPr lang="en-US" sz="1800" dirty="0" smtClean="0"/>
          </a:p>
          <a:p>
            <a:pPr>
              <a:spcBef>
                <a:spcPts val="600"/>
              </a:spcBef>
              <a:spcAft>
                <a:spcPts val="600"/>
              </a:spcAft>
            </a:pPr>
            <a:r>
              <a:rPr lang="en-US" sz="1400" dirty="0" smtClean="0"/>
              <a:t>Product </a:t>
            </a:r>
            <a:r>
              <a:rPr lang="en-US" sz="1400" dirty="0" smtClean="0">
                <a:solidFill>
                  <a:schemeClr val="accent5"/>
                </a:solidFill>
              </a:rPr>
              <a:t>demand </a:t>
            </a:r>
            <a:r>
              <a:rPr lang="en-US" sz="1400" dirty="0" smtClean="0"/>
              <a:t>is less likely to fall because people are less likely to find your products dangerous to health or the environment</a:t>
            </a:r>
          </a:p>
          <a:p>
            <a:pPr>
              <a:spcBef>
                <a:spcPts val="600"/>
              </a:spcBef>
              <a:spcAft>
                <a:spcPts val="600"/>
              </a:spcAft>
            </a:pPr>
            <a:r>
              <a:rPr lang="en-US" sz="1400" dirty="0" smtClean="0"/>
              <a:t>Products are less likely to face </a:t>
            </a:r>
            <a:r>
              <a:rPr lang="en-US" sz="1400" dirty="0" smtClean="0">
                <a:solidFill>
                  <a:schemeClr val="accent5"/>
                </a:solidFill>
              </a:rPr>
              <a:t>bans or restrictions</a:t>
            </a:r>
            <a:r>
              <a:rPr lang="en-US" sz="1400" dirty="0" smtClean="0"/>
              <a:t> due to environmental concerns</a:t>
            </a:r>
          </a:p>
          <a:p>
            <a:pPr>
              <a:spcBef>
                <a:spcPts val="600"/>
              </a:spcBef>
              <a:spcAft>
                <a:spcPts val="600"/>
              </a:spcAft>
            </a:pPr>
            <a:r>
              <a:rPr lang="en-US" sz="1400" dirty="0" smtClean="0"/>
              <a:t>Buildings and </a:t>
            </a:r>
            <a:r>
              <a:rPr lang="en-US" sz="1400" dirty="0" smtClean="0">
                <a:solidFill>
                  <a:schemeClr val="accent5"/>
                </a:solidFill>
              </a:rPr>
              <a:t>assets </a:t>
            </a:r>
            <a:r>
              <a:rPr lang="en-US" sz="1400" dirty="0" smtClean="0"/>
              <a:t>are less likely to fall in value because of contamination</a:t>
            </a:r>
          </a:p>
          <a:p>
            <a:pPr>
              <a:spcBef>
                <a:spcPts val="600"/>
              </a:spcBef>
              <a:spcAft>
                <a:spcPts val="600"/>
              </a:spcAft>
            </a:pPr>
            <a:r>
              <a:rPr lang="en-US" sz="1400" dirty="0" smtClean="0"/>
              <a:t>A company is less likely to face </a:t>
            </a:r>
            <a:r>
              <a:rPr lang="en-US" sz="1400" dirty="0" smtClean="0">
                <a:solidFill>
                  <a:schemeClr val="accent5"/>
                </a:solidFill>
              </a:rPr>
              <a:t>fines or liabilities</a:t>
            </a:r>
            <a:r>
              <a:rPr lang="en-US" sz="1400" dirty="0" smtClean="0"/>
              <a:t> for cleaning up polluted sites or being sued for pollution</a:t>
            </a:r>
          </a:p>
          <a:p>
            <a:pPr>
              <a:spcBef>
                <a:spcPts val="600"/>
              </a:spcBef>
              <a:spcAft>
                <a:spcPts val="600"/>
              </a:spcAft>
            </a:pPr>
            <a:r>
              <a:rPr lang="en-US" sz="1400" dirty="0" smtClean="0"/>
              <a:t>Improved </a:t>
            </a:r>
            <a:r>
              <a:rPr lang="en-US" sz="1400" dirty="0" smtClean="0">
                <a:solidFill>
                  <a:schemeClr val="accent5"/>
                </a:solidFill>
              </a:rPr>
              <a:t>worker safety</a:t>
            </a:r>
          </a:p>
          <a:p>
            <a:pPr>
              <a:spcBef>
                <a:spcPts val="600"/>
              </a:spcBef>
              <a:spcAft>
                <a:spcPts val="600"/>
              </a:spcAft>
            </a:pPr>
            <a:r>
              <a:rPr lang="en-US" sz="1400" dirty="0" smtClean="0"/>
              <a:t>Less burden from future </a:t>
            </a:r>
            <a:r>
              <a:rPr lang="en-US" sz="1400" dirty="0" smtClean="0">
                <a:solidFill>
                  <a:schemeClr val="accent5"/>
                </a:solidFill>
              </a:rPr>
              <a:t>regulation</a:t>
            </a:r>
          </a:p>
          <a:p>
            <a:pPr>
              <a:spcBef>
                <a:spcPts val="600"/>
              </a:spcBef>
              <a:spcAft>
                <a:spcPts val="600"/>
              </a:spcAft>
            </a:pPr>
            <a:r>
              <a:rPr lang="en-US" sz="1400" dirty="0" smtClean="0"/>
              <a:t>Less exposure to materials and energy </a:t>
            </a:r>
            <a:r>
              <a:rPr lang="en-US" sz="1400" dirty="0" smtClean="0">
                <a:solidFill>
                  <a:schemeClr val="accent5"/>
                </a:solidFill>
              </a:rPr>
              <a:t>cost increases </a:t>
            </a:r>
          </a:p>
          <a:p>
            <a:pPr>
              <a:spcBef>
                <a:spcPts val="600"/>
              </a:spcBef>
              <a:spcAft>
                <a:spcPts val="600"/>
              </a:spcAft>
            </a:pPr>
            <a:endParaRPr lang="en-US" sz="1400" dirty="0" smtClean="0"/>
          </a:p>
          <a:p>
            <a:endParaRPr lang="en-US" sz="1200" dirty="0" smtClean="0"/>
          </a:p>
          <a:p>
            <a:endParaRPr lang="en-US" sz="1200" dirty="0"/>
          </a:p>
        </p:txBody>
      </p:sp>
      <p:sp>
        <p:nvSpPr>
          <p:cNvPr id="4" name="Right Arrow 3">
            <a:hlinkClick r:id="rId2"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5" name="Picture 4"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6" name="TextBox 5"/>
          <p:cNvSpPr txBox="1"/>
          <p:nvPr/>
        </p:nvSpPr>
        <p:spPr>
          <a:xfrm>
            <a:off x="152400" y="6324600"/>
            <a:ext cx="8077200" cy="400110"/>
          </a:xfrm>
          <a:prstGeom prst="rect">
            <a:avLst/>
          </a:prstGeom>
          <a:noFill/>
        </p:spPr>
        <p:txBody>
          <a:bodyPr wrap="square" rtlCol="0">
            <a:spAutoFit/>
          </a:bodyPr>
          <a:lstStyle/>
          <a:p>
            <a:r>
              <a:rPr lang="en-US" sz="1000" baseline="30000" dirty="0" smtClean="0"/>
              <a:t>1  </a:t>
            </a:r>
            <a:r>
              <a:rPr lang="en-US" sz="1000" dirty="0" smtClean="0"/>
              <a:t>“The Sustainability Advantage.” Bob Willard.</a:t>
            </a:r>
          </a:p>
          <a:p>
            <a:r>
              <a:rPr lang="en-US" sz="1000" baseline="30000" dirty="0" smtClean="0"/>
              <a:t>2 </a:t>
            </a:r>
            <a:r>
              <a:rPr lang="en-US" sz="1000" dirty="0" smtClean="0"/>
              <a:t>“Riding the Green Wave,” Daniel C. </a:t>
            </a:r>
            <a:r>
              <a:rPr lang="en-US" sz="1000" dirty="0" err="1" smtClean="0"/>
              <a:t>Esty</a:t>
            </a:r>
            <a:r>
              <a:rPr lang="en-US" sz="1000" dirty="0" smtClean="0"/>
              <a:t>.  The Washington Post.  </a:t>
            </a:r>
            <a:endParaRPr lang="en-US" sz="1000" dirty="0"/>
          </a:p>
        </p:txBody>
      </p:sp>
      <p:graphicFrame>
        <p:nvGraphicFramePr>
          <p:cNvPr id="7" name="Diagram 6"/>
          <p:cNvGraphicFramePr/>
          <p:nvPr/>
        </p:nvGraphicFramePr>
        <p:xfrm>
          <a:off x="4800600" y="2209800"/>
          <a:ext cx="4038600" cy="36576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4101" name="Picture 5" descr="C:\Documents and Settings\Morgan Barr\Local Settings\Temporary Internet Files\Content.IE5\Z8I53UR5\MC900059387[1].wmf"/>
          <p:cNvPicPr>
            <a:picLocks noChangeAspect="1" noChangeArrowheads="1"/>
          </p:cNvPicPr>
          <p:nvPr/>
        </p:nvPicPr>
        <p:blipFill>
          <a:blip r:embed="rId10" cstate="print"/>
          <a:srcRect/>
          <a:stretch>
            <a:fillRect/>
          </a:stretch>
        </p:blipFill>
        <p:spPr bwMode="auto">
          <a:xfrm>
            <a:off x="6781800" y="304800"/>
            <a:ext cx="1810512" cy="1772107"/>
          </a:xfrm>
          <a:prstGeom prst="rect">
            <a:avLst/>
          </a:prstGeom>
          <a:noFill/>
        </p:spPr>
      </p:pic>
      <p:sp>
        <p:nvSpPr>
          <p:cNvPr id="11" name="Slide Number Placeholder 10"/>
          <p:cNvSpPr>
            <a:spLocks noGrp="1"/>
          </p:cNvSpPr>
          <p:nvPr>
            <p:ph type="sldNum" sz="quarter" idx="12"/>
          </p:nvPr>
        </p:nvSpPr>
        <p:spPr/>
        <p:txBody>
          <a:bodyPr/>
          <a:lstStyle/>
          <a:p>
            <a:fld id="{197B56AA-1A1D-44A6-9AFD-24AEBEFDBFF0}" type="slidenum">
              <a:rPr lang="en-US" smtClean="0"/>
              <a:pPr/>
              <a:t>14</a:t>
            </a:fld>
            <a:endParaRPr lang="en-US" dirty="0"/>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Hiring and Retention</a:t>
            </a:r>
            <a:endParaRPr lang="en-US" dirty="0"/>
          </a:p>
        </p:txBody>
      </p:sp>
      <p:sp>
        <p:nvSpPr>
          <p:cNvPr id="3" name="Content Placeholder 2"/>
          <p:cNvSpPr>
            <a:spLocks noGrp="1"/>
          </p:cNvSpPr>
          <p:nvPr>
            <p:ph idx="1"/>
          </p:nvPr>
        </p:nvSpPr>
        <p:spPr>
          <a:xfrm>
            <a:off x="457200" y="990601"/>
            <a:ext cx="5486400" cy="4952999"/>
          </a:xfrm>
        </p:spPr>
        <p:txBody>
          <a:bodyPr>
            <a:normAutofit fontScale="92500" lnSpcReduction="20000"/>
          </a:bodyPr>
          <a:lstStyle/>
          <a:p>
            <a:pPr>
              <a:spcAft>
                <a:spcPts val="600"/>
              </a:spcAft>
            </a:pPr>
            <a:r>
              <a:rPr lang="en-US" sz="1800" dirty="0" smtClean="0"/>
              <a:t>Sustainability can help you to attract and retain the best workers.  </a:t>
            </a:r>
          </a:p>
          <a:p>
            <a:pPr>
              <a:spcAft>
                <a:spcPts val="600"/>
              </a:spcAft>
            </a:pPr>
            <a:r>
              <a:rPr lang="en-US" sz="1800" dirty="0" smtClean="0"/>
              <a:t>In a 2008 National Geographic survey, </a:t>
            </a:r>
            <a:r>
              <a:rPr lang="en-US" sz="1800" dirty="0" smtClean="0">
                <a:solidFill>
                  <a:schemeClr val="accent5"/>
                </a:solidFill>
              </a:rPr>
              <a:t>more than 80 percent of U.S. workers </a:t>
            </a:r>
            <a:r>
              <a:rPr lang="en-US" sz="1800" dirty="0" smtClean="0"/>
              <a:t>said that it was important to work for a company where the environment is a top priority.  However, only 53 percent said they worked for organizations that already implement sustainability programs.</a:t>
            </a:r>
            <a:r>
              <a:rPr lang="en-US" sz="1800" baseline="30000" dirty="0" smtClean="0"/>
              <a:t>1</a:t>
            </a:r>
          </a:p>
          <a:p>
            <a:pPr>
              <a:spcAft>
                <a:spcPts val="600"/>
              </a:spcAft>
            </a:pPr>
            <a:r>
              <a:rPr lang="en-US" sz="1800" dirty="0" smtClean="0"/>
              <a:t>In a similar survey, </a:t>
            </a:r>
            <a:r>
              <a:rPr lang="en-US" sz="1800" dirty="0" smtClean="0">
                <a:solidFill>
                  <a:schemeClr val="accent5"/>
                </a:solidFill>
              </a:rPr>
              <a:t>81 percent of Americans </a:t>
            </a:r>
            <a:r>
              <a:rPr lang="en-US" sz="1800" dirty="0" smtClean="0"/>
              <a:t>said they would “prefer to work for a company that has a good reputation for environmental responsibility.”</a:t>
            </a:r>
            <a:r>
              <a:rPr lang="en-US" sz="1800" baseline="30000" dirty="0" smtClean="0"/>
              <a:t>2</a:t>
            </a:r>
          </a:p>
          <a:p>
            <a:pPr>
              <a:spcAft>
                <a:spcPts val="600"/>
              </a:spcAft>
            </a:pPr>
            <a:r>
              <a:rPr lang="en-US" sz="1800" dirty="0" smtClean="0"/>
              <a:t>And if workers prefer to work for companies that are more sustainable and provide them with a sense of purpose, they are less likely to leave those companies.</a:t>
            </a:r>
            <a:r>
              <a:rPr lang="en-US" sz="1800" baseline="30000" dirty="0" smtClean="0"/>
              <a:t>3</a:t>
            </a:r>
            <a:endParaRPr lang="en-US" sz="1800" dirty="0" smtClean="0"/>
          </a:p>
          <a:p>
            <a:pPr>
              <a:spcAft>
                <a:spcPts val="600"/>
              </a:spcAft>
            </a:pPr>
            <a:r>
              <a:rPr lang="en-US" sz="1800" dirty="0" smtClean="0"/>
              <a:t>So a commitment to sustainability can help </a:t>
            </a:r>
            <a:r>
              <a:rPr lang="en-US" sz="1800" dirty="0" smtClean="0">
                <a:solidFill>
                  <a:schemeClr val="accent5"/>
                </a:solidFill>
              </a:rPr>
              <a:t>reduce turnover costs</a:t>
            </a:r>
            <a:r>
              <a:rPr lang="en-US" sz="1800" dirty="0" smtClean="0"/>
              <a:t>, which include loss of productivity, recruiting, and training.</a:t>
            </a:r>
            <a:r>
              <a:rPr lang="en-US" sz="1800" baseline="30000" dirty="0" smtClean="0"/>
              <a:t>3</a:t>
            </a:r>
            <a:r>
              <a:rPr lang="en-US" sz="1800" dirty="0" smtClean="0"/>
              <a:t> </a:t>
            </a:r>
          </a:p>
          <a:p>
            <a:endParaRPr lang="en-US" sz="1800" dirty="0"/>
          </a:p>
        </p:txBody>
      </p:sp>
      <p:sp>
        <p:nvSpPr>
          <p:cNvPr id="4" name="TextBox 3"/>
          <p:cNvSpPr txBox="1"/>
          <p:nvPr/>
        </p:nvSpPr>
        <p:spPr>
          <a:xfrm>
            <a:off x="152400" y="6096000"/>
            <a:ext cx="8763000" cy="707886"/>
          </a:xfrm>
          <a:prstGeom prst="rect">
            <a:avLst/>
          </a:prstGeom>
          <a:noFill/>
        </p:spPr>
        <p:txBody>
          <a:bodyPr wrap="square" rtlCol="0">
            <a:spAutoFit/>
          </a:bodyPr>
          <a:lstStyle/>
          <a:p>
            <a:pPr marL="228600" indent="-228600"/>
            <a:r>
              <a:rPr lang="en-US" sz="1000" baseline="30000" dirty="0" smtClean="0"/>
              <a:t>1  </a:t>
            </a:r>
            <a:r>
              <a:rPr lang="en-US" sz="1000" dirty="0" smtClean="0"/>
              <a:t>“Survey Finds U.S. Organizations Need to Think 'Green' to Attract Workers; New National Geographic Book 'True Green @ Work' Offers Tips on Greening the Workplace” Reuters. </a:t>
            </a:r>
          </a:p>
          <a:p>
            <a:pPr marL="228600" indent="-228600"/>
            <a:r>
              <a:rPr lang="en-US" sz="1000" baseline="30000" dirty="0" smtClean="0"/>
              <a:t>2  </a:t>
            </a:r>
            <a:r>
              <a:rPr lang="en-US" sz="1000" dirty="0" smtClean="0"/>
              <a:t>Tandberg. “Corporate Environmental Behavior and the Impact on Brand Values.”</a:t>
            </a:r>
          </a:p>
          <a:p>
            <a:pPr marL="228600" indent="-228600"/>
            <a:r>
              <a:rPr lang="en-US" sz="1000" baseline="30000" dirty="0" smtClean="0"/>
              <a:t>3  </a:t>
            </a:r>
            <a:r>
              <a:rPr lang="en-US" sz="1000" dirty="0" smtClean="0"/>
              <a:t>“The Sustainability Advantage.” Bob Willard. </a:t>
            </a:r>
            <a:endParaRPr lang="en-US" sz="1000" dirty="0"/>
          </a:p>
        </p:txBody>
      </p:sp>
      <p:pic>
        <p:nvPicPr>
          <p:cNvPr id="6157" name="Picture 13" descr="C:\Documents and Settings\Morgan Barr\Local Settings\Temporary Internet Files\Content.IE5\G5MSNQI1\MC900237109[1].wmf"/>
          <p:cNvPicPr>
            <a:picLocks noChangeAspect="1" noChangeArrowheads="1"/>
          </p:cNvPicPr>
          <p:nvPr/>
        </p:nvPicPr>
        <p:blipFill>
          <a:blip r:embed="rId2" cstate="print"/>
          <a:srcRect/>
          <a:stretch>
            <a:fillRect/>
          </a:stretch>
        </p:blipFill>
        <p:spPr bwMode="auto">
          <a:xfrm>
            <a:off x="6096000" y="838200"/>
            <a:ext cx="2727356" cy="1636414"/>
          </a:xfrm>
          <a:prstGeom prst="rect">
            <a:avLst/>
          </a:prstGeom>
          <a:noFill/>
        </p:spPr>
      </p:pic>
      <p:sp>
        <p:nvSpPr>
          <p:cNvPr id="7" name="Right Arrow 6">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11" name="Slide Number Placeholder 10"/>
          <p:cNvSpPr>
            <a:spLocks noGrp="1"/>
          </p:cNvSpPr>
          <p:nvPr>
            <p:ph type="sldNum" sz="quarter" idx="12"/>
          </p:nvPr>
        </p:nvSpPr>
        <p:spPr/>
        <p:txBody>
          <a:bodyPr/>
          <a:lstStyle/>
          <a:p>
            <a:fld id="{197B56AA-1A1D-44A6-9AFD-24AEBEFDBFF0}" type="slidenum">
              <a:rPr lang="en-US" smtClean="0"/>
              <a:pPr/>
              <a:t>15</a:t>
            </a:fld>
            <a:endParaRPr lang="en-US" dirty="0"/>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Engagement</a:t>
            </a:r>
            <a:endParaRPr lang="en-US" dirty="0"/>
          </a:p>
        </p:txBody>
      </p:sp>
      <p:sp>
        <p:nvSpPr>
          <p:cNvPr id="3" name="Content Placeholder 2"/>
          <p:cNvSpPr>
            <a:spLocks noGrp="1"/>
          </p:cNvSpPr>
          <p:nvPr>
            <p:ph idx="1"/>
          </p:nvPr>
        </p:nvSpPr>
        <p:spPr>
          <a:xfrm>
            <a:off x="457200" y="990601"/>
            <a:ext cx="6781800" cy="2438400"/>
          </a:xfrm>
        </p:spPr>
        <p:txBody>
          <a:bodyPr>
            <a:normAutofit fontScale="70000" lnSpcReduction="20000"/>
          </a:bodyPr>
          <a:lstStyle/>
          <a:p>
            <a:r>
              <a:rPr lang="en-US" dirty="0" smtClean="0"/>
              <a:t>Additionally, showing a commitment to sustainability and getting your employees involved in and educated about sustainability can help </a:t>
            </a:r>
            <a:r>
              <a:rPr lang="en-US" dirty="0" smtClean="0">
                <a:solidFill>
                  <a:schemeClr val="accent5"/>
                </a:solidFill>
              </a:rPr>
              <a:t>inspire them to suggest new and creative solutions</a:t>
            </a:r>
            <a:r>
              <a:rPr lang="en-US" dirty="0" smtClean="0"/>
              <a:t>.  </a:t>
            </a:r>
          </a:p>
          <a:p>
            <a:r>
              <a:rPr lang="en-US" dirty="0" smtClean="0"/>
              <a:t>They can provide great insights on the production process and ideas for additional improvements.</a:t>
            </a:r>
            <a:r>
              <a:rPr lang="en-US" baseline="30000" dirty="0" smtClean="0"/>
              <a:t>1</a:t>
            </a:r>
            <a:endParaRPr lang="en-US" dirty="0"/>
          </a:p>
        </p:txBody>
      </p:sp>
      <p:sp>
        <p:nvSpPr>
          <p:cNvPr id="4" name="TextBox 3"/>
          <p:cNvSpPr txBox="1"/>
          <p:nvPr/>
        </p:nvSpPr>
        <p:spPr>
          <a:xfrm>
            <a:off x="304800" y="6324600"/>
            <a:ext cx="8458200" cy="400110"/>
          </a:xfrm>
          <a:prstGeom prst="rect">
            <a:avLst/>
          </a:prstGeom>
          <a:noFill/>
        </p:spPr>
        <p:txBody>
          <a:bodyPr wrap="square" rtlCol="0">
            <a:spAutoFit/>
          </a:bodyPr>
          <a:lstStyle/>
          <a:p>
            <a:r>
              <a:rPr lang="en-US" sz="1000" baseline="30000" dirty="0" smtClean="0"/>
              <a:t>1  </a:t>
            </a:r>
            <a:r>
              <a:rPr lang="en-US" sz="1000" dirty="0" smtClean="0"/>
              <a:t>“Employee Engagement: How a Greener Workforce Affects the Triple Bottom Line,” ICF International.</a:t>
            </a:r>
          </a:p>
          <a:p>
            <a:r>
              <a:rPr lang="en-US" sz="1000" baseline="30000" dirty="0" smtClean="0"/>
              <a:t>2 </a:t>
            </a:r>
            <a:r>
              <a:rPr lang="en-US" sz="1000" dirty="0" smtClean="0"/>
              <a:t>“3P - Pollution Prevention Pays” 3M </a:t>
            </a:r>
            <a:endParaRPr lang="en-US" sz="1000" baseline="30000" dirty="0"/>
          </a:p>
        </p:txBody>
      </p:sp>
      <p:pic>
        <p:nvPicPr>
          <p:cNvPr id="1027" name="Picture 3" descr="C:\Documents and Settings\Morgan Barr\Local Settings\Temporary Internet Files\Content.IE5\Z8I53UR5\MC900289957[1].wmf"/>
          <p:cNvPicPr>
            <a:picLocks noChangeAspect="1" noChangeArrowheads="1"/>
          </p:cNvPicPr>
          <p:nvPr/>
        </p:nvPicPr>
        <p:blipFill>
          <a:blip r:embed="rId2" cstate="print"/>
          <a:srcRect/>
          <a:stretch>
            <a:fillRect/>
          </a:stretch>
        </p:blipFill>
        <p:spPr bwMode="auto">
          <a:xfrm>
            <a:off x="7297234" y="1066800"/>
            <a:ext cx="1658152" cy="1905000"/>
          </a:xfrm>
          <a:prstGeom prst="rect">
            <a:avLst/>
          </a:prstGeom>
          <a:noFill/>
        </p:spPr>
      </p:pic>
      <p:graphicFrame>
        <p:nvGraphicFramePr>
          <p:cNvPr id="7" name="Diagram 6"/>
          <p:cNvGraphicFramePr/>
          <p:nvPr/>
        </p:nvGraphicFramePr>
        <p:xfrm>
          <a:off x="3505200" y="3429000"/>
          <a:ext cx="5334000" cy="269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ight Arrow 7">
            <a:hlinkClick r:id="rId8"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9" name="Picture 8" descr="House.png">
            <a:hlinkClick r:id="rId9" action="ppaction://hlinksldjump"/>
          </p:cNvPr>
          <p:cNvPicPr>
            <a:picLocks noChangeAspect="1"/>
          </p:cNvPicPr>
          <p:nvPr/>
        </p:nvPicPr>
        <p:blipFill>
          <a:blip r:embed="rId10" cstate="print"/>
          <a:stretch>
            <a:fillRect/>
          </a:stretch>
        </p:blipFill>
        <p:spPr>
          <a:xfrm>
            <a:off x="8229600" y="6400800"/>
            <a:ext cx="432504" cy="365760"/>
          </a:xfrm>
          <a:prstGeom prst="rect">
            <a:avLst/>
          </a:prstGeom>
        </p:spPr>
      </p:pic>
      <p:sp>
        <p:nvSpPr>
          <p:cNvPr id="12" name="Slide Number Placeholder 11"/>
          <p:cNvSpPr>
            <a:spLocks noGrp="1"/>
          </p:cNvSpPr>
          <p:nvPr>
            <p:ph type="sldNum" sz="quarter" idx="12"/>
          </p:nvPr>
        </p:nvSpPr>
        <p:spPr/>
        <p:txBody>
          <a:bodyPr/>
          <a:lstStyle/>
          <a:p>
            <a:fld id="{197B56AA-1A1D-44A6-9AFD-24AEBEFDBFF0}" type="slidenum">
              <a:rPr lang="en-US" smtClean="0"/>
              <a:pPr/>
              <a:t>16</a:t>
            </a:fld>
            <a:endParaRPr lang="en-US" dirty="0"/>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Business Case Over Time</a:t>
            </a:r>
            <a:endParaRPr lang="en-US" dirty="0"/>
          </a:p>
        </p:txBody>
      </p:sp>
      <p:sp>
        <p:nvSpPr>
          <p:cNvPr id="3" name="Content Placeholder 2"/>
          <p:cNvSpPr>
            <a:spLocks noGrp="1"/>
          </p:cNvSpPr>
          <p:nvPr>
            <p:ph idx="1"/>
          </p:nvPr>
        </p:nvSpPr>
        <p:spPr>
          <a:xfrm>
            <a:off x="457200" y="990600"/>
            <a:ext cx="6400800" cy="5135563"/>
          </a:xfrm>
        </p:spPr>
        <p:txBody>
          <a:bodyPr>
            <a:normAutofit fontScale="77500" lnSpcReduction="20000"/>
          </a:bodyPr>
          <a:lstStyle/>
          <a:p>
            <a:pPr>
              <a:spcAft>
                <a:spcPts val="1800"/>
              </a:spcAft>
            </a:pPr>
            <a:r>
              <a:rPr lang="en-US" dirty="0" smtClean="0"/>
              <a:t>The business case for your company’s sustainability efforts will </a:t>
            </a:r>
            <a:r>
              <a:rPr lang="en-US" dirty="0" smtClean="0">
                <a:solidFill>
                  <a:schemeClr val="accent5"/>
                </a:solidFill>
              </a:rPr>
              <a:t>evolve over time </a:t>
            </a:r>
            <a:r>
              <a:rPr lang="en-US" dirty="0" smtClean="0"/>
              <a:t>as the company progresses on its sustainability path.</a:t>
            </a:r>
          </a:p>
          <a:p>
            <a:pPr>
              <a:spcAft>
                <a:spcPts val="1800"/>
              </a:spcAft>
            </a:pPr>
            <a:r>
              <a:rPr lang="en-US" dirty="0" smtClean="0"/>
              <a:t>Early in the journey, you may focus on making the case to implement specific projects.</a:t>
            </a:r>
          </a:p>
          <a:p>
            <a:pPr>
              <a:spcAft>
                <a:spcPts val="1800"/>
              </a:spcAft>
            </a:pPr>
            <a:r>
              <a:rPr lang="en-US" dirty="0" smtClean="0"/>
              <a:t>As your company embraces sustainability more thoroughly, the business case may support, projects with more intangible benefits, new product lines, or even a company transformation.</a:t>
            </a:r>
            <a:r>
              <a:rPr lang="en-US" baseline="30000" dirty="0" smtClean="0"/>
              <a:t>1</a:t>
            </a:r>
            <a:r>
              <a:rPr lang="en-US" dirty="0" smtClean="0"/>
              <a:t> </a:t>
            </a:r>
          </a:p>
          <a:p>
            <a:endParaRPr lang="en-US" dirty="0"/>
          </a:p>
        </p:txBody>
      </p:sp>
      <p:sp>
        <p:nvSpPr>
          <p:cNvPr id="4" name="Slide Number Placeholder 3"/>
          <p:cNvSpPr>
            <a:spLocks noGrp="1"/>
          </p:cNvSpPr>
          <p:nvPr>
            <p:ph type="sldNum" sz="quarter" idx="12"/>
          </p:nvPr>
        </p:nvSpPr>
        <p:spPr/>
        <p:txBody>
          <a:bodyPr/>
          <a:lstStyle/>
          <a:p>
            <a:fld id="{197B56AA-1A1D-44A6-9AFD-24AEBEFDBFF0}" type="slidenum">
              <a:rPr lang="en-US" smtClean="0"/>
              <a:pPr/>
              <a:t>17</a:t>
            </a:fld>
            <a:endParaRPr lang="en-US" dirty="0"/>
          </a:p>
        </p:txBody>
      </p:sp>
      <p:pic>
        <p:nvPicPr>
          <p:cNvPr id="1026" name="Picture 2" descr="C:\Documents and Settings\Morgan Barr\Local Settings\Temporary Internet Files\Content.IE5\MUUTRIHF\MC900383252[1].wmf"/>
          <p:cNvPicPr>
            <a:picLocks noChangeAspect="1" noChangeArrowheads="1"/>
          </p:cNvPicPr>
          <p:nvPr/>
        </p:nvPicPr>
        <p:blipFill>
          <a:blip r:embed="rId2" cstate="print"/>
          <a:srcRect/>
          <a:stretch>
            <a:fillRect/>
          </a:stretch>
        </p:blipFill>
        <p:spPr bwMode="auto">
          <a:xfrm>
            <a:off x="7086600" y="1066800"/>
            <a:ext cx="1846174" cy="1244498"/>
          </a:xfrm>
          <a:prstGeom prst="rect">
            <a:avLst/>
          </a:prstGeom>
          <a:noFill/>
        </p:spPr>
      </p:pic>
      <p:sp>
        <p:nvSpPr>
          <p:cNvPr id="8" name="TextBox 7"/>
          <p:cNvSpPr txBox="1"/>
          <p:nvPr/>
        </p:nvSpPr>
        <p:spPr>
          <a:xfrm>
            <a:off x="152400" y="6400800"/>
            <a:ext cx="7696200" cy="246221"/>
          </a:xfrm>
          <a:prstGeom prst="rect">
            <a:avLst/>
          </a:prstGeom>
          <a:noFill/>
        </p:spPr>
        <p:txBody>
          <a:bodyPr wrap="square" rtlCol="0">
            <a:spAutoFit/>
          </a:bodyPr>
          <a:lstStyle/>
          <a:p>
            <a:r>
              <a:rPr lang="en-US" sz="1000" baseline="30000" dirty="0" smtClean="0"/>
              <a:t>1  </a:t>
            </a:r>
            <a:r>
              <a:rPr lang="en-US" sz="1000" dirty="0" smtClean="0"/>
              <a:t>MIT Sloan Management Review and The Boston Consulting Group, “Sustainability: The ‘Embracers’ Seize Advantage.” </a:t>
            </a:r>
            <a:endParaRPr lang="en-US" sz="1000" dirty="0"/>
          </a:p>
        </p:txBody>
      </p:sp>
      <p:sp>
        <p:nvSpPr>
          <p:cNvPr id="9" name="Right Arrow 8">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0" name="Picture 9"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a:t>
            </a:r>
            <a:endParaRPr lang="en-US" dirty="0"/>
          </a:p>
        </p:txBody>
      </p:sp>
      <p:sp>
        <p:nvSpPr>
          <p:cNvPr id="3" name="Content Placeholder 2"/>
          <p:cNvSpPr>
            <a:spLocks noGrp="1"/>
          </p:cNvSpPr>
          <p:nvPr>
            <p:ph idx="1"/>
          </p:nvPr>
        </p:nvSpPr>
        <p:spPr>
          <a:xfrm>
            <a:off x="457200" y="914400"/>
            <a:ext cx="8229600" cy="761999"/>
          </a:xfrm>
        </p:spPr>
        <p:txBody>
          <a:bodyPr>
            <a:normAutofit fontScale="85000" lnSpcReduction="20000"/>
          </a:bodyPr>
          <a:lstStyle/>
          <a:p>
            <a:r>
              <a:rPr lang="en-US" dirty="0" smtClean="0"/>
              <a:t>Sustainable manufacturing practices have a number of potential business benefits:</a:t>
            </a:r>
            <a:endParaRPr lang="en-US" dirty="0"/>
          </a:p>
        </p:txBody>
      </p:sp>
      <p:graphicFrame>
        <p:nvGraphicFramePr>
          <p:cNvPr id="4" name="Diagram 3"/>
          <p:cNvGraphicFramePr/>
          <p:nvPr/>
        </p:nvGraphicFramePr>
        <p:xfrm>
          <a:off x="457200" y="1752600"/>
          <a:ext cx="8305800" cy="452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House.png">
            <a:hlinkClick r:id="rId7" action="ppaction://hlinksldjump"/>
          </p:cNvPr>
          <p:cNvPicPr>
            <a:picLocks noChangeAspect="1"/>
          </p:cNvPicPr>
          <p:nvPr/>
        </p:nvPicPr>
        <p:blipFill>
          <a:blip r:embed="rId8"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18</a:t>
            </a:fld>
            <a:endParaRPr lang="en-US" dirty="0"/>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and Competitiveness</a:t>
            </a:r>
            <a:endParaRPr lang="en-US" dirty="0"/>
          </a:p>
        </p:txBody>
      </p:sp>
      <p:sp>
        <p:nvSpPr>
          <p:cNvPr id="11" name="TextBox 10"/>
          <p:cNvSpPr txBox="1"/>
          <p:nvPr/>
        </p:nvSpPr>
        <p:spPr>
          <a:xfrm>
            <a:off x="914400" y="838200"/>
            <a:ext cx="7162800" cy="861774"/>
          </a:xfrm>
          <a:prstGeom prst="rect">
            <a:avLst/>
          </a:prstGeom>
          <a:noFill/>
        </p:spPr>
        <p:txBody>
          <a:bodyPr wrap="square" rtlCol="0">
            <a:spAutoFit/>
          </a:bodyPr>
          <a:lstStyle/>
          <a:p>
            <a:pPr lvl="0" algn="ctr"/>
            <a:r>
              <a:rPr lang="en-US" sz="1600" dirty="0" smtClean="0"/>
              <a:t>Why are companies embracing sustainability as a means to enhance their global competitiveness?</a:t>
            </a:r>
          </a:p>
          <a:p>
            <a:pPr algn="ctr"/>
            <a:endParaRPr lang="en-US" dirty="0"/>
          </a:p>
        </p:txBody>
      </p:sp>
      <p:sp>
        <p:nvSpPr>
          <p:cNvPr id="14" name="Rounded Rectangle 13"/>
          <p:cNvSpPr/>
          <p:nvPr/>
        </p:nvSpPr>
        <p:spPr>
          <a:xfrm>
            <a:off x="381000" y="1676400"/>
            <a:ext cx="3733800" cy="1066800"/>
          </a:xfrm>
          <a:prstGeom prst="roundRect">
            <a:avLst/>
          </a:prstGeom>
          <a:ln>
            <a:noFill/>
          </a:ln>
          <a:effectLst>
            <a:outerShdw blurRad="76200" dir="18900000" sy="23000" kx="-1200000" algn="bl"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lvl="0"/>
            <a:r>
              <a:rPr lang="en-US" sz="1200" b="1" dirty="0" smtClean="0">
                <a:solidFill>
                  <a:schemeClr val="accent5"/>
                </a:solidFill>
              </a:rPr>
              <a:t>COSTS:</a:t>
            </a:r>
          </a:p>
          <a:p>
            <a:pPr lvl="0"/>
            <a:r>
              <a:rPr lang="en-US" sz="1200" dirty="0" smtClean="0"/>
              <a:t>In an increasingly competitive world with variable energy and materials costs, manufacturers must realize every efficiency possible.</a:t>
            </a:r>
          </a:p>
        </p:txBody>
      </p:sp>
      <p:sp>
        <p:nvSpPr>
          <p:cNvPr id="15" name="Rounded Rectangle 14"/>
          <p:cNvSpPr/>
          <p:nvPr/>
        </p:nvSpPr>
        <p:spPr>
          <a:xfrm>
            <a:off x="381000" y="2971800"/>
            <a:ext cx="3733800" cy="1143000"/>
          </a:xfrm>
          <a:prstGeom prst="roundRect">
            <a:avLst/>
          </a:prstGeom>
          <a:ln>
            <a:noFill/>
          </a:ln>
          <a:effectLst>
            <a:outerShdw blurRad="76200" dir="18900000" sy="23000" kx="-1200000" algn="bl"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lvl="0"/>
            <a:r>
              <a:rPr lang="en-US" sz="1200" b="1" dirty="0" smtClean="0">
                <a:solidFill>
                  <a:schemeClr val="accent5"/>
                </a:solidFill>
              </a:rPr>
              <a:t>CUSTOMERS:</a:t>
            </a:r>
          </a:p>
          <a:p>
            <a:pPr lvl="0"/>
            <a:r>
              <a:rPr lang="en-US" sz="1200" dirty="0" smtClean="0"/>
              <a:t>Companies are facing greater demands from all kinds of customers– other manufacturers, retailers, government, households – for greener products and more data about these products.</a:t>
            </a:r>
          </a:p>
        </p:txBody>
      </p:sp>
      <p:sp>
        <p:nvSpPr>
          <p:cNvPr id="16" name="Rounded Rectangle 15"/>
          <p:cNvSpPr/>
          <p:nvPr/>
        </p:nvSpPr>
        <p:spPr>
          <a:xfrm>
            <a:off x="381000" y="4343400"/>
            <a:ext cx="3733800" cy="1143000"/>
          </a:xfrm>
          <a:prstGeom prst="roundRect">
            <a:avLst/>
          </a:prstGeom>
          <a:ln>
            <a:noFill/>
          </a:ln>
          <a:effectLst>
            <a:outerShdw blurRad="76200" dir="18900000" sy="23000" kx="-1200000" algn="bl"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lvl="0"/>
            <a:r>
              <a:rPr lang="en-US" sz="1200" b="1" dirty="0" smtClean="0">
                <a:solidFill>
                  <a:schemeClr val="accent5"/>
                </a:solidFill>
              </a:rPr>
              <a:t>COMPLIANCE:</a:t>
            </a:r>
          </a:p>
          <a:p>
            <a:pPr lvl="0"/>
            <a:r>
              <a:rPr lang="en-US" sz="1200" dirty="0" smtClean="0"/>
              <a:t>There is an increasing number of both domestic (federal, state and local) and international environmental regulations that make compliance more complicated.</a:t>
            </a:r>
          </a:p>
        </p:txBody>
      </p:sp>
      <p:sp>
        <p:nvSpPr>
          <p:cNvPr id="17" name="Rounded Rectangle 16"/>
          <p:cNvSpPr/>
          <p:nvPr/>
        </p:nvSpPr>
        <p:spPr>
          <a:xfrm>
            <a:off x="4632960" y="4572000"/>
            <a:ext cx="3749040" cy="1005840"/>
          </a:xfrm>
          <a:prstGeom prst="roundRect">
            <a:avLst/>
          </a:prstGeom>
          <a:ln>
            <a:noFill/>
          </a:ln>
          <a:effectLst>
            <a:outerShdw blurRad="76200" dir="18900000" sy="23000" kx="-1200000" algn="bl"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lvl="0"/>
            <a:r>
              <a:rPr lang="en-US" sz="1200" dirty="0" smtClean="0"/>
              <a:t>The European Union’s REACH regulation requires industry to provide chemical safety information on approximately 30,000 substances.</a:t>
            </a:r>
            <a:r>
              <a:rPr lang="en-US" sz="1200" baseline="30000" dirty="0" smtClean="0"/>
              <a:t>3</a:t>
            </a:r>
            <a:endParaRPr lang="en-US" sz="1200" dirty="0" smtClean="0"/>
          </a:p>
        </p:txBody>
      </p:sp>
      <p:sp>
        <p:nvSpPr>
          <p:cNvPr id="18" name="Rounded Rectangle 17"/>
          <p:cNvSpPr/>
          <p:nvPr/>
        </p:nvSpPr>
        <p:spPr>
          <a:xfrm>
            <a:off x="4632960" y="3276600"/>
            <a:ext cx="3749040" cy="1005840"/>
          </a:xfrm>
          <a:prstGeom prst="roundRect">
            <a:avLst/>
          </a:prstGeom>
          <a:ln>
            <a:noFill/>
          </a:ln>
          <a:effectLst>
            <a:outerShdw blurRad="76200" dir="18900000" sy="23000" kx="-1200000" algn="bl"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lvl="0"/>
            <a:r>
              <a:rPr lang="en-US" sz="1200" dirty="0" smtClean="0"/>
              <a:t>In 2007, Wal-Mart announced that it would only sell concentrated liquid laundry detergent in an effort to reduce water use and packaging.</a:t>
            </a:r>
            <a:r>
              <a:rPr lang="en-US" sz="1200" baseline="30000" dirty="0" smtClean="0"/>
              <a:t>2 </a:t>
            </a:r>
            <a:r>
              <a:rPr lang="en-US" sz="1200" dirty="0" smtClean="0"/>
              <a:t>Detergent producers had to comply with the </a:t>
            </a:r>
            <a:r>
              <a:rPr lang="en-US" sz="1200" smtClean="0"/>
              <a:t>new policy.</a:t>
            </a:r>
            <a:endParaRPr lang="en-US" sz="1200" dirty="0" smtClean="0"/>
          </a:p>
        </p:txBody>
      </p:sp>
      <p:sp>
        <p:nvSpPr>
          <p:cNvPr id="19" name="Rounded Rectangle 18"/>
          <p:cNvSpPr/>
          <p:nvPr/>
        </p:nvSpPr>
        <p:spPr>
          <a:xfrm>
            <a:off x="4632960" y="1981200"/>
            <a:ext cx="3749040" cy="1005840"/>
          </a:xfrm>
          <a:prstGeom prst="roundRect">
            <a:avLst/>
          </a:prstGeom>
          <a:ln>
            <a:noFill/>
          </a:ln>
          <a:effectLst>
            <a:outerShdw blurRad="76200" dir="18900000" sy="23000" kx="-1200000" algn="bl"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lvl="0"/>
            <a:r>
              <a:rPr lang="en-US" sz="1200" dirty="0" smtClean="0"/>
              <a:t>Recycling an aluminum can saves 95% of the energy used when making cans from virgin ore and produces 97% less water pollution.</a:t>
            </a:r>
            <a:r>
              <a:rPr lang="en-US" sz="1200" baseline="30000" dirty="0" smtClean="0"/>
              <a:t>1</a:t>
            </a:r>
            <a:endParaRPr lang="en-US" sz="1200" dirty="0" smtClean="0"/>
          </a:p>
        </p:txBody>
      </p:sp>
      <p:sp>
        <p:nvSpPr>
          <p:cNvPr id="20" name="Right Arrow 19"/>
          <p:cNvSpPr/>
          <p:nvPr/>
        </p:nvSpPr>
        <p:spPr>
          <a:xfrm>
            <a:off x="4038600" y="2133600"/>
            <a:ext cx="609600" cy="381000"/>
          </a:xfrm>
          <a:prstGeom prst="rightArrow">
            <a:avLst/>
          </a:prstGeom>
          <a:solidFill>
            <a:schemeClr val="accent4"/>
          </a:solidFill>
          <a:ln>
            <a:noFill/>
          </a:ln>
          <a:effectLst>
            <a:outerShdw blurRad="152400" dist="317500" dir="5400000" sx="90000" sy="-19000" rotWithShape="0">
              <a:prstClr val="black">
                <a:alpha val="15000"/>
              </a:prstClr>
            </a:outerShdw>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4038600" y="3429000"/>
            <a:ext cx="609600" cy="381000"/>
          </a:xfrm>
          <a:prstGeom prst="rightArrow">
            <a:avLst/>
          </a:prstGeom>
          <a:solidFill>
            <a:schemeClr val="accent4"/>
          </a:solidFill>
          <a:ln>
            <a:noFill/>
          </a:ln>
          <a:effectLst>
            <a:outerShdw blurRad="152400" dist="317500" dir="5400000" sx="90000" sy="-19000" rotWithShape="0">
              <a:prstClr val="black">
                <a:alpha val="15000"/>
              </a:prstClr>
            </a:outerShdw>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a:off x="4038600" y="4876800"/>
            <a:ext cx="609600" cy="381000"/>
          </a:xfrm>
          <a:prstGeom prst="rightArrow">
            <a:avLst/>
          </a:prstGeom>
          <a:solidFill>
            <a:schemeClr val="accent4"/>
          </a:solidFill>
          <a:ln>
            <a:noFill/>
          </a:ln>
          <a:effectLst>
            <a:outerShdw blurRad="152400" dist="317500" dir="5400000" sx="90000" sy="-19000" rotWithShape="0">
              <a:prstClr val="black">
                <a:alpha val="15000"/>
              </a:prstClr>
            </a:outerShdw>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52400" y="6227802"/>
            <a:ext cx="6858000" cy="553998"/>
          </a:xfrm>
          <a:prstGeom prst="rect">
            <a:avLst/>
          </a:prstGeom>
          <a:noFill/>
        </p:spPr>
        <p:txBody>
          <a:bodyPr wrap="square" rtlCol="0">
            <a:spAutoFit/>
          </a:bodyPr>
          <a:lstStyle/>
          <a:p>
            <a:pPr marL="228600" indent="-228600"/>
            <a:r>
              <a:rPr lang="en-US" sz="1000" baseline="30000" dirty="0" smtClean="0"/>
              <a:t>1  </a:t>
            </a:r>
            <a:r>
              <a:rPr lang="en-US" sz="1000" dirty="0" smtClean="0"/>
              <a:t>“Recycling Fun Facts,” Can Manufacturers Institute.</a:t>
            </a:r>
          </a:p>
          <a:p>
            <a:pPr marL="228600" indent="-228600"/>
            <a:r>
              <a:rPr lang="en-US" sz="1000" baseline="30000" dirty="0" smtClean="0"/>
              <a:t>2  </a:t>
            </a:r>
            <a:r>
              <a:rPr lang="en-US" sz="1000" dirty="0" smtClean="0"/>
              <a:t>“Wal-Mart to Only Sell Eco-Friendly Laundry Detergent.” </a:t>
            </a:r>
            <a:r>
              <a:rPr lang="en-US" sz="1000" dirty="0" err="1" smtClean="0"/>
              <a:t>GreenBiz</a:t>
            </a:r>
            <a:r>
              <a:rPr lang="en-US" sz="1000" dirty="0" smtClean="0"/>
              <a:t>.</a:t>
            </a:r>
          </a:p>
          <a:p>
            <a:pPr marL="228600" indent="-228600"/>
            <a:r>
              <a:rPr lang="en-US" sz="1000" baseline="30000" dirty="0" smtClean="0"/>
              <a:t>3  </a:t>
            </a:r>
            <a:r>
              <a:rPr lang="en-US" sz="1000" dirty="0" smtClean="0"/>
              <a:t>“REACH Overview for US Firms.” Rosemary Gallant.  U.S. Commercial Service. </a:t>
            </a:r>
          </a:p>
        </p:txBody>
      </p:sp>
      <p:sp>
        <p:nvSpPr>
          <p:cNvPr id="25" name="Right Arrow 24">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26" name="Picture 25"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pic>
        <p:nvPicPr>
          <p:cNvPr id="3074" name="Picture 2" descr="C:\Documents and Settings\Morgan Barr\Local Settings\Temporary Internet Files\Content.IE5\04S73TGJ\MC900434769[1].png"/>
          <p:cNvPicPr>
            <a:picLocks noChangeAspect="1" noChangeArrowheads="1"/>
          </p:cNvPicPr>
          <p:nvPr/>
        </p:nvPicPr>
        <p:blipFill>
          <a:blip r:embed="rId6" cstate="print"/>
          <a:srcRect/>
          <a:stretch>
            <a:fillRect/>
          </a:stretch>
        </p:blipFill>
        <p:spPr bwMode="auto">
          <a:xfrm>
            <a:off x="7924800" y="1828800"/>
            <a:ext cx="838086" cy="838086"/>
          </a:xfrm>
          <a:prstGeom prst="rect">
            <a:avLst/>
          </a:prstGeom>
          <a:noFill/>
        </p:spPr>
      </p:pic>
      <p:pic>
        <p:nvPicPr>
          <p:cNvPr id="3075" name="Picture 3" descr="C:\Documents and Settings\Morgan Barr\Local Settings\Temporary Internet Files\Content.IE5\S56OSV2O\MC900089650[1].wmf"/>
          <p:cNvPicPr>
            <a:picLocks noChangeAspect="1" noChangeArrowheads="1"/>
          </p:cNvPicPr>
          <p:nvPr/>
        </p:nvPicPr>
        <p:blipFill>
          <a:blip r:embed="rId7" cstate="print"/>
          <a:srcRect/>
          <a:stretch>
            <a:fillRect/>
          </a:stretch>
        </p:blipFill>
        <p:spPr bwMode="auto">
          <a:xfrm>
            <a:off x="8077200" y="3200400"/>
            <a:ext cx="838200" cy="766187"/>
          </a:xfrm>
          <a:prstGeom prst="rect">
            <a:avLst/>
          </a:prstGeom>
          <a:noFill/>
        </p:spPr>
      </p:pic>
      <p:pic>
        <p:nvPicPr>
          <p:cNvPr id="3078" name="Picture 6" descr="C:\Documents and Settings\Morgan Barr\Local Settings\Temporary Internet Files\Content.IE5\04S73TGJ\MC900215314[1].wmf"/>
          <p:cNvPicPr>
            <a:picLocks noChangeAspect="1" noChangeArrowheads="1"/>
          </p:cNvPicPr>
          <p:nvPr/>
        </p:nvPicPr>
        <p:blipFill>
          <a:blip r:embed="rId8" cstate="print"/>
          <a:srcRect/>
          <a:stretch>
            <a:fillRect/>
          </a:stretch>
        </p:blipFill>
        <p:spPr bwMode="auto">
          <a:xfrm>
            <a:off x="8153400" y="4953000"/>
            <a:ext cx="808776" cy="842625"/>
          </a:xfrm>
          <a:prstGeom prst="rect">
            <a:avLst/>
          </a:prstGeom>
          <a:noFill/>
        </p:spPr>
      </p:pic>
      <p:sp>
        <p:nvSpPr>
          <p:cNvPr id="28" name="Slide Number Placeholder 27"/>
          <p:cNvSpPr>
            <a:spLocks noGrp="1"/>
          </p:cNvSpPr>
          <p:nvPr>
            <p:ph type="sldNum" sz="quarter" idx="12"/>
          </p:nvPr>
        </p:nvSpPr>
        <p:spPr/>
        <p:txBody>
          <a:bodyPr/>
          <a:lstStyle/>
          <a:p>
            <a:fld id="{197B56AA-1A1D-44A6-9AFD-24AEBEFDBFF0}" type="slidenum">
              <a:rPr lang="en-US" smtClean="0"/>
              <a:pPr/>
              <a:t>2</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1000"/>
                                        <p:tgtEl>
                                          <p:spTgt spid="19"/>
                                        </p:tgtEl>
                                      </p:cBhvr>
                                    </p:animEffect>
                                  </p:childTnLst>
                                </p:cTn>
                              </p:par>
                              <p:par>
                                <p:cTn id="12" presetID="10" presetClass="entr" presetSubtype="0" fill="hold" nodeType="with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fade">
                                      <p:cBhvr>
                                        <p:cTn id="14" dur="1000"/>
                                        <p:tgtEl>
                                          <p:spTgt spid="3074"/>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childTnLst>
                                </p:cTn>
                              </p:par>
                            </p:childTnLst>
                          </p:cTn>
                        </p:par>
                        <p:par>
                          <p:cTn id="19" fill="hold">
                            <p:stCondLst>
                              <p:cond delay="2500"/>
                            </p:stCondLst>
                            <p:childTnLst>
                              <p:par>
                                <p:cTn id="20" presetID="10" presetClass="entr" presetSubtype="0"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childTnLst>
                                </p:cTn>
                              </p:par>
                              <p:par>
                                <p:cTn id="23" presetID="10" presetClass="entr" presetSubtype="0" fill="hold" nodeType="withEffect">
                                  <p:stCondLst>
                                    <p:cond delay="0"/>
                                  </p:stCondLst>
                                  <p:childTnLst>
                                    <p:set>
                                      <p:cBhvr>
                                        <p:cTn id="24" dur="1" fill="hold">
                                          <p:stCondLst>
                                            <p:cond delay="0"/>
                                          </p:stCondLst>
                                        </p:cTn>
                                        <p:tgtEl>
                                          <p:spTgt spid="3075"/>
                                        </p:tgtEl>
                                        <p:attrNameLst>
                                          <p:attrName>style.visibility</p:attrName>
                                        </p:attrNameLst>
                                      </p:cBhvr>
                                      <p:to>
                                        <p:strVal val="visible"/>
                                      </p:to>
                                    </p:set>
                                    <p:animEffect transition="in" filter="fade">
                                      <p:cBhvr>
                                        <p:cTn id="25" dur="1000"/>
                                        <p:tgtEl>
                                          <p:spTgt spid="3075"/>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childTnLst>
                                </p:cTn>
                              </p:par>
                            </p:childTnLst>
                          </p:cTn>
                        </p:par>
                        <p:par>
                          <p:cTn id="30" fill="hold">
                            <p:stCondLst>
                              <p:cond delay="4000"/>
                            </p:stCondLst>
                            <p:childTnLst>
                              <p:par>
                                <p:cTn id="31" presetID="10" presetClass="entr" presetSubtype="0"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1000"/>
                                        <p:tgtEl>
                                          <p:spTgt spid="17"/>
                                        </p:tgtEl>
                                      </p:cBhvr>
                                    </p:animEffect>
                                  </p:childTnLst>
                                </p:cTn>
                              </p:par>
                              <p:par>
                                <p:cTn id="34" presetID="10" presetClass="entr" presetSubtype="0" fill="hold" nodeType="withEffect">
                                  <p:stCondLst>
                                    <p:cond delay="0"/>
                                  </p:stCondLst>
                                  <p:childTnLst>
                                    <p:set>
                                      <p:cBhvr>
                                        <p:cTn id="35" dur="1" fill="hold">
                                          <p:stCondLst>
                                            <p:cond delay="0"/>
                                          </p:stCondLst>
                                        </p:cTn>
                                        <p:tgtEl>
                                          <p:spTgt spid="3078"/>
                                        </p:tgtEl>
                                        <p:attrNameLst>
                                          <p:attrName>style.visibility</p:attrName>
                                        </p:attrNameLst>
                                      </p:cBhvr>
                                      <p:to>
                                        <p:strVal val="visible"/>
                                      </p:to>
                                    </p:set>
                                    <p:animEffect transition="in" filter="fade">
                                      <p:cBhvr>
                                        <p:cTn id="36" dur="1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of Sustainable Manufacturing</a:t>
            </a:r>
            <a:endParaRPr lang="en-US" dirty="0"/>
          </a:p>
        </p:txBody>
      </p:sp>
      <p:sp>
        <p:nvSpPr>
          <p:cNvPr id="12" name="TextBox 11"/>
          <p:cNvSpPr txBox="1"/>
          <p:nvPr/>
        </p:nvSpPr>
        <p:spPr>
          <a:xfrm>
            <a:off x="381000" y="1752600"/>
            <a:ext cx="6477000" cy="3954929"/>
          </a:xfrm>
          <a:prstGeom prst="rect">
            <a:avLst/>
          </a:prstGeom>
          <a:noFill/>
        </p:spPr>
        <p:txBody>
          <a:bodyPr wrap="square" rtlCol="0">
            <a:spAutoFit/>
          </a:bodyPr>
          <a:lstStyle/>
          <a:p>
            <a:pPr>
              <a:spcAft>
                <a:spcPts val="600"/>
              </a:spcAft>
            </a:pPr>
            <a:r>
              <a:rPr lang="en-US" sz="1300" dirty="0" smtClean="0"/>
              <a:t>A 2009 study from consultancy A.T. Kearney found that during the economic slowdown, companies that were recognized as being </a:t>
            </a:r>
            <a:r>
              <a:rPr lang="en-US" sz="1300" dirty="0" smtClean="0">
                <a:solidFill>
                  <a:schemeClr val="accent5"/>
                </a:solidFill>
              </a:rPr>
              <a:t>“sustainability-focused” outperformed others in their industries by an average of </a:t>
            </a:r>
            <a:r>
              <a:rPr lang="en-US" sz="1300" u="sng" dirty="0" smtClean="0">
                <a:solidFill>
                  <a:schemeClr val="accent5"/>
                </a:solidFill>
              </a:rPr>
              <a:t>15%</a:t>
            </a:r>
            <a:r>
              <a:rPr lang="en-US" sz="1300" dirty="0" smtClean="0">
                <a:solidFill>
                  <a:schemeClr val="accent5"/>
                </a:solidFill>
              </a:rPr>
              <a:t> over six months.</a:t>
            </a:r>
            <a:r>
              <a:rPr lang="en-US" sz="1300" baseline="30000" dirty="0" smtClean="0"/>
              <a:t>1</a:t>
            </a:r>
            <a:endParaRPr lang="en-US" sz="1300" dirty="0" smtClean="0"/>
          </a:p>
          <a:p>
            <a:pPr>
              <a:spcAft>
                <a:spcPts val="600"/>
              </a:spcAft>
            </a:pPr>
            <a:endParaRPr lang="en-US" sz="1300" dirty="0" smtClean="0"/>
          </a:p>
          <a:p>
            <a:pPr>
              <a:spcAft>
                <a:spcPts val="600"/>
              </a:spcAft>
            </a:pPr>
            <a:r>
              <a:rPr lang="en-US" sz="1300" dirty="0" smtClean="0"/>
              <a:t>The advisory board for the Hollings Manufacturing Extension Partnership named “embrace green and green lean” as one of the four </a:t>
            </a:r>
            <a:r>
              <a:rPr lang="en-US" sz="1300" dirty="0" smtClean="0">
                <a:solidFill>
                  <a:schemeClr val="accent5"/>
                </a:solidFill>
              </a:rPr>
              <a:t>main areas of opportunity for action for U.S. manufacturing</a:t>
            </a:r>
            <a:r>
              <a:rPr lang="en-US" sz="1300" dirty="0" smtClean="0"/>
              <a:t>.</a:t>
            </a:r>
            <a:r>
              <a:rPr lang="en-US" sz="1300" baseline="30000" dirty="0" smtClean="0"/>
              <a:t>2</a:t>
            </a:r>
          </a:p>
          <a:p>
            <a:pPr>
              <a:spcAft>
                <a:spcPts val="600"/>
              </a:spcAft>
            </a:pPr>
            <a:endParaRPr lang="en-US" sz="1300" dirty="0" smtClean="0"/>
          </a:p>
          <a:p>
            <a:pPr>
              <a:spcAft>
                <a:spcPts val="600"/>
              </a:spcAft>
            </a:pPr>
            <a:r>
              <a:rPr lang="en-US" sz="1300" dirty="0" smtClean="0"/>
              <a:t>A 2006 study of four industries considered high polluters found that </a:t>
            </a:r>
            <a:r>
              <a:rPr lang="en-US" sz="1300" dirty="0" smtClean="0">
                <a:solidFill>
                  <a:schemeClr val="accent5"/>
                </a:solidFill>
              </a:rPr>
              <a:t>companies that improved their environmental performance over time saw improvements in financial performance </a:t>
            </a:r>
            <a:r>
              <a:rPr lang="en-US" sz="1300" dirty="0" smtClean="0"/>
              <a:t>such as cash flow and profitability.  At the same time, companies where environmental performance worsened saw opposite results.</a:t>
            </a:r>
            <a:r>
              <a:rPr lang="en-US" sz="1300" baseline="30000" dirty="0" smtClean="0"/>
              <a:t>3</a:t>
            </a:r>
            <a:r>
              <a:rPr lang="en-US" sz="1300" dirty="0" smtClean="0"/>
              <a:t> </a:t>
            </a:r>
          </a:p>
          <a:p>
            <a:pPr>
              <a:spcAft>
                <a:spcPts val="600"/>
              </a:spcAft>
            </a:pPr>
            <a:endParaRPr lang="en-US" sz="1300" dirty="0" smtClean="0"/>
          </a:p>
          <a:p>
            <a:pPr>
              <a:spcAft>
                <a:spcPts val="600"/>
              </a:spcAft>
            </a:pPr>
            <a:r>
              <a:rPr lang="en-US" sz="1300" dirty="0" smtClean="0"/>
              <a:t>A 2009 survey by the Aberdeen Group found that the major drivers for companies’ implementation of sustainability initiatives were a </a:t>
            </a:r>
            <a:r>
              <a:rPr lang="en-US" sz="1300" dirty="0" smtClean="0">
                <a:solidFill>
                  <a:schemeClr val="accent5"/>
                </a:solidFill>
              </a:rPr>
              <a:t>basic desire to promote stewardship, a goal of improving company reputation, and a focus on improving competitive advantage</a:t>
            </a:r>
            <a:r>
              <a:rPr lang="en-US" sz="1300" dirty="0" smtClean="0"/>
              <a:t>.</a:t>
            </a:r>
            <a:r>
              <a:rPr lang="en-US" sz="1300" baseline="30000" dirty="0" smtClean="0"/>
              <a:t>4</a:t>
            </a:r>
            <a:r>
              <a:rPr lang="en-US" sz="1300" dirty="0" smtClean="0"/>
              <a:t> </a:t>
            </a:r>
          </a:p>
        </p:txBody>
      </p:sp>
      <p:sp>
        <p:nvSpPr>
          <p:cNvPr id="11" name="TextBox 10"/>
          <p:cNvSpPr txBox="1"/>
          <p:nvPr/>
        </p:nvSpPr>
        <p:spPr>
          <a:xfrm>
            <a:off x="304800" y="5996226"/>
            <a:ext cx="7924800" cy="784830"/>
          </a:xfrm>
          <a:prstGeom prst="rect">
            <a:avLst/>
          </a:prstGeom>
          <a:noFill/>
        </p:spPr>
        <p:txBody>
          <a:bodyPr wrap="square" rtlCol="0">
            <a:spAutoFit/>
          </a:bodyPr>
          <a:lstStyle/>
          <a:p>
            <a:r>
              <a:rPr lang="en-US" sz="900" baseline="30000" dirty="0" smtClean="0"/>
              <a:t>1</a:t>
            </a:r>
            <a:r>
              <a:rPr lang="en-US" sz="900" dirty="0" smtClean="0"/>
              <a:t> A.T. Kearney, “’Green Winners’” 2009</a:t>
            </a:r>
          </a:p>
          <a:p>
            <a:r>
              <a:rPr lang="en-US" sz="900" baseline="30000" dirty="0" smtClean="0"/>
              <a:t>2 </a:t>
            </a:r>
            <a:r>
              <a:rPr lang="en-US" sz="900" dirty="0" smtClean="0"/>
              <a:t>Hollings Manufacturing Extension Partnership Advisory Board, “Innovation and Product Development in the 21</a:t>
            </a:r>
            <a:r>
              <a:rPr lang="en-US" sz="900" baseline="30000" dirty="0" smtClean="0"/>
              <a:t>st</a:t>
            </a:r>
            <a:r>
              <a:rPr lang="en-US" sz="900" dirty="0" smtClean="0"/>
              <a:t> Century.”</a:t>
            </a:r>
          </a:p>
          <a:p>
            <a:r>
              <a:rPr lang="en-US" sz="900" baseline="30000" dirty="0" smtClean="0"/>
              <a:t>3 </a:t>
            </a:r>
            <a:r>
              <a:rPr lang="en-US" sz="900" dirty="0" smtClean="0"/>
              <a:t>“Does it Really Pay to Be Green? Determinants and Consequences of Proactive Environmental Strategies” Peter M. Clarkson, Li Yue, Gordon D. Richardson and Florin P. </a:t>
            </a:r>
            <a:r>
              <a:rPr lang="en-US" sz="900" dirty="0" err="1" smtClean="0"/>
              <a:t>Vasvari</a:t>
            </a:r>
            <a:r>
              <a:rPr lang="en-US" sz="900" dirty="0" smtClean="0"/>
              <a:t>.</a:t>
            </a:r>
          </a:p>
          <a:p>
            <a:r>
              <a:rPr lang="en-US" sz="900" baseline="30000" dirty="0" smtClean="0"/>
              <a:t>4 </a:t>
            </a:r>
            <a:r>
              <a:rPr lang="en-US" sz="900" dirty="0" smtClean="0"/>
              <a:t>“The ROI of Sustainability: Making the Business Case” </a:t>
            </a:r>
            <a:r>
              <a:rPr lang="en-US" sz="900" dirty="0" err="1" smtClean="0"/>
              <a:t>Jhana</a:t>
            </a:r>
            <a:r>
              <a:rPr lang="en-US" sz="900" dirty="0" smtClean="0"/>
              <a:t> </a:t>
            </a:r>
            <a:r>
              <a:rPr lang="en-US" sz="900" dirty="0" err="1" smtClean="0"/>
              <a:t>Senxian</a:t>
            </a:r>
            <a:r>
              <a:rPr lang="en-US" sz="900" dirty="0" smtClean="0"/>
              <a:t> and Cindy </a:t>
            </a:r>
            <a:r>
              <a:rPr lang="en-US" sz="900" dirty="0" err="1" smtClean="0"/>
              <a:t>Jutras</a:t>
            </a:r>
            <a:r>
              <a:rPr lang="en-US" sz="900" dirty="0" smtClean="0"/>
              <a:t>.  Aberdeen Group.  </a:t>
            </a:r>
            <a:endParaRPr lang="en-US" sz="1000" dirty="0"/>
          </a:p>
        </p:txBody>
      </p:sp>
      <p:pic>
        <p:nvPicPr>
          <p:cNvPr id="1028" name="Picture 4" descr="C:\Documents and Settings\Morgan Barr\Local Settings\Temporary Internet Files\Content.IE5\YU90KRTB\MC900295976[1].wmf"/>
          <p:cNvPicPr>
            <a:picLocks noChangeAspect="1" noChangeArrowheads="1"/>
          </p:cNvPicPr>
          <p:nvPr/>
        </p:nvPicPr>
        <p:blipFill>
          <a:blip r:embed="rId3" cstate="print"/>
          <a:srcRect/>
          <a:stretch>
            <a:fillRect/>
          </a:stretch>
        </p:blipFill>
        <p:spPr bwMode="auto">
          <a:xfrm>
            <a:off x="7072614" y="1524001"/>
            <a:ext cx="1657943" cy="2057400"/>
          </a:xfrm>
          <a:prstGeom prst="rect">
            <a:avLst/>
          </a:prstGeom>
          <a:noFill/>
        </p:spPr>
      </p:pic>
      <p:sp>
        <p:nvSpPr>
          <p:cNvPr id="13" name="Rounded Rectangle 12"/>
          <p:cNvSpPr/>
          <p:nvPr/>
        </p:nvSpPr>
        <p:spPr>
          <a:xfrm>
            <a:off x="533400" y="914400"/>
            <a:ext cx="6477000" cy="6858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Being proactive about sustainability can help your company save money and create value.  </a:t>
            </a:r>
            <a:endParaRPr lang="en-US" dirty="0"/>
          </a:p>
        </p:txBody>
      </p:sp>
      <p:sp>
        <p:nvSpPr>
          <p:cNvPr id="7" name="Right Arrow 6">
            <a:hlinkClick r:id="rId4"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5" action="ppaction://hlinksldjump"/>
          </p:cNvPr>
          <p:cNvPicPr>
            <a:picLocks noChangeAspect="1"/>
          </p:cNvPicPr>
          <p:nvPr/>
        </p:nvPicPr>
        <p:blipFill>
          <a:blip r:embed="rId6" cstate="print"/>
          <a:stretch>
            <a:fillRect/>
          </a:stretch>
        </p:blipFill>
        <p:spPr>
          <a:xfrm>
            <a:off x="8229600" y="6400800"/>
            <a:ext cx="432504" cy="365760"/>
          </a:xfrm>
          <a:prstGeom prst="rect">
            <a:avLst/>
          </a:prstGeom>
        </p:spPr>
      </p:pic>
      <p:sp>
        <p:nvSpPr>
          <p:cNvPr id="14" name="Slide Number Placeholder 13"/>
          <p:cNvSpPr>
            <a:spLocks noGrp="1"/>
          </p:cNvSpPr>
          <p:nvPr>
            <p:ph type="sldNum" sz="quarter" idx="12"/>
          </p:nvPr>
        </p:nvSpPr>
        <p:spPr/>
        <p:txBody>
          <a:bodyPr/>
          <a:lstStyle/>
          <a:p>
            <a:fld id="{197B56AA-1A1D-44A6-9AFD-24AEBEFDBFF0}" type="slidenum">
              <a:rPr lang="en-US" smtClean="0"/>
              <a:pPr/>
              <a:t>3</a:t>
            </a:fld>
            <a:endParaRPr lang="en-US"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792162"/>
          </a:xfrm>
        </p:spPr>
        <p:txBody>
          <a:bodyPr>
            <a:normAutofit fontScale="90000"/>
          </a:bodyPr>
          <a:lstStyle/>
          <a:p>
            <a:r>
              <a:rPr lang="en-US" dirty="0" smtClean="0"/>
              <a:t>Business Leaders are Focusing on Sustainability</a:t>
            </a:r>
            <a:endParaRPr lang="en-US" dirty="0"/>
          </a:p>
        </p:txBody>
      </p:sp>
      <p:sp>
        <p:nvSpPr>
          <p:cNvPr id="3" name="Content Placeholder 2"/>
          <p:cNvSpPr>
            <a:spLocks noGrp="1"/>
          </p:cNvSpPr>
          <p:nvPr>
            <p:ph idx="1"/>
          </p:nvPr>
        </p:nvSpPr>
        <p:spPr>
          <a:xfrm>
            <a:off x="304800" y="1447800"/>
            <a:ext cx="5486400" cy="4419599"/>
          </a:xfrm>
        </p:spPr>
        <p:txBody>
          <a:bodyPr>
            <a:normAutofit fontScale="55000" lnSpcReduction="20000"/>
          </a:bodyPr>
          <a:lstStyle/>
          <a:p>
            <a:pPr>
              <a:spcAft>
                <a:spcPts val="1200"/>
              </a:spcAft>
            </a:pPr>
            <a:r>
              <a:rPr lang="en-US" dirty="0" smtClean="0"/>
              <a:t>In a 2009 business survey by MIT, </a:t>
            </a:r>
            <a:r>
              <a:rPr lang="en-US" dirty="0" smtClean="0">
                <a:solidFill>
                  <a:schemeClr val="accent5"/>
                </a:solidFill>
              </a:rPr>
              <a:t>92%</a:t>
            </a:r>
            <a:r>
              <a:rPr lang="en-US" dirty="0" smtClean="0"/>
              <a:t> of those surveyed said that their companies were </a:t>
            </a:r>
            <a:r>
              <a:rPr lang="en-US" dirty="0" smtClean="0">
                <a:solidFill>
                  <a:schemeClr val="accent5"/>
                </a:solidFill>
              </a:rPr>
              <a:t>working to address sustainability</a:t>
            </a:r>
            <a:r>
              <a:rPr lang="en-US" dirty="0" smtClean="0"/>
              <a:t> issues.</a:t>
            </a:r>
            <a:r>
              <a:rPr lang="en-US" baseline="30000" dirty="0" smtClean="0"/>
              <a:t>1</a:t>
            </a:r>
            <a:endParaRPr lang="en-US" dirty="0" smtClean="0"/>
          </a:p>
          <a:p>
            <a:pPr>
              <a:spcAft>
                <a:spcPts val="1200"/>
              </a:spcAft>
            </a:pPr>
            <a:r>
              <a:rPr lang="en-US" dirty="0" smtClean="0"/>
              <a:t>In a 2010 Accenture survey of more than 750 CEOs whose companies are members of the UN Global Compact, </a:t>
            </a:r>
            <a:r>
              <a:rPr lang="en-US" dirty="0" smtClean="0">
                <a:solidFill>
                  <a:schemeClr val="accent5"/>
                </a:solidFill>
              </a:rPr>
              <a:t>93% said they believed sustainability issues would be important to the future success </a:t>
            </a:r>
            <a:r>
              <a:rPr lang="en-US" dirty="0" smtClean="0"/>
              <a:t>of their businesses.</a:t>
            </a:r>
            <a:r>
              <a:rPr lang="en-US" baseline="30000" dirty="0" smtClean="0"/>
              <a:t>2</a:t>
            </a:r>
          </a:p>
          <a:p>
            <a:pPr>
              <a:spcAft>
                <a:spcPts val="1200"/>
              </a:spcAft>
            </a:pPr>
            <a:r>
              <a:rPr lang="en-US" dirty="0" smtClean="0"/>
              <a:t>The 2009 report from the Aberdeen Group found that best-in-class companies were more likely to view </a:t>
            </a:r>
            <a:r>
              <a:rPr lang="en-US" dirty="0" smtClean="0">
                <a:solidFill>
                  <a:schemeClr val="accent5"/>
                </a:solidFill>
              </a:rPr>
              <a:t>sustainability as necessary </a:t>
            </a:r>
            <a:r>
              <a:rPr lang="en-US" dirty="0" smtClean="0"/>
              <a:t>for their long term business prospects, and they were able to </a:t>
            </a:r>
            <a:r>
              <a:rPr lang="en-US" dirty="0" smtClean="0">
                <a:solidFill>
                  <a:schemeClr val="accent5"/>
                </a:solidFill>
              </a:rPr>
              <a:t>match the issue of sustainability to measurable benefits to their bottom lines</a:t>
            </a:r>
            <a:r>
              <a:rPr lang="en-US" dirty="0" smtClean="0"/>
              <a:t>.</a:t>
            </a:r>
            <a:r>
              <a:rPr lang="en-US" baseline="30000" dirty="0" smtClean="0"/>
              <a:t>3</a:t>
            </a:r>
            <a:r>
              <a:rPr lang="en-US" dirty="0" smtClean="0"/>
              <a:t>  </a:t>
            </a:r>
          </a:p>
          <a:p>
            <a:endParaRPr lang="en-US" dirty="0" smtClean="0"/>
          </a:p>
          <a:p>
            <a:endParaRPr lang="en-US" dirty="0"/>
          </a:p>
        </p:txBody>
      </p:sp>
      <p:sp>
        <p:nvSpPr>
          <p:cNvPr id="4" name="TextBox 3"/>
          <p:cNvSpPr txBox="1"/>
          <p:nvPr/>
        </p:nvSpPr>
        <p:spPr>
          <a:xfrm>
            <a:off x="152400" y="6096000"/>
            <a:ext cx="8991600" cy="553998"/>
          </a:xfrm>
          <a:prstGeom prst="rect">
            <a:avLst/>
          </a:prstGeom>
          <a:noFill/>
        </p:spPr>
        <p:txBody>
          <a:bodyPr wrap="square" rtlCol="0">
            <a:spAutoFit/>
          </a:bodyPr>
          <a:lstStyle/>
          <a:p>
            <a:r>
              <a:rPr lang="en-US" sz="1000" baseline="30000" dirty="0" smtClean="0"/>
              <a:t>1</a:t>
            </a:r>
            <a:r>
              <a:rPr lang="en-US" sz="1000" dirty="0" smtClean="0"/>
              <a:t> MIT Sloan Management Review, “The Business of Sustainability” </a:t>
            </a:r>
          </a:p>
          <a:p>
            <a:r>
              <a:rPr lang="en-US" sz="1000" baseline="30000" dirty="0" smtClean="0"/>
              <a:t>2  </a:t>
            </a:r>
            <a:r>
              <a:rPr lang="en-US" sz="1000" dirty="0" smtClean="0"/>
              <a:t>Accenture and the United Nations Global Compact “A New Era of Sustainability: UN Global Compact-Accenture CEO Study 2010.”</a:t>
            </a:r>
          </a:p>
          <a:p>
            <a:r>
              <a:rPr lang="en-US" sz="1000" baseline="30000" dirty="0" smtClean="0"/>
              <a:t>3 </a:t>
            </a:r>
            <a:r>
              <a:rPr lang="en-US" sz="1000" dirty="0" smtClean="0"/>
              <a:t>“The ROI of Sustainability: Making the Business Case” </a:t>
            </a:r>
            <a:r>
              <a:rPr lang="en-US" sz="1000" dirty="0" err="1" smtClean="0"/>
              <a:t>Jhana</a:t>
            </a:r>
            <a:r>
              <a:rPr lang="en-US" sz="1000" dirty="0" smtClean="0"/>
              <a:t> </a:t>
            </a:r>
            <a:r>
              <a:rPr lang="en-US" sz="1000" dirty="0" err="1" smtClean="0"/>
              <a:t>Senxian</a:t>
            </a:r>
            <a:r>
              <a:rPr lang="en-US" sz="1000" dirty="0" smtClean="0"/>
              <a:t> and Cindy </a:t>
            </a:r>
            <a:r>
              <a:rPr lang="en-US" sz="1000" dirty="0" err="1" smtClean="0"/>
              <a:t>Jutras</a:t>
            </a:r>
            <a:r>
              <a:rPr lang="en-US" sz="1000" dirty="0" smtClean="0"/>
              <a:t>.  Aberdeen Group. </a:t>
            </a:r>
            <a:endParaRPr lang="en-US" sz="1000" baseline="30000" dirty="0"/>
          </a:p>
        </p:txBody>
      </p:sp>
      <p:pic>
        <p:nvPicPr>
          <p:cNvPr id="1026" name="Picture 2" descr="C:\Documents and Settings\Morgan Barr\Local Settings\Temporary Internet Files\Content.IE5\Z2Q3E4HI\MC900332516[1].wmf"/>
          <p:cNvPicPr>
            <a:picLocks noChangeAspect="1" noChangeArrowheads="1"/>
          </p:cNvPicPr>
          <p:nvPr/>
        </p:nvPicPr>
        <p:blipFill>
          <a:blip r:embed="rId2" cstate="print"/>
          <a:srcRect/>
          <a:stretch>
            <a:fillRect/>
          </a:stretch>
        </p:blipFill>
        <p:spPr bwMode="auto">
          <a:xfrm>
            <a:off x="6858000" y="990600"/>
            <a:ext cx="1797710" cy="1810512"/>
          </a:xfrm>
          <a:prstGeom prst="rect">
            <a:avLst/>
          </a:prstGeom>
          <a:noFill/>
        </p:spPr>
      </p:pic>
      <p:sp>
        <p:nvSpPr>
          <p:cNvPr id="6" name="Rounded Rectangle 5"/>
          <p:cNvSpPr/>
          <p:nvPr/>
        </p:nvSpPr>
        <p:spPr>
          <a:xfrm>
            <a:off x="6477000" y="3276600"/>
            <a:ext cx="2209800" cy="2362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spcAft>
                <a:spcPts val="1200"/>
              </a:spcAft>
            </a:pPr>
            <a:r>
              <a:rPr lang="en-US" dirty="0" smtClean="0"/>
              <a:t>In </a:t>
            </a:r>
            <a:r>
              <a:rPr lang="en-US" dirty="0" smtClean="0">
                <a:hlinkClick r:id="rId3"/>
              </a:rPr>
              <a:t>this</a:t>
            </a:r>
            <a:r>
              <a:rPr lang="en-US" dirty="0" smtClean="0"/>
              <a:t> video, Ray Anderson, CEO of Interface describes the business basis for sustainability.</a:t>
            </a:r>
          </a:p>
        </p:txBody>
      </p:sp>
      <p:sp>
        <p:nvSpPr>
          <p:cNvPr id="7" name="Right Arrow 6">
            <a:hlinkClick r:id="rId4"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5" action="ppaction://hlinksldjump"/>
          </p:cNvPr>
          <p:cNvPicPr>
            <a:picLocks noChangeAspect="1"/>
          </p:cNvPicPr>
          <p:nvPr/>
        </p:nvPicPr>
        <p:blipFill>
          <a:blip r:embed="rId6" cstate="print"/>
          <a:stretch>
            <a:fillRect/>
          </a:stretch>
        </p:blipFill>
        <p:spPr>
          <a:xfrm>
            <a:off x="8229600" y="6400800"/>
            <a:ext cx="432504" cy="365760"/>
          </a:xfrm>
          <a:prstGeom prst="rect">
            <a:avLst/>
          </a:prstGeom>
        </p:spPr>
      </p:pic>
      <p:sp>
        <p:nvSpPr>
          <p:cNvPr id="11" name="Slide Number Placeholder 10"/>
          <p:cNvSpPr>
            <a:spLocks noGrp="1"/>
          </p:cNvSpPr>
          <p:nvPr>
            <p:ph type="sldNum" sz="quarter" idx="12"/>
          </p:nvPr>
        </p:nvSpPr>
        <p:spPr/>
        <p:txBody>
          <a:bodyPr/>
          <a:lstStyle/>
          <a:p>
            <a:fld id="{197B56AA-1A1D-44A6-9AFD-24AEBEFDBFF0}" type="slidenum">
              <a:rPr lang="en-US" smtClean="0"/>
              <a:pPr/>
              <a:t>4</a:t>
            </a:fld>
            <a:endParaRPr lang="en-US" dirty="0"/>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 of Sustainability</a:t>
            </a:r>
            <a:endParaRPr lang="en-US" dirty="0"/>
          </a:p>
        </p:txBody>
      </p:sp>
      <p:sp>
        <p:nvSpPr>
          <p:cNvPr id="3" name="Content Placeholder 2"/>
          <p:cNvSpPr>
            <a:spLocks noGrp="1"/>
          </p:cNvSpPr>
          <p:nvPr>
            <p:ph idx="1"/>
          </p:nvPr>
        </p:nvSpPr>
        <p:spPr>
          <a:xfrm>
            <a:off x="457200" y="1219200"/>
            <a:ext cx="6324600" cy="4906963"/>
          </a:xfrm>
        </p:spPr>
        <p:txBody>
          <a:bodyPr>
            <a:normAutofit fontScale="85000" lnSpcReduction="10000"/>
          </a:bodyPr>
          <a:lstStyle/>
          <a:p>
            <a:r>
              <a:rPr lang="en-US" sz="1800" dirty="0" smtClean="0"/>
              <a:t>While there’s tremendous business opportunity in sustainability, it isn’t necessarily easy.</a:t>
            </a:r>
          </a:p>
          <a:p>
            <a:endParaRPr lang="en-US" sz="1800" dirty="0" smtClean="0"/>
          </a:p>
          <a:p>
            <a:r>
              <a:rPr lang="en-US" sz="1800" dirty="0" smtClean="0">
                <a:solidFill>
                  <a:schemeClr val="accent5"/>
                </a:solidFill>
              </a:rPr>
              <a:t>It isn’t very easy for smaller companies</a:t>
            </a:r>
            <a:r>
              <a:rPr lang="en-US" sz="1800" dirty="0" smtClean="0"/>
              <a:t>: In a survey of manufacturing executives by the American Small Manufacturers Coalition, 20% of respondents said that their company had made no progress towards sustainability, and another 59% said their company had made either some or average progress.</a:t>
            </a:r>
            <a:r>
              <a:rPr lang="en-US" sz="1800" baseline="30000" dirty="0" smtClean="0"/>
              <a:t>1</a:t>
            </a:r>
            <a:endParaRPr lang="en-US" sz="1800" dirty="0" smtClean="0"/>
          </a:p>
          <a:p>
            <a:endParaRPr lang="en-US" sz="1800" dirty="0" smtClean="0"/>
          </a:p>
          <a:p>
            <a:r>
              <a:rPr lang="en-US" sz="1800" dirty="0" smtClean="0"/>
              <a:t>Making the business case for sustainable practices is not always easy.  In the MIT Sloan study, they found that </a:t>
            </a:r>
            <a:r>
              <a:rPr lang="en-US" sz="1800" dirty="0" smtClean="0">
                <a:solidFill>
                  <a:schemeClr val="accent5"/>
                </a:solidFill>
              </a:rPr>
              <a:t>more than 70% of the respondents to the survey said that their company had not yet developed a clear business case.</a:t>
            </a:r>
            <a:r>
              <a:rPr lang="en-US" sz="1800" baseline="30000" dirty="0" smtClean="0"/>
              <a:t>2</a:t>
            </a:r>
            <a:r>
              <a:rPr lang="en-US" sz="1800" dirty="0" smtClean="0">
                <a:solidFill>
                  <a:schemeClr val="accent5"/>
                </a:solidFill>
              </a:rPr>
              <a:t> </a:t>
            </a:r>
            <a:r>
              <a:rPr lang="en-US" sz="1800" dirty="0" smtClean="0"/>
              <a:t> </a:t>
            </a:r>
          </a:p>
          <a:p>
            <a:endParaRPr lang="en-US" sz="1800" dirty="0" smtClean="0"/>
          </a:p>
          <a:p>
            <a:r>
              <a:rPr lang="en-US" sz="1800" dirty="0" smtClean="0"/>
              <a:t>However, </a:t>
            </a:r>
            <a:r>
              <a:rPr lang="en-US" sz="1800" dirty="0" smtClean="0">
                <a:solidFill>
                  <a:schemeClr val="accent5"/>
                </a:solidFill>
              </a:rPr>
              <a:t>companies that had made a commitment to sustainability were able to find opportunity in it</a:t>
            </a:r>
            <a:r>
              <a:rPr lang="en-US" sz="1800" dirty="0" smtClean="0"/>
              <a:t>.   A key result was the suggestion that </a:t>
            </a:r>
            <a:r>
              <a:rPr lang="en-US" sz="1800" i="1" dirty="0" smtClean="0"/>
              <a:t>“the more people know about sustainability, the more thoughtfully they evaluate it and the more opportunity they see in it—and the more they think it matters to how companies manage themselves and compete.”</a:t>
            </a:r>
            <a:r>
              <a:rPr lang="en-US" sz="1800" baseline="30000" dirty="0" smtClean="0"/>
              <a:t>2</a:t>
            </a:r>
          </a:p>
          <a:p>
            <a:endParaRPr lang="en-US" sz="1800" dirty="0"/>
          </a:p>
        </p:txBody>
      </p:sp>
      <p:sp>
        <p:nvSpPr>
          <p:cNvPr id="4" name="TextBox 3"/>
          <p:cNvSpPr txBox="1"/>
          <p:nvPr/>
        </p:nvSpPr>
        <p:spPr>
          <a:xfrm>
            <a:off x="152400" y="6324600"/>
            <a:ext cx="6477000" cy="400110"/>
          </a:xfrm>
          <a:prstGeom prst="rect">
            <a:avLst/>
          </a:prstGeom>
          <a:noFill/>
        </p:spPr>
        <p:txBody>
          <a:bodyPr wrap="square" rtlCol="0">
            <a:spAutoFit/>
          </a:bodyPr>
          <a:lstStyle/>
          <a:p>
            <a:r>
              <a:rPr lang="en-US" sz="1000" baseline="30000" dirty="0" smtClean="0"/>
              <a:t>1</a:t>
            </a:r>
            <a:r>
              <a:rPr lang="en-US" sz="1000" dirty="0" smtClean="0"/>
              <a:t> American Small Manufacturers Coalition “Next Generation Manufacturing Study Overview and Findings” </a:t>
            </a:r>
          </a:p>
          <a:p>
            <a:r>
              <a:rPr lang="en-US" sz="1000" baseline="30000" dirty="0" smtClean="0"/>
              <a:t>2</a:t>
            </a:r>
            <a:r>
              <a:rPr lang="en-US" sz="1000" dirty="0" smtClean="0"/>
              <a:t> MIT Sloan “The Business of Sustainability”</a:t>
            </a:r>
            <a:endParaRPr lang="en-US" sz="1000" dirty="0"/>
          </a:p>
        </p:txBody>
      </p:sp>
      <p:pic>
        <p:nvPicPr>
          <p:cNvPr id="2051" name="Picture 3" descr="C:\Users\Morgan\AppData\Local\Microsoft\Windows\Temporary Internet Files\Content.IE5\JQTMACFJ\MC900281333[1].wmf"/>
          <p:cNvPicPr>
            <a:picLocks noChangeAspect="1" noChangeArrowheads="1"/>
          </p:cNvPicPr>
          <p:nvPr/>
        </p:nvPicPr>
        <p:blipFill>
          <a:blip r:embed="rId2" cstate="print"/>
          <a:srcRect/>
          <a:stretch>
            <a:fillRect/>
          </a:stretch>
        </p:blipFill>
        <p:spPr bwMode="auto">
          <a:xfrm>
            <a:off x="7010400" y="914400"/>
            <a:ext cx="1865014" cy="2480650"/>
          </a:xfrm>
          <a:prstGeom prst="rect">
            <a:avLst/>
          </a:prstGeom>
          <a:noFill/>
        </p:spPr>
      </p:pic>
      <p:sp>
        <p:nvSpPr>
          <p:cNvPr id="6" name="Right Arrow 5">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10" name="Slide Number Placeholder 9"/>
          <p:cNvSpPr>
            <a:spLocks noGrp="1"/>
          </p:cNvSpPr>
          <p:nvPr>
            <p:ph type="sldNum" sz="quarter" idx="12"/>
          </p:nvPr>
        </p:nvSpPr>
        <p:spPr/>
        <p:txBody>
          <a:bodyPr/>
          <a:lstStyle/>
          <a:p>
            <a:fld id="{197B56AA-1A1D-44A6-9AFD-24AEBEFDBFF0}" type="slidenum">
              <a:rPr lang="en-US" smtClean="0"/>
              <a:pPr/>
              <a:t>5</a:t>
            </a:fld>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Benefits: A Closer Look</a:t>
            </a:r>
            <a:endParaRPr lang="en-US" dirty="0"/>
          </a:p>
        </p:txBody>
      </p:sp>
      <p:sp>
        <p:nvSpPr>
          <p:cNvPr id="3" name="Content Placeholder 2"/>
          <p:cNvSpPr>
            <a:spLocks noGrp="1"/>
          </p:cNvSpPr>
          <p:nvPr>
            <p:ph idx="1"/>
          </p:nvPr>
        </p:nvSpPr>
        <p:spPr>
          <a:xfrm>
            <a:off x="457200" y="838200"/>
            <a:ext cx="8229600" cy="609599"/>
          </a:xfrm>
        </p:spPr>
        <p:txBody>
          <a:bodyPr>
            <a:normAutofit fontScale="55000" lnSpcReduction="20000"/>
          </a:bodyPr>
          <a:lstStyle/>
          <a:p>
            <a:pPr algn="ctr">
              <a:buNone/>
            </a:pPr>
            <a:r>
              <a:rPr lang="en-US" dirty="0" smtClean="0"/>
              <a:t>Sustainability can have a positive effect on a number of business areas. </a:t>
            </a:r>
          </a:p>
          <a:p>
            <a:pPr algn="ctr">
              <a:buNone/>
            </a:pPr>
            <a:r>
              <a:rPr lang="en-US" dirty="0" smtClean="0"/>
              <a:t>Click on each item to learn more.</a:t>
            </a:r>
          </a:p>
          <a:p>
            <a:endParaRPr lang="en-US" dirty="0"/>
          </a:p>
        </p:txBody>
      </p:sp>
      <p:grpSp>
        <p:nvGrpSpPr>
          <p:cNvPr id="4" name="Group 3"/>
          <p:cNvGrpSpPr/>
          <p:nvPr/>
        </p:nvGrpSpPr>
        <p:grpSpPr>
          <a:xfrm>
            <a:off x="3505200" y="1600200"/>
            <a:ext cx="2133600" cy="1981200"/>
            <a:chOff x="3429000" y="3733800"/>
            <a:chExt cx="2133600" cy="1981200"/>
          </a:xfrm>
          <a:effectLst>
            <a:reflection blurRad="6350" stA="52000" endA="300" endPos="35000" dir="5400000" sy="-100000" algn="bl" rotWithShape="0"/>
          </a:effectLst>
        </p:grpSpPr>
        <p:sp>
          <p:nvSpPr>
            <p:cNvPr id="5" name="Rounded Rectangle 4">
              <a:hlinkClick r:id="rId3" action="ppaction://hlinksldjump"/>
            </p:cNvPr>
            <p:cNvSpPr/>
            <p:nvPr/>
          </p:nvSpPr>
          <p:spPr>
            <a:xfrm>
              <a:off x="3429000" y="3733800"/>
              <a:ext cx="2133600" cy="1981200"/>
            </a:xfrm>
            <a:prstGeom prst="roundRect">
              <a:avLst/>
            </a:prstGeom>
            <a:ln>
              <a:noFill/>
            </a:ln>
            <a:effectLst>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Regulatory Compliance Costs</a:t>
              </a:r>
              <a:endParaRPr lang="en-US" dirty="0"/>
            </a:p>
          </p:txBody>
        </p:sp>
        <p:pic>
          <p:nvPicPr>
            <p:cNvPr id="6" name="Picture 2" descr="C:\Documents and Settings\Morgan Barr\Local Settings\Temporary Internet Files\Content.IE5\KOKN5AYF\MCj02925740000[1].wmf">
              <a:hlinkClick r:id="rId3" action="ppaction://hlinksldjump"/>
            </p:cNvPr>
            <p:cNvPicPr>
              <a:picLocks noChangeAspect="1" noChangeArrowheads="1"/>
            </p:cNvPicPr>
            <p:nvPr/>
          </p:nvPicPr>
          <p:blipFill>
            <a:blip r:embed="rId4" cstate="print"/>
            <a:srcRect/>
            <a:stretch>
              <a:fillRect/>
            </a:stretch>
          </p:blipFill>
          <p:spPr bwMode="auto">
            <a:xfrm>
              <a:off x="3962400" y="3733800"/>
              <a:ext cx="1066800" cy="1083264"/>
            </a:xfrm>
            <a:prstGeom prst="rect">
              <a:avLst/>
            </a:prstGeom>
            <a:noFill/>
            <a:ln>
              <a:noFill/>
            </a:ln>
          </p:spPr>
        </p:pic>
      </p:grpSp>
      <p:grpSp>
        <p:nvGrpSpPr>
          <p:cNvPr id="7" name="Group 6"/>
          <p:cNvGrpSpPr/>
          <p:nvPr/>
        </p:nvGrpSpPr>
        <p:grpSpPr>
          <a:xfrm>
            <a:off x="762000" y="1600200"/>
            <a:ext cx="2133600" cy="1981200"/>
            <a:chOff x="609600" y="3733800"/>
            <a:chExt cx="2133600" cy="1981200"/>
          </a:xfrm>
          <a:effectLst>
            <a:reflection blurRad="6350" stA="52000" endA="300" endPos="35000" dir="5400000" sy="-100000" algn="bl" rotWithShape="0"/>
          </a:effectLst>
        </p:grpSpPr>
        <p:sp>
          <p:nvSpPr>
            <p:cNvPr id="8" name="Rounded Rectangle 7">
              <a:hlinkClick r:id="rId5" action="ppaction://hlinksldjump"/>
            </p:cNvPr>
            <p:cNvSpPr/>
            <p:nvPr/>
          </p:nvSpPr>
          <p:spPr>
            <a:xfrm>
              <a:off x="609600" y="3733800"/>
              <a:ext cx="2133600" cy="1981200"/>
            </a:xfrm>
            <a:prstGeom prst="roundRect">
              <a:avLst/>
            </a:prstGeom>
            <a:ln>
              <a:noFill/>
            </a:ln>
            <a:effectLst>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Resource and Production Costs</a:t>
              </a:r>
              <a:endParaRPr lang="en-US" dirty="0"/>
            </a:p>
          </p:txBody>
        </p:sp>
        <p:pic>
          <p:nvPicPr>
            <p:cNvPr id="9" name="Picture 3" descr="C:\Documents and Settings\Morgan Barr\Local Settings\Temporary Internet Files\Content.IE5\6GKNSFJD\MCj03331340000[1].wmf">
              <a:hlinkClick r:id="rId5" action="ppaction://hlinksldjump"/>
            </p:cNvPr>
            <p:cNvPicPr>
              <a:picLocks noChangeAspect="1" noChangeArrowheads="1"/>
            </p:cNvPicPr>
            <p:nvPr/>
          </p:nvPicPr>
          <p:blipFill>
            <a:blip r:embed="rId6" cstate="print"/>
            <a:srcRect/>
            <a:stretch>
              <a:fillRect/>
            </a:stretch>
          </p:blipFill>
          <p:spPr bwMode="auto">
            <a:xfrm>
              <a:off x="762000" y="3886200"/>
              <a:ext cx="1829714" cy="791870"/>
            </a:xfrm>
            <a:prstGeom prst="rect">
              <a:avLst/>
            </a:prstGeom>
            <a:noFill/>
            <a:ln>
              <a:noFill/>
            </a:ln>
          </p:spPr>
        </p:pic>
      </p:grpSp>
      <p:grpSp>
        <p:nvGrpSpPr>
          <p:cNvPr id="10" name="Group 9"/>
          <p:cNvGrpSpPr/>
          <p:nvPr/>
        </p:nvGrpSpPr>
        <p:grpSpPr>
          <a:xfrm>
            <a:off x="6172200" y="1600200"/>
            <a:ext cx="2133600" cy="1981200"/>
            <a:chOff x="6172200" y="3733800"/>
            <a:chExt cx="2133600" cy="1981200"/>
          </a:xfrm>
          <a:effectLst>
            <a:reflection blurRad="6350" stA="52000" endA="300" endPos="35000" dir="5400000" sy="-100000" algn="bl" rotWithShape="0"/>
          </a:effectLst>
        </p:grpSpPr>
        <p:sp>
          <p:nvSpPr>
            <p:cNvPr id="11" name="Rounded Rectangle 10">
              <a:hlinkClick r:id="rId7" action="ppaction://hlinksldjump"/>
            </p:cNvPr>
            <p:cNvSpPr/>
            <p:nvPr/>
          </p:nvSpPr>
          <p:spPr>
            <a:xfrm>
              <a:off x="6172200" y="3733800"/>
              <a:ext cx="2133600" cy="1981200"/>
            </a:xfrm>
            <a:prstGeom prst="roundRect">
              <a:avLst/>
            </a:prstGeom>
            <a:ln>
              <a:noFill/>
            </a:ln>
            <a:effectLst>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Sales and Brand Reputation</a:t>
              </a:r>
              <a:endParaRPr lang="en-US" dirty="0"/>
            </a:p>
          </p:txBody>
        </p:sp>
        <p:pic>
          <p:nvPicPr>
            <p:cNvPr id="12" name="Picture 5" descr="C:\Documents and Settings\Morgan Barr\My Documents\My Pictures\Microsoft Clip Organizer\j0240409.wmf">
              <a:hlinkClick r:id="rId8" action="ppaction://hlinksldjump"/>
            </p:cNvPr>
            <p:cNvPicPr>
              <a:picLocks noChangeAspect="1" noChangeArrowheads="1"/>
            </p:cNvPicPr>
            <p:nvPr/>
          </p:nvPicPr>
          <p:blipFill>
            <a:blip r:embed="rId9" cstate="print">
              <a:grayscl/>
              <a:lum contrast="30000"/>
            </a:blip>
            <a:srcRect/>
            <a:stretch>
              <a:fillRect/>
            </a:stretch>
          </p:blipFill>
          <p:spPr bwMode="auto">
            <a:xfrm>
              <a:off x="6705600" y="3810000"/>
              <a:ext cx="951281" cy="1105648"/>
            </a:xfrm>
            <a:prstGeom prst="rect">
              <a:avLst/>
            </a:prstGeom>
            <a:noFill/>
            <a:ln>
              <a:noFill/>
            </a:ln>
          </p:spPr>
        </p:pic>
      </p:grpSp>
      <p:sp>
        <p:nvSpPr>
          <p:cNvPr id="13" name="Right Arrow 12">
            <a:hlinkClick r:id="rId10"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4" name="Picture 13" descr="House.png">
            <a:hlinkClick r:id="rId11" action="ppaction://hlinksldjump"/>
          </p:cNvPr>
          <p:cNvPicPr>
            <a:picLocks noChangeAspect="1"/>
          </p:cNvPicPr>
          <p:nvPr/>
        </p:nvPicPr>
        <p:blipFill>
          <a:blip r:embed="rId12" cstate="print"/>
          <a:stretch>
            <a:fillRect/>
          </a:stretch>
        </p:blipFill>
        <p:spPr>
          <a:xfrm>
            <a:off x="8229600" y="6400800"/>
            <a:ext cx="432504" cy="365760"/>
          </a:xfrm>
          <a:prstGeom prst="rect">
            <a:avLst/>
          </a:prstGeom>
        </p:spPr>
      </p:pic>
      <p:grpSp>
        <p:nvGrpSpPr>
          <p:cNvPr id="21" name="Group 20"/>
          <p:cNvGrpSpPr/>
          <p:nvPr/>
        </p:nvGrpSpPr>
        <p:grpSpPr>
          <a:xfrm>
            <a:off x="5105400" y="4038600"/>
            <a:ext cx="2133600" cy="1981200"/>
            <a:chOff x="4724400" y="4038600"/>
            <a:chExt cx="2133600" cy="1981200"/>
          </a:xfrm>
          <a:effectLst>
            <a:reflection blurRad="6350" stA="52000" endA="300" endPos="35000" dir="5400000" sy="-100000" algn="bl" rotWithShape="0"/>
          </a:effectLst>
        </p:grpSpPr>
        <p:sp>
          <p:nvSpPr>
            <p:cNvPr id="19" name="Rounded Rectangle 18">
              <a:hlinkClick r:id="rId13" action="ppaction://hlinksldjump"/>
            </p:cNvPr>
            <p:cNvSpPr/>
            <p:nvPr/>
          </p:nvSpPr>
          <p:spPr>
            <a:xfrm>
              <a:off x="4724400" y="4038600"/>
              <a:ext cx="2133600" cy="1981200"/>
            </a:xfrm>
            <a:prstGeom prst="roundRect">
              <a:avLst/>
            </a:prstGeom>
            <a:ln>
              <a:noFill/>
            </a:ln>
            <a:effectLst>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Employee Hiring and Retention</a:t>
              </a:r>
              <a:endParaRPr lang="en-US" dirty="0"/>
            </a:p>
          </p:txBody>
        </p:sp>
        <p:pic>
          <p:nvPicPr>
            <p:cNvPr id="1027" name="Picture 3"/>
            <p:cNvPicPr>
              <a:picLocks noChangeAspect="1" noChangeArrowheads="1"/>
            </p:cNvPicPr>
            <p:nvPr/>
          </p:nvPicPr>
          <p:blipFill>
            <a:blip r:embed="rId14" cstate="print">
              <a:grayscl/>
            </a:blip>
            <a:srcRect/>
            <a:stretch>
              <a:fillRect/>
            </a:stretch>
          </p:blipFill>
          <p:spPr bwMode="auto">
            <a:xfrm>
              <a:off x="4876800" y="4038600"/>
              <a:ext cx="1733550" cy="1219200"/>
            </a:xfrm>
            <a:prstGeom prst="rect">
              <a:avLst/>
            </a:prstGeom>
            <a:noFill/>
            <a:ln w="9525">
              <a:noFill/>
              <a:miter lim="800000"/>
              <a:headEnd/>
              <a:tailEnd/>
            </a:ln>
            <a:effectLst/>
          </p:spPr>
        </p:pic>
      </p:grpSp>
      <p:grpSp>
        <p:nvGrpSpPr>
          <p:cNvPr id="20" name="Group 19"/>
          <p:cNvGrpSpPr/>
          <p:nvPr/>
        </p:nvGrpSpPr>
        <p:grpSpPr>
          <a:xfrm>
            <a:off x="2057400" y="4038600"/>
            <a:ext cx="2133600" cy="1981200"/>
            <a:chOff x="1676400" y="4038600"/>
            <a:chExt cx="2133600" cy="1981200"/>
          </a:xfrm>
          <a:effectLst>
            <a:reflection blurRad="6350" stA="52000" endA="300" endPos="35000" dir="5400000" sy="-100000" algn="bl" rotWithShape="0"/>
          </a:effectLst>
        </p:grpSpPr>
        <p:sp>
          <p:nvSpPr>
            <p:cNvPr id="16" name="Rounded Rectangle 15">
              <a:hlinkClick r:id="rId8" action="ppaction://hlinksldjump"/>
            </p:cNvPr>
            <p:cNvSpPr/>
            <p:nvPr/>
          </p:nvSpPr>
          <p:spPr>
            <a:xfrm>
              <a:off x="1676400" y="4038600"/>
              <a:ext cx="2133600" cy="1981200"/>
            </a:xfrm>
            <a:prstGeom prst="roundRect">
              <a:avLst/>
            </a:prstGeom>
            <a:ln>
              <a:noFill/>
            </a:ln>
            <a:effectLst>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Financing and Capital</a:t>
              </a:r>
              <a:endParaRPr lang="en-US" dirty="0"/>
            </a:p>
          </p:txBody>
        </p:sp>
        <p:pic>
          <p:nvPicPr>
            <p:cNvPr id="1028" name="Picture 4">
              <a:hlinkClick r:id="rId8" action="ppaction://hlinksldjump"/>
            </p:cNvPr>
            <p:cNvPicPr>
              <a:picLocks noChangeAspect="1" noChangeArrowheads="1"/>
            </p:cNvPicPr>
            <p:nvPr/>
          </p:nvPicPr>
          <p:blipFill>
            <a:blip r:embed="rId15" cstate="print"/>
            <a:srcRect/>
            <a:stretch>
              <a:fillRect/>
            </a:stretch>
          </p:blipFill>
          <p:spPr bwMode="auto">
            <a:xfrm>
              <a:off x="2209800" y="4114800"/>
              <a:ext cx="1066800" cy="1212045"/>
            </a:xfrm>
            <a:prstGeom prst="rect">
              <a:avLst/>
            </a:prstGeom>
            <a:noFill/>
            <a:ln w="9525">
              <a:noFill/>
              <a:miter lim="800000"/>
              <a:headEnd/>
              <a:tailEnd/>
            </a:ln>
            <a:effectLst/>
          </p:spPr>
        </p:pic>
      </p:grpSp>
      <p:sp>
        <p:nvSpPr>
          <p:cNvPr id="24" name="Slide Number Placeholder 23"/>
          <p:cNvSpPr>
            <a:spLocks noGrp="1"/>
          </p:cNvSpPr>
          <p:nvPr>
            <p:ph type="sldNum" sz="quarter" idx="12"/>
          </p:nvPr>
        </p:nvSpPr>
        <p:spPr/>
        <p:txBody>
          <a:bodyPr/>
          <a:lstStyle/>
          <a:p>
            <a:fld id="{197B56AA-1A1D-44A6-9AFD-24AEBEFDBFF0}" type="slidenum">
              <a:rPr lang="en-US" smtClean="0"/>
              <a:pPr/>
              <a:t>6</a:t>
            </a:fld>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Resource and Production Costs</a:t>
            </a:r>
            <a:endParaRPr lang="en-US" dirty="0"/>
          </a:p>
        </p:txBody>
      </p:sp>
      <p:sp>
        <p:nvSpPr>
          <p:cNvPr id="3" name="Content Placeholder 2"/>
          <p:cNvSpPr>
            <a:spLocks noGrp="1"/>
          </p:cNvSpPr>
          <p:nvPr>
            <p:ph idx="1"/>
          </p:nvPr>
        </p:nvSpPr>
        <p:spPr>
          <a:xfrm>
            <a:off x="457200" y="1295400"/>
            <a:ext cx="4724400" cy="4953000"/>
          </a:xfrm>
        </p:spPr>
        <p:txBody>
          <a:bodyPr>
            <a:normAutofit/>
          </a:bodyPr>
          <a:lstStyle/>
          <a:p>
            <a:pPr lvl="0">
              <a:spcBef>
                <a:spcPts val="0"/>
              </a:spcBef>
              <a:spcAft>
                <a:spcPts val="1200"/>
              </a:spcAft>
            </a:pPr>
            <a:r>
              <a:rPr lang="en-US" sz="1600" dirty="0" smtClean="0"/>
              <a:t>Forty-four percent of CEOs from the Accenture survey reported that </a:t>
            </a:r>
            <a:r>
              <a:rPr lang="en-US" sz="1600" b="1" dirty="0" smtClean="0">
                <a:solidFill>
                  <a:schemeClr val="accent5"/>
                </a:solidFill>
              </a:rPr>
              <a:t>revenue growth or cost reduction was a major motivation</a:t>
            </a:r>
            <a:r>
              <a:rPr lang="en-US" sz="1600" dirty="0" smtClean="0"/>
              <a:t> for their sustainability efforts.</a:t>
            </a:r>
            <a:r>
              <a:rPr lang="en-US" sz="1600" baseline="30000" dirty="0" smtClean="0"/>
              <a:t>1</a:t>
            </a:r>
          </a:p>
          <a:p>
            <a:pPr>
              <a:spcBef>
                <a:spcPts val="0"/>
              </a:spcBef>
              <a:spcAft>
                <a:spcPts val="1200"/>
              </a:spcAft>
            </a:pPr>
            <a:r>
              <a:rPr lang="en-US" sz="1600" dirty="0" smtClean="0"/>
              <a:t>Sustainable manufacturing practices increase production efficiency, primarily through increased resource efficiency.   Resource efficiency includes things like energy, water, and material efficiency.  </a:t>
            </a:r>
            <a:r>
              <a:rPr lang="en-US" sz="1600" b="1" dirty="0" smtClean="0">
                <a:solidFill>
                  <a:schemeClr val="accent5"/>
                </a:solidFill>
              </a:rPr>
              <a:t>Increasing your resource efficiency will lower your material and input costs</a:t>
            </a:r>
            <a:r>
              <a:rPr lang="en-US" sz="1600" dirty="0" smtClean="0"/>
              <a:t>.</a:t>
            </a:r>
            <a:r>
              <a:rPr lang="en-US" sz="1600" baseline="30000" dirty="0" smtClean="0"/>
              <a:t>2</a:t>
            </a:r>
            <a:endParaRPr lang="en-US" sz="1600" dirty="0" smtClean="0"/>
          </a:p>
          <a:p>
            <a:pPr lvl="0">
              <a:spcBef>
                <a:spcPts val="0"/>
              </a:spcBef>
              <a:spcAft>
                <a:spcPts val="1200"/>
              </a:spcAft>
            </a:pPr>
            <a:r>
              <a:rPr lang="en-US" sz="1600" dirty="0" smtClean="0"/>
              <a:t>Sustainable manufacturing can also </a:t>
            </a:r>
            <a:r>
              <a:rPr lang="en-US" sz="1600" b="1" dirty="0" smtClean="0">
                <a:solidFill>
                  <a:schemeClr val="accent5"/>
                </a:solidFill>
              </a:rPr>
              <a:t>lower the cost of waste removal</a:t>
            </a:r>
            <a:r>
              <a:rPr lang="en-US" sz="1600" dirty="0" smtClean="0"/>
              <a:t>, as you produce less waste and byproducts, and </a:t>
            </a:r>
            <a:r>
              <a:rPr lang="en-US" sz="1600" b="1" dirty="0" smtClean="0">
                <a:solidFill>
                  <a:schemeClr val="accent5"/>
                </a:solidFill>
              </a:rPr>
              <a:t>reduce transportation costs </a:t>
            </a:r>
            <a:r>
              <a:rPr lang="en-US" sz="1600" dirty="0" smtClean="0"/>
              <a:t>through lower product weight and more efficient transportation.</a:t>
            </a:r>
            <a:r>
              <a:rPr lang="en-US" sz="1600" baseline="30000" dirty="0" smtClean="0"/>
              <a:t>3</a:t>
            </a:r>
            <a:endParaRPr lang="en-US" sz="1600" dirty="0" smtClean="0"/>
          </a:p>
        </p:txBody>
      </p:sp>
      <p:sp>
        <p:nvSpPr>
          <p:cNvPr id="6" name="TextBox 5"/>
          <p:cNvSpPr txBox="1"/>
          <p:nvPr/>
        </p:nvSpPr>
        <p:spPr>
          <a:xfrm>
            <a:off x="152400" y="6304002"/>
            <a:ext cx="8610600" cy="553998"/>
          </a:xfrm>
          <a:prstGeom prst="rect">
            <a:avLst/>
          </a:prstGeom>
          <a:noFill/>
        </p:spPr>
        <p:txBody>
          <a:bodyPr wrap="square" rtlCol="0">
            <a:spAutoFit/>
          </a:bodyPr>
          <a:lstStyle/>
          <a:p>
            <a:r>
              <a:rPr lang="en-US" sz="1000" baseline="30000" dirty="0" smtClean="0"/>
              <a:t>1</a:t>
            </a:r>
            <a:r>
              <a:rPr lang="en-US" sz="1000" dirty="0" smtClean="0"/>
              <a:t> Accenture and the United Nations Global Compact “A New Era of Sustainability: UN Global Compact-Accenture CEO Study 2010.”</a:t>
            </a:r>
          </a:p>
          <a:p>
            <a:r>
              <a:rPr lang="en-US" sz="1000" baseline="30000" dirty="0" smtClean="0"/>
              <a:t>2  </a:t>
            </a:r>
            <a:r>
              <a:rPr lang="en-US" sz="1000" dirty="0" smtClean="0"/>
              <a:t>UNEP  Life Cycle Initiative “Life Cycle Management”</a:t>
            </a:r>
          </a:p>
          <a:p>
            <a:r>
              <a:rPr lang="en-US" sz="1000" baseline="30000" dirty="0" smtClean="0"/>
              <a:t>3 </a:t>
            </a:r>
            <a:r>
              <a:rPr lang="en-US" sz="1000" dirty="0" smtClean="0"/>
              <a:t>“The Sustainability Advantage.” Bob Willard. </a:t>
            </a:r>
            <a:endParaRPr lang="en-US" sz="1000" baseline="30000" dirty="0" smtClean="0"/>
          </a:p>
        </p:txBody>
      </p:sp>
      <p:pic>
        <p:nvPicPr>
          <p:cNvPr id="2050" name="Picture 2" descr="C:\Documents and Settings\Morgan Barr\My Documents\My Pictures\Microsoft Clip Organizer\j0280796.wmf"/>
          <p:cNvPicPr>
            <a:picLocks noChangeAspect="1" noChangeArrowheads="1"/>
          </p:cNvPicPr>
          <p:nvPr/>
        </p:nvPicPr>
        <p:blipFill>
          <a:blip r:embed="rId2" cstate="print"/>
          <a:srcRect/>
          <a:stretch>
            <a:fillRect/>
          </a:stretch>
        </p:blipFill>
        <p:spPr bwMode="auto">
          <a:xfrm>
            <a:off x="7696200" y="228600"/>
            <a:ext cx="1062273" cy="1416867"/>
          </a:xfrm>
          <a:prstGeom prst="rect">
            <a:avLst/>
          </a:prstGeom>
          <a:noFill/>
        </p:spPr>
      </p:pic>
      <p:sp>
        <p:nvSpPr>
          <p:cNvPr id="9" name="Right Arrow 8">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0" name="Picture 9"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12" name="Rounded Rectangle 11"/>
          <p:cNvSpPr/>
          <p:nvPr/>
        </p:nvSpPr>
        <p:spPr>
          <a:xfrm>
            <a:off x="5486400" y="1905000"/>
            <a:ext cx="3200400" cy="4038600"/>
          </a:xfrm>
          <a:prstGeom prst="roundRect">
            <a:avLst/>
          </a:prstGeom>
          <a:effectLst>
            <a:outerShdw blurRad="76200" dir="18900000" sy="23000" kx="-1200000" algn="bl" rotWithShape="0">
              <a:prstClr val="black">
                <a:alpha val="20000"/>
              </a:prstClr>
            </a:outerShdw>
          </a:effectLst>
        </p:spPr>
        <p:style>
          <a:lnRef idx="0">
            <a:schemeClr val="accent4"/>
          </a:lnRef>
          <a:fillRef idx="3">
            <a:schemeClr val="accent4"/>
          </a:fillRef>
          <a:effectRef idx="3">
            <a:schemeClr val="accent4"/>
          </a:effectRef>
          <a:fontRef idx="minor">
            <a:schemeClr val="lt1"/>
          </a:fontRef>
        </p:style>
        <p:txBody>
          <a:bodyPr rtlCol="0" anchor="t"/>
          <a:lstStyle/>
          <a:p>
            <a:pPr algn="ctr"/>
            <a:r>
              <a:rPr lang="en-US" sz="1600" dirty="0" smtClean="0"/>
              <a:t>Some Ways Sustainable Practices can Lower Production Expenses</a:t>
            </a:r>
            <a:r>
              <a:rPr lang="en-US" sz="1600" baseline="30000" dirty="0" smtClean="0"/>
              <a:t>3</a:t>
            </a:r>
            <a:endParaRPr lang="en-US" sz="1600" dirty="0" smtClean="0"/>
          </a:p>
          <a:p>
            <a:pPr>
              <a:buFont typeface="Arial" pitchFamily="34" charset="0"/>
              <a:buChar char="•"/>
            </a:pPr>
            <a:endParaRPr lang="en-US" dirty="0" smtClean="0"/>
          </a:p>
          <a:p>
            <a:pPr>
              <a:spcAft>
                <a:spcPts val="600"/>
              </a:spcAft>
              <a:buFont typeface="Arial" pitchFamily="34" charset="0"/>
              <a:buChar char="•"/>
            </a:pPr>
            <a:r>
              <a:rPr lang="en-US" sz="1400" b="1" dirty="0" smtClean="0"/>
              <a:t>Efficiency</a:t>
            </a:r>
            <a:r>
              <a:rPr lang="en-US" sz="1400" dirty="0" smtClean="0"/>
              <a:t> - Using fewer materials, energy, water and other inputs to produce each product.</a:t>
            </a:r>
          </a:p>
          <a:p>
            <a:pPr>
              <a:spcAft>
                <a:spcPts val="600"/>
              </a:spcAft>
              <a:buFont typeface="Arial" pitchFamily="34" charset="0"/>
              <a:buChar char="•"/>
            </a:pPr>
            <a:r>
              <a:rPr lang="en-US" sz="1400" b="1" dirty="0" smtClean="0"/>
              <a:t>Waste</a:t>
            </a:r>
            <a:r>
              <a:rPr lang="en-US" sz="1400" dirty="0" smtClean="0"/>
              <a:t> – Reducing or reusing scrap or wasted energy.  Recycling materials</a:t>
            </a:r>
          </a:p>
          <a:p>
            <a:pPr>
              <a:spcAft>
                <a:spcPts val="600"/>
              </a:spcAft>
              <a:buFont typeface="Arial" pitchFamily="34" charset="0"/>
              <a:buChar char="•"/>
            </a:pPr>
            <a:r>
              <a:rPr lang="en-US" sz="1400" b="1" dirty="0" smtClean="0"/>
              <a:t>Substitution</a:t>
            </a:r>
            <a:r>
              <a:rPr lang="en-US" sz="1400" dirty="0" smtClean="0"/>
              <a:t> – Use cheaper and more sustainable materials and energy sources</a:t>
            </a:r>
            <a:endParaRPr lang="en-US" sz="1400" b="1" dirty="0" smtClean="0"/>
          </a:p>
        </p:txBody>
      </p:sp>
      <p:sp>
        <p:nvSpPr>
          <p:cNvPr id="14" name="Slide Number Placeholder 13"/>
          <p:cNvSpPr>
            <a:spLocks noGrp="1"/>
          </p:cNvSpPr>
          <p:nvPr>
            <p:ph type="sldNum" sz="quarter" idx="12"/>
          </p:nvPr>
        </p:nvSpPr>
        <p:spPr/>
        <p:txBody>
          <a:bodyPr/>
          <a:lstStyle/>
          <a:p>
            <a:fld id="{197B56AA-1A1D-44A6-9AFD-24AEBEFDBFF0}" type="slidenum">
              <a:rPr lang="en-US" smtClean="0"/>
              <a:pPr/>
              <a:t>7</a:t>
            </a:fld>
            <a:endParaRPr lang="en-US" dirty="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 and Production Costs (continued)</a:t>
            </a:r>
            <a:endParaRPr lang="en-US" dirty="0"/>
          </a:p>
        </p:txBody>
      </p:sp>
      <p:sp>
        <p:nvSpPr>
          <p:cNvPr id="3" name="Content Placeholder 2"/>
          <p:cNvSpPr>
            <a:spLocks noGrp="1"/>
          </p:cNvSpPr>
          <p:nvPr>
            <p:ph idx="1"/>
          </p:nvPr>
        </p:nvSpPr>
        <p:spPr>
          <a:xfrm>
            <a:off x="457200" y="1219200"/>
            <a:ext cx="8305800" cy="2057399"/>
          </a:xfrm>
        </p:spPr>
        <p:txBody>
          <a:bodyPr>
            <a:normAutofit fontScale="62500" lnSpcReduction="20000"/>
          </a:bodyPr>
          <a:lstStyle/>
          <a:p>
            <a:pPr lvl="0">
              <a:spcAft>
                <a:spcPts val="600"/>
              </a:spcAft>
            </a:pPr>
            <a:r>
              <a:rPr lang="en-US" dirty="0" smtClean="0"/>
              <a:t>By taking advantage of internal and external waste streams and viewing them as potential inputs or resources that can be sold, sustainable manufacturing approaches also identify </a:t>
            </a:r>
            <a:r>
              <a:rPr lang="en-US" dirty="0" smtClean="0">
                <a:solidFill>
                  <a:schemeClr val="accent5"/>
                </a:solidFill>
              </a:rPr>
              <a:t>new sources of revenue and materials</a:t>
            </a:r>
            <a:r>
              <a:rPr lang="en-US" dirty="0" smtClean="0"/>
              <a:t>.</a:t>
            </a:r>
            <a:r>
              <a:rPr lang="en-US" baseline="30000" dirty="0" smtClean="0"/>
              <a:t>1</a:t>
            </a:r>
            <a:r>
              <a:rPr lang="en-US" dirty="0" smtClean="0"/>
              <a:t> </a:t>
            </a:r>
          </a:p>
          <a:p>
            <a:pPr lvl="0">
              <a:spcAft>
                <a:spcPts val="600"/>
              </a:spcAft>
            </a:pPr>
            <a:r>
              <a:rPr lang="en-US" dirty="0" smtClean="0"/>
              <a:t>For example, scrap material can be sold or recycled.  Waste streams or byproducts from other companies may be used as inputs in your processes. </a:t>
            </a:r>
          </a:p>
          <a:p>
            <a:endParaRPr lang="en-US" dirty="0"/>
          </a:p>
        </p:txBody>
      </p:sp>
      <p:graphicFrame>
        <p:nvGraphicFramePr>
          <p:cNvPr id="4" name="Diagram 3"/>
          <p:cNvGraphicFramePr/>
          <p:nvPr/>
        </p:nvGraphicFramePr>
        <p:xfrm>
          <a:off x="4038600" y="3429000"/>
          <a:ext cx="48006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81000" y="6324600"/>
            <a:ext cx="7162800" cy="502702"/>
          </a:xfrm>
          <a:prstGeom prst="rect">
            <a:avLst/>
          </a:prstGeom>
          <a:noFill/>
        </p:spPr>
        <p:txBody>
          <a:bodyPr wrap="square" rtlCol="0">
            <a:spAutoFit/>
          </a:bodyPr>
          <a:lstStyle/>
          <a:p>
            <a:r>
              <a:rPr lang="en-US" sz="1000" baseline="30000" dirty="0" smtClean="0"/>
              <a:t>1 </a:t>
            </a:r>
            <a:r>
              <a:rPr lang="en-US" sz="1000" dirty="0" smtClean="0"/>
              <a:t>“The Sustainability Advantage.” Bob Willard. </a:t>
            </a:r>
          </a:p>
          <a:p>
            <a:r>
              <a:rPr lang="en-US" sz="1000" baseline="30000" dirty="0" smtClean="0"/>
              <a:t>2  </a:t>
            </a:r>
            <a:r>
              <a:rPr lang="en-US" sz="1000" dirty="0" smtClean="0"/>
              <a:t>“Path Toward Sustainability Leads to Significant Water Savings” Green Suppliers Network. </a:t>
            </a:r>
          </a:p>
          <a:p>
            <a:endParaRPr lang="en-US" sz="1000" baseline="30000" dirty="0"/>
          </a:p>
        </p:txBody>
      </p:sp>
      <p:sp>
        <p:nvSpPr>
          <p:cNvPr id="6" name="Right Arrow 5">
            <a:hlinkClick r:id="rId7" action="ppaction://hlinksldjump"/>
          </p:cNvPr>
          <p:cNvSpPr/>
          <p:nvPr/>
        </p:nvSpPr>
        <p:spPr>
          <a:xfrm flipH="1">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8" action="ppaction://hlinksldjump"/>
          </p:cNvPr>
          <p:cNvPicPr>
            <a:picLocks noChangeAspect="1"/>
          </p:cNvPicPr>
          <p:nvPr/>
        </p:nvPicPr>
        <p:blipFill>
          <a:blip r:embed="rId9" cstate="print"/>
          <a:stretch>
            <a:fillRect/>
          </a:stretch>
        </p:blipFill>
        <p:spPr>
          <a:xfrm>
            <a:off x="8229600" y="6400800"/>
            <a:ext cx="432504" cy="365760"/>
          </a:xfrm>
          <a:prstGeom prst="rect">
            <a:avLst/>
          </a:prstGeom>
        </p:spPr>
      </p:pic>
      <p:sp>
        <p:nvSpPr>
          <p:cNvPr id="10" name="Slide Number Placeholder 9"/>
          <p:cNvSpPr>
            <a:spLocks noGrp="1"/>
          </p:cNvSpPr>
          <p:nvPr>
            <p:ph type="sldNum" sz="quarter" idx="12"/>
          </p:nvPr>
        </p:nvSpPr>
        <p:spPr/>
        <p:txBody>
          <a:bodyPr/>
          <a:lstStyle/>
          <a:p>
            <a:fld id="{197B56AA-1A1D-44A6-9AFD-24AEBEFDBFF0}" type="slidenum">
              <a:rPr lang="en-US" smtClean="0"/>
              <a:pPr/>
              <a:t>8</a:t>
            </a:fld>
            <a:endParaRPr lang="en-US" dirty="0"/>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792162"/>
          </a:xfrm>
        </p:spPr>
        <p:txBody>
          <a:bodyPr>
            <a:noAutofit/>
          </a:bodyPr>
          <a:lstStyle/>
          <a:p>
            <a:pPr lvl="0"/>
            <a:r>
              <a:rPr lang="en-US" sz="2800" dirty="0" smtClean="0"/>
              <a:t>Regulations:</a:t>
            </a:r>
            <a:br>
              <a:rPr lang="en-US" sz="2800" dirty="0" smtClean="0"/>
            </a:br>
            <a:r>
              <a:rPr lang="en-US" sz="2800" dirty="0" smtClean="0"/>
              <a:t>Reducing the Cost of Compliance</a:t>
            </a:r>
            <a:endParaRPr lang="en-US" sz="2800" dirty="0"/>
          </a:p>
        </p:txBody>
      </p:sp>
      <p:sp>
        <p:nvSpPr>
          <p:cNvPr id="3" name="Content Placeholder 2"/>
          <p:cNvSpPr>
            <a:spLocks noGrp="1"/>
          </p:cNvSpPr>
          <p:nvPr>
            <p:ph idx="1"/>
          </p:nvPr>
        </p:nvSpPr>
        <p:spPr>
          <a:xfrm>
            <a:off x="381000" y="1295400"/>
            <a:ext cx="8229600" cy="2133600"/>
          </a:xfrm>
        </p:spPr>
        <p:txBody>
          <a:bodyPr>
            <a:normAutofit fontScale="32500" lnSpcReduction="20000"/>
          </a:bodyPr>
          <a:lstStyle/>
          <a:p>
            <a:pPr lvl="0">
              <a:spcAft>
                <a:spcPts val="600"/>
              </a:spcAft>
            </a:pPr>
            <a:r>
              <a:rPr lang="en-US" sz="4300" dirty="0" smtClean="0"/>
              <a:t>When you work to make your company more sustainable, it can </a:t>
            </a:r>
            <a:r>
              <a:rPr lang="en-US" sz="4300" dirty="0" smtClean="0">
                <a:solidFill>
                  <a:schemeClr val="accent5"/>
                </a:solidFill>
              </a:rPr>
              <a:t>cost less to be compliant with current and future environmental regulations</a:t>
            </a:r>
            <a:r>
              <a:rPr lang="en-US" sz="4300" dirty="0" smtClean="0"/>
              <a:t>.  You can go beyond compliance.</a:t>
            </a:r>
          </a:p>
          <a:p>
            <a:pPr lvl="0">
              <a:spcAft>
                <a:spcPts val="600"/>
              </a:spcAft>
            </a:pPr>
            <a:r>
              <a:rPr lang="en-US" sz="4300" dirty="0" smtClean="0"/>
              <a:t>For example, reducing hazardous materials from your production process can lower the cost of complying with hazmat regulations.  It can also result in </a:t>
            </a:r>
            <a:r>
              <a:rPr lang="en-US" sz="4300" dirty="0" smtClean="0">
                <a:solidFill>
                  <a:schemeClr val="accent5"/>
                </a:solidFill>
              </a:rPr>
              <a:t>lower handling costs</a:t>
            </a:r>
            <a:r>
              <a:rPr lang="en-US" sz="4300" dirty="0" smtClean="0"/>
              <a:t>, </a:t>
            </a:r>
            <a:r>
              <a:rPr lang="en-US" sz="4300" dirty="0" smtClean="0">
                <a:solidFill>
                  <a:schemeClr val="accent5"/>
                </a:solidFill>
              </a:rPr>
              <a:t>free up staff time </a:t>
            </a:r>
            <a:r>
              <a:rPr lang="en-US" sz="4300" dirty="0" smtClean="0"/>
              <a:t>that was spent handling hazardous materials, treating waste, or monitoring compliance, and create a </a:t>
            </a:r>
            <a:r>
              <a:rPr lang="en-US" sz="4300" dirty="0" smtClean="0">
                <a:solidFill>
                  <a:schemeClr val="accent5"/>
                </a:solidFill>
              </a:rPr>
              <a:t>safer and happier work environment</a:t>
            </a:r>
            <a:r>
              <a:rPr lang="en-US" sz="4300" dirty="0" smtClean="0"/>
              <a:t>.</a:t>
            </a:r>
            <a:r>
              <a:rPr lang="en-US" sz="4300" baseline="30000" dirty="0" smtClean="0"/>
              <a:t>1</a:t>
            </a:r>
            <a:endParaRPr lang="en-US" sz="4300" dirty="0" smtClean="0"/>
          </a:p>
          <a:p>
            <a:pPr lvl="0">
              <a:spcAft>
                <a:spcPts val="600"/>
              </a:spcAft>
            </a:pPr>
            <a:r>
              <a:rPr lang="en-US" sz="4300" dirty="0" smtClean="0"/>
              <a:t>Putting your company or facility on a zero pollution track can significantly </a:t>
            </a:r>
            <a:r>
              <a:rPr lang="en-US" sz="4300" dirty="0" smtClean="0">
                <a:solidFill>
                  <a:schemeClr val="accent5"/>
                </a:solidFill>
              </a:rPr>
              <a:t>minimize your pollution permitting costs </a:t>
            </a:r>
            <a:r>
              <a:rPr lang="en-US" sz="4300" dirty="0" smtClean="0"/>
              <a:t>and the extent to which local, state, and federal regulations impact your company.</a:t>
            </a:r>
            <a:endParaRPr lang="en-US" dirty="0" smtClean="0"/>
          </a:p>
        </p:txBody>
      </p:sp>
      <p:pic>
        <p:nvPicPr>
          <p:cNvPr id="3074" name="Picture 2" descr="C:\Documents and Settings\Morgan Barr\Local Settings\Temporary Internet Files\Content.IE5\FFYSGHQE\MC900292576[1].wmf"/>
          <p:cNvPicPr>
            <a:picLocks noChangeAspect="1" noChangeArrowheads="1"/>
          </p:cNvPicPr>
          <p:nvPr/>
        </p:nvPicPr>
        <p:blipFill>
          <a:blip r:embed="rId3" cstate="print"/>
          <a:srcRect/>
          <a:stretch>
            <a:fillRect/>
          </a:stretch>
        </p:blipFill>
        <p:spPr bwMode="auto">
          <a:xfrm>
            <a:off x="7010400" y="5181600"/>
            <a:ext cx="1722730" cy="836676"/>
          </a:xfrm>
          <a:prstGeom prst="rect">
            <a:avLst/>
          </a:prstGeom>
          <a:noFill/>
        </p:spPr>
      </p:pic>
      <p:sp>
        <p:nvSpPr>
          <p:cNvPr id="5" name="TextBox 4"/>
          <p:cNvSpPr txBox="1"/>
          <p:nvPr/>
        </p:nvSpPr>
        <p:spPr>
          <a:xfrm>
            <a:off x="228600" y="6324600"/>
            <a:ext cx="6248400" cy="400110"/>
          </a:xfrm>
          <a:prstGeom prst="rect">
            <a:avLst/>
          </a:prstGeom>
          <a:noFill/>
        </p:spPr>
        <p:txBody>
          <a:bodyPr wrap="square" rtlCol="0">
            <a:spAutoFit/>
          </a:bodyPr>
          <a:lstStyle/>
          <a:p>
            <a:r>
              <a:rPr lang="en-US" sz="1000" baseline="30000" dirty="0" smtClean="0"/>
              <a:t>1  </a:t>
            </a:r>
            <a:r>
              <a:rPr lang="en-US" sz="1000" dirty="0" smtClean="0"/>
              <a:t>“The Sustainability Advantage.” Bob Willard. </a:t>
            </a:r>
            <a:endParaRPr lang="en-US" sz="1000" baseline="30000" dirty="0" smtClean="0"/>
          </a:p>
          <a:p>
            <a:r>
              <a:rPr lang="en-US" sz="1000" baseline="30000" dirty="0" smtClean="0"/>
              <a:t>2  </a:t>
            </a:r>
            <a:r>
              <a:rPr lang="en-US" sz="1000" dirty="0" smtClean="0"/>
              <a:t>“</a:t>
            </a:r>
            <a:r>
              <a:rPr lang="en-US" sz="1000" dirty="0" err="1" smtClean="0"/>
              <a:t>Betaco</a:t>
            </a:r>
            <a:r>
              <a:rPr lang="en-US" sz="1000" dirty="0" smtClean="0"/>
              <a:t>.” Case Study Database. Zero Waste Network, Center for Environmental Excellence </a:t>
            </a:r>
          </a:p>
        </p:txBody>
      </p:sp>
      <p:sp>
        <p:nvSpPr>
          <p:cNvPr id="6" name="Right Arrow 5">
            <a:hlinkClick r:id="rId4"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5" action="ppaction://hlinksldjump"/>
          </p:cNvPr>
          <p:cNvPicPr>
            <a:picLocks noChangeAspect="1"/>
          </p:cNvPicPr>
          <p:nvPr/>
        </p:nvPicPr>
        <p:blipFill>
          <a:blip r:embed="rId6" cstate="print"/>
          <a:stretch>
            <a:fillRect/>
          </a:stretch>
        </p:blipFill>
        <p:spPr>
          <a:xfrm>
            <a:off x="8229600" y="6400800"/>
            <a:ext cx="432504" cy="365760"/>
          </a:xfrm>
          <a:prstGeom prst="rect">
            <a:avLst/>
          </a:prstGeom>
        </p:spPr>
      </p:pic>
      <p:graphicFrame>
        <p:nvGraphicFramePr>
          <p:cNvPr id="8" name="Diagram 7"/>
          <p:cNvGraphicFramePr/>
          <p:nvPr/>
        </p:nvGraphicFramePr>
        <p:xfrm>
          <a:off x="381000" y="3429000"/>
          <a:ext cx="5334000" cy="2692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Slide Number Placeholder 10"/>
          <p:cNvSpPr>
            <a:spLocks noGrp="1"/>
          </p:cNvSpPr>
          <p:nvPr>
            <p:ph type="sldNum" sz="quarter" idx="12"/>
          </p:nvPr>
        </p:nvSpPr>
        <p:spPr/>
        <p:txBody>
          <a:bodyPr/>
          <a:lstStyle/>
          <a:p>
            <a:fld id="{197B56AA-1A1D-44A6-9AFD-24AEBEFDBFF0}" type="slidenum">
              <a:rPr lang="en-US" smtClean="0"/>
              <a:pPr/>
              <a:t>9</a:t>
            </a:fld>
            <a:endParaRPr lang="en-US" dirty="0"/>
          </a:p>
        </p:txBody>
      </p:sp>
    </p:spTree>
  </p:cSld>
  <p:clrMapOvr>
    <a:masterClrMapping/>
  </p:clrMapOvr>
  <p:transition spd="med">
    <p:fade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Brights">
      <a:dk1>
        <a:sysClr val="windowText" lastClr="000000"/>
      </a:dk1>
      <a:lt1>
        <a:sysClr val="window" lastClr="FFFFFF"/>
      </a:lt1>
      <a:dk2>
        <a:srgbClr val="003359"/>
      </a:dk2>
      <a:lt2>
        <a:srgbClr val="0073E6"/>
      </a:lt2>
      <a:accent1>
        <a:srgbClr val="38B8FF"/>
      </a:accent1>
      <a:accent2>
        <a:srgbClr val="003359"/>
      </a:accent2>
      <a:accent3>
        <a:srgbClr val="660066"/>
      </a:accent3>
      <a:accent4>
        <a:srgbClr val="008000"/>
      </a:accent4>
      <a:accent5>
        <a:srgbClr val="C41200"/>
      </a:accent5>
      <a:accent6>
        <a:srgbClr val="ED8500"/>
      </a:accent6>
      <a:hlink>
        <a:srgbClr val="C41200"/>
      </a:hlink>
      <a:folHlink>
        <a:srgbClr val="46EB91"/>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24280</TotalTime>
  <Words>3015</Words>
  <Application>Microsoft Office PowerPoint</Application>
  <PresentationFormat>On-screen Show (4:3)</PresentationFormat>
  <Paragraphs>218</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Business Case for Sustainable Manufacturing</vt:lpstr>
      <vt:lpstr>Sustainability and Competitiveness</vt:lpstr>
      <vt:lpstr>Benefits of Sustainable Manufacturing</vt:lpstr>
      <vt:lpstr>Business Leaders are Focusing on Sustainability</vt:lpstr>
      <vt:lpstr>The Challenge of Sustainability</vt:lpstr>
      <vt:lpstr>Economic Benefits: A Closer Look</vt:lpstr>
      <vt:lpstr>Resource and Production Costs</vt:lpstr>
      <vt:lpstr>Resource and Production Costs (continued)</vt:lpstr>
      <vt:lpstr>Regulations: Reducing the Cost of Compliance</vt:lpstr>
      <vt:lpstr>Regulatory Compliance Costs</vt:lpstr>
      <vt:lpstr>Sales and Brand Reputation: Sales</vt:lpstr>
      <vt:lpstr>Sales and Brand Reputation: Reputation</vt:lpstr>
      <vt:lpstr>Financing – Access to Capital</vt:lpstr>
      <vt:lpstr>Reducing Risk</vt:lpstr>
      <vt:lpstr>Employee Hiring and Retention</vt:lpstr>
      <vt:lpstr>Employee Engagement</vt:lpstr>
      <vt:lpstr>The Business Case Over Time</vt:lpstr>
      <vt:lpstr>Summary and Conclusions</vt:lpstr>
    </vt:vector>
  </TitlesOfParts>
  <Company>DOC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Morgan Barr</dc:creator>
  <cp:lastModifiedBy>Morgan Barr</cp:lastModifiedBy>
  <cp:revision>3911</cp:revision>
  <dcterms:created xsi:type="dcterms:W3CDTF">2009-03-20T16:41:18Z</dcterms:created>
  <dcterms:modified xsi:type="dcterms:W3CDTF">2011-12-06T18:17:24Z</dcterms:modified>
</cp:coreProperties>
</file>