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diagrams/data71.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Override PartName="/ppt/diagrams/quickStyle75.xml" ContentType="application/vnd.openxmlformats-officedocument.drawingml.diagramStyle+xml"/>
  <Override PartName="/ppt/diagrams/drawing76.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39.xml" ContentType="application/vnd.openxmlformats-officedocument.drawingml.diagramLayout+xml"/>
  <Override PartName="/ppt/notesSlides/notesSlide63.xml" ContentType="application/vnd.openxmlformats-officedocument.presentationml.notesSlide+xml"/>
  <Override PartName="/ppt/diagrams/layout86.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notesSlides/notesSlide41.xml" ContentType="application/vnd.openxmlformats-officedocument.presentationml.notesSlide+xml"/>
  <Override PartName="/ppt/diagrams/layout64.xml" ContentType="application/vnd.openxmlformats-officedocument.drawingml.diagramLayout+xml"/>
  <Override PartName="/ppt/slides/slide158.xml" ContentType="application/vnd.openxmlformats-officedocument.presentationml.slide+xml"/>
  <Override PartName="/ppt/diagrams/quickStyle31.xml" ContentType="application/vnd.openxmlformats-officedocument.drawingml.diagramStyle+xml"/>
  <Override PartName="/ppt/diagrams/drawing32.xml" ContentType="application/vnd.ms-office.drawingml.diagramDrawing+xml"/>
  <Override PartName="/ppt/slides/slide136.xml" ContentType="application/vnd.openxmlformats-officedocument.presentationml.slide+xml"/>
  <Override PartName="/ppt/slides/slide183.xml" ContentType="application/vnd.openxmlformats-officedocument.presentationml.slide+xml"/>
  <Override PartName="/ppt/diagrams/data2.xml" ContentType="application/vnd.openxmlformats-officedocument.drawingml.diagramData+xml"/>
  <Override PartName="/ppt/notesSlides/notesSlide7.xml" ContentType="application/vnd.openxmlformats-officedocument.presentationml.notesSlide+xml"/>
  <Override PartName="/ppt/diagrams/colors27.xml" ContentType="application/vnd.openxmlformats-officedocument.drawingml.diagramColors+xml"/>
  <Override PartName="/ppt/charts/chart3.xml" ContentType="application/vnd.openxmlformats-officedocument.drawingml.chart+xml"/>
  <Override PartName="/ppt/diagrams/layout42.xml" ContentType="application/vnd.openxmlformats-officedocument.drawingml.diagramLayout+xml"/>
  <Override PartName="/ppt/diagrams/colors74.xml" ContentType="application/vnd.openxmlformats-officedocument.drawingml.diagramColors+xml"/>
  <Override PartName="/ppt/diagrams/data87.xml" ContentType="application/vnd.openxmlformats-officedocument.drawingml.diagramData+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notesSlides/notesSlide57.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slides/slide199.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notesSlides/notesSlide35.xml" ContentType="application/vnd.openxmlformats-officedocument.presentationml.notesSlide+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diagrams/drawing73.xml" ContentType="application/vnd.ms-office.drawingml.diagramDrawing+xml"/>
  <Override PartName="/ppt/notesSlides/notesSlide60.xml" ContentType="application/vnd.openxmlformats-officedocument.presentationml.notesSlide+xml"/>
  <Override PartName="/ppt/diagrams/layout83.xml" ContentType="application/vnd.openxmlformats-officedocument.drawingml.diagramLayout+xml"/>
  <Override PartName="/ppt/slides/slide177.xml" ContentType="application/vnd.openxmlformats-officedocument.presentationml.slide+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diagrams/data84.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slides/slide111.xml" ContentType="application/vnd.openxmlformats-officedocument.presentationml.slide+xml"/>
  <Override PartName="/ppt/diagrams/data15.xml" ContentType="application/vnd.openxmlformats-officedocument.drawingml.diagramData+xml"/>
  <Override PartName="/ppt/notesSlides/notesSlide29.xml" ContentType="application/vnd.openxmlformats-officedocument.presentationml.notesSlide+xml"/>
  <Override PartName="/ppt/diagrams/data62.xml" ContentType="application/vnd.openxmlformats-officedocument.drawingml.diagramData+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notesSlides/notesSlide54.xml" ContentType="application/vnd.openxmlformats-officedocument.presentationml.notesSlide+xml"/>
  <Override PartName="/ppt/diagrams/layout77.xml" ContentType="application/vnd.openxmlformats-officedocument.drawingml.diagramLayout+xml"/>
  <Override PartName="/ppt/slides/slide149.xml" ContentType="application/vnd.openxmlformats-officedocument.presentationml.slide+xml"/>
  <Override PartName="/ppt/slides/slide196.xml" ContentType="application/vnd.openxmlformats-officedocument.presentationml.slide+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notesSlides/notesSlide32.xml" ContentType="application/vnd.openxmlformats-officedocument.presentationml.notesSlide+xml"/>
  <Override PartName="/ppt/diagrams/colors87.xml" ContentType="application/vnd.openxmlformats-officedocument.drawingml.diagramColors+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rawing70.xml" ContentType="application/vnd.ms-office.drawingml.diagramDrawing+xml"/>
  <Override PartName="/ppt/diagrams/data78.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65.xml" ContentType="application/vnd.openxmlformats-officedocument.drawingml.diagramColors+xml"/>
  <Override PartName="/ppt/diagrams/layout80.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diagrams/data81.xml" ContentType="application/vnd.openxmlformats-officedocument.drawingml.diagramData+xml"/>
  <Override PartName="/ppt/slides/slide130.xml" ContentType="application/vnd.openxmlformats-officedocument.presentationml.slide+xml"/>
  <Override PartName="/ppt/diagrams/colors21.xml" ContentType="application/vnd.openxmlformats-officedocument.drawingml.diagramColors+xml"/>
  <Override PartName="/ppt/notesSlides/notesSlide48.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quickStyle85.xml" ContentType="application/vnd.openxmlformats-officedocument.drawingml.diagramStyle+xml"/>
  <Override PartName="/ppt/diagrams/drawing86.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layout49.xml" ContentType="application/vnd.openxmlformats-officedocument.drawingml.diagramLayout+xml"/>
  <Override PartName="/ppt/diagrams/drawing64.xml" ContentType="application/vnd.ms-office.drawingml.diagramDrawing+xml"/>
  <Override PartName="/ppt/slides/slide168.xml" ContentType="application/vnd.openxmlformats-officedocument.presentationml.slide+xml"/>
  <Override PartName="/ppt/diagrams/layout27.xml" ContentType="application/vnd.openxmlformats-officedocument.drawingml.diagramLayout+xml"/>
  <Override PartName="/ppt/diagrams/colors59.xml" ContentType="application/vnd.openxmlformats-officedocument.drawingml.diagramColors+xml"/>
  <Override PartName="/ppt/diagrams/quickStyle63.xml" ContentType="application/vnd.openxmlformats-officedocument.drawingml.diagramStyle+xml"/>
  <Override PartName="/ppt/notesSlides/notesSlide51.xml" ContentType="application/vnd.openxmlformats-officedocument.presentationml.notesSlide+xml"/>
  <Override PartName="/ppt/diagrams/layout7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84.xml" ContentType="application/vnd.openxmlformats-officedocument.drawingml.diagramColors+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diagrams/drawing20.xml" ContentType="application/vnd.ms-office.drawingml.diagramDrawing+xml"/>
  <Override PartName="/ppt/diagrams/layout52.xml" ContentType="application/vnd.openxmlformats-officedocument.drawingml.diagramLayout+xml"/>
  <Override PartName="/ppt/slides/slide124.xml" ContentType="application/vnd.openxmlformats-officedocument.presentationml.slide+xml"/>
  <Override PartName="/ppt/slides/slide171.xml" ContentType="application/vnd.openxmlformats-officedocument.presentationml.slide+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53.xml" ContentType="application/vnd.openxmlformats-officedocument.drawingml.diagramData+xml"/>
  <Override PartName="/ppt/diagrams/quickStyle79.xml" ContentType="application/vnd.openxmlformats-officedocument.drawingml.diagramStyl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notesSlides/notesSlide67.xml" ContentType="application/vnd.openxmlformats-officedocument.presentationml.notesSlid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notesSlides/notesSlide45.xml" ContentType="application/vnd.openxmlformats-officedocument.presentationml.notesSlide+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83.xml" ContentType="application/vnd.ms-office.drawingml.diagramDrawing+xml"/>
  <Override PartName="/ppt/slides/slide10.xml" ContentType="application/vnd.openxmlformats-officedocument.presentationml.slide+xml"/>
  <Override PartName="/ppt/slides/slide187.xml" ContentType="application/vnd.openxmlformats-officedocument.presentationml.slide+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46.xml" ContentType="application/vnd.openxmlformats-officedocument.drawingml.diagramLayout+xml"/>
  <Override PartName="/ppt/diagrams/colors78.xml" ContentType="application/vnd.openxmlformats-officedocument.drawingml.diagramColors+xml"/>
  <Override PartName="/ppt/notesSlides/notesSlide70.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charts/chart7.xml" ContentType="application/vnd.openxmlformats-officedocument.drawingml.char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ata69.xml" ContentType="application/vnd.openxmlformats-officedocument.drawingml.diagramData+xml"/>
  <Override PartName="/ppt/slides/slide118.xml" ContentType="application/vnd.openxmlformats-officedocument.presentationml.slide+xml"/>
  <Override PartName="/ppt/slides/slide165.xml" ContentType="application/vnd.openxmlformats-officedocument.presentationml.slide+xml"/>
  <Override PartName="/ppt/diagrams/layout24.xml" ContentType="application/vnd.openxmlformats-officedocument.drawingml.diagramLayout+xml"/>
  <Override PartName="/ppt/diagrams/layout71.xml" ContentType="application/vnd.openxmlformats-officedocument.drawingml.diagramLayout+xml"/>
  <Override PartName="/ppt/slides/slide143.xml" ContentType="application/vnd.openxmlformats-officedocument.presentationml.slide+xml"/>
  <Override PartName="/ppt/slides/slide190.xml" ContentType="application/vnd.openxmlformats-officedocument.presentationml.slide+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data25.xml" ContentType="application/vnd.openxmlformats-officedocument.drawingml.diagramData+xml"/>
  <Override PartName="/ppt/diagrams/data72.xml" ContentType="application/vnd.openxmlformats-officedocument.drawingml.diagramData+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notesSlides/notesSlide39.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29.xml" ContentType="application/vnd.openxmlformats-officedocument.drawingml.diagramStyle+xml"/>
  <Override PartName="/ppt/diagrams/data50.xml" ContentType="application/vnd.openxmlformats-officedocument.drawingml.diagramData+xml"/>
  <Override PartName="/ppt/diagrams/quickStyle76.xml" ContentType="application/vnd.openxmlformats-officedocument.drawingml.diagramStyle+xml"/>
  <Override PartName="/ppt/diagrams/drawing77.xml" ContentType="application/vnd.ms-office.drawingml.diagramDrawing+xml"/>
  <Override PartName="/ppt/notesSlides/notesSlide64.xml" ContentType="application/vnd.openxmlformats-officedocument.presentationml.notesSlide+xml"/>
  <Override PartName="/ppt/diagrams/layout87.xml" ContentType="application/vnd.openxmlformats-officedocument.drawingml.diagramLayout+xml"/>
  <Override PartName="/ppt/slides/slide51.xml" ContentType="application/vnd.openxmlformats-officedocument.presentationml.slide+xml"/>
  <Override PartName="/ppt/diagrams/quickStyle54.xml" ContentType="application/vnd.openxmlformats-officedocument.drawingml.diagramStyle+xml"/>
  <Override PartName="/ppt/diagrams/drawing55.xml" ContentType="application/vnd.ms-office.drawingml.diagramDrawing+xml"/>
  <Override PartName="/ppt/slides/slide159.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65.xml" ContentType="application/vnd.openxmlformats-officedocument.drawingml.diagramLayout+xml"/>
  <Override PartName="/ppt/notesSlides/notesSlide8.xml" ContentType="application/vnd.openxmlformats-officedocument.presentationml.notesSlide+xml"/>
  <Override PartName="/ppt/diagrams/colors28.xml" ContentType="application/vnd.openxmlformats-officedocument.drawingml.diagramColors+xml"/>
  <Override PartName="/ppt/notesSlides/notesSlide20.xml" ContentType="application/vnd.openxmlformats-officedocument.presentationml.notesSlide+xml"/>
  <Override PartName="/ppt/diagrams/quickStyle32.xml" ContentType="application/vnd.openxmlformats-officedocument.drawingml.diagramStyle+xml"/>
  <Override PartName="/ppt/diagrams/drawing33.xml" ContentType="application/vnd.ms-office.drawingml.diagramDrawing+xml"/>
  <Default Extension="gif" ContentType="image/gif"/>
  <Override PartName="/ppt/diagrams/colors75.xml" ContentType="application/vnd.openxmlformats-officedocument.drawingml.diagramColors+xml"/>
  <Override PartName="/ppt/diagrams/drawing80.xml" ContentType="application/vnd.ms-office.drawingml.diagramDrawing+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diagrams/layout43.xml" ContentType="application/vnd.openxmlformats-officedocument.drawingml.diagramLayout+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66.xml" ContentType="application/vnd.openxmlformats-officedocument.drawingml.diagramData+xml"/>
  <Override PartName="/ppt/slides/slide67.xml" ContentType="application/vnd.openxmlformats-officedocument.presentationml.slide+xml"/>
  <Override PartName="/ppt/diagrams/quickStyle4.xml" ContentType="application/vnd.openxmlformats-officedocument.drawingml.diagramStyle+xml"/>
  <Override PartName="/ppt/diagrams/colors31.xml" ContentType="application/vnd.openxmlformats-officedocument.drawingml.diagramColors+xml"/>
  <Override PartName="/ppt/diagrams/data44.xml" ContentType="application/vnd.openxmlformats-officedocument.drawingml.diagramData+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diagrams/data22.xml" ContentType="application/vnd.openxmlformats-officedocument.drawingml.diagramData+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Override PartName="/ppt/notesSlides/notesSlide36.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quickStyle26.xml" ContentType="application/vnd.openxmlformats-officedocument.drawingml.diagramStyle+xml"/>
  <Override PartName="/ppt/diagrams/drawing27.xml" ContentType="application/vnd.ms-office.drawingml.diagramDrawing+xml"/>
  <Override PartName="/ppt/diagrams/quickStyle73.xml" ContentType="application/vnd.openxmlformats-officedocument.drawingml.diagramStyle+xml"/>
  <Override PartName="/ppt/diagrams/drawing74.xml" ContentType="application/vnd.ms-office.drawingml.diagramDrawing+xml"/>
  <Override PartName="/ppt/slides/slide178.xml" ContentType="application/vnd.openxmlformats-officedocument.presentationml.slide+xml"/>
  <Override PartName="/ppt/notesSlides/notesSlide14.xml" ContentType="application/vnd.openxmlformats-officedocument.presentationml.notesSlide+xml"/>
  <Override PartName="/ppt/diagrams/layout37.xml" ContentType="application/vnd.openxmlformats-officedocument.drawingml.diagramLayout+xml"/>
  <Override PartName="/ppt/diagrams/colors69.xml" ContentType="application/vnd.openxmlformats-officedocument.drawingml.diagramColors+xml"/>
  <Override PartName="/ppt/notesSlides/notesSlide61.xml" ContentType="application/vnd.openxmlformats-officedocument.presentationml.notesSlide+xml"/>
  <Override PartName="/ppt/diagrams/layout84.xml" ContentType="application/vnd.openxmlformats-officedocument.drawingml.diagramLayout+xml"/>
  <Override PartName="/ppt/commentAuthors.xml" ContentType="application/vnd.openxmlformats-officedocument.presentationml.commentAuthors+xml"/>
  <Override PartName="/ppt/diagrams/drawing9.xml" ContentType="application/vnd.ms-office.drawingml.diagramDrawing+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slides/slide109.xml" ContentType="application/vnd.openxmlformats-officedocument.presentationml.slide+xml"/>
  <Override PartName="/ppt/slides/slide156.xml" ContentType="application/vnd.openxmlformats-officedocument.presentationml.slide+xml"/>
  <Override PartName="/ppt/diagrams/drawing30.xml" ContentType="application/vnd.ms-office.drawingml.diagramDrawing+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diagrams/colors72.xml" ContentType="application/vnd.openxmlformats-officedocument.drawingml.diagramColors+xml"/>
  <Override PartName="/ppt/diagrams/data85.xml" ContentType="application/vnd.openxmlformats-officedocument.drawingml.diagramData+xml"/>
  <Override PartName="/ppt/slides/slide39.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drawings/drawing1.xml" ContentType="application/vnd.openxmlformats-officedocument.drawingml.chartshapes+xml"/>
  <Override PartName="/ppt/diagrams/quickStyle1.xml" ContentType="application/vnd.openxmlformats-officedocument.drawingml.diagramStyle+xml"/>
  <Override PartName="/ppt/diagrams/data41.xml" ContentType="application/vnd.openxmlformats-officedocument.drawingml.diagramData+xml"/>
  <Override PartName="/ppt/diagrams/quickStyle67.xml" ContentType="application/vnd.openxmlformats-officedocument.drawingml.diagramStyle+xml"/>
  <Override PartName="/ppt/diagrams/drawing68.xml" ContentType="application/vnd.ms-office.drawingml.diagramDrawing+xml"/>
  <Override PartName="/ppt/notesSlides/notesSlide55.xml" ContentType="application/vnd.openxmlformats-officedocument.presentationml.notesSlide+xml"/>
  <Override PartName="/ppt/diagrams/layout78.xml" ContentType="application/vnd.openxmlformats-officedocument.drawingml.diagramLayout+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slides/slide197.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notesSlides/notesSlide33.xml" ContentType="application/vnd.openxmlformats-officedocument.presentationml.notesSlide+xml"/>
  <Override PartName="/ppt/diagrams/colors77.xml" ContentType="application/vnd.openxmlformats-officedocument.drawingml.diagramColors+xml"/>
  <Override PartName="/ppt/diagrams/quickStyle81.xml" ContentType="application/vnd.openxmlformats-officedocument.drawingml.diagramStyle+xml"/>
  <Override PartName="/ppt/diagrams/drawing82.xml" ContentType="application/vnd.ms-office.drawingml.diagramDrawing+xml"/>
  <Override PartName="/ppt/slides/slide139.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notesSlides/notesSlide11.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charts/chart6.xml" ContentType="application/vnd.openxmlformats-officedocument.drawingml.chart+xml"/>
  <Override PartName="/ppt/diagrams/layout45.xml" ContentType="application/vnd.openxmlformats-officedocument.drawingml.diagramLayout+xml"/>
  <Override PartName="/ppt/diagrams/drawing60.xml" ContentType="application/vnd.ms-office.drawingml.diagramDrawing+xml"/>
  <Override PartName="/ppt/diagrams/colors66.xml" ContentType="application/vnd.openxmlformats-officedocument.drawingml.diagramColors+xml"/>
  <Override PartName="/ppt/diagrams/quickStyle70.xml" ContentType="application/vnd.openxmlformats-officedocument.drawingml.diagramStyle+xml"/>
  <Override PartName="/ppt/diagrams/drawing71.xml" ContentType="application/vnd.ms-office.drawingml.diagramDrawing+xml"/>
  <Override PartName="/ppt/diagrams/data79.xml" ContentType="application/vnd.openxmlformats-officedocument.drawingml.diagramData+xml"/>
  <Override PartName="/ppt/diagrams/layout81.xml" ContentType="application/vnd.openxmlformats-officedocument.drawingml.diagramLayou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notesSlides/notesSlide49.xml" ContentType="application/vnd.openxmlformats-officedocument.presentationml.notesSlide+xml"/>
  <Override PartName="/ppt/diagrams/quickStyle86.xml" ContentType="application/vnd.openxmlformats-officedocument.drawingml.diagramStyle+xml"/>
  <Override PartName="/ppt/diagrams/drawing87.xml" ContentType="application/vnd.ms-office.drawingml.diagramDrawing+xml"/>
  <Override PartName="/ppt/diagrams/data13.xml" ContentType="application/vnd.openxmlformats-officedocument.drawingml.diagramData+xml"/>
  <Override PartName="/ppt/notesSlides/notesSlide27.xml" ContentType="application/vnd.openxmlformats-officedocument.presentationml.notesSlide+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notesSlides/notesSlide52.xml" ContentType="application/vnd.openxmlformats-officedocument.presentationml.notesSlide+xml"/>
  <Override PartName="/ppt/diagrams/layout75.xml" ContentType="application/vnd.openxmlformats-officedocument.drawingml.diagramLayout+xml"/>
  <Override PartName="/ppt/slides/slide147.xml" ContentType="application/vnd.openxmlformats-officedocument.presentationml.slide+xml"/>
  <Override PartName="/ppt/slides/slide194.xml" ContentType="application/vnd.openxmlformats-officedocument.presentationml.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notesSlides/notesSlide30.xml" ContentType="application/vnd.openxmlformats-officedocument.presentationml.notesSlide+xml"/>
  <Override PartName="/ppt/diagrams/colors85.xml" ContentType="application/vnd.openxmlformats-officedocument.drawingml.diagramColors+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data76.xml" ContentType="application/vnd.openxmlformats-officedocument.drawingml.diagramData+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notesSlides/notesSlide68.xml" ContentType="application/vnd.openxmlformats-officedocument.presentationml.notesSlide+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notesSlides/notesSlide24.xml" ContentType="application/vnd.openxmlformats-officedocument.presentationml.notesSlide+xml"/>
  <Override PartName="/ppt/diagrams/colors79.xml" ContentType="application/vnd.openxmlformats-officedocument.drawingml.diagramColors+xml"/>
  <Override PartName="/ppt/diagrams/quickStyle83.xml" ContentType="application/vnd.openxmlformats-officedocument.drawingml.diagramStyle+xml"/>
  <Override PartName="/ppt/diagrams/drawing84.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charts/chart8.xml" ContentType="application/vnd.openxmlformats-officedocument.drawingml.chart+xml"/>
  <Override PartName="/ppt/diagrams/quickStyle61.xml" ContentType="application/vnd.openxmlformats-officedocument.drawingml.diagramStyle+xml"/>
  <Override PartName="/ppt/diagrams/drawing62.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diagrams/colors82.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diagrams/layout50.xml" ContentType="application/vnd.openxmlformats-officedocument.drawingml.diagramLayout+xml"/>
  <Override PartName="/ppt/slides/slide122.xml" ContentType="application/vnd.openxmlformats-officedocument.presentationml.slide+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diagrams/quickStyle55.xml" ContentType="application/vnd.openxmlformats-officedocument.drawingml.diagramStyle+xml"/>
  <Override PartName="/ppt/diagrams/drawing56.xml" ContentType="application/vnd.ms-office.drawingml.diagramDrawing+xml"/>
  <Override PartName="/ppt/notesSlides/notesSlide43.xml" ContentType="application/vnd.openxmlformats-officedocument.presentationml.notes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81.xml" ContentType="application/vnd.ms-office.drawingml.diagramDrawing+xml"/>
  <Override PartName="/ppt/slides/slide138.xml" ContentType="application/vnd.openxmlformats-officedocument.presentationml.slide+xml"/>
  <Override PartName="/ppt/slides/slide185.xml" ContentType="application/vnd.openxmlformats-officedocument.presentationml.slide+xml"/>
  <Override PartName="/ppt/diagrams/data4.xml" ContentType="application/vnd.openxmlformats-officedocument.drawingml.diagramData+xml"/>
  <Override PartName="/ppt/notesSlides/notesSlide9.xml" ContentType="application/vnd.openxmlformats-officedocument.presentationml.notesSlide+xml"/>
  <Override PartName="/ppt/diagrams/colors29.xml" ContentType="application/vnd.openxmlformats-officedocument.drawingml.diagramColors+xml"/>
  <Override PartName="/ppt/notesSlides/notesSlide21.xml" ContentType="application/vnd.openxmlformats-officedocument.presentationml.notesSlide+xml"/>
  <Override PartName="/ppt/diagrams/layout44.xml" ContentType="application/vnd.openxmlformats-officedocument.drawingml.diagramLayout+xml"/>
  <Override PartName="/ppt/diagrams/colors76.xml" ContentType="application/vnd.openxmlformats-officedocument.drawingml.diagramColors+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diagrams/colors54.xml" ContentType="application/vnd.openxmlformats-officedocument.drawingml.diagramColors+xml"/>
  <Override PartName="/ppt/diagrams/data67.xml" ContentType="application/vnd.openxmlformats-officedocument.drawingml.diagramData+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iagrams/layout22.xml" ContentType="application/vnd.openxmlformats-officedocument.drawingml.diagramLayout+xml"/>
  <Override PartName="/ppt/slides/slide141.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quickStyle74.xml" ContentType="application/vnd.openxmlformats-officedocument.drawingml.diagramStyle+xml"/>
  <Override PartName="/ppt/diagrams/drawing75.xml" ContentType="application/vnd.ms-office.drawingml.diagramDrawing+xml"/>
  <Override PartName="/ppt/notesSlides/notesSlide62.xml" ContentType="application/vnd.openxmlformats-officedocument.presentationml.notesSlide+xml"/>
  <Override PartName="/ppt/diagrams/layout85.xml" ContentType="application/vnd.openxmlformats-officedocument.drawingml.diagramLayout+xml"/>
  <Override PartName="/ppt/slides/slide179.xml" ContentType="application/vnd.openxmlformats-officedocument.presentationml.slide+xml"/>
  <Override PartName="/ppt/diagrams/quickStyle52.xml" ContentType="application/vnd.openxmlformats-officedocument.drawingml.diagramStyle+xml"/>
  <Override PartName="/ppt/diagrams/drawing53.xml" ContentType="application/vnd.ms-office.drawingml.diagramDrawing+xml"/>
  <Override PartName="/ppt/slides/slide157.xml" ContentType="application/vnd.openxmlformats-officedocument.presentationml.slide+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slides/slide18.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drawings/drawing2.xml" ContentType="application/vnd.openxmlformats-officedocument.drawingml.chartshapes+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diagrams/layout79.xml" ContentType="application/vnd.openxmlformats-officedocument.drawingml.diagramLayout+xml"/>
  <Override PartName="/ppt/diagrams/data20.xml" ContentType="application/vnd.openxmlformats-officedocument.drawingml.diagramData+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notesSlides/notesSlide34.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quickStyle71.xml" ContentType="application/vnd.openxmlformats-officedocument.drawingml.diagramStyle+xml"/>
  <Override PartName="/ppt/diagrams/drawing72.xml" ContentType="application/vnd.ms-office.drawingml.diagramDrawing+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layout35.xml" ContentType="application/vnd.openxmlformats-officedocument.drawingml.diagramLayout+xml"/>
  <Override PartName="/ppt/diagrams/colors67.xml" ContentType="application/vnd.openxmlformats-officedocument.drawingml.diagramColors+xml"/>
  <Override PartName="/ppt/diagrams/layout82.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132.xml" ContentType="application/vnd.openxmlformats-officedocument.presentationml.slide+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diagrams/drawing19.xml" ContentType="application/vnd.ms-office.drawingml.diagramDrawing+xml"/>
  <Override PartName="/ppt/notesSlides/notesSlide28.xml" ContentType="application/vnd.openxmlformats-officedocument.presentationml.notesSlide+xml"/>
  <Override PartName="/ppt/diagrams/drawing66.xml" ContentType="application/vnd.ms-office.drawingml.diagramDrawing+xml"/>
  <Override PartName="/ppt/tags/tag1.xml" ContentType="application/vnd.openxmlformats-officedocument.presentationml.tags+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notesSlides/notesSlide53.xml" ContentType="application/vnd.openxmlformats-officedocument.presentationml.notesSlide+xml"/>
  <Override PartName="/ppt/diagrams/layout76.xml" ContentType="application/vnd.openxmlformats-officedocument.drawingml.diagramLayout+xml"/>
  <Override PartName="/ppt/slides/slide40.xml" ContentType="application/vnd.openxmlformats-officedocument.presentationml.slide+xml"/>
  <Override PartName="/ppt/diagrams/quickStyle43.xml" ContentType="application/vnd.openxmlformats-officedocument.drawingml.diagramStyle+xml"/>
  <Override PartName="/ppt/diagrams/drawing44.xml" ContentType="application/vnd.ms-office.drawingml.diagramDrawing+xml"/>
  <Override PartName="/ppt/slides/slide148.xml" ContentType="application/vnd.openxmlformats-officedocument.presentationml.slide+xml"/>
  <Override PartName="/ppt/slides/slide195.xml" ContentType="application/vnd.openxmlformats-officedocument.presentationml.slide+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notesSlides/notesSlide31.xml" ContentType="application/vnd.openxmlformats-officedocument.presentationml.notesSlide+xml"/>
  <Override PartName="/ppt/diagrams/colors86.xml" ContentType="application/vnd.openxmlformats-officedocument.drawingml.diagramColors+xml"/>
  <Override PartName="/ppt/slides/slide126.xml" ContentType="application/vnd.openxmlformats-officedocument.presentationml.slide+xml"/>
  <Override PartName="/ppt/slides/slide173.xml" ContentType="application/vnd.openxmlformats-officedocument.presentationml.slide+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slides/slide78.xml" ContentType="application/vnd.openxmlformats-officedocument.presentationml.slide+xml"/>
  <Override PartName="/ppt/diagrams/drawing4.xml" ContentType="application/vnd.ms-office.drawingml.diagramDrawing+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notesSlides/notesSlide47.xml" ContentType="application/vnd.openxmlformats-officedocument.presentationml.notesSlide+xml"/>
  <Override PartName="/ppt/diagrams/data80.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84.xml" ContentType="application/vnd.openxmlformats-officedocument.drawingml.diagramStyle+xml"/>
  <Override PartName="/ppt/diagrams/drawing85.xml" ContentType="application/vnd.ms-office.drawingml.diagramDrawing+xml"/>
  <Default Extension="rels" ContentType="application/vnd.openxmlformats-package.relationships+xml"/>
  <Override PartName="/ppt/slides/slide189.xml" ContentType="application/vnd.openxmlformats-officedocument.presentationml.slide+xml"/>
  <Override PartName="/ppt/diagrams/data8.xml" ContentType="application/vnd.openxmlformats-officedocument.drawingml.diagramData+xml"/>
  <Override PartName="/ppt/notesSlides/notesSlide25.xml" ContentType="application/vnd.openxmlformats-officedocument.presentationml.notesSlide+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harts/chart9.xml" ContentType="application/vnd.openxmlformats-officedocument.drawingml.char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slides/slide167.xml" ContentType="application/vnd.openxmlformats-officedocument.presentationml.slide+xml"/>
  <Override PartName="/ppt/diagrams/layout26.xml" ContentType="application/vnd.openxmlformats-officedocument.drawingml.diagramLayout+xml"/>
  <Override PartName="/ppt/diagrams/drawing41.xml" ContentType="application/vnd.ms-office.drawingml.diagramDrawing+xml"/>
  <Override PartName="/ppt/notesSlides/notesSlide50.xml" ContentType="application/vnd.openxmlformats-officedocument.presentationml.notesSlide+xml"/>
  <Override PartName="/ppt/diagrams/layout73.xml" ContentType="application/vnd.openxmlformats-officedocument.drawingml.diagramLayout+xml"/>
  <Override PartName="/ppt/slides/slide145.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slides/slide97.xml" ContentType="application/vnd.openxmlformats-officedocument.presentationml.slide+xml"/>
  <Override PartName="/ppt/diagrams/colors14.xml" ContentType="application/vnd.openxmlformats-officedocument.drawingml.diagramColors+xml"/>
  <Override PartName="/ppt/diagrams/data27.xml" ContentType="application/vnd.openxmlformats-officedocument.drawingml.diagramData+xml"/>
  <Override PartName="/ppt/diagrams/colors61.xml" ContentType="application/vnd.openxmlformats-officedocument.drawingml.diagramColors+xml"/>
  <Override PartName="/ppt/diagrams/data74.xml" ContentType="application/vnd.openxmlformats-officedocument.drawingml.diagramData+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diagrams/quickStyle78.xml" ContentType="application/vnd.openxmlformats-officedocument.drawingml.diagramStyle+xml"/>
  <Override PartName="/ppt/diagrams/drawing79.xml" ContentType="application/vnd.ms-office.drawingml.diagramDrawing+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diagrams/data30.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notesSlides/notesSlide44.xml" ContentType="application/vnd.openxmlformats-officedocument.presentationml.notesSlide+xml"/>
  <Override PartName="/ppt/diagrams/layout67.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1"/>
  </p:notesMasterIdLst>
  <p:sldIdLst>
    <p:sldId id="442" r:id="rId2"/>
    <p:sldId id="647" r:id="rId3"/>
    <p:sldId id="787" r:id="rId4"/>
    <p:sldId id="330" r:id="rId5"/>
    <p:sldId id="377" r:id="rId6"/>
    <p:sldId id="488" r:id="rId7"/>
    <p:sldId id="562" r:id="rId8"/>
    <p:sldId id="495" r:id="rId9"/>
    <p:sldId id="656" r:id="rId10"/>
    <p:sldId id="657" r:id="rId11"/>
    <p:sldId id="489" r:id="rId12"/>
    <p:sldId id="486" r:id="rId13"/>
    <p:sldId id="511" r:id="rId14"/>
    <p:sldId id="393" r:id="rId15"/>
    <p:sldId id="561" r:id="rId16"/>
    <p:sldId id="491" r:id="rId17"/>
    <p:sldId id="483" r:id="rId18"/>
    <p:sldId id="699" r:id="rId19"/>
    <p:sldId id="700" r:id="rId20"/>
    <p:sldId id="655" r:id="rId21"/>
    <p:sldId id="701" r:id="rId22"/>
    <p:sldId id="702" r:id="rId23"/>
    <p:sldId id="706" r:id="rId24"/>
    <p:sldId id="703" r:id="rId25"/>
    <p:sldId id="705" r:id="rId26"/>
    <p:sldId id="379" r:id="rId27"/>
    <p:sldId id="648" r:id="rId28"/>
    <p:sldId id="650" r:id="rId29"/>
    <p:sldId id="707" r:id="rId30"/>
    <p:sldId id="708" r:id="rId31"/>
    <p:sldId id="759" r:id="rId32"/>
    <p:sldId id="760" r:id="rId33"/>
    <p:sldId id="761" r:id="rId34"/>
    <p:sldId id="762" r:id="rId35"/>
    <p:sldId id="763" r:id="rId36"/>
    <p:sldId id="764" r:id="rId37"/>
    <p:sldId id="659" r:id="rId38"/>
    <p:sldId id="660" r:id="rId39"/>
    <p:sldId id="651" r:id="rId40"/>
    <p:sldId id="649" r:id="rId41"/>
    <p:sldId id="654" r:id="rId42"/>
    <p:sldId id="658" r:id="rId43"/>
    <p:sldId id="653" r:id="rId44"/>
    <p:sldId id="332" r:id="rId45"/>
    <p:sldId id="410" r:id="rId46"/>
    <p:sldId id="645" r:id="rId47"/>
    <p:sldId id="709" r:id="rId48"/>
    <p:sldId id="710" r:id="rId49"/>
    <p:sldId id="714" r:id="rId50"/>
    <p:sldId id="718" r:id="rId51"/>
    <p:sldId id="719" r:id="rId52"/>
    <p:sldId id="720" r:id="rId53"/>
    <p:sldId id="722" r:id="rId54"/>
    <p:sldId id="592" r:id="rId55"/>
    <p:sldId id="741" r:id="rId56"/>
    <p:sldId id="721" r:id="rId57"/>
    <p:sldId id="739" r:id="rId58"/>
    <p:sldId id="740" r:id="rId59"/>
    <p:sldId id="717" r:id="rId60"/>
    <p:sldId id="597" r:id="rId61"/>
    <p:sldId id="596" r:id="rId62"/>
    <p:sldId id="711" r:id="rId63"/>
    <p:sldId id="712" r:id="rId64"/>
    <p:sldId id="723" r:id="rId65"/>
    <p:sldId id="602" r:id="rId66"/>
    <p:sldId id="603" r:id="rId67"/>
    <p:sldId id="661" r:id="rId68"/>
    <p:sldId id="662" r:id="rId69"/>
    <p:sldId id="663" r:id="rId70"/>
    <p:sldId id="664" r:id="rId71"/>
    <p:sldId id="786" r:id="rId72"/>
    <p:sldId id="665" r:id="rId73"/>
    <p:sldId id="666" r:id="rId74"/>
    <p:sldId id="667" r:id="rId75"/>
    <p:sldId id="668" r:id="rId76"/>
    <p:sldId id="669" r:id="rId77"/>
    <p:sldId id="670" r:id="rId78"/>
    <p:sldId id="671" r:id="rId79"/>
    <p:sldId id="672" r:id="rId80"/>
    <p:sldId id="673" r:id="rId81"/>
    <p:sldId id="674" r:id="rId82"/>
    <p:sldId id="675" r:id="rId83"/>
    <p:sldId id="676" r:id="rId84"/>
    <p:sldId id="677" r:id="rId85"/>
    <p:sldId id="678" r:id="rId86"/>
    <p:sldId id="679" r:id="rId87"/>
    <p:sldId id="680" r:id="rId88"/>
    <p:sldId id="681" r:id="rId89"/>
    <p:sldId id="682" r:id="rId90"/>
    <p:sldId id="683" r:id="rId91"/>
    <p:sldId id="684" r:id="rId92"/>
    <p:sldId id="685" r:id="rId93"/>
    <p:sldId id="686" r:id="rId94"/>
    <p:sldId id="687" r:id="rId95"/>
    <p:sldId id="688" r:id="rId96"/>
    <p:sldId id="689" r:id="rId97"/>
    <p:sldId id="690" r:id="rId98"/>
    <p:sldId id="691" r:id="rId99"/>
    <p:sldId id="692" r:id="rId100"/>
    <p:sldId id="693" r:id="rId101"/>
    <p:sldId id="694" r:id="rId102"/>
    <p:sldId id="695" r:id="rId103"/>
    <p:sldId id="696" r:id="rId104"/>
    <p:sldId id="697" r:id="rId105"/>
    <p:sldId id="747" r:id="rId106"/>
    <p:sldId id="513" r:id="rId107"/>
    <p:sldId id="752" r:id="rId108"/>
    <p:sldId id="750" r:id="rId109"/>
    <p:sldId id="514" r:id="rId110"/>
    <p:sldId id="515" r:id="rId111"/>
    <p:sldId id="756" r:id="rId112"/>
    <p:sldId id="749" r:id="rId113"/>
    <p:sldId id="755" r:id="rId114"/>
    <p:sldId id="753" r:id="rId115"/>
    <p:sldId id="754" r:id="rId116"/>
    <p:sldId id="517" r:id="rId117"/>
    <p:sldId id="758" r:id="rId118"/>
    <p:sldId id="519" r:id="rId119"/>
    <p:sldId id="757" r:id="rId120"/>
    <p:sldId id="520" r:id="rId121"/>
    <p:sldId id="369" r:id="rId122"/>
    <p:sldId id="724" r:id="rId123"/>
    <p:sldId id="371" r:id="rId124"/>
    <p:sldId id="370" r:id="rId125"/>
    <p:sldId id="396" r:id="rId126"/>
    <p:sldId id="728" r:id="rId127"/>
    <p:sldId id="372" r:id="rId128"/>
    <p:sldId id="729" r:id="rId129"/>
    <p:sldId id="373" r:id="rId130"/>
    <p:sldId id="730" r:id="rId131"/>
    <p:sldId id="731" r:id="rId132"/>
    <p:sldId id="732" r:id="rId133"/>
    <p:sldId id="733" r:id="rId134"/>
    <p:sldId id="734" r:id="rId135"/>
    <p:sldId id="735" r:id="rId136"/>
    <p:sldId id="736" r:id="rId137"/>
    <p:sldId id="725" r:id="rId138"/>
    <p:sldId id="375" r:id="rId139"/>
    <p:sldId id="398" r:id="rId140"/>
    <p:sldId id="374" r:id="rId141"/>
    <p:sldId id="376" r:id="rId142"/>
    <p:sldId id="604" r:id="rId143"/>
    <p:sldId id="726" r:id="rId144"/>
    <p:sldId id="605" r:id="rId145"/>
    <p:sldId id="606" r:id="rId146"/>
    <p:sldId id="607" r:id="rId147"/>
    <p:sldId id="737" r:id="rId148"/>
    <p:sldId id="738" r:id="rId149"/>
    <p:sldId id="608" r:id="rId150"/>
    <p:sldId id="609" r:id="rId151"/>
    <p:sldId id="610" r:id="rId152"/>
    <p:sldId id="611" r:id="rId153"/>
    <p:sldId id="612" r:id="rId154"/>
    <p:sldId id="615" r:id="rId155"/>
    <p:sldId id="616" r:id="rId156"/>
    <p:sldId id="617" r:id="rId157"/>
    <p:sldId id="618" r:id="rId158"/>
    <p:sldId id="781" r:id="rId159"/>
    <p:sldId id="782" r:id="rId160"/>
    <p:sldId id="783" r:id="rId161"/>
    <p:sldId id="784" r:id="rId162"/>
    <p:sldId id="785" r:id="rId163"/>
    <p:sldId id="765" r:id="rId164"/>
    <p:sldId id="766" r:id="rId165"/>
    <p:sldId id="767" r:id="rId166"/>
    <p:sldId id="768" r:id="rId167"/>
    <p:sldId id="769" r:id="rId168"/>
    <p:sldId id="770" r:id="rId169"/>
    <p:sldId id="771" r:id="rId170"/>
    <p:sldId id="772" r:id="rId171"/>
    <p:sldId id="773" r:id="rId172"/>
    <p:sldId id="774" r:id="rId173"/>
    <p:sldId id="775" r:id="rId174"/>
    <p:sldId id="776" r:id="rId175"/>
    <p:sldId id="777" r:id="rId176"/>
    <p:sldId id="778" r:id="rId177"/>
    <p:sldId id="625" r:id="rId178"/>
    <p:sldId id="745" r:id="rId179"/>
    <p:sldId id="626" r:id="rId180"/>
    <p:sldId id="746" r:id="rId181"/>
    <p:sldId id="627" r:id="rId182"/>
    <p:sldId id="628" r:id="rId183"/>
    <p:sldId id="780" r:id="rId184"/>
    <p:sldId id="629" r:id="rId185"/>
    <p:sldId id="630" r:id="rId186"/>
    <p:sldId id="631" r:id="rId187"/>
    <p:sldId id="779" r:id="rId188"/>
    <p:sldId id="634" r:id="rId189"/>
    <p:sldId id="742" r:id="rId190"/>
    <p:sldId id="635" r:id="rId191"/>
    <p:sldId id="636" r:id="rId192"/>
    <p:sldId id="633" r:id="rId193"/>
    <p:sldId id="637" r:id="rId194"/>
    <p:sldId id="639" r:id="rId195"/>
    <p:sldId id="632" r:id="rId196"/>
    <p:sldId id="641" r:id="rId197"/>
    <p:sldId id="642" r:id="rId198"/>
    <p:sldId id="643" r:id="rId199"/>
    <p:sldId id="644" r:id="rId200"/>
  </p:sldIdLst>
  <p:sldSz cx="9144000" cy="6858000" type="screen4x3"/>
  <p:notesSz cx="6858000" cy="9296400"/>
  <p:custDataLst>
    <p:tags r:id="rId2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Barr" initials="MB" lastIdx="3" clrIdx="0"/>
  <p:cmAuthor id="1" name="Morgan" initials="M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063"/>
    <a:srgbClr val="FAD260"/>
    <a:srgbClr val="EECC00"/>
    <a:srgbClr val="FB9D3F"/>
    <a:srgbClr val="EABE04"/>
    <a:srgbClr val="F5D561"/>
    <a:srgbClr val="008000"/>
    <a:srgbClr val="BDFFBD"/>
    <a:srgbClr val="006000"/>
    <a:srgbClr val="009200"/>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9" autoAdjust="0"/>
    <p:restoredTop sz="88183" autoAdjust="0"/>
  </p:normalViewPr>
  <p:slideViewPr>
    <p:cSldViewPr>
      <p:cViewPr varScale="1">
        <p:scale>
          <a:sx n="114" d="100"/>
          <a:sy n="114" d="100"/>
        </p:scale>
        <p:origin x="-852" y="-90"/>
      </p:cViewPr>
      <p:guideLst>
        <p:guide orient="horz" pos="2160"/>
        <p:guide pos="2880"/>
      </p:guideLst>
    </p:cSldViewPr>
  </p:slideViewPr>
  <p:outlineViewPr>
    <p:cViewPr>
      <p:scale>
        <a:sx n="33" d="100"/>
        <a:sy n="33" d="100"/>
      </p:scale>
      <p:origin x="48" y="0"/>
    </p:cViewPr>
  </p:outlineViewPr>
  <p:notesTextViewPr>
    <p:cViewPr>
      <p:scale>
        <a:sx n="125" d="100"/>
        <a:sy n="125" d="100"/>
      </p:scale>
      <p:origin x="0" y="0"/>
    </p:cViewPr>
  </p:notesTextViewPr>
  <p:sorterViewPr>
    <p:cViewPr>
      <p:scale>
        <a:sx n="66" d="100"/>
        <a:sy n="66" d="100"/>
      </p:scale>
      <p:origin x="0" y="834"/>
    </p:cViewPr>
  </p:sorterViewPr>
  <p:notesViewPr>
    <p:cSldViewPr>
      <p:cViewPr varScale="1">
        <p:scale>
          <a:sx n="59" d="100"/>
          <a:sy n="59" d="100"/>
        </p:scale>
        <p:origin x="-2496"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gs" Target="tags/tag1.xml"/><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ustainable%20Manufacturing%20101\MECS%202006%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Sustainable%20Manufacturing%20101\MECS%202006%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TA-FSC01-GROUP\TD-SHARED\ASTD\Its\Sustainable%20Manufacturing%20Initiative\Sustainable%20Manufacturing%20101\Sources\Municipal%20Solid%20Wast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dirty="0"/>
              <a:t>The</a:t>
            </a:r>
            <a:r>
              <a:rPr lang="en-US" baseline="0" dirty="0"/>
              <a:t> </a:t>
            </a:r>
            <a:r>
              <a:rPr lang="en-US" baseline="0" dirty="0" smtClean="0"/>
              <a:t>World’s </a:t>
            </a:r>
            <a:r>
              <a:rPr lang="en-US" baseline="0" dirty="0"/>
              <a:t>Water Supply</a:t>
            </a:r>
            <a:endParaRPr lang="en-US" dirty="0"/>
          </a:p>
        </c:rich>
      </c:tx>
      <c:layout>
        <c:manualLayout>
          <c:xMode val="edge"/>
          <c:yMode val="edge"/>
          <c:x val="0.2154304461942268"/>
          <c:y val="3.5714285714285712E-2"/>
        </c:manualLayout>
      </c:layout>
    </c:title>
    <c:plotArea>
      <c:layout>
        <c:manualLayout>
          <c:layoutTarget val="inner"/>
          <c:xMode val="edge"/>
          <c:yMode val="edge"/>
          <c:x val="9.8611111111111094E-2"/>
          <c:y val="0.32427098398414717"/>
          <c:w val="0.71111111111111114"/>
          <c:h val="0.55012514060742412"/>
        </c:manualLayout>
      </c:layout>
      <c:ofPieChart>
        <c:ofPieType val="bar"/>
        <c:varyColors val="1"/>
        <c:ser>
          <c:idx val="0"/>
          <c:order val="0"/>
          <c:dLbls>
            <c:dLbl>
              <c:idx val="0"/>
              <c:layout>
                <c:manualLayout>
                  <c:x val="0.16516666666666671"/>
                  <c:y val="-9.1697198564465662E-2"/>
                </c:manualLayout>
              </c:layout>
              <c:dLblPos val="bestFit"/>
              <c:showCatName val="1"/>
              <c:showPercent val="1"/>
            </c:dLbl>
            <c:dLbl>
              <c:idx val="3"/>
              <c:layout>
                <c:manualLayout>
                  <c:x val="2.7775590551181216E-3"/>
                  <c:y val="6.5476190476190493E-2"/>
                </c:manualLayout>
              </c:layout>
              <c:tx>
                <c:rich>
                  <a:bodyPr/>
                  <a:lstStyle/>
                  <a:p>
                    <a:pPr>
                      <a:defRPr sz="1200" b="1" u="sng">
                        <a:solidFill>
                          <a:schemeClr val="accent5"/>
                        </a:solidFill>
                      </a:defRPr>
                    </a:pPr>
                    <a:r>
                      <a:rPr lang="en-US" sz="1200" b="1" u="sng" dirty="0" smtClean="0">
                        <a:solidFill>
                          <a:schemeClr val="accent5"/>
                        </a:solidFill>
                      </a:rPr>
                      <a:t>Lakes </a:t>
                    </a:r>
                    <a:r>
                      <a:rPr lang="en-US" sz="1200" b="1" u="sng" dirty="0">
                        <a:solidFill>
                          <a:schemeClr val="accent5"/>
                        </a:solidFill>
                      </a:rPr>
                      <a:t>and Rivers
</a:t>
                    </a:r>
                    <a:r>
                      <a:rPr lang="en-US" sz="1200" b="1" u="sng" dirty="0" smtClean="0">
                        <a:solidFill>
                          <a:schemeClr val="accent5"/>
                        </a:solidFill>
                      </a:rPr>
                      <a:t>0.03%</a:t>
                    </a:r>
                    <a:endParaRPr lang="en-US" sz="1200" b="1" u="sng" dirty="0">
                      <a:solidFill>
                        <a:schemeClr val="accent5"/>
                      </a:solidFill>
                    </a:endParaRPr>
                  </a:p>
                </c:rich>
              </c:tx>
              <c:spPr/>
              <c:dLblPos val="bestFit"/>
              <c:showCatName val="1"/>
              <c:showPercent val="1"/>
            </c:dLbl>
            <c:dLbl>
              <c:idx val="4"/>
              <c:layout>
                <c:manualLayout>
                  <c:x val="-4.4658136482939634E-2"/>
                  <c:y val="-0.20670369328833896"/>
                </c:manualLayout>
              </c:layout>
              <c:tx>
                <c:rich>
                  <a:bodyPr/>
                  <a:lstStyle/>
                  <a:p>
                    <a:r>
                      <a:rPr lang="en-US" dirty="0" smtClean="0"/>
                      <a:t>Freshwater</a:t>
                    </a:r>
                    <a:r>
                      <a:rPr lang="en-US" dirty="0"/>
                      <a:t>
3%</a:t>
                    </a:r>
                  </a:p>
                </c:rich>
              </c:tx>
              <c:dLblPos val="bestFit"/>
              <c:showCatName val="1"/>
              <c:showPercent val="1"/>
            </c:dLbl>
            <c:dLblPos val="bestFit"/>
            <c:showCatName val="1"/>
            <c:showPercent val="1"/>
            <c:showLeaderLines val="1"/>
          </c:dLbls>
          <c:cat>
            <c:strRef>
              <c:f>Sheet1!$A$2:$A$5</c:f>
              <c:strCache>
                <c:ptCount val="4"/>
                <c:pt idx="0">
                  <c:v>Oceans</c:v>
                </c:pt>
                <c:pt idx="1">
                  <c:v>Glaciers and Ground Ice</c:v>
                </c:pt>
                <c:pt idx="2">
                  <c:v>Groundwater</c:v>
                </c:pt>
                <c:pt idx="3">
                  <c:v>Lakes and Rivers</c:v>
                </c:pt>
              </c:strCache>
            </c:strRef>
          </c:cat>
          <c:val>
            <c:numRef>
              <c:f>Sheet1!$B$2:$B$5</c:f>
              <c:numCache>
                <c:formatCode>General</c:formatCode>
                <c:ptCount val="4"/>
                <c:pt idx="0">
                  <c:v>0.97000000000000008</c:v>
                </c:pt>
                <c:pt idx="1">
                  <c:v>2.070000000000001E-2</c:v>
                </c:pt>
                <c:pt idx="2">
                  <c:v>9.0000000000000375E-3</c:v>
                </c:pt>
                <c:pt idx="3">
                  <c:v>3.0000000000000133E-4</c:v>
                </c:pt>
              </c:numCache>
            </c:numRef>
          </c:val>
        </c:ser>
        <c:dLbls>
          <c:showPercent val="1"/>
        </c:dLbls>
        <c:gapWidth val="100"/>
        <c:splitType val="pos"/>
        <c:splitPos val="3"/>
        <c:secondPieSize val="75"/>
        <c:serLines/>
      </c:ofPieChart>
      <c:spPr>
        <a:effectLst>
          <a:outerShdw blurRad="50800" dist="38100" dir="2700000" algn="tl" rotWithShape="0">
            <a:prstClr val="black">
              <a:alpha val="40000"/>
            </a:prstClr>
          </a:outerShdw>
        </a:effectLst>
      </c:spPr>
    </c:plotArea>
    <c:legend>
      <c:legendPos val="t"/>
      <c:layout>
        <c:manualLayout>
          <c:xMode val="edge"/>
          <c:yMode val="edge"/>
          <c:x val="5.0000000000000114E-2"/>
          <c:y val="0.16434330427195312"/>
          <c:w val="0.9"/>
          <c:h val="0.11468423015487676"/>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dirty="0"/>
              <a:t>U.S. Energy Consumption by Sector </a:t>
            </a:r>
          </a:p>
        </c:rich>
      </c:tx>
      <c:layout>
        <c:manualLayout>
          <c:xMode val="edge"/>
          <c:yMode val="edge"/>
          <c:x val="0.12884557463103988"/>
          <c:y val="5.333333333333385E-2"/>
        </c:manualLayout>
      </c:layout>
    </c:title>
    <c:view3D>
      <c:rotX val="40"/>
      <c:perspective val="30"/>
    </c:view3D>
    <c:plotArea>
      <c:layout>
        <c:manualLayout>
          <c:layoutTarget val="inner"/>
          <c:xMode val="edge"/>
          <c:yMode val="edge"/>
          <c:x val="8.4357815928747068E-2"/>
          <c:y val="0.30851513560804938"/>
          <c:w val="0.814890925519559"/>
          <c:h val="0.59649711286089369"/>
        </c:manualLayout>
      </c:layout>
      <c:pie3DChart>
        <c:varyColors val="1"/>
        <c:ser>
          <c:idx val="0"/>
          <c:order val="0"/>
          <c:dLbls>
            <c:txPr>
              <a:bodyPr/>
              <a:lstStyle/>
              <a:p>
                <a:pPr>
                  <a:defRPr>
                    <a:solidFill>
                      <a:schemeClr val="bg1"/>
                    </a:solidFill>
                  </a:defRPr>
                </a:pPr>
                <a:endParaRPr lang="en-US"/>
              </a:p>
            </c:txPr>
            <c:showPercent val="1"/>
            <c:showLeaderLines val="1"/>
          </c:dLbls>
          <c:cat>
            <c:strRef>
              <c:f>'Sheet1 (2)'!$B$68:$B$71</c:f>
              <c:strCache>
                <c:ptCount val="4"/>
                <c:pt idx="0">
                  <c:v>Residential</c:v>
                </c:pt>
                <c:pt idx="1">
                  <c:v>Commercial</c:v>
                </c:pt>
                <c:pt idx="2">
                  <c:v>Industrial</c:v>
                </c:pt>
                <c:pt idx="3">
                  <c:v>Transportation</c:v>
                </c:pt>
              </c:strCache>
            </c:strRef>
          </c:cat>
          <c:val>
            <c:numRef>
              <c:f>'Sheet1 (2)'!$C$68:$C$71</c:f>
              <c:numCache>
                <c:formatCode>#,##0</c:formatCode>
                <c:ptCount val="4"/>
                <c:pt idx="0">
                  <c:v>21207015</c:v>
                </c:pt>
                <c:pt idx="1">
                  <c:v>18147578</c:v>
                </c:pt>
                <c:pt idx="2">
                  <c:v>28199073</c:v>
                </c:pt>
                <c:pt idx="3">
                  <c:v>27033263</c:v>
                </c:pt>
              </c:numCache>
            </c:numRef>
          </c:val>
        </c:ser>
        <c:dLbls>
          <c:showPercent val="1"/>
        </c:dLbls>
      </c:pie3DChart>
    </c:plotArea>
    <c:legend>
      <c:legendPos val="t"/>
      <c:layout>
        <c:manualLayout>
          <c:xMode val="edge"/>
          <c:yMode val="edge"/>
          <c:x val="0.19350802461167768"/>
          <c:y val="0.18606666666666671"/>
          <c:w val="0.59574329848113372"/>
          <c:h val="0.16011338582677245"/>
        </c:manualLayout>
      </c:layout>
      <c:txPr>
        <a:bodyPr/>
        <a:lstStyle/>
        <a:p>
          <a:pPr>
            <a:defRPr sz="1400"/>
          </a:pPr>
          <a:endParaRPr lang="en-US"/>
        </a:p>
      </c:txPr>
    </c:legend>
    <c:plotVisOnly val="1"/>
  </c:chart>
  <c:spPr>
    <a:effectLst>
      <a:outerShdw blurRad="50800" dist="38100" dir="2700000" algn="tl" rotWithShape="0">
        <a:prstClr val="black">
          <a:alpha val="40000"/>
        </a:prstClr>
      </a:outerShdw>
    </a:effectLst>
    <a:scene3d>
      <a:camera prst="orthographicFront"/>
      <a:lightRig rig="threePt" dir="t"/>
    </a:scene3d>
    <a:sp3d prstMaterial="dkEdge"/>
  </c:spPr>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1600" dirty="0"/>
              <a:t>First</a:t>
            </a:r>
            <a:r>
              <a:rPr lang="en-US" sz="1600" baseline="0" dirty="0"/>
              <a:t> Use of Energy</a:t>
            </a:r>
            <a:r>
              <a:rPr lang="en-US" sz="1600" b="1" i="0" u="none" strike="noStrike" baseline="0" dirty="0"/>
              <a:t> in Manufacturing (2006)</a:t>
            </a:r>
          </a:p>
          <a:p>
            <a:pPr>
              <a:defRPr/>
            </a:pPr>
            <a:r>
              <a:rPr lang="en-US" sz="1000" b="1" i="0" u="none" strike="noStrike" baseline="0" dirty="0"/>
              <a:t>Unit: Trillion Btu. </a:t>
            </a:r>
            <a:endParaRPr lang="en-US" sz="1000" dirty="0"/>
          </a:p>
        </c:rich>
      </c:tx>
      <c:layout>
        <c:manualLayout>
          <c:xMode val="edge"/>
          <c:yMode val="edge"/>
          <c:x val="0.21166289625823498"/>
          <c:y val="1.8691584200068091E-2"/>
        </c:manualLayout>
      </c:layout>
    </c:title>
    <c:view3D>
      <c:rotX val="50"/>
      <c:perspective val="30"/>
    </c:view3D>
    <c:plotArea>
      <c:layout>
        <c:manualLayout>
          <c:layoutTarget val="inner"/>
          <c:xMode val="edge"/>
          <c:yMode val="edge"/>
          <c:x val="5.7957708116674098E-2"/>
          <c:y val="0.30197975253093362"/>
          <c:w val="0.52210196602783143"/>
          <c:h val="0.43922863808690582"/>
        </c:manualLayout>
      </c:layout>
      <c:pie3DChart>
        <c:varyColors val="1"/>
        <c:ser>
          <c:idx val="0"/>
          <c:order val="0"/>
          <c:dLbls>
            <c:dLbl>
              <c:idx val="0"/>
              <c:spPr/>
              <c:txPr>
                <a:bodyPr/>
                <a:lstStyle/>
                <a:p>
                  <a:pPr>
                    <a:defRPr>
                      <a:solidFill>
                        <a:schemeClr val="bg1"/>
                      </a:solidFill>
                    </a:defRPr>
                  </a:pPr>
                  <a:endParaRPr lang="en-US"/>
                </a:p>
              </c:txPr>
            </c:dLbl>
            <c:dLbl>
              <c:idx val="1"/>
              <c:tx>
                <c:rich>
                  <a:bodyPr/>
                  <a:lstStyle/>
                  <a:p>
                    <a:r>
                      <a:rPr lang="en-US" dirty="0">
                        <a:solidFill>
                          <a:schemeClr val="bg1"/>
                        </a:solidFill>
                      </a:rPr>
                      <a:t>26%</a:t>
                    </a:r>
                  </a:p>
                </c:rich>
              </c:tx>
              <c:showPercent val="1"/>
            </c:dLbl>
            <c:dLbl>
              <c:idx val="2"/>
              <c:tx>
                <c:rich>
                  <a:bodyPr/>
                  <a:lstStyle/>
                  <a:p>
                    <a:r>
                      <a:rPr lang="en-US" dirty="0">
                        <a:solidFill>
                          <a:schemeClr val="bg1"/>
                        </a:solidFill>
                      </a:rPr>
                      <a:t>13%</a:t>
                    </a:r>
                  </a:p>
                </c:rich>
              </c:tx>
              <c:showPercent val="1"/>
            </c:dLbl>
            <c:dLbl>
              <c:idx val="3"/>
              <c:spPr/>
              <c:txPr>
                <a:bodyPr/>
                <a:lstStyle/>
                <a:p>
                  <a:pPr>
                    <a:defRPr>
                      <a:solidFill>
                        <a:schemeClr val="bg1"/>
                      </a:solidFill>
                    </a:defRPr>
                  </a:pPr>
                  <a:endParaRPr lang="en-US"/>
                </a:p>
              </c:txPr>
            </c:dLbl>
            <c:dLbl>
              <c:idx val="4"/>
              <c:spPr/>
              <c:txPr>
                <a:bodyPr/>
                <a:lstStyle/>
                <a:p>
                  <a:pPr>
                    <a:defRPr>
                      <a:solidFill>
                        <a:schemeClr val="bg1"/>
                      </a:solidFill>
                    </a:defRPr>
                  </a:pPr>
                  <a:endParaRPr lang="en-US"/>
                </a:p>
              </c:txPr>
            </c:dLbl>
            <c:dLbl>
              <c:idx val="5"/>
              <c:layout>
                <c:manualLayout>
                  <c:x val="-3.2665181885671891E-2"/>
                  <c:y val="-0.10280371310037208"/>
                </c:manualLayout>
              </c:layout>
              <c:showPercent val="1"/>
            </c:dLbl>
            <c:dLbl>
              <c:idx val="6"/>
              <c:layout>
                <c:manualLayout>
                  <c:x val="5.6421677802524134E-2"/>
                  <c:y val="-9.9688449067027798E-2"/>
                </c:manualLayout>
              </c:layout>
              <c:showPercent val="1"/>
            </c:dLbl>
            <c:dLbl>
              <c:idx val="7"/>
              <c:layout>
                <c:manualLayout>
                  <c:x val="-5.9391239792132089E-3"/>
                  <c:y val="-9.9688449067027798E-2"/>
                </c:manualLayout>
              </c:layout>
              <c:showPercent val="1"/>
            </c:dLbl>
            <c:showPercent val="1"/>
            <c:showLeaderLines val="1"/>
          </c:dLbls>
          <c:cat>
            <c:strRef>
              <c:f>Sheet2!$A$90:$A$97</c:f>
              <c:strCache>
                <c:ptCount val="8"/>
                <c:pt idx="0">
                  <c:v>Other</c:v>
                </c:pt>
                <c:pt idx="1">
                  <c:v>Natural Gas</c:v>
                </c:pt>
                <c:pt idx="2">
                  <c:v>Net Electricity</c:v>
                </c:pt>
                <c:pt idx="3">
                  <c:v>LPG and NGL</c:v>
                </c:pt>
                <c:pt idx="4">
                  <c:v>Coal</c:v>
                </c:pt>
                <c:pt idx="5">
                  <c:v>Residual Fuel  Oil</c:v>
                </c:pt>
                <c:pt idx="6">
                  <c:v>Coke and Breeze</c:v>
                </c:pt>
                <c:pt idx="7">
                  <c:v>Distillate Fuel Oil</c:v>
                </c:pt>
              </c:strCache>
            </c:strRef>
          </c:cat>
          <c:val>
            <c:numRef>
              <c:f>Sheet2!$B$90:$B$97</c:f>
              <c:numCache>
                <c:formatCode>#,##0</c:formatCode>
                <c:ptCount val="8"/>
                <c:pt idx="0">
                  <c:v>9088</c:v>
                </c:pt>
                <c:pt idx="1">
                  <c:v>5911</c:v>
                </c:pt>
                <c:pt idx="2">
                  <c:v>2851</c:v>
                </c:pt>
                <c:pt idx="3">
                  <c:v>2376</c:v>
                </c:pt>
                <c:pt idx="4">
                  <c:v>1433</c:v>
                </c:pt>
                <c:pt idx="5">
                  <c:v>314</c:v>
                </c:pt>
                <c:pt idx="6">
                  <c:v>272</c:v>
                </c:pt>
                <c:pt idx="7">
                  <c:v>143</c:v>
                </c:pt>
              </c:numCache>
            </c:numRef>
          </c:val>
        </c:ser>
        <c:dLbls>
          <c:showPercent val="1"/>
        </c:dLbls>
      </c:pie3DChart>
    </c:plotArea>
    <c:legend>
      <c:legendPos val="r"/>
    </c:legend>
    <c:plotVisOnly val="1"/>
  </c:chart>
  <c:spPr>
    <a:scene3d>
      <a:camera prst="orthographicFront"/>
      <a:lightRig rig="threePt" dir="t"/>
    </a:scene3d>
    <a:sp3d>
      <a:bevelT w="6350"/>
    </a:sp3d>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dirty="0"/>
              <a:t>U.S. Energy </a:t>
            </a:r>
            <a:r>
              <a:rPr lang="en-US" dirty="0" smtClean="0"/>
              <a:t>Consumption by </a:t>
            </a:r>
            <a:r>
              <a:rPr lang="en-US" dirty="0"/>
              <a:t>Source, </a:t>
            </a:r>
            <a:r>
              <a:rPr lang="en-US" dirty="0" smtClean="0"/>
              <a:t>2010</a:t>
            </a:r>
            <a:r>
              <a:rPr lang="en-US" baseline="30000" dirty="0" smtClean="0"/>
              <a:t>1</a:t>
            </a:r>
            <a:endParaRPr lang="en-US" dirty="0"/>
          </a:p>
        </c:rich>
      </c:tx>
      <c:layout>
        <c:manualLayout>
          <c:xMode val="edge"/>
          <c:yMode val="edge"/>
          <c:x val="0.23757452893015177"/>
          <c:y val="9.3676814988291075E-3"/>
        </c:manualLayout>
      </c:layout>
    </c:title>
    <c:view3D>
      <c:rotX val="60"/>
      <c:rotY val="120"/>
      <c:perspective val="30"/>
    </c:view3D>
    <c:plotArea>
      <c:layout>
        <c:manualLayout>
          <c:layoutTarget val="inner"/>
          <c:xMode val="edge"/>
          <c:yMode val="edge"/>
          <c:x val="0"/>
          <c:y val="0.18008903072138124"/>
          <c:w val="0.92579621577153604"/>
          <c:h val="0.81991087179676259"/>
        </c:manualLayout>
      </c:layout>
      <c:pie3DChart>
        <c:varyColors val="1"/>
        <c:ser>
          <c:idx val="0"/>
          <c:order val="0"/>
          <c:dLbls>
            <c:dLbl>
              <c:idx val="3"/>
              <c:layout>
                <c:manualLayout>
                  <c:x val="-0.18796705449132448"/>
                  <c:y val="1.5685334415165394E-2"/>
                </c:manualLayout>
              </c:layout>
              <c:showCatName val="1"/>
              <c:showPercent val="1"/>
            </c:dLbl>
            <c:txPr>
              <a:bodyPr/>
              <a:lstStyle/>
              <a:p>
                <a:pPr>
                  <a:defRPr sz="1200">
                    <a:solidFill>
                      <a:schemeClr val="bg1"/>
                    </a:solidFill>
                  </a:defRPr>
                </a:pPr>
                <a:endParaRPr lang="en-US"/>
              </a:p>
            </c:txPr>
            <c:showCatName val="1"/>
            <c:showPercent val="1"/>
            <c:showLeaderLines val="1"/>
          </c:dLbls>
          <c:cat>
            <c:strRef>
              <c:f>Sheet1!$A$2:$A$6</c:f>
              <c:strCache>
                <c:ptCount val="5"/>
                <c:pt idx="0">
                  <c:v>Petroleum</c:v>
                </c:pt>
                <c:pt idx="1">
                  <c:v>Coal</c:v>
                </c:pt>
                <c:pt idx="2">
                  <c:v>Natural Gas</c:v>
                </c:pt>
                <c:pt idx="3">
                  <c:v>Nuclear Electric Power</c:v>
                </c:pt>
                <c:pt idx="4">
                  <c:v>Renewable Energy</c:v>
                </c:pt>
              </c:strCache>
            </c:strRef>
          </c:cat>
          <c:val>
            <c:numRef>
              <c:f>Sheet1!$B$2:$B$6</c:f>
              <c:numCache>
                <c:formatCode>General</c:formatCode>
                <c:ptCount val="5"/>
                <c:pt idx="0">
                  <c:v>0.37000000000000038</c:v>
                </c:pt>
                <c:pt idx="1">
                  <c:v>0.21000000000000021</c:v>
                </c:pt>
                <c:pt idx="2">
                  <c:v>0.25</c:v>
                </c:pt>
                <c:pt idx="3">
                  <c:v>9.0000000000000024E-2</c:v>
                </c:pt>
                <c:pt idx="4">
                  <c:v>8.0000000000000043E-2</c:v>
                </c:pt>
              </c:numCache>
            </c:numRef>
          </c:val>
        </c:ser>
        <c:dLbls>
          <c:showCatName val="1"/>
          <c:showPercent val="1"/>
        </c:dLbls>
      </c:pie3D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floor>
      <c:spPr>
        <a:noFill/>
        <a:ln w="9525">
          <a:solidFill>
            <a:schemeClr val="bg1"/>
          </a:solidFill>
        </a:ln>
      </c:spPr>
    </c:floor>
    <c:plotArea>
      <c:layout>
        <c:manualLayout>
          <c:layoutTarget val="inner"/>
          <c:xMode val="edge"/>
          <c:yMode val="edge"/>
          <c:x val="0.27859658792650932"/>
          <c:y val="9.7834905771914185E-2"/>
          <c:w val="0.44280708661417328"/>
          <c:h val="0.87573866780165988"/>
        </c:manualLayout>
      </c:layout>
      <c:bar3DChart>
        <c:barDir val="col"/>
        <c:grouping val="stacked"/>
        <c:ser>
          <c:idx val="0"/>
          <c:order val="0"/>
          <c:tx>
            <c:strRef>
              <c:f>Sheet1!$A$12</c:f>
              <c:strCache>
                <c:ptCount val="1"/>
                <c:pt idx="0">
                  <c:v>Hydropower</c:v>
                </c:pt>
              </c:strCache>
            </c:strRef>
          </c:tx>
          <c:dLbls>
            <c:dLbl>
              <c:idx val="0"/>
              <c:layout>
                <c:manualLayout>
                  <c:x val="0.27052624671916031"/>
                  <c:y val="-5.9552773294642786E-2"/>
                </c:manualLayout>
              </c:layout>
              <c:showVal val="1"/>
              <c:showSerName val="1"/>
              <c:separator>
</c:separator>
            </c:dLbl>
            <c:txPr>
              <a:bodyPr/>
              <a:lstStyle/>
              <a:p>
                <a:pPr>
                  <a:defRPr sz="900"/>
                </a:pPr>
                <a:endParaRPr lang="en-US"/>
              </a:p>
            </c:txPr>
            <c:showVal val="1"/>
            <c:showSerName val="1"/>
            <c:separator>
</c:separator>
          </c:dLbls>
          <c:val>
            <c:numRef>
              <c:f>Sheet1!$B$12</c:f>
              <c:numCache>
                <c:formatCode>0%</c:formatCode>
                <c:ptCount val="1"/>
                <c:pt idx="0">
                  <c:v>0.31000000000000111</c:v>
                </c:pt>
              </c:numCache>
            </c:numRef>
          </c:val>
        </c:ser>
        <c:ser>
          <c:idx val="1"/>
          <c:order val="1"/>
          <c:tx>
            <c:strRef>
              <c:f>Sheet1!$A$13</c:f>
              <c:strCache>
                <c:ptCount val="1"/>
                <c:pt idx="0">
                  <c:v>Wood</c:v>
                </c:pt>
              </c:strCache>
            </c:strRef>
          </c:tx>
          <c:dLbls>
            <c:dLbl>
              <c:idx val="0"/>
              <c:layout>
                <c:manualLayout>
                  <c:x val="0.22333333333333341"/>
                  <c:y val="-1.8144905799818607E-2"/>
                </c:manualLayout>
              </c:layout>
              <c:showVal val="1"/>
              <c:showSerName val="1"/>
              <c:separator>
</c:separator>
            </c:dLbl>
            <c:txPr>
              <a:bodyPr/>
              <a:lstStyle/>
              <a:p>
                <a:pPr>
                  <a:defRPr sz="900"/>
                </a:pPr>
                <a:endParaRPr lang="en-US"/>
              </a:p>
            </c:txPr>
            <c:showVal val="1"/>
          </c:dLbls>
          <c:val>
            <c:numRef>
              <c:f>Sheet1!$B$13</c:f>
              <c:numCache>
                <c:formatCode>0%</c:formatCode>
                <c:ptCount val="1"/>
                <c:pt idx="0">
                  <c:v>0.25</c:v>
                </c:pt>
              </c:numCache>
            </c:numRef>
          </c:val>
        </c:ser>
        <c:ser>
          <c:idx val="2"/>
          <c:order val="2"/>
          <c:tx>
            <c:strRef>
              <c:f>Sheet1!$A$14</c:f>
              <c:strCache>
                <c:ptCount val="1"/>
                <c:pt idx="0">
                  <c:v>Biofuels </c:v>
                </c:pt>
              </c:strCache>
            </c:strRef>
          </c:tx>
          <c:dLbls>
            <c:dLbl>
              <c:idx val="0"/>
              <c:layout>
                <c:manualLayout>
                  <c:x val="0.23508766404199474"/>
                  <c:y val="1.8353792732430235E-2"/>
                </c:manualLayout>
              </c:layout>
              <c:showVal val="1"/>
              <c:showSerName val="1"/>
              <c:separator>
</c:separator>
            </c:dLbl>
            <c:txPr>
              <a:bodyPr/>
              <a:lstStyle/>
              <a:p>
                <a:pPr>
                  <a:defRPr sz="900"/>
                </a:pPr>
                <a:endParaRPr lang="en-US"/>
              </a:p>
            </c:txPr>
            <c:showVal val="1"/>
            <c:showSerName val="1"/>
            <c:separator>
</c:separator>
          </c:dLbls>
          <c:val>
            <c:numRef>
              <c:f>Sheet1!$B$14</c:f>
              <c:numCache>
                <c:formatCode>0%</c:formatCode>
                <c:ptCount val="1"/>
                <c:pt idx="0">
                  <c:v>0.23</c:v>
                </c:pt>
              </c:numCache>
            </c:numRef>
          </c:val>
        </c:ser>
        <c:ser>
          <c:idx val="3"/>
          <c:order val="3"/>
          <c:tx>
            <c:strRef>
              <c:f>Sheet1!$A$15</c:f>
              <c:strCache>
                <c:ptCount val="1"/>
                <c:pt idx="0">
                  <c:v>Wind</c:v>
                </c:pt>
              </c:strCache>
            </c:strRef>
          </c:tx>
          <c:dLbls>
            <c:dLbl>
              <c:idx val="0"/>
              <c:layout>
                <c:manualLayout>
                  <c:x val="0.21964908136483041"/>
                  <c:y val="1.201197676377409E-2"/>
                </c:manualLayout>
              </c:layout>
              <c:showVal val="1"/>
              <c:showSerName val="1"/>
              <c:separator>
</c:separator>
            </c:dLbl>
            <c:txPr>
              <a:bodyPr/>
              <a:lstStyle/>
              <a:p>
                <a:pPr>
                  <a:defRPr sz="900"/>
                </a:pPr>
                <a:endParaRPr lang="en-US"/>
              </a:p>
            </c:txPr>
            <c:showVal val="1"/>
            <c:showSerName val="1"/>
            <c:separator>
</c:separator>
          </c:dLbls>
          <c:val>
            <c:numRef>
              <c:f>Sheet1!$B$15</c:f>
              <c:numCache>
                <c:formatCode>0%</c:formatCode>
                <c:ptCount val="1"/>
                <c:pt idx="0">
                  <c:v>0.11</c:v>
                </c:pt>
              </c:numCache>
            </c:numRef>
          </c:val>
        </c:ser>
        <c:ser>
          <c:idx val="4"/>
          <c:order val="4"/>
          <c:tx>
            <c:strRef>
              <c:f>Sheet1!$A$16</c:f>
              <c:strCache>
                <c:ptCount val="1"/>
                <c:pt idx="0">
                  <c:v>Biomass Waste</c:v>
                </c:pt>
              </c:strCache>
            </c:strRef>
          </c:tx>
          <c:dLbls>
            <c:dLbl>
              <c:idx val="0"/>
              <c:layout>
                <c:manualLayout>
                  <c:x val="0.29473674540682415"/>
                  <c:y val="-1.9219119349211868E-2"/>
                </c:manualLayout>
              </c:layout>
              <c:showVal val="1"/>
              <c:showSerName val="1"/>
              <c:separator>
</c:separator>
            </c:dLbl>
            <c:txPr>
              <a:bodyPr/>
              <a:lstStyle/>
              <a:p>
                <a:pPr>
                  <a:defRPr sz="900"/>
                </a:pPr>
                <a:endParaRPr lang="en-US"/>
              </a:p>
            </c:txPr>
            <c:showVal val="1"/>
            <c:showSerName val="1"/>
            <c:separator>
</c:separator>
          </c:dLbls>
          <c:val>
            <c:numRef>
              <c:f>Sheet1!$B$16</c:f>
              <c:numCache>
                <c:formatCode>0%</c:formatCode>
                <c:ptCount val="1"/>
                <c:pt idx="0">
                  <c:v>6.0000000000000032E-2</c:v>
                </c:pt>
              </c:numCache>
            </c:numRef>
          </c:val>
        </c:ser>
        <c:ser>
          <c:idx val="5"/>
          <c:order val="5"/>
          <c:tx>
            <c:strRef>
              <c:f>Sheet1!$A$17</c:f>
              <c:strCache>
                <c:ptCount val="1"/>
                <c:pt idx="0">
                  <c:v>Geothermal</c:v>
                </c:pt>
              </c:strCache>
            </c:strRef>
          </c:tx>
          <c:dLbls>
            <c:dLbl>
              <c:idx val="0"/>
              <c:layout>
                <c:manualLayout>
                  <c:x val="0.3203509186351719"/>
                  <c:y val="-8.9605321073996852E-2"/>
                </c:manualLayout>
              </c:layout>
              <c:showVal val="1"/>
              <c:showSerName val="1"/>
              <c:separator>
</c:separator>
            </c:dLbl>
            <c:txPr>
              <a:bodyPr/>
              <a:lstStyle/>
              <a:p>
                <a:pPr>
                  <a:defRPr sz="900"/>
                </a:pPr>
                <a:endParaRPr lang="en-US"/>
              </a:p>
            </c:txPr>
            <c:showVal val="1"/>
            <c:showSerName val="1"/>
            <c:separator>
</c:separator>
          </c:dLbls>
          <c:val>
            <c:numRef>
              <c:f>Sheet1!$B$17</c:f>
              <c:numCache>
                <c:formatCode>0%</c:formatCode>
                <c:ptCount val="1"/>
                <c:pt idx="0">
                  <c:v>3.0000000000000002E-2</c:v>
                </c:pt>
              </c:numCache>
            </c:numRef>
          </c:val>
        </c:ser>
        <c:ser>
          <c:idx val="6"/>
          <c:order val="6"/>
          <c:tx>
            <c:strRef>
              <c:f>Sheet1!$A$18</c:f>
              <c:strCache>
                <c:ptCount val="1"/>
                <c:pt idx="0">
                  <c:v>Solar</c:v>
                </c:pt>
              </c:strCache>
            </c:strRef>
          </c:tx>
          <c:dLbls>
            <c:dLbl>
              <c:idx val="0"/>
              <c:layout>
                <c:manualLayout>
                  <c:x val="0.27368425196850432"/>
                  <c:y val="-0.17282383180363325"/>
                </c:manualLayout>
              </c:layout>
              <c:showVal val="1"/>
              <c:showSerName val="1"/>
              <c:separator>
</c:separator>
            </c:dLbl>
            <c:txPr>
              <a:bodyPr/>
              <a:lstStyle/>
              <a:p>
                <a:pPr>
                  <a:defRPr sz="900"/>
                </a:pPr>
                <a:endParaRPr lang="en-US"/>
              </a:p>
            </c:txPr>
            <c:showVal val="1"/>
            <c:showSerName val="1"/>
            <c:separator>
</c:separator>
          </c:dLbls>
          <c:val>
            <c:numRef>
              <c:f>Sheet1!$B$18</c:f>
              <c:numCache>
                <c:formatCode>0%</c:formatCode>
                <c:ptCount val="1"/>
                <c:pt idx="0">
                  <c:v>1.0000000000000005E-2</c:v>
                </c:pt>
              </c:numCache>
            </c:numRef>
          </c:val>
        </c:ser>
        <c:dLbls>
          <c:showVal val="1"/>
        </c:dLbls>
        <c:gapWidth val="95"/>
        <c:gapDepth val="95"/>
        <c:shape val="box"/>
        <c:axId val="59265024"/>
        <c:axId val="59266560"/>
        <c:axId val="0"/>
      </c:bar3DChart>
      <c:catAx>
        <c:axId val="59265024"/>
        <c:scaling>
          <c:orientation val="minMax"/>
        </c:scaling>
        <c:delete val="1"/>
        <c:axPos val="b"/>
        <c:majorTickMark val="none"/>
        <c:tickLblPos val="none"/>
        <c:crossAx val="59266560"/>
        <c:crosses val="autoZero"/>
        <c:auto val="1"/>
        <c:lblAlgn val="ctr"/>
        <c:lblOffset val="100"/>
      </c:catAx>
      <c:valAx>
        <c:axId val="59266560"/>
        <c:scaling>
          <c:orientation val="minMax"/>
        </c:scaling>
        <c:delete val="1"/>
        <c:axPos val="l"/>
        <c:numFmt formatCode="0%" sourceLinked="1"/>
        <c:majorTickMark val="none"/>
        <c:tickLblPos val="none"/>
        <c:crossAx val="59265024"/>
        <c:crosses val="autoZero"/>
        <c:crossBetween val="between"/>
      </c:valAx>
    </c:plotArea>
    <c:plotVisOnly val="1"/>
  </c:chart>
  <c:txPr>
    <a:bodyPr/>
    <a:lstStyle/>
    <a:p>
      <a:pPr>
        <a:defRPr>
          <a:latin typeface="Rockwell"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Municipal</a:t>
            </a:r>
            <a:r>
              <a:rPr lang="en-US" baseline="0" dirty="0"/>
              <a:t> Solid Waste  in the U.S.</a:t>
            </a:r>
          </a:p>
          <a:p>
            <a:pPr>
              <a:defRPr/>
            </a:pPr>
            <a:r>
              <a:rPr lang="en-US" baseline="0" dirty="0"/>
              <a:t>(</a:t>
            </a:r>
            <a:r>
              <a:rPr lang="en-US" baseline="0" dirty="0" smtClean="0"/>
              <a:t>2009)</a:t>
            </a:r>
            <a:r>
              <a:rPr lang="en-US" baseline="30000" dirty="0" smtClean="0"/>
              <a:t>2</a:t>
            </a:r>
            <a:endParaRPr lang="en-US" dirty="0"/>
          </a:p>
        </c:rich>
      </c:tx>
    </c:title>
    <c:view3D>
      <c:rotX val="30"/>
      <c:perspective val="30"/>
    </c:view3D>
    <c:plotArea>
      <c:layout/>
      <c:pie3DChart>
        <c:varyColors val="1"/>
        <c:ser>
          <c:idx val="0"/>
          <c:order val="0"/>
          <c:dLbls>
            <c:txPr>
              <a:bodyPr/>
              <a:lstStyle/>
              <a:p>
                <a:pPr>
                  <a:defRPr>
                    <a:solidFill>
                      <a:schemeClr val="bg1"/>
                    </a:solidFill>
                  </a:defRPr>
                </a:pPr>
                <a:endParaRPr lang="en-US"/>
              </a:p>
            </c:txPr>
            <c:showPercent val="1"/>
            <c:separator>
</c:separator>
            <c:showLeaderLines val="1"/>
          </c:dLbls>
          <c:cat>
            <c:strRef>
              <c:f>Sheet1!$A$4:$A$7</c:f>
              <c:strCache>
                <c:ptCount val="4"/>
                <c:pt idx="0">
                  <c:v>Discards to landfill, other disposal</c:v>
                </c:pt>
                <c:pt idx="1">
                  <c:v>Recovery for Recycling</c:v>
                </c:pt>
                <c:pt idx="2">
                  <c:v>Combustion with Energy Recovery</c:v>
                </c:pt>
                <c:pt idx="3">
                  <c:v>Recovery for Composting</c:v>
                </c:pt>
              </c:strCache>
            </c:strRef>
          </c:cat>
          <c:val>
            <c:numRef>
              <c:f>Sheet1!$B$4:$B$7</c:f>
              <c:numCache>
                <c:formatCode>General</c:formatCode>
                <c:ptCount val="4"/>
                <c:pt idx="0">
                  <c:v>131.9</c:v>
                </c:pt>
                <c:pt idx="1">
                  <c:v>61.3</c:v>
                </c:pt>
                <c:pt idx="2">
                  <c:v>29</c:v>
                </c:pt>
                <c:pt idx="3">
                  <c:v>20.8</c:v>
                </c:pt>
              </c:numCache>
            </c:numRef>
          </c:val>
        </c:ser>
        <c:dLbls>
          <c:showVal val="1"/>
        </c:dLbls>
      </c:pie3DChart>
    </c:plotArea>
    <c:legend>
      <c:legendPos val="b"/>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6"/>
  <c:chart>
    <c:title>
      <c:tx>
        <c:rich>
          <a:bodyPr/>
          <a:lstStyle/>
          <a:p>
            <a:pPr>
              <a:defRPr/>
            </a:pPr>
            <a:r>
              <a:rPr lang="en-US" dirty="0"/>
              <a:t>Percentage of Materials </a:t>
            </a:r>
            <a:r>
              <a:rPr lang="en-US" dirty="0" smtClean="0"/>
              <a:t>Recycled</a:t>
            </a:r>
            <a:r>
              <a:rPr lang="en-US" baseline="30000" dirty="0" smtClean="0"/>
              <a:t>1</a:t>
            </a:r>
            <a:endParaRPr lang="en-US" dirty="0"/>
          </a:p>
        </c:rich>
      </c:tx>
    </c:title>
    <c:view3D>
      <c:rAngAx val="1"/>
    </c:view3D>
    <c:plotArea>
      <c:layout/>
      <c:bar3DChart>
        <c:barDir val="bar"/>
        <c:grouping val="clustered"/>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dLbls>
            <c:txPr>
              <a:bodyPr/>
              <a:lstStyle/>
              <a:p>
                <a:pPr>
                  <a:defRPr sz="1200"/>
                </a:pPr>
                <a:endParaRPr lang="en-US"/>
              </a:p>
            </c:txPr>
            <c:showVal val="1"/>
          </c:dLbls>
          <c:cat>
            <c:strRef>
              <c:f>Sheet1!$A$1:$A$9</c:f>
              <c:strCache>
                <c:ptCount val="9"/>
                <c:pt idx="0">
                  <c:v>Auto Batteries</c:v>
                </c:pt>
                <c:pt idx="1">
                  <c:v>Office Paper</c:v>
                </c:pt>
                <c:pt idx="2">
                  <c:v>Steel Cans</c:v>
                </c:pt>
                <c:pt idx="3">
                  <c:v>Yard Trimmings</c:v>
                </c:pt>
                <c:pt idx="4">
                  <c:v>Aluminum cans</c:v>
                </c:pt>
                <c:pt idx="5">
                  <c:v>Tires</c:v>
                </c:pt>
                <c:pt idx="6">
                  <c:v>Glass containers</c:v>
                </c:pt>
                <c:pt idx="7">
                  <c:v>HDPE natural white translucent bottles</c:v>
                </c:pt>
                <c:pt idx="8">
                  <c:v>PET Bottles &amp; Jars</c:v>
                </c:pt>
              </c:strCache>
            </c:strRef>
          </c:cat>
          <c:val>
            <c:numRef>
              <c:f>Sheet1!$B$1:$B$9</c:f>
              <c:numCache>
                <c:formatCode>General</c:formatCode>
                <c:ptCount val="9"/>
                <c:pt idx="0">
                  <c:v>95.7</c:v>
                </c:pt>
                <c:pt idx="1">
                  <c:v>74.2</c:v>
                </c:pt>
                <c:pt idx="2">
                  <c:v>66</c:v>
                </c:pt>
                <c:pt idx="3">
                  <c:v>59.9</c:v>
                </c:pt>
                <c:pt idx="4">
                  <c:v>50.7</c:v>
                </c:pt>
                <c:pt idx="5">
                  <c:v>35.300000000000004</c:v>
                </c:pt>
                <c:pt idx="6">
                  <c:v>31.1</c:v>
                </c:pt>
                <c:pt idx="7">
                  <c:v>28.9</c:v>
                </c:pt>
                <c:pt idx="8">
                  <c:v>28</c:v>
                </c:pt>
              </c:numCache>
            </c:numRef>
          </c:val>
        </c:ser>
        <c:dLbls>
          <c:showVal val="1"/>
        </c:dLbls>
        <c:shape val="box"/>
        <c:axId val="59377152"/>
        <c:axId val="59378688"/>
        <c:axId val="0"/>
      </c:bar3DChart>
      <c:catAx>
        <c:axId val="59377152"/>
        <c:scaling>
          <c:orientation val="minMax"/>
        </c:scaling>
        <c:axPos val="l"/>
        <c:tickLblPos val="nextTo"/>
        <c:txPr>
          <a:bodyPr/>
          <a:lstStyle/>
          <a:p>
            <a:pPr>
              <a:defRPr sz="1200"/>
            </a:pPr>
            <a:endParaRPr lang="en-US"/>
          </a:p>
        </c:txPr>
        <c:crossAx val="59378688"/>
        <c:crosses val="autoZero"/>
        <c:auto val="1"/>
        <c:lblAlgn val="ctr"/>
        <c:lblOffset val="100"/>
      </c:catAx>
      <c:valAx>
        <c:axId val="59378688"/>
        <c:scaling>
          <c:orientation val="minMax"/>
        </c:scaling>
        <c:axPos val="b"/>
        <c:majorGridlines/>
        <c:numFmt formatCode="General" sourceLinked="1"/>
        <c:tickLblPos val="nextTo"/>
        <c:txPr>
          <a:bodyPr/>
          <a:lstStyle/>
          <a:p>
            <a:pPr>
              <a:defRPr sz="1400"/>
            </a:pPr>
            <a:endParaRPr lang="en-US"/>
          </a:p>
        </c:txPr>
        <c:crossAx val="59377152"/>
        <c:crosses val="autoZero"/>
        <c:crossBetween val="between"/>
      </c:valAx>
    </c:plotArea>
    <c:plotVisOnly val="1"/>
  </c:chart>
  <c:spPr>
    <a:ln>
      <a:noFill/>
    </a:ln>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1400" dirty="0"/>
              <a:t>U.S Greenhouse Gas Emissions by Economic Sector with Electricity-Related Emissions Distributed </a:t>
            </a:r>
            <a:r>
              <a:rPr lang="en-US" sz="1400" dirty="0" smtClean="0"/>
              <a:t>(2009, </a:t>
            </a:r>
            <a:r>
              <a:rPr lang="en-US" sz="1400" dirty="0"/>
              <a:t>CO</a:t>
            </a:r>
            <a:r>
              <a:rPr lang="en-US" sz="1400" baseline="-25000" dirty="0"/>
              <a:t>2</a:t>
            </a:r>
            <a:r>
              <a:rPr lang="en-US" sz="1400" dirty="0"/>
              <a:t> Eq.)</a:t>
            </a:r>
          </a:p>
        </c:rich>
      </c:tx>
    </c:title>
    <c:plotArea>
      <c:layout>
        <c:manualLayout>
          <c:layoutTarget val="inner"/>
          <c:xMode val="edge"/>
          <c:yMode val="edge"/>
          <c:x val="0.13639540840527775"/>
          <c:y val="0.39516561310117931"/>
          <c:w val="0.69186781772760331"/>
          <c:h val="0.50550201471292466"/>
        </c:manualLayout>
      </c:layout>
      <c:doughnutChart>
        <c:varyColors val="1"/>
        <c:ser>
          <c:idx val="0"/>
          <c:order val="0"/>
          <c:dLbls>
            <c:dLbl>
              <c:idx val="5"/>
              <c:layout>
                <c:manualLayout>
                  <c:x val="3.2128514056225486E-3"/>
                  <c:y val="-9.2039800995025026E-2"/>
                </c:manualLayout>
              </c:layout>
              <c:spPr/>
              <c:txPr>
                <a:bodyPr/>
                <a:lstStyle/>
                <a:p>
                  <a:pPr>
                    <a:defRPr sz="1400" b="1">
                      <a:solidFill>
                        <a:schemeClr val="tx1"/>
                      </a:solidFill>
                    </a:defRPr>
                  </a:pPr>
                  <a:endParaRPr lang="en-US"/>
                </a:p>
              </c:txPr>
              <c:showPercent val="1"/>
            </c:dLbl>
            <c:txPr>
              <a:bodyPr/>
              <a:lstStyle/>
              <a:p>
                <a:pPr>
                  <a:defRPr sz="1400" b="1">
                    <a:solidFill>
                      <a:schemeClr val="bg1"/>
                    </a:solidFill>
                  </a:defRPr>
                </a:pPr>
                <a:endParaRPr lang="en-US"/>
              </a:p>
            </c:txPr>
            <c:showPercent val="1"/>
            <c:showLeaderLines val="1"/>
          </c:dLbls>
          <c:cat>
            <c:strRef>
              <c:f>Sheet1!$A$24:$A$29</c:f>
              <c:strCache>
                <c:ptCount val="6"/>
                <c:pt idx="0">
                  <c:v>Industry</c:v>
                </c:pt>
                <c:pt idx="1">
                  <c:v>Transportation</c:v>
                </c:pt>
                <c:pt idx="2">
                  <c:v>Commercial</c:v>
                </c:pt>
                <c:pt idx="3">
                  <c:v>Residential</c:v>
                </c:pt>
                <c:pt idx="4">
                  <c:v>Agriculture</c:v>
                </c:pt>
                <c:pt idx="5">
                  <c:v>U.S. Territories</c:v>
                </c:pt>
              </c:strCache>
            </c:strRef>
          </c:cat>
          <c:val>
            <c:numRef>
              <c:f>Sheet1!$B$24:$B$29</c:f>
              <c:numCache>
                <c:formatCode>General</c:formatCode>
                <c:ptCount val="6"/>
                <c:pt idx="0">
                  <c:v>2018.4</c:v>
                </c:pt>
                <c:pt idx="1">
                  <c:v>1890.8</c:v>
                </c:pt>
                <c:pt idx="2">
                  <c:v>1250.5999999999999</c:v>
                </c:pt>
                <c:pt idx="3">
                  <c:v>1215.5999999999999</c:v>
                </c:pt>
                <c:pt idx="4">
                  <c:v>531.6</c:v>
                </c:pt>
                <c:pt idx="5">
                  <c:v>49.9</c:v>
                </c:pt>
              </c:numCache>
            </c:numRef>
          </c:val>
        </c:ser>
        <c:dLbls>
          <c:showPercent val="1"/>
        </c:dLbls>
        <c:firstSliceAng val="0"/>
        <c:holeSize val="50"/>
      </c:doughnutChart>
    </c:plotArea>
    <c:legend>
      <c:legendPos val="t"/>
      <c:layout>
        <c:manualLayout>
          <c:xMode val="edge"/>
          <c:yMode val="edge"/>
          <c:x val="0.13228599437118554"/>
          <c:y val="0.18138497652582194"/>
          <c:w val="0.75791771811656072"/>
          <c:h val="0.136964622379949"/>
        </c:manualLayout>
      </c:layout>
      <c:txPr>
        <a:bodyPr/>
        <a:lstStyle/>
        <a:p>
          <a:pPr>
            <a:defRPr sz="12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U.S. Greenhouse Gas Emissions by Gas (</a:t>
            </a:r>
            <a:r>
              <a:rPr lang="en-US" dirty="0" smtClean="0"/>
              <a:t>2008)</a:t>
            </a:r>
            <a:r>
              <a:rPr lang="en-US" baseline="30000" dirty="0" smtClean="0"/>
              <a:t>1</a:t>
            </a:r>
            <a:r>
              <a:rPr lang="en-US" dirty="0" smtClean="0"/>
              <a:t> </a:t>
            </a:r>
          </a:p>
        </c:rich>
      </c:tx>
    </c:title>
    <c:view3D>
      <c:rotX val="30"/>
      <c:perspective val="30"/>
    </c:view3D>
    <c:plotArea>
      <c:layout>
        <c:manualLayout>
          <c:layoutTarget val="inner"/>
          <c:xMode val="edge"/>
          <c:yMode val="edge"/>
          <c:x val="0.10207938293427608"/>
          <c:y val="0.3371488945237785"/>
          <c:w val="0.82057840172575836"/>
          <c:h val="0.62770074291561062"/>
        </c:manualLayout>
      </c:layout>
      <c:pie3DChart>
        <c:varyColors val="1"/>
        <c:ser>
          <c:idx val="0"/>
          <c:order val="0"/>
          <c:tx>
            <c:strRef>
              <c:f>Sheet1!$B$2</c:f>
              <c:strCache>
                <c:ptCount val="1"/>
                <c:pt idx="0">
                  <c:v>Tg CO2 Eq. or million metric tons CO2 Eq. </c:v>
                </c:pt>
              </c:strCache>
            </c:strRef>
          </c:tx>
          <c:dLbls>
            <c:dLbl>
              <c:idx val="1"/>
              <c:layout>
                <c:manualLayout>
                  <c:x val="-5.1131822807863297E-2"/>
                  <c:y val="-2.2324169224609634E-2"/>
                </c:manualLayout>
              </c:layout>
              <c:showPercent val="1"/>
            </c:dLbl>
            <c:dLbl>
              <c:idx val="2"/>
              <c:layout>
                <c:manualLayout>
                  <c:x val="-6.2779717470381136E-2"/>
                  <c:y val="-3.2880243783086557E-2"/>
                </c:manualLayout>
              </c:layout>
              <c:showPercent val="1"/>
            </c:dLbl>
            <c:numFmt formatCode="0.00%" sourceLinked="0"/>
            <c:showPercent val="1"/>
            <c:showLeaderLines val="1"/>
          </c:dLbls>
          <c:cat>
            <c:strRef>
              <c:f>Sheet1!$A$3:$A$8</c:f>
              <c:strCache>
                <c:ptCount val="6"/>
                <c:pt idx="0">
                  <c:v>Carbon Dioxide</c:v>
                </c:pt>
                <c:pt idx="1">
                  <c:v>Methane</c:v>
                </c:pt>
                <c:pt idx="2">
                  <c:v>Nitrous Oxide</c:v>
                </c:pt>
                <c:pt idx="3">
                  <c:v>Hydrofluorocarbons</c:v>
                </c:pt>
                <c:pt idx="4">
                  <c:v>Perfluorocarbons</c:v>
                </c:pt>
                <c:pt idx="5">
                  <c:v>Sulfur Hexafluoride</c:v>
                </c:pt>
              </c:strCache>
            </c:strRef>
          </c:cat>
          <c:val>
            <c:numRef>
              <c:f>Sheet1!$B$3:$B$8</c:f>
              <c:numCache>
                <c:formatCode>General</c:formatCode>
                <c:ptCount val="6"/>
                <c:pt idx="0">
                  <c:v>5921.2</c:v>
                </c:pt>
                <c:pt idx="1">
                  <c:v>567.6</c:v>
                </c:pt>
                <c:pt idx="2">
                  <c:v>318.2</c:v>
                </c:pt>
                <c:pt idx="3">
                  <c:v>126.9</c:v>
                </c:pt>
                <c:pt idx="4">
                  <c:v>6.7</c:v>
                </c:pt>
                <c:pt idx="5">
                  <c:v>16.100000000000001</c:v>
                </c:pt>
              </c:numCache>
            </c:numRef>
          </c:val>
        </c:ser>
        <c:dLbls>
          <c:showPercent val="1"/>
        </c:dLbls>
      </c:pie3DChart>
    </c:plotArea>
    <c:legend>
      <c:legendPos val="t"/>
    </c:legend>
    <c:plotVisOnly val="1"/>
  </c:chart>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12.xml.rels><?xml version="1.0" encoding="UTF-8" standalone="yes"?>
<Relationships xmlns="http://schemas.openxmlformats.org/package/2006/relationships"><Relationship Id="rId1" Type="http://schemas.openxmlformats.org/officeDocument/2006/relationships/image" Target="../media/image40.png"/></Relationships>
</file>

<file path=ppt/diagrams/_rels/data13.xml.rels><?xml version="1.0" encoding="UTF-8" standalone="yes"?>
<Relationships xmlns="http://schemas.openxmlformats.org/package/2006/relationships"><Relationship Id="rId1" Type="http://schemas.openxmlformats.org/officeDocument/2006/relationships/image" Target="../media/image18.png"/></Relationships>
</file>

<file path=ppt/diagrams/_rels/data15.xml.rels><?xml version="1.0" encoding="UTF-8" standalone="yes"?>
<Relationships xmlns="http://schemas.openxmlformats.org/package/2006/relationships"><Relationship Id="rId1" Type="http://schemas.openxmlformats.org/officeDocument/2006/relationships/image" Target="../media/image18.png"/></Relationships>
</file>

<file path=ppt/diagrams/_rels/data17.xml.rels><?xml version="1.0" encoding="UTF-8" standalone="yes"?>
<Relationships xmlns="http://schemas.openxmlformats.org/package/2006/relationships"><Relationship Id="rId1" Type="http://schemas.openxmlformats.org/officeDocument/2006/relationships/image" Target="../media/image51.png"/></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ata22.xml.rels><?xml version="1.0" encoding="UTF-8" standalone="yes"?>
<Relationships xmlns="http://schemas.openxmlformats.org/package/2006/relationships"><Relationship Id="rId1" Type="http://schemas.openxmlformats.org/officeDocument/2006/relationships/image" Target="../media/image40.png"/></Relationships>
</file>

<file path=ppt/diagrams/_rels/data26.xml.rels><?xml version="1.0" encoding="UTF-8" standalone="yes"?>
<Relationships xmlns="http://schemas.openxmlformats.org/package/2006/relationships"><Relationship Id="rId1" Type="http://schemas.openxmlformats.org/officeDocument/2006/relationships/image" Target="../media/image18.png"/></Relationships>
</file>

<file path=ppt/diagrams/_rels/data27.xml.rels><?xml version="1.0" encoding="UTF-8" standalone="yes"?>
<Relationships xmlns="http://schemas.openxmlformats.org/package/2006/relationships"><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s>
</file>

<file path=ppt/diagrams/_rels/data30.xml.rels><?xml version="1.0" encoding="UTF-8" standalone="yes"?>
<Relationships xmlns="http://schemas.openxmlformats.org/package/2006/relationships"><Relationship Id="rId1" Type="http://schemas.openxmlformats.org/officeDocument/2006/relationships/image" Target="../media/image40.png"/></Relationships>
</file>

<file path=ppt/diagrams/_rels/data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image" Target="../media/image75.png"/></Relationships>
</file>

<file path=ppt/diagrams/_rels/data36.xml.rels><?xml version="1.0" encoding="UTF-8" standalone="yes"?>
<Relationships xmlns="http://schemas.openxmlformats.org/package/2006/relationships"><Relationship Id="rId1" Type="http://schemas.openxmlformats.org/officeDocument/2006/relationships/image" Target="../media/image18.png"/></Relationships>
</file>

<file path=ppt/diagrams/_rels/data37.xml.rels><?xml version="1.0" encoding="UTF-8" standalone="yes"?>
<Relationships xmlns="http://schemas.openxmlformats.org/package/2006/relationships"><Relationship Id="rId1" Type="http://schemas.openxmlformats.org/officeDocument/2006/relationships/image" Target="../media/image18.png"/></Relationships>
</file>

<file path=ppt/diagrams/_rels/data38.xml.rels><?xml version="1.0" encoding="UTF-8" standalone="yes"?>
<Relationships xmlns="http://schemas.openxmlformats.org/package/2006/relationships"><Relationship Id="rId1" Type="http://schemas.openxmlformats.org/officeDocument/2006/relationships/image" Target="../media/image18.png"/></Relationships>
</file>

<file path=ppt/diagrams/_rels/data40.xml.rels><?xml version="1.0" encoding="UTF-8" standalone="yes"?>
<Relationships xmlns="http://schemas.openxmlformats.org/package/2006/relationships"><Relationship Id="rId1" Type="http://schemas.openxmlformats.org/officeDocument/2006/relationships/image" Target="../media/image18.png"/></Relationships>
</file>

<file path=ppt/diagrams/_rels/data41.xml.rels><?xml version="1.0" encoding="UTF-8" standalone="yes"?>
<Relationships xmlns="http://schemas.openxmlformats.org/package/2006/relationships"><Relationship Id="rId1" Type="http://schemas.openxmlformats.org/officeDocument/2006/relationships/image" Target="../media/image18.png"/></Relationships>
</file>

<file path=ppt/diagrams/_rels/data42.xml.rels><?xml version="1.0" encoding="UTF-8" standalone="yes"?>
<Relationships xmlns="http://schemas.openxmlformats.org/package/2006/relationships"><Relationship Id="rId1" Type="http://schemas.openxmlformats.org/officeDocument/2006/relationships/image" Target="../media/image40.png"/></Relationships>
</file>

<file path=ppt/diagrams/_rels/data45.xml.rels><?xml version="1.0" encoding="UTF-8" standalone="yes"?>
<Relationships xmlns="http://schemas.openxmlformats.org/package/2006/relationships"><Relationship Id="rId1" Type="http://schemas.openxmlformats.org/officeDocument/2006/relationships/image" Target="../media/image18.png"/></Relationships>
</file>

<file path=ppt/diagrams/_rels/data46.xml.rels><?xml version="1.0" encoding="UTF-8" standalone="yes"?>
<Relationships xmlns="http://schemas.openxmlformats.org/package/2006/relationships"><Relationship Id="rId1" Type="http://schemas.openxmlformats.org/officeDocument/2006/relationships/image" Target="../media/image18.png"/></Relationships>
</file>

<file path=ppt/diagrams/_rels/data47.xml.rels><?xml version="1.0" encoding="UTF-8" standalone="yes"?>
<Relationships xmlns="http://schemas.openxmlformats.org/package/2006/relationships"><Relationship Id="rId1" Type="http://schemas.openxmlformats.org/officeDocument/2006/relationships/image" Target="../media/image18.png"/></Relationships>
</file>

<file path=ppt/diagrams/_rels/data49.xml.rels><?xml version="1.0" encoding="UTF-8" standalone="yes"?>
<Relationships xmlns="http://schemas.openxmlformats.org/package/2006/relationships"><Relationship Id="rId1" Type="http://schemas.openxmlformats.org/officeDocument/2006/relationships/image" Target="../media/image40.png"/></Relationships>
</file>

<file path=ppt/diagrams/_rels/data50.xml.rels><?xml version="1.0" encoding="UTF-8" standalone="yes"?>
<Relationships xmlns="http://schemas.openxmlformats.org/package/2006/relationships"><Relationship Id="rId1" Type="http://schemas.openxmlformats.org/officeDocument/2006/relationships/image" Target="../media/image17.png"/></Relationships>
</file>

<file path=ppt/diagrams/_rels/data5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image" Target="../media/image130.png"/><Relationship Id="rId4" Type="http://schemas.openxmlformats.org/officeDocument/2006/relationships/image" Target="../media/image133.png"/></Relationships>
</file>

<file path=ppt/diagrams/_rels/data58.xml.rels><?xml version="1.0" encoding="UTF-8" standalone="yes"?>
<Relationships xmlns="http://schemas.openxmlformats.org/package/2006/relationships"><Relationship Id="rId1" Type="http://schemas.openxmlformats.org/officeDocument/2006/relationships/image" Target="../media/image18.png"/></Relationships>
</file>

<file path=ppt/diagrams/_rels/data59.xml.rels><?xml version="1.0" encoding="UTF-8" standalone="yes"?>
<Relationships xmlns="http://schemas.openxmlformats.org/package/2006/relationships"><Relationship Id="rId1" Type="http://schemas.openxmlformats.org/officeDocument/2006/relationships/image" Target="../media/image40.png"/></Relationships>
</file>

<file path=ppt/diagrams/_rels/data63.xml.rels><?xml version="1.0" encoding="UTF-8" standalone="yes"?>
<Relationships xmlns="http://schemas.openxmlformats.org/package/2006/relationships"><Relationship Id="rId1" Type="http://schemas.openxmlformats.org/officeDocument/2006/relationships/image" Target="../media/image18.png"/></Relationships>
</file>

<file path=ppt/diagrams/_rels/data66.xml.rels><?xml version="1.0" encoding="UTF-8" standalone="yes"?>
<Relationships xmlns="http://schemas.openxmlformats.org/package/2006/relationships"><Relationship Id="rId1" Type="http://schemas.openxmlformats.org/officeDocument/2006/relationships/image" Target="../media/image40.png"/></Relationships>
</file>

<file path=ppt/diagrams/_rels/data68.xml.rels><?xml version="1.0" encoding="UTF-8" standalone="yes"?>
<Relationships xmlns="http://schemas.openxmlformats.org/package/2006/relationships"><Relationship Id="rId1" Type="http://schemas.openxmlformats.org/officeDocument/2006/relationships/image" Target="../media/image18.png"/></Relationships>
</file>

<file path=ppt/diagrams/_rels/data70.xml.rels><?xml version="1.0" encoding="UTF-8" standalone="yes"?>
<Relationships xmlns="http://schemas.openxmlformats.org/package/2006/relationships"><Relationship Id="rId1" Type="http://schemas.openxmlformats.org/officeDocument/2006/relationships/image" Target="../media/image18.png"/></Relationships>
</file>

<file path=ppt/diagrams/_rels/data71.xml.rels><?xml version="1.0" encoding="UTF-8" standalone="yes"?>
<Relationships xmlns="http://schemas.openxmlformats.org/package/2006/relationships"><Relationship Id="rId1" Type="http://schemas.openxmlformats.org/officeDocument/2006/relationships/image" Target="../media/image40.png"/></Relationships>
</file>

<file path=ppt/diagrams/_rels/data73.xml.rels><?xml version="1.0" encoding="UTF-8" standalone="yes"?>
<Relationships xmlns="http://schemas.openxmlformats.org/package/2006/relationships"><Relationship Id="rId1" Type="http://schemas.openxmlformats.org/officeDocument/2006/relationships/image" Target="../media/image158.png"/></Relationships>
</file>

<file path=ppt/diagrams/_rels/data74.xml.rels><?xml version="1.0" encoding="UTF-8" standalone="yes"?>
<Relationships xmlns="http://schemas.openxmlformats.org/package/2006/relationships"><Relationship Id="rId3" Type="http://schemas.openxmlformats.org/officeDocument/2006/relationships/hyperlink" Target="https://ilbi.org/" TargetMode="External"/><Relationship Id="rId2" Type="http://schemas.openxmlformats.org/officeDocument/2006/relationships/hyperlink" Target="http://www.usgbc.org/" TargetMode="External"/><Relationship Id="rId1" Type="http://schemas.openxmlformats.org/officeDocument/2006/relationships/hyperlink" Target="http://www.iccsafe.org/cs/IGCC/Pages/default.aspx" TargetMode="External"/></Relationships>
</file>

<file path=ppt/diagrams/_rels/data75.xml.rels><?xml version="1.0" encoding="UTF-8" standalone="yes"?>
<Relationships xmlns="http://schemas.openxmlformats.org/package/2006/relationships"><Relationship Id="rId1" Type="http://schemas.openxmlformats.org/officeDocument/2006/relationships/image" Target="../media/image40.png"/></Relationships>
</file>

<file path=ppt/diagrams/_rels/data76.xml.rels><?xml version="1.0" encoding="UTF-8" standalone="yes"?>
<Relationships xmlns="http://schemas.openxmlformats.org/package/2006/relationships"><Relationship Id="rId1" Type="http://schemas.openxmlformats.org/officeDocument/2006/relationships/image" Target="../media/image18.png"/></Relationships>
</file>

<file path=ppt/diagrams/_rels/data78.xml.rels><?xml version="1.0" encoding="UTF-8" standalone="yes"?>
<Relationships xmlns="http://schemas.openxmlformats.org/package/2006/relationships"><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1" Type="http://schemas.openxmlformats.org/officeDocument/2006/relationships/image" Target="../media/image18.png"/></Relationships>
</file>

<file path=ppt/diagrams/_rels/data80.xml.rels><?xml version="1.0" encoding="UTF-8" standalone="yes"?>
<Relationships xmlns="http://schemas.openxmlformats.org/package/2006/relationships"><Relationship Id="rId1" Type="http://schemas.openxmlformats.org/officeDocument/2006/relationships/image" Target="../media/image40.png"/></Relationships>
</file>

<file path=ppt/diagrams/_rels/data82.xml.rels><?xml version="1.0" encoding="UTF-8" standalone="yes"?>
<Relationships xmlns="http://schemas.openxmlformats.org/package/2006/relationships"><Relationship Id="rId1" Type="http://schemas.openxmlformats.org/officeDocument/2006/relationships/image" Target="../media/image18.png"/></Relationships>
</file>

<file path=ppt/diagrams/_rels/data83.xml.rels><?xml version="1.0" encoding="UTF-8" standalone="yes"?>
<Relationships xmlns="http://schemas.openxmlformats.org/package/2006/relationships"><Relationship Id="rId1" Type="http://schemas.openxmlformats.org/officeDocument/2006/relationships/image" Target="../media/image18.png"/></Relationships>
</file>

<file path=ppt/diagrams/_rels/data84.xml.rels><?xml version="1.0" encoding="UTF-8" standalone="yes"?>
<Relationships xmlns="http://schemas.openxmlformats.org/package/2006/relationships"><Relationship Id="rId1" Type="http://schemas.openxmlformats.org/officeDocument/2006/relationships/image" Target="../media/image18.png"/></Relationships>
</file>

<file path=ppt/diagrams/_rels/data87.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20AA5-E172-4FEB-A582-BC7283D14A9B}" type="doc">
      <dgm:prSet loTypeId="urn:microsoft.com/office/officeart/2005/8/layout/hList2" loCatId="list" qsTypeId="urn:microsoft.com/office/officeart/2005/8/quickstyle/simple5" qsCatId="simple" csTypeId="urn:microsoft.com/office/officeart/2005/8/colors/accent4_2" csCatId="accent4" phldr="1"/>
      <dgm:spPr/>
    </dgm:pt>
    <dgm:pt modelId="{9F8E4241-68F0-4A6D-BED0-C31DF539685C}">
      <dgm:prSet phldrT="[Text]"/>
      <dgm:spPr/>
      <dgm:t>
        <a:bodyPr/>
        <a:lstStyle/>
        <a:p>
          <a:r>
            <a:rPr lang="en-US" dirty="0" smtClean="0"/>
            <a:t>Terms You’ll Hear</a:t>
          </a:r>
          <a:endParaRPr lang="en-US" dirty="0"/>
        </a:p>
      </dgm:t>
    </dgm:pt>
    <dgm:pt modelId="{E6F5168D-35CD-47DE-8275-26F6170DC660}" type="parTrans" cxnId="{83B1FF7F-9322-49CC-BB76-DD3009C23DD0}">
      <dgm:prSet/>
      <dgm:spPr/>
      <dgm:t>
        <a:bodyPr/>
        <a:lstStyle/>
        <a:p>
          <a:endParaRPr lang="en-US"/>
        </a:p>
      </dgm:t>
    </dgm:pt>
    <dgm:pt modelId="{8EDC9D81-33E9-4082-AE82-442630C1961E}" type="sibTrans" cxnId="{83B1FF7F-9322-49CC-BB76-DD3009C23DD0}">
      <dgm:prSet/>
      <dgm:spPr/>
      <dgm:t>
        <a:bodyPr/>
        <a:lstStyle/>
        <a:p>
          <a:endParaRPr lang="en-US"/>
        </a:p>
      </dgm:t>
    </dgm:pt>
    <dgm:pt modelId="{C0C59DE9-A4E8-4EDE-81AA-6ED0C45EF993}">
      <dgm:prSet phldrT="[Text]" custT="1"/>
      <dgm:spPr/>
      <dgm:t>
        <a:bodyPr/>
        <a:lstStyle/>
        <a:p>
          <a:pPr>
            <a:spcAft>
              <a:spcPts val="600"/>
            </a:spcAft>
          </a:pPr>
          <a:r>
            <a:rPr lang="en-US" sz="1400" b="1" dirty="0" smtClean="0"/>
            <a:t>Design for Sustainability</a:t>
          </a:r>
          <a:endParaRPr lang="en-US" sz="1400" b="1" dirty="0"/>
        </a:p>
      </dgm:t>
    </dgm:pt>
    <dgm:pt modelId="{A2B672F7-08A6-42FD-BBF7-E1E51295A202}" type="parTrans" cxnId="{F03883BF-9FAB-41E2-9173-533486D1DBB1}">
      <dgm:prSet/>
      <dgm:spPr/>
      <dgm:t>
        <a:bodyPr/>
        <a:lstStyle/>
        <a:p>
          <a:endParaRPr lang="en-US"/>
        </a:p>
      </dgm:t>
    </dgm:pt>
    <dgm:pt modelId="{2956FF67-A578-408B-94AE-7A6DA1337518}" type="sibTrans" cxnId="{F03883BF-9FAB-41E2-9173-533486D1DBB1}">
      <dgm:prSet/>
      <dgm:spPr/>
      <dgm:t>
        <a:bodyPr/>
        <a:lstStyle/>
        <a:p>
          <a:endParaRPr lang="en-US"/>
        </a:p>
      </dgm:t>
    </dgm:pt>
    <dgm:pt modelId="{4B4BB8AA-DD82-4143-8022-9080217429CE}">
      <dgm:prSet phldrT="[Text]" custT="1"/>
      <dgm:spPr/>
      <dgm:t>
        <a:bodyPr/>
        <a:lstStyle/>
        <a:p>
          <a:pPr>
            <a:spcAft>
              <a:spcPct val="15000"/>
            </a:spcAft>
          </a:pPr>
          <a:endParaRPr lang="en-US" sz="1400" b="1" dirty="0"/>
        </a:p>
      </dgm:t>
    </dgm:pt>
    <dgm:pt modelId="{116C6644-FF18-48BD-917B-10CA57090774}" type="parTrans" cxnId="{57A507DC-4BB6-492D-8DF4-1B23E25262E6}">
      <dgm:prSet/>
      <dgm:spPr/>
      <dgm:t>
        <a:bodyPr/>
        <a:lstStyle/>
        <a:p>
          <a:endParaRPr lang="en-US"/>
        </a:p>
      </dgm:t>
    </dgm:pt>
    <dgm:pt modelId="{13B61883-E8F0-41DF-AAE3-DB1D93017E25}" type="sibTrans" cxnId="{57A507DC-4BB6-492D-8DF4-1B23E25262E6}">
      <dgm:prSet/>
      <dgm:spPr/>
      <dgm:t>
        <a:bodyPr/>
        <a:lstStyle/>
        <a:p>
          <a:endParaRPr lang="en-US"/>
        </a:p>
      </dgm:t>
    </dgm:pt>
    <dgm:pt modelId="{C6CA1311-67B0-4759-AA85-553DA6B42A13}">
      <dgm:prSet phldrT="[Text]" custT="1"/>
      <dgm:spPr/>
      <dgm:t>
        <a:bodyPr/>
        <a:lstStyle/>
        <a:p>
          <a:pPr>
            <a:spcAft>
              <a:spcPts val="600"/>
            </a:spcAft>
          </a:pPr>
          <a:r>
            <a:rPr lang="en-US" sz="1400" b="1" dirty="0" smtClean="0"/>
            <a:t>Design for the Environment (</a:t>
          </a:r>
          <a:r>
            <a:rPr lang="en-US" sz="1400" b="1" dirty="0" err="1" smtClean="0"/>
            <a:t>DfE</a:t>
          </a:r>
          <a:r>
            <a:rPr lang="en-US" sz="1400" b="1" dirty="0" smtClean="0"/>
            <a:t>)</a:t>
          </a:r>
          <a:endParaRPr lang="en-US" sz="1400" b="1" dirty="0"/>
        </a:p>
      </dgm:t>
    </dgm:pt>
    <dgm:pt modelId="{4C371A18-79D4-4FDF-908F-3CC6D6D40B14}" type="parTrans" cxnId="{02840F6A-BBD7-4A10-B9FA-199D4354E3A8}">
      <dgm:prSet/>
      <dgm:spPr/>
      <dgm:t>
        <a:bodyPr/>
        <a:lstStyle/>
        <a:p>
          <a:endParaRPr lang="en-US"/>
        </a:p>
      </dgm:t>
    </dgm:pt>
    <dgm:pt modelId="{0F9487D7-DE75-4090-BA00-F36D9CA46628}" type="sibTrans" cxnId="{02840F6A-BBD7-4A10-B9FA-199D4354E3A8}">
      <dgm:prSet/>
      <dgm:spPr/>
      <dgm:t>
        <a:bodyPr/>
        <a:lstStyle/>
        <a:p>
          <a:endParaRPr lang="en-US"/>
        </a:p>
      </dgm:t>
    </dgm:pt>
    <dgm:pt modelId="{EA5607A6-C040-42E0-81FC-BF5B9F4B0960}">
      <dgm:prSet phldrT="[Text]" custT="1"/>
      <dgm:spPr/>
      <dgm:t>
        <a:bodyPr/>
        <a:lstStyle/>
        <a:p>
          <a:pPr>
            <a:spcAft>
              <a:spcPts val="600"/>
            </a:spcAft>
          </a:pPr>
          <a:r>
            <a:rPr lang="en-US" sz="1400" b="1" dirty="0" smtClean="0"/>
            <a:t>Green Product Design</a:t>
          </a:r>
          <a:endParaRPr lang="en-US" sz="1400" b="1" dirty="0"/>
        </a:p>
      </dgm:t>
    </dgm:pt>
    <dgm:pt modelId="{B5EAD17F-2590-4D7F-A1E6-00ADF1B06C81}" type="parTrans" cxnId="{12B705BA-A2E7-47E5-A725-49CE339EFD21}">
      <dgm:prSet/>
      <dgm:spPr/>
      <dgm:t>
        <a:bodyPr/>
        <a:lstStyle/>
        <a:p>
          <a:endParaRPr lang="en-US"/>
        </a:p>
      </dgm:t>
    </dgm:pt>
    <dgm:pt modelId="{A21BB831-ABA9-47A9-B776-C3506746AF03}" type="sibTrans" cxnId="{12B705BA-A2E7-47E5-A725-49CE339EFD21}">
      <dgm:prSet/>
      <dgm:spPr/>
      <dgm:t>
        <a:bodyPr/>
        <a:lstStyle/>
        <a:p>
          <a:endParaRPr lang="en-US"/>
        </a:p>
      </dgm:t>
    </dgm:pt>
    <dgm:pt modelId="{BC3BEBF8-2016-4B8D-8881-7F43FDB611C7}">
      <dgm:prSet phldrT="[Text]" custT="1"/>
      <dgm:spPr/>
      <dgm:t>
        <a:bodyPr/>
        <a:lstStyle/>
        <a:p>
          <a:pPr>
            <a:spcAft>
              <a:spcPts val="600"/>
            </a:spcAft>
          </a:pPr>
          <a:r>
            <a:rPr lang="en-US" sz="1400" b="1" dirty="0" smtClean="0"/>
            <a:t>Sustainable Design</a:t>
          </a:r>
          <a:endParaRPr lang="en-US" sz="1400" b="1" dirty="0"/>
        </a:p>
      </dgm:t>
    </dgm:pt>
    <dgm:pt modelId="{4A9A6E89-B584-4B47-B577-E5235AF24404}" type="parTrans" cxnId="{FA05AA83-A270-437E-9C7D-60E0ADA66CBD}">
      <dgm:prSet/>
      <dgm:spPr/>
      <dgm:t>
        <a:bodyPr/>
        <a:lstStyle/>
        <a:p>
          <a:endParaRPr lang="en-US"/>
        </a:p>
      </dgm:t>
    </dgm:pt>
    <dgm:pt modelId="{9C0298C3-5A3F-43DB-9509-CEDD9EADA4D6}" type="sibTrans" cxnId="{FA05AA83-A270-437E-9C7D-60E0ADA66CBD}">
      <dgm:prSet/>
      <dgm:spPr/>
      <dgm:t>
        <a:bodyPr/>
        <a:lstStyle/>
        <a:p>
          <a:endParaRPr lang="en-US"/>
        </a:p>
      </dgm:t>
    </dgm:pt>
    <dgm:pt modelId="{19275933-D264-45E8-9150-8420DCD2DAB5}">
      <dgm:prSet phldrT="[Text]" custT="1"/>
      <dgm:spPr/>
      <dgm:t>
        <a:bodyPr/>
        <a:lstStyle/>
        <a:p>
          <a:pPr>
            <a:spcAft>
              <a:spcPts val="600"/>
            </a:spcAft>
          </a:pPr>
          <a:r>
            <a:rPr lang="en-US" sz="1400" b="1" dirty="0" smtClean="0"/>
            <a:t>Design for (Recycling, Energy Efficiency, etc.)</a:t>
          </a:r>
          <a:endParaRPr lang="en-US" sz="1400" b="1" dirty="0"/>
        </a:p>
      </dgm:t>
    </dgm:pt>
    <dgm:pt modelId="{7A96CC1F-311E-466A-BE13-C0C72430310C}" type="parTrans" cxnId="{C1E7F75A-FE79-48DB-ABD8-84B09F883259}">
      <dgm:prSet/>
      <dgm:spPr/>
      <dgm:t>
        <a:bodyPr/>
        <a:lstStyle/>
        <a:p>
          <a:endParaRPr lang="en-US"/>
        </a:p>
      </dgm:t>
    </dgm:pt>
    <dgm:pt modelId="{0A352662-75BE-4C85-829E-ADCEC7BA372B}" type="sibTrans" cxnId="{C1E7F75A-FE79-48DB-ABD8-84B09F883259}">
      <dgm:prSet/>
      <dgm:spPr/>
      <dgm:t>
        <a:bodyPr/>
        <a:lstStyle/>
        <a:p>
          <a:endParaRPr lang="en-US"/>
        </a:p>
      </dgm:t>
    </dgm:pt>
    <dgm:pt modelId="{BA866FB0-A151-42C8-B47A-043452003482}">
      <dgm:prSet phldrT="[Text]" custT="1"/>
      <dgm:spPr/>
      <dgm:t>
        <a:bodyPr/>
        <a:lstStyle/>
        <a:p>
          <a:pPr>
            <a:spcAft>
              <a:spcPts val="600"/>
            </a:spcAft>
          </a:pPr>
          <a:r>
            <a:rPr lang="en-US" sz="1400" b="1" dirty="0" smtClean="0"/>
            <a:t>Cradle-to-Cradle</a:t>
          </a:r>
          <a:endParaRPr lang="en-US" sz="1400" b="1" dirty="0"/>
        </a:p>
      </dgm:t>
    </dgm:pt>
    <dgm:pt modelId="{0FD251DA-94CA-48C8-BF70-EF7A212A0953}" type="parTrans" cxnId="{FE716A29-6D1F-49B4-ADC2-E5309A976092}">
      <dgm:prSet/>
      <dgm:spPr/>
      <dgm:t>
        <a:bodyPr/>
        <a:lstStyle/>
        <a:p>
          <a:endParaRPr lang="en-US"/>
        </a:p>
      </dgm:t>
    </dgm:pt>
    <dgm:pt modelId="{59C1C7A3-C172-4E6B-B68B-C29B74084F37}" type="sibTrans" cxnId="{FE716A29-6D1F-49B4-ADC2-E5309A976092}">
      <dgm:prSet/>
      <dgm:spPr/>
      <dgm:t>
        <a:bodyPr/>
        <a:lstStyle/>
        <a:p>
          <a:endParaRPr lang="en-US"/>
        </a:p>
      </dgm:t>
    </dgm:pt>
    <dgm:pt modelId="{042CFCB2-C96C-457A-B08A-2E23A7189D63}" type="pres">
      <dgm:prSet presAssocID="{03E20AA5-E172-4FEB-A582-BC7283D14A9B}" presName="linearFlow" presStyleCnt="0">
        <dgm:presLayoutVars>
          <dgm:dir/>
          <dgm:animLvl val="lvl"/>
          <dgm:resizeHandles/>
        </dgm:presLayoutVars>
      </dgm:prSet>
      <dgm:spPr/>
    </dgm:pt>
    <dgm:pt modelId="{F668665E-0B6B-4D7E-886B-C4020C960282}" type="pres">
      <dgm:prSet presAssocID="{9F8E4241-68F0-4A6D-BED0-C31DF539685C}" presName="compositeNode" presStyleCnt="0">
        <dgm:presLayoutVars>
          <dgm:bulletEnabled val="1"/>
        </dgm:presLayoutVars>
      </dgm:prSet>
      <dgm:spPr/>
    </dgm:pt>
    <dgm:pt modelId="{B83D01F7-21E5-4D11-B6AC-47C33612C0E1}" type="pres">
      <dgm:prSet presAssocID="{9F8E4241-68F0-4A6D-BED0-C31DF539685C}" presName="image" presStyleLbl="fgImgPlace1" presStyleIdx="0" presStyleCnt="1"/>
      <dgm:spPr>
        <a:blipFill rotWithShape="0">
          <a:blip xmlns:r="http://schemas.openxmlformats.org/officeDocument/2006/relationships" r:embed="rId1">
            <a:duotone>
              <a:schemeClr val="accent4">
                <a:shade val="45000"/>
                <a:satMod val="135000"/>
              </a:schemeClr>
              <a:prstClr val="white"/>
            </a:duotone>
          </a:blip>
          <a:stretch>
            <a:fillRect/>
          </a:stretch>
        </a:blipFill>
      </dgm:spPr>
      <dgm:t>
        <a:bodyPr/>
        <a:lstStyle/>
        <a:p>
          <a:endParaRPr lang="en-US"/>
        </a:p>
      </dgm:t>
    </dgm:pt>
    <dgm:pt modelId="{C24533F4-6A86-41C0-9B9C-42339D19A777}" type="pres">
      <dgm:prSet presAssocID="{9F8E4241-68F0-4A6D-BED0-C31DF539685C}" presName="childNode" presStyleLbl="node1" presStyleIdx="0" presStyleCnt="1" custScaleY="104887">
        <dgm:presLayoutVars>
          <dgm:bulletEnabled val="1"/>
        </dgm:presLayoutVars>
      </dgm:prSet>
      <dgm:spPr/>
      <dgm:t>
        <a:bodyPr/>
        <a:lstStyle/>
        <a:p>
          <a:endParaRPr lang="en-US"/>
        </a:p>
      </dgm:t>
    </dgm:pt>
    <dgm:pt modelId="{36DD7B33-9D94-4C40-BA3E-0AD2B0FD7E53}" type="pres">
      <dgm:prSet presAssocID="{9F8E4241-68F0-4A6D-BED0-C31DF539685C}" presName="parentNode" presStyleLbl="revTx" presStyleIdx="0" presStyleCnt="1">
        <dgm:presLayoutVars>
          <dgm:chMax val="0"/>
          <dgm:bulletEnabled val="1"/>
        </dgm:presLayoutVars>
      </dgm:prSet>
      <dgm:spPr/>
      <dgm:t>
        <a:bodyPr/>
        <a:lstStyle/>
        <a:p>
          <a:endParaRPr lang="en-US"/>
        </a:p>
      </dgm:t>
    </dgm:pt>
  </dgm:ptLst>
  <dgm:cxnLst>
    <dgm:cxn modelId="{FE716A29-6D1F-49B4-ADC2-E5309A976092}" srcId="{9F8E4241-68F0-4A6D-BED0-C31DF539685C}" destId="{BA866FB0-A151-42C8-B47A-043452003482}" srcOrd="6" destOrd="0" parTransId="{0FD251DA-94CA-48C8-BF70-EF7A212A0953}" sibTransId="{59C1C7A3-C172-4E6B-B68B-C29B74084F37}"/>
    <dgm:cxn modelId="{8DC4EF81-737F-4AE6-9226-D393B5C72791}" type="presOf" srcId="{4B4BB8AA-DD82-4143-8022-9080217429CE}" destId="{C24533F4-6A86-41C0-9B9C-42339D19A777}" srcOrd="0" destOrd="0" presId="urn:microsoft.com/office/officeart/2005/8/layout/hList2"/>
    <dgm:cxn modelId="{F03883BF-9FAB-41E2-9173-533486D1DBB1}" srcId="{9F8E4241-68F0-4A6D-BED0-C31DF539685C}" destId="{C0C59DE9-A4E8-4EDE-81AA-6ED0C45EF993}" srcOrd="1" destOrd="0" parTransId="{A2B672F7-08A6-42FD-BBF7-E1E51295A202}" sibTransId="{2956FF67-A578-408B-94AE-7A6DA1337518}"/>
    <dgm:cxn modelId="{E8DA42CB-C166-4862-AF6E-D6C375B4542C}" type="presOf" srcId="{9F8E4241-68F0-4A6D-BED0-C31DF539685C}" destId="{36DD7B33-9D94-4C40-BA3E-0AD2B0FD7E53}" srcOrd="0" destOrd="0" presId="urn:microsoft.com/office/officeart/2005/8/layout/hList2"/>
    <dgm:cxn modelId="{C1E7F75A-FE79-48DB-ABD8-84B09F883259}" srcId="{9F8E4241-68F0-4A6D-BED0-C31DF539685C}" destId="{19275933-D264-45E8-9150-8420DCD2DAB5}" srcOrd="5" destOrd="0" parTransId="{7A96CC1F-311E-466A-BE13-C0C72430310C}" sibTransId="{0A352662-75BE-4C85-829E-ADCEC7BA372B}"/>
    <dgm:cxn modelId="{57A507DC-4BB6-492D-8DF4-1B23E25262E6}" srcId="{9F8E4241-68F0-4A6D-BED0-C31DF539685C}" destId="{4B4BB8AA-DD82-4143-8022-9080217429CE}" srcOrd="0" destOrd="0" parTransId="{116C6644-FF18-48BD-917B-10CA57090774}" sibTransId="{13B61883-E8F0-41DF-AAE3-DB1D93017E25}"/>
    <dgm:cxn modelId="{FA05AA83-A270-437E-9C7D-60E0ADA66CBD}" srcId="{9F8E4241-68F0-4A6D-BED0-C31DF539685C}" destId="{BC3BEBF8-2016-4B8D-8881-7F43FDB611C7}" srcOrd="4" destOrd="0" parTransId="{4A9A6E89-B584-4B47-B577-E5235AF24404}" sibTransId="{9C0298C3-5A3F-43DB-9509-CEDD9EADA4D6}"/>
    <dgm:cxn modelId="{7DC08EB7-A2DF-4635-B430-E082D1A8B631}" type="presOf" srcId="{C0C59DE9-A4E8-4EDE-81AA-6ED0C45EF993}" destId="{C24533F4-6A86-41C0-9B9C-42339D19A777}" srcOrd="0" destOrd="1" presId="urn:microsoft.com/office/officeart/2005/8/layout/hList2"/>
    <dgm:cxn modelId="{71282F88-E32B-4096-8FB9-64BD0A45631C}" type="presOf" srcId="{C6CA1311-67B0-4759-AA85-553DA6B42A13}" destId="{C24533F4-6A86-41C0-9B9C-42339D19A777}" srcOrd="0" destOrd="2" presId="urn:microsoft.com/office/officeart/2005/8/layout/hList2"/>
    <dgm:cxn modelId="{4454E022-E839-46A7-B416-BB4C891CA08B}" type="presOf" srcId="{EA5607A6-C040-42E0-81FC-BF5B9F4B0960}" destId="{C24533F4-6A86-41C0-9B9C-42339D19A777}" srcOrd="0" destOrd="3" presId="urn:microsoft.com/office/officeart/2005/8/layout/hList2"/>
    <dgm:cxn modelId="{95FF76BF-27D3-4C8C-B8D4-FCFA362C95C9}" type="presOf" srcId="{19275933-D264-45E8-9150-8420DCD2DAB5}" destId="{C24533F4-6A86-41C0-9B9C-42339D19A777}" srcOrd="0" destOrd="5" presId="urn:microsoft.com/office/officeart/2005/8/layout/hList2"/>
    <dgm:cxn modelId="{12B705BA-A2E7-47E5-A725-49CE339EFD21}" srcId="{9F8E4241-68F0-4A6D-BED0-C31DF539685C}" destId="{EA5607A6-C040-42E0-81FC-BF5B9F4B0960}" srcOrd="3" destOrd="0" parTransId="{B5EAD17F-2590-4D7F-A1E6-00ADF1B06C81}" sibTransId="{A21BB831-ABA9-47A9-B776-C3506746AF03}"/>
    <dgm:cxn modelId="{02840F6A-BBD7-4A10-B9FA-199D4354E3A8}" srcId="{9F8E4241-68F0-4A6D-BED0-C31DF539685C}" destId="{C6CA1311-67B0-4759-AA85-553DA6B42A13}" srcOrd="2" destOrd="0" parTransId="{4C371A18-79D4-4FDF-908F-3CC6D6D40B14}" sibTransId="{0F9487D7-DE75-4090-BA00-F36D9CA46628}"/>
    <dgm:cxn modelId="{E533C7A0-2B2D-4BDE-B7A6-4754EDBF4AB9}" type="presOf" srcId="{03E20AA5-E172-4FEB-A582-BC7283D14A9B}" destId="{042CFCB2-C96C-457A-B08A-2E23A7189D63}" srcOrd="0" destOrd="0" presId="urn:microsoft.com/office/officeart/2005/8/layout/hList2"/>
    <dgm:cxn modelId="{60E0800F-CD8C-49A5-A4B8-16B76B13F474}" type="presOf" srcId="{BC3BEBF8-2016-4B8D-8881-7F43FDB611C7}" destId="{C24533F4-6A86-41C0-9B9C-42339D19A777}" srcOrd="0" destOrd="4" presId="urn:microsoft.com/office/officeart/2005/8/layout/hList2"/>
    <dgm:cxn modelId="{C3F48BBE-5A54-473C-99C4-2D7BEFF60305}" type="presOf" srcId="{BA866FB0-A151-42C8-B47A-043452003482}" destId="{C24533F4-6A86-41C0-9B9C-42339D19A777}" srcOrd="0" destOrd="6" presId="urn:microsoft.com/office/officeart/2005/8/layout/hList2"/>
    <dgm:cxn modelId="{83B1FF7F-9322-49CC-BB76-DD3009C23DD0}" srcId="{03E20AA5-E172-4FEB-A582-BC7283D14A9B}" destId="{9F8E4241-68F0-4A6D-BED0-C31DF539685C}" srcOrd="0" destOrd="0" parTransId="{E6F5168D-35CD-47DE-8275-26F6170DC660}" sibTransId="{8EDC9D81-33E9-4082-AE82-442630C1961E}"/>
    <dgm:cxn modelId="{D3192A99-08BF-4465-A850-1B5EDE9D2136}" type="presParOf" srcId="{042CFCB2-C96C-457A-B08A-2E23A7189D63}" destId="{F668665E-0B6B-4D7E-886B-C4020C960282}" srcOrd="0" destOrd="0" presId="urn:microsoft.com/office/officeart/2005/8/layout/hList2"/>
    <dgm:cxn modelId="{EA79A76F-9FC3-4E3A-99F1-21D8A8D922F3}" type="presParOf" srcId="{F668665E-0B6B-4D7E-886B-C4020C960282}" destId="{B83D01F7-21E5-4D11-B6AC-47C33612C0E1}" srcOrd="0" destOrd="0" presId="urn:microsoft.com/office/officeart/2005/8/layout/hList2"/>
    <dgm:cxn modelId="{861EB6FE-7479-4552-A27F-97BD9BA5173B}" type="presParOf" srcId="{F668665E-0B6B-4D7E-886B-C4020C960282}" destId="{C24533F4-6A86-41C0-9B9C-42339D19A777}" srcOrd="1" destOrd="0" presId="urn:microsoft.com/office/officeart/2005/8/layout/hList2"/>
    <dgm:cxn modelId="{60F594F3-0F40-4A9B-B221-54C067F6FA3E}" type="presParOf" srcId="{F668665E-0B6B-4D7E-886B-C4020C960282}" destId="{36DD7B33-9D94-4C40-BA3E-0AD2B0FD7E53}"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5730B6-D4F1-4208-A2AC-A037C30BD233}" type="doc">
      <dgm:prSet loTypeId="urn:microsoft.com/office/officeart/2005/8/layout/hList1" loCatId="list" qsTypeId="urn:microsoft.com/office/officeart/2005/8/quickstyle/simple5" qsCatId="simple" csTypeId="urn:microsoft.com/office/officeart/2005/8/colors/accent5_2" csCatId="accent5" phldr="1"/>
      <dgm:spPr/>
      <dgm:t>
        <a:bodyPr/>
        <a:lstStyle/>
        <a:p>
          <a:endParaRPr lang="en-US"/>
        </a:p>
      </dgm:t>
    </dgm:pt>
    <dgm:pt modelId="{9585C9FE-0934-4E59-9307-3BDA82BBB3B0}">
      <dgm:prSet/>
      <dgm:spPr/>
      <dgm:t>
        <a:bodyPr/>
        <a:lstStyle/>
        <a:p>
          <a:pPr rtl="0"/>
          <a:r>
            <a:rPr lang="en-US" dirty="0" smtClean="0">
              <a:latin typeface="Rockwell" pitchFamily="18" charset="0"/>
            </a:rPr>
            <a:t>A manufacturer of home electronics labels its video cassette recorders ("VCRs") as "40% recycled“ when, in fact, each VCR contains 40% reconditioned parts.</a:t>
          </a:r>
          <a:endParaRPr lang="en-US" dirty="0">
            <a:latin typeface="Rockwell" pitchFamily="18" charset="0"/>
          </a:endParaRPr>
        </a:p>
      </dgm:t>
    </dgm:pt>
    <dgm:pt modelId="{5C66433C-2250-437D-9416-55C7FCF94009}" type="parTrans" cxnId="{CDEC3FE7-C63D-44B5-BE90-9220235D732F}">
      <dgm:prSet/>
      <dgm:spPr/>
      <dgm:t>
        <a:bodyPr/>
        <a:lstStyle/>
        <a:p>
          <a:endParaRPr lang="en-US"/>
        </a:p>
      </dgm:t>
    </dgm:pt>
    <dgm:pt modelId="{4E588DC4-4AD7-413C-B734-6D5B91AC736D}" type="sibTrans" cxnId="{CDEC3FE7-C63D-44B5-BE90-9220235D732F}">
      <dgm:prSet/>
      <dgm:spPr/>
      <dgm:t>
        <a:bodyPr/>
        <a:lstStyle/>
        <a:p>
          <a:endParaRPr lang="en-US"/>
        </a:p>
      </dgm:t>
    </dgm:pt>
    <dgm:pt modelId="{0028DE6D-A4C3-4B1A-A102-3B79AF2FCF99}">
      <dgm:prSet/>
      <dgm:spPr/>
      <dgm:t>
        <a:bodyPr/>
        <a:lstStyle/>
        <a:p>
          <a:pPr rtl="0"/>
          <a:r>
            <a:rPr lang="en-US" dirty="0" smtClean="0">
              <a:latin typeface="Rockwell" pitchFamily="18" charset="0"/>
            </a:rPr>
            <a:t>A paper product is labeled as containing "100% recycled fiber." The claim is not deceptive if the advertiser can substantiate the conclusion that 100% by weight of the fiber in the finished product is recycled.</a:t>
          </a:r>
          <a:endParaRPr lang="en-US" dirty="0">
            <a:latin typeface="Rockwell" pitchFamily="18" charset="0"/>
          </a:endParaRPr>
        </a:p>
      </dgm:t>
    </dgm:pt>
    <dgm:pt modelId="{A308C1AE-9C59-435B-9634-C41A94BF253E}" type="parTrans" cxnId="{9385D1F2-3DCC-4F84-8BD0-3C40A2AE7B7E}">
      <dgm:prSet/>
      <dgm:spPr/>
      <dgm:t>
        <a:bodyPr/>
        <a:lstStyle/>
        <a:p>
          <a:endParaRPr lang="en-US"/>
        </a:p>
      </dgm:t>
    </dgm:pt>
    <dgm:pt modelId="{6893A877-A4E6-42C8-B495-C901A31C46D7}" type="sibTrans" cxnId="{9385D1F2-3DCC-4F84-8BD0-3C40A2AE7B7E}">
      <dgm:prSet/>
      <dgm:spPr/>
      <dgm:t>
        <a:bodyPr/>
        <a:lstStyle/>
        <a:p>
          <a:endParaRPr lang="en-US"/>
        </a:p>
      </dgm:t>
    </dgm:pt>
    <dgm:pt modelId="{114EFB90-B34A-4E60-9D73-5F77978414E7}">
      <dgm:prSet/>
      <dgm:spPr/>
      <dgm:t>
        <a:bodyPr/>
        <a:lstStyle/>
        <a:p>
          <a:pPr rtl="0"/>
          <a:r>
            <a:rPr lang="en-US" dirty="0" smtClean="0">
              <a:latin typeface="Rockwell" pitchFamily="18" charset="0"/>
            </a:rPr>
            <a:t>Greenwashing</a:t>
          </a:r>
          <a:endParaRPr lang="en-US" dirty="0">
            <a:latin typeface="Rockwell" pitchFamily="18" charset="0"/>
          </a:endParaRPr>
        </a:p>
      </dgm:t>
    </dgm:pt>
    <dgm:pt modelId="{C12218A0-15B6-472C-A4A7-E424F5C7A8FF}" type="parTrans" cxnId="{558CDD82-283E-46C4-A7A2-6FF58D04E74E}">
      <dgm:prSet/>
      <dgm:spPr/>
      <dgm:t>
        <a:bodyPr/>
        <a:lstStyle/>
        <a:p>
          <a:endParaRPr lang="en-US"/>
        </a:p>
      </dgm:t>
    </dgm:pt>
    <dgm:pt modelId="{B040A7C5-4FBF-408A-BC8D-99F75423BFF8}" type="sibTrans" cxnId="{558CDD82-283E-46C4-A7A2-6FF58D04E74E}">
      <dgm:prSet/>
      <dgm:spPr/>
      <dgm:t>
        <a:bodyPr/>
        <a:lstStyle/>
        <a:p>
          <a:endParaRPr lang="en-US"/>
        </a:p>
      </dgm:t>
    </dgm:pt>
    <dgm:pt modelId="{1139BA5A-D92F-475D-94DD-D5C7BB308013}">
      <dgm:prSet/>
      <dgm:spPr/>
      <dgm:t>
        <a:bodyPr/>
        <a:lstStyle/>
        <a:p>
          <a:pPr rtl="0"/>
          <a:r>
            <a:rPr lang="en-US" dirty="0" smtClean="0">
              <a:latin typeface="Rockwell" pitchFamily="18" charset="0"/>
            </a:rPr>
            <a:t>Not Greenwashing</a:t>
          </a:r>
          <a:endParaRPr lang="en-US" dirty="0">
            <a:latin typeface="Rockwell" pitchFamily="18" charset="0"/>
          </a:endParaRPr>
        </a:p>
      </dgm:t>
    </dgm:pt>
    <dgm:pt modelId="{41E98EB2-3236-4080-8743-6B5409551FFD}" type="parTrans" cxnId="{D94B2685-E22B-44F6-9ED9-BEFF2657B33C}">
      <dgm:prSet/>
      <dgm:spPr/>
      <dgm:t>
        <a:bodyPr/>
        <a:lstStyle/>
        <a:p>
          <a:endParaRPr lang="en-US"/>
        </a:p>
      </dgm:t>
    </dgm:pt>
    <dgm:pt modelId="{EFB6E6A3-D0B8-4B2C-A87B-C7AEFACD6BEF}" type="sibTrans" cxnId="{D94B2685-E22B-44F6-9ED9-BEFF2657B33C}">
      <dgm:prSet/>
      <dgm:spPr/>
      <dgm:t>
        <a:bodyPr/>
        <a:lstStyle/>
        <a:p>
          <a:endParaRPr lang="en-US"/>
        </a:p>
      </dgm:t>
    </dgm:pt>
    <dgm:pt modelId="{57BEE7DB-BD8A-4C9E-B3FB-2A4E72EDE85D}">
      <dgm:prSet/>
      <dgm:spPr/>
      <dgm:t>
        <a:bodyPr/>
        <a:lstStyle/>
        <a:p>
          <a:pPr rtl="0"/>
          <a:r>
            <a:rPr lang="en-US" dirty="0" smtClean="0">
              <a:latin typeface="Rockwell" pitchFamily="18" charset="0"/>
            </a:rPr>
            <a:t>A box of aluminum foil is labeled with the claim "recyclable," without further elaboration. </a:t>
          </a:r>
          <a:endParaRPr lang="en-US" dirty="0">
            <a:latin typeface="Rockwell" pitchFamily="18" charset="0"/>
          </a:endParaRPr>
        </a:p>
      </dgm:t>
    </dgm:pt>
    <dgm:pt modelId="{E94DB748-DB77-4B2A-BE13-EA11B52BE2D2}" type="parTrans" cxnId="{70E6104A-6DC8-4F6E-A7DB-CCD95FBB2D14}">
      <dgm:prSet/>
      <dgm:spPr/>
      <dgm:t>
        <a:bodyPr/>
        <a:lstStyle/>
        <a:p>
          <a:endParaRPr lang="en-US"/>
        </a:p>
      </dgm:t>
    </dgm:pt>
    <dgm:pt modelId="{F8FE8347-D49E-46FD-89DB-83F79FD8805F}" type="sibTrans" cxnId="{70E6104A-6DC8-4F6E-A7DB-CCD95FBB2D14}">
      <dgm:prSet/>
      <dgm:spPr/>
      <dgm:t>
        <a:bodyPr/>
        <a:lstStyle/>
        <a:p>
          <a:endParaRPr lang="en-US"/>
        </a:p>
      </dgm:t>
    </dgm:pt>
    <dgm:pt modelId="{AE4CA1F3-B312-413A-8B19-3E5023D78BAF}">
      <dgm:prSet/>
      <dgm:spPr/>
      <dgm:t>
        <a:bodyPr/>
        <a:lstStyle/>
        <a:p>
          <a:pPr rtl="0"/>
          <a:r>
            <a:rPr lang="en-US" dirty="0" smtClean="0">
              <a:latin typeface="Rockwell" pitchFamily="18" charset="0"/>
            </a:rPr>
            <a:t>A pump spray product is labeled "environmentally safe" even though most of the product's active ingredients consist of volatile organic compounds (VOCs).</a:t>
          </a:r>
          <a:endParaRPr lang="en-US" dirty="0">
            <a:latin typeface="Rockwell" pitchFamily="18" charset="0"/>
          </a:endParaRPr>
        </a:p>
      </dgm:t>
    </dgm:pt>
    <dgm:pt modelId="{ED108C91-42A1-4CE8-A9DF-36C73C9CAAED}" type="parTrans" cxnId="{DE6580EE-663A-45C8-A4AF-3CDD572EB0A9}">
      <dgm:prSet/>
      <dgm:spPr/>
      <dgm:t>
        <a:bodyPr/>
        <a:lstStyle/>
        <a:p>
          <a:endParaRPr lang="en-US"/>
        </a:p>
      </dgm:t>
    </dgm:pt>
    <dgm:pt modelId="{A9EB1B31-B3F0-4C10-B02E-DD9407AF5400}" type="sibTrans" cxnId="{DE6580EE-663A-45C8-A4AF-3CDD572EB0A9}">
      <dgm:prSet/>
      <dgm:spPr/>
      <dgm:t>
        <a:bodyPr/>
        <a:lstStyle/>
        <a:p>
          <a:endParaRPr lang="en-US"/>
        </a:p>
      </dgm:t>
    </dgm:pt>
    <dgm:pt modelId="{FC7D3262-3784-465D-AC48-77B10D960241}">
      <dgm:prSet/>
      <dgm:spPr/>
      <dgm:t>
        <a:bodyPr/>
        <a:lstStyle/>
        <a:p>
          <a:pPr rtl="0"/>
          <a:r>
            <a:rPr lang="en-US" dirty="0" smtClean="0">
              <a:latin typeface="Rockwell" pitchFamily="18" charset="0"/>
            </a:rPr>
            <a:t>A company labels its soft drink bottle "recycled" and can prove that it is indeed made entirely from recycled materials.</a:t>
          </a:r>
          <a:endParaRPr lang="en-US" dirty="0">
            <a:latin typeface="Rockwell" pitchFamily="18" charset="0"/>
          </a:endParaRPr>
        </a:p>
      </dgm:t>
    </dgm:pt>
    <dgm:pt modelId="{BF57312F-7916-4B45-89A5-F7FA4D16B4F8}" type="parTrans" cxnId="{5E753127-8377-48CA-B037-2650E9F0D3C5}">
      <dgm:prSet/>
      <dgm:spPr/>
      <dgm:t>
        <a:bodyPr/>
        <a:lstStyle/>
        <a:p>
          <a:endParaRPr lang="en-US"/>
        </a:p>
      </dgm:t>
    </dgm:pt>
    <dgm:pt modelId="{94805D63-5F1E-4628-9CD7-31AB0F7E2047}" type="sibTrans" cxnId="{5E753127-8377-48CA-B037-2650E9F0D3C5}">
      <dgm:prSet/>
      <dgm:spPr/>
      <dgm:t>
        <a:bodyPr/>
        <a:lstStyle/>
        <a:p>
          <a:endParaRPr lang="en-US"/>
        </a:p>
      </dgm:t>
    </dgm:pt>
    <dgm:pt modelId="{90CC9E38-3B67-4B03-81CB-8F2097B0FBB2}">
      <dgm:prSet/>
      <dgm:spPr/>
      <dgm:t>
        <a:bodyPr/>
        <a:lstStyle/>
        <a:p>
          <a:pPr rtl="0"/>
          <a:r>
            <a:rPr lang="en-US" dirty="0" smtClean="0">
              <a:latin typeface="Rockwell" pitchFamily="18" charset="0"/>
            </a:rPr>
            <a:t>An advertiser claims that disposal of its product generates "10% less waste" but does not clarify what exactly this means.</a:t>
          </a:r>
          <a:endParaRPr lang="en-US" dirty="0">
            <a:latin typeface="Rockwell" pitchFamily="18" charset="0"/>
          </a:endParaRPr>
        </a:p>
      </dgm:t>
    </dgm:pt>
    <dgm:pt modelId="{D56AF465-5A19-4FC2-A314-248BE8E300AB}" type="parTrans" cxnId="{C0E59820-8258-4BE0-B63B-9D0799645EF0}">
      <dgm:prSet/>
      <dgm:spPr/>
      <dgm:t>
        <a:bodyPr/>
        <a:lstStyle/>
        <a:p>
          <a:endParaRPr lang="en-US"/>
        </a:p>
      </dgm:t>
    </dgm:pt>
    <dgm:pt modelId="{A3F3EA76-29AB-4BF5-9E35-B83723A2985F}" type="sibTrans" cxnId="{C0E59820-8258-4BE0-B63B-9D0799645EF0}">
      <dgm:prSet/>
      <dgm:spPr/>
      <dgm:t>
        <a:bodyPr/>
        <a:lstStyle/>
        <a:p>
          <a:endParaRPr lang="en-US"/>
        </a:p>
      </dgm:t>
    </dgm:pt>
    <dgm:pt modelId="{4D157115-34A1-4761-897A-8820EB2D2793}">
      <dgm:prSet/>
      <dgm:spPr/>
      <dgm:t>
        <a:bodyPr/>
        <a:lstStyle/>
        <a:p>
          <a:pPr rtl="0"/>
          <a:endParaRPr lang="en-US" dirty="0">
            <a:latin typeface="Rockwell" pitchFamily="18" charset="0"/>
          </a:endParaRPr>
        </a:p>
      </dgm:t>
    </dgm:pt>
    <dgm:pt modelId="{6C72ACE1-18B6-49CF-A54B-D5A34BF08BFB}" type="parTrans" cxnId="{700E5726-0236-4B22-90BA-6EFC4975B9AE}">
      <dgm:prSet/>
      <dgm:spPr/>
      <dgm:t>
        <a:bodyPr/>
        <a:lstStyle/>
        <a:p>
          <a:endParaRPr lang="en-US"/>
        </a:p>
      </dgm:t>
    </dgm:pt>
    <dgm:pt modelId="{361BAE42-B37A-459D-9FEB-3FE25542827C}" type="sibTrans" cxnId="{700E5726-0236-4B22-90BA-6EFC4975B9AE}">
      <dgm:prSet/>
      <dgm:spPr/>
      <dgm:t>
        <a:bodyPr/>
        <a:lstStyle/>
        <a:p>
          <a:endParaRPr lang="en-US"/>
        </a:p>
      </dgm:t>
    </dgm:pt>
    <dgm:pt modelId="{7FC9B0F9-B74A-4995-9025-73DD47DAAB31}">
      <dgm:prSet/>
      <dgm:spPr/>
      <dgm:t>
        <a:bodyPr/>
        <a:lstStyle/>
        <a:p>
          <a:pPr rtl="0"/>
          <a:endParaRPr lang="en-US" dirty="0">
            <a:latin typeface="Rockwell" pitchFamily="18" charset="0"/>
          </a:endParaRPr>
        </a:p>
      </dgm:t>
    </dgm:pt>
    <dgm:pt modelId="{E367C8EC-807A-4DF3-84E0-C656B190FF24}" type="parTrans" cxnId="{CA60A7BB-2D33-411B-A51A-4F8CAD558F07}">
      <dgm:prSet/>
      <dgm:spPr/>
      <dgm:t>
        <a:bodyPr/>
        <a:lstStyle/>
        <a:p>
          <a:endParaRPr lang="en-US"/>
        </a:p>
      </dgm:t>
    </dgm:pt>
    <dgm:pt modelId="{5B355E9C-2D85-462D-8966-F1FCD45FA330}" type="sibTrans" cxnId="{CA60A7BB-2D33-411B-A51A-4F8CAD558F07}">
      <dgm:prSet/>
      <dgm:spPr/>
      <dgm:t>
        <a:bodyPr/>
        <a:lstStyle/>
        <a:p>
          <a:endParaRPr lang="en-US"/>
        </a:p>
      </dgm:t>
    </dgm:pt>
    <dgm:pt modelId="{BA406B15-858F-499F-B5B4-4B8CA480BDA6}">
      <dgm:prSet/>
      <dgm:spPr/>
      <dgm:t>
        <a:bodyPr/>
        <a:lstStyle/>
        <a:p>
          <a:pPr rtl="0"/>
          <a:endParaRPr lang="en-US" dirty="0">
            <a:latin typeface="Rockwell" pitchFamily="18" charset="0"/>
          </a:endParaRPr>
        </a:p>
      </dgm:t>
    </dgm:pt>
    <dgm:pt modelId="{3939FA59-6C8A-42DA-A9FE-9F61687073BC}" type="parTrans" cxnId="{0DF844E8-2620-49AA-B3EA-8F7544CEA5D4}">
      <dgm:prSet/>
      <dgm:spPr/>
      <dgm:t>
        <a:bodyPr/>
        <a:lstStyle/>
        <a:p>
          <a:endParaRPr lang="en-US"/>
        </a:p>
      </dgm:t>
    </dgm:pt>
    <dgm:pt modelId="{C1AAA6D3-E1DB-45C2-A1F1-437BEAFD4510}" type="sibTrans" cxnId="{0DF844E8-2620-49AA-B3EA-8F7544CEA5D4}">
      <dgm:prSet/>
      <dgm:spPr/>
      <dgm:t>
        <a:bodyPr/>
        <a:lstStyle/>
        <a:p>
          <a:endParaRPr lang="en-US"/>
        </a:p>
      </dgm:t>
    </dgm:pt>
    <dgm:pt modelId="{207BE8F1-36DF-4EBD-A4B3-FAE84C6271B7}">
      <dgm:prSet/>
      <dgm:spPr/>
      <dgm:t>
        <a:bodyPr/>
        <a:lstStyle/>
        <a:p>
          <a:pPr rtl="0"/>
          <a:r>
            <a:rPr lang="en-US" dirty="0" smtClean="0">
              <a:latin typeface="Rockwell" pitchFamily="18" charset="0"/>
            </a:rPr>
            <a:t>A manufacturer makes claims that its package is compostable, but clearly discloses that the package is not suitable for home composting. </a:t>
          </a:r>
          <a:endParaRPr lang="en-US" dirty="0">
            <a:latin typeface="Rockwell" pitchFamily="18" charset="0"/>
          </a:endParaRPr>
        </a:p>
      </dgm:t>
    </dgm:pt>
    <dgm:pt modelId="{57A8BAD1-64CA-49B8-AC82-53D59C38AE44}" type="parTrans" cxnId="{DB1E48AF-D0CB-41A2-9590-0D253C0AF387}">
      <dgm:prSet/>
      <dgm:spPr/>
      <dgm:t>
        <a:bodyPr/>
        <a:lstStyle/>
        <a:p>
          <a:endParaRPr lang="en-US"/>
        </a:p>
      </dgm:t>
    </dgm:pt>
    <dgm:pt modelId="{BBE343CD-74C5-4377-9047-8631693ED775}" type="sibTrans" cxnId="{DB1E48AF-D0CB-41A2-9590-0D253C0AF387}">
      <dgm:prSet/>
      <dgm:spPr/>
      <dgm:t>
        <a:bodyPr/>
        <a:lstStyle/>
        <a:p>
          <a:endParaRPr lang="en-US"/>
        </a:p>
      </dgm:t>
    </dgm:pt>
    <dgm:pt modelId="{25C42F3D-B081-4E60-8CB6-7CE395B9C84E}">
      <dgm:prSet/>
      <dgm:spPr/>
      <dgm:t>
        <a:bodyPr/>
        <a:lstStyle/>
        <a:p>
          <a:pPr rtl="0"/>
          <a:endParaRPr lang="en-US" dirty="0">
            <a:latin typeface="Rockwell" pitchFamily="18" charset="0"/>
          </a:endParaRPr>
        </a:p>
      </dgm:t>
    </dgm:pt>
    <dgm:pt modelId="{AE10DDAC-4EF8-471F-AB56-E8213DEB0303}" type="parTrans" cxnId="{4AE287E7-E8C6-476A-8EBA-6A60514A7274}">
      <dgm:prSet/>
      <dgm:spPr/>
      <dgm:t>
        <a:bodyPr/>
        <a:lstStyle/>
        <a:p>
          <a:endParaRPr lang="en-US"/>
        </a:p>
      </dgm:t>
    </dgm:pt>
    <dgm:pt modelId="{C274CF35-8697-4B11-A4FB-E150C3756A8C}" type="sibTrans" cxnId="{4AE287E7-E8C6-476A-8EBA-6A60514A7274}">
      <dgm:prSet/>
      <dgm:spPr/>
      <dgm:t>
        <a:bodyPr/>
        <a:lstStyle/>
        <a:p>
          <a:endParaRPr lang="en-US"/>
        </a:p>
      </dgm:t>
    </dgm:pt>
    <dgm:pt modelId="{BDF6D3FD-A242-4153-8DB7-B28D8E50E34A}">
      <dgm:prSet/>
      <dgm:spPr/>
      <dgm:t>
        <a:bodyPr/>
        <a:lstStyle/>
        <a:p>
          <a:pPr rtl="0"/>
          <a:endParaRPr lang="en-US" dirty="0">
            <a:latin typeface="Rockwell" pitchFamily="18" charset="0"/>
          </a:endParaRPr>
        </a:p>
      </dgm:t>
    </dgm:pt>
    <dgm:pt modelId="{D4159780-E780-4C29-8D80-FE5B4D8029DF}" type="parTrans" cxnId="{44F15D4E-4294-4AD0-92BC-4EAC9BFE9197}">
      <dgm:prSet/>
      <dgm:spPr/>
      <dgm:t>
        <a:bodyPr/>
        <a:lstStyle/>
        <a:p>
          <a:endParaRPr lang="en-US"/>
        </a:p>
      </dgm:t>
    </dgm:pt>
    <dgm:pt modelId="{90F48072-C96B-468E-8068-00DF5A06B0BA}" type="sibTrans" cxnId="{44F15D4E-4294-4AD0-92BC-4EAC9BFE9197}">
      <dgm:prSet/>
      <dgm:spPr/>
      <dgm:t>
        <a:bodyPr/>
        <a:lstStyle/>
        <a:p>
          <a:endParaRPr lang="en-US"/>
        </a:p>
      </dgm:t>
    </dgm:pt>
    <dgm:pt modelId="{989B3B32-347E-43F2-9A83-E530EFE15A03}">
      <dgm:prSet/>
      <dgm:spPr/>
      <dgm:t>
        <a:bodyPr/>
        <a:lstStyle/>
        <a:p>
          <a:pPr rtl="0"/>
          <a:endParaRPr lang="en-US" dirty="0">
            <a:latin typeface="Rockwell" pitchFamily="18" charset="0"/>
          </a:endParaRPr>
        </a:p>
      </dgm:t>
    </dgm:pt>
    <dgm:pt modelId="{0630184F-E116-4AE8-8D3B-1EEA85199EEF}" type="parTrans" cxnId="{59F79D62-9B92-4FB5-81AD-86E9CE271941}">
      <dgm:prSet/>
      <dgm:spPr/>
      <dgm:t>
        <a:bodyPr/>
        <a:lstStyle/>
        <a:p>
          <a:endParaRPr lang="en-US"/>
        </a:p>
      </dgm:t>
    </dgm:pt>
    <dgm:pt modelId="{32012DF2-E1C8-4937-8843-FC66704124FC}" type="sibTrans" cxnId="{59F79D62-9B92-4FB5-81AD-86E9CE271941}">
      <dgm:prSet/>
      <dgm:spPr/>
      <dgm:t>
        <a:bodyPr/>
        <a:lstStyle/>
        <a:p>
          <a:endParaRPr lang="en-US"/>
        </a:p>
      </dgm:t>
    </dgm:pt>
    <dgm:pt modelId="{ACE52112-244B-46D8-839E-91D96EABA7D1}">
      <dgm:prSet/>
      <dgm:spPr/>
      <dgm:t>
        <a:bodyPr/>
        <a:lstStyle/>
        <a:p>
          <a:pPr rtl="0"/>
          <a:r>
            <a:rPr lang="en-US" dirty="0" smtClean="0">
              <a:latin typeface="Rockwell" pitchFamily="18" charset="0"/>
            </a:rPr>
            <a:t>A laser printer toner cartridge containing 25% recycled raw materials and 40% reconditioned parts is labeled "65% recycled content, including 40% from reconditioned parts."</a:t>
          </a:r>
          <a:endParaRPr lang="en-US" dirty="0">
            <a:latin typeface="Rockwell" pitchFamily="18" charset="0"/>
          </a:endParaRPr>
        </a:p>
      </dgm:t>
    </dgm:pt>
    <dgm:pt modelId="{CA704473-6675-4F9D-BD72-FBA11EA0DAC5}" type="parTrans" cxnId="{402BABBC-ACC0-4EFB-AEA3-B22071E03BA1}">
      <dgm:prSet/>
      <dgm:spPr/>
      <dgm:t>
        <a:bodyPr/>
        <a:lstStyle/>
        <a:p>
          <a:endParaRPr lang="en-US"/>
        </a:p>
      </dgm:t>
    </dgm:pt>
    <dgm:pt modelId="{8C89754C-280A-4A16-816B-F34171E758B8}" type="sibTrans" cxnId="{402BABBC-ACC0-4EFB-AEA3-B22071E03BA1}">
      <dgm:prSet/>
      <dgm:spPr/>
      <dgm:t>
        <a:bodyPr/>
        <a:lstStyle/>
        <a:p>
          <a:endParaRPr lang="en-US"/>
        </a:p>
      </dgm:t>
    </dgm:pt>
    <dgm:pt modelId="{B24ABA67-AEF3-4475-9E51-385ACAFB9091}">
      <dgm:prSet/>
      <dgm:spPr/>
      <dgm:t>
        <a:bodyPr/>
        <a:lstStyle/>
        <a:p>
          <a:pPr rtl="0"/>
          <a:endParaRPr lang="en-US" dirty="0">
            <a:latin typeface="Rockwell" pitchFamily="18" charset="0"/>
          </a:endParaRPr>
        </a:p>
      </dgm:t>
    </dgm:pt>
    <dgm:pt modelId="{9DA6A2EF-2583-4E4A-8E1D-1F125CC79AE5}" type="parTrans" cxnId="{AFE6ABF1-8AA2-4882-827F-85BAA23BD960}">
      <dgm:prSet/>
      <dgm:spPr/>
      <dgm:t>
        <a:bodyPr/>
        <a:lstStyle/>
        <a:p>
          <a:endParaRPr lang="en-US"/>
        </a:p>
      </dgm:t>
    </dgm:pt>
    <dgm:pt modelId="{0C963FE4-FD47-45E8-989E-DFA26D1BF882}" type="sibTrans" cxnId="{AFE6ABF1-8AA2-4882-827F-85BAA23BD960}">
      <dgm:prSet/>
      <dgm:spPr/>
      <dgm:t>
        <a:bodyPr/>
        <a:lstStyle/>
        <a:p>
          <a:endParaRPr lang="en-US"/>
        </a:p>
      </dgm:t>
    </dgm:pt>
    <dgm:pt modelId="{F775D63D-9080-4117-915D-D1797DB0ED79}" type="pres">
      <dgm:prSet presAssocID="{885730B6-D4F1-4208-A2AC-A037C30BD233}" presName="Name0" presStyleCnt="0">
        <dgm:presLayoutVars>
          <dgm:dir/>
          <dgm:animLvl val="lvl"/>
          <dgm:resizeHandles val="exact"/>
        </dgm:presLayoutVars>
      </dgm:prSet>
      <dgm:spPr/>
      <dgm:t>
        <a:bodyPr/>
        <a:lstStyle/>
        <a:p>
          <a:endParaRPr lang="en-US"/>
        </a:p>
      </dgm:t>
    </dgm:pt>
    <dgm:pt modelId="{3108789D-7AF3-4C68-B700-5839B44D2486}" type="pres">
      <dgm:prSet presAssocID="{114EFB90-B34A-4E60-9D73-5F77978414E7}" presName="composite" presStyleCnt="0"/>
      <dgm:spPr/>
    </dgm:pt>
    <dgm:pt modelId="{D0ACF2AB-BC15-46C8-8AC1-2D37132E8C0E}" type="pres">
      <dgm:prSet presAssocID="{114EFB90-B34A-4E60-9D73-5F77978414E7}" presName="parTx" presStyleLbl="alignNode1" presStyleIdx="0" presStyleCnt="2">
        <dgm:presLayoutVars>
          <dgm:chMax val="0"/>
          <dgm:chPref val="0"/>
          <dgm:bulletEnabled val="1"/>
        </dgm:presLayoutVars>
      </dgm:prSet>
      <dgm:spPr/>
      <dgm:t>
        <a:bodyPr/>
        <a:lstStyle/>
        <a:p>
          <a:endParaRPr lang="en-US"/>
        </a:p>
      </dgm:t>
    </dgm:pt>
    <dgm:pt modelId="{5F86722A-D044-4866-AD0F-618CCBEDDF19}" type="pres">
      <dgm:prSet presAssocID="{114EFB90-B34A-4E60-9D73-5F77978414E7}" presName="desTx" presStyleLbl="alignAccFollowNode1" presStyleIdx="0" presStyleCnt="2">
        <dgm:presLayoutVars>
          <dgm:bulletEnabled val="1"/>
        </dgm:presLayoutVars>
      </dgm:prSet>
      <dgm:spPr/>
      <dgm:t>
        <a:bodyPr/>
        <a:lstStyle/>
        <a:p>
          <a:endParaRPr lang="en-US"/>
        </a:p>
      </dgm:t>
    </dgm:pt>
    <dgm:pt modelId="{3FB8478C-C841-4577-A920-67C5BAAF226F}" type="pres">
      <dgm:prSet presAssocID="{B040A7C5-4FBF-408A-BC8D-99F75423BFF8}" presName="space" presStyleCnt="0"/>
      <dgm:spPr/>
    </dgm:pt>
    <dgm:pt modelId="{EA17AE12-30AC-486F-AAB5-6ECD6EFAB685}" type="pres">
      <dgm:prSet presAssocID="{1139BA5A-D92F-475D-94DD-D5C7BB308013}" presName="composite" presStyleCnt="0"/>
      <dgm:spPr/>
    </dgm:pt>
    <dgm:pt modelId="{36370CC0-E5EE-48DB-B61E-B7900D9ACA85}" type="pres">
      <dgm:prSet presAssocID="{1139BA5A-D92F-475D-94DD-D5C7BB308013}" presName="parTx" presStyleLbl="alignNode1" presStyleIdx="1" presStyleCnt="2">
        <dgm:presLayoutVars>
          <dgm:chMax val="0"/>
          <dgm:chPref val="0"/>
          <dgm:bulletEnabled val="1"/>
        </dgm:presLayoutVars>
      </dgm:prSet>
      <dgm:spPr/>
      <dgm:t>
        <a:bodyPr/>
        <a:lstStyle/>
        <a:p>
          <a:endParaRPr lang="en-US"/>
        </a:p>
      </dgm:t>
    </dgm:pt>
    <dgm:pt modelId="{3AA67FDF-5DA6-43CA-9D6A-06CB57FAE7AC}" type="pres">
      <dgm:prSet presAssocID="{1139BA5A-D92F-475D-94DD-D5C7BB308013}" presName="desTx" presStyleLbl="alignAccFollowNode1" presStyleIdx="1" presStyleCnt="2">
        <dgm:presLayoutVars>
          <dgm:bulletEnabled val="1"/>
        </dgm:presLayoutVars>
      </dgm:prSet>
      <dgm:spPr/>
      <dgm:t>
        <a:bodyPr/>
        <a:lstStyle/>
        <a:p>
          <a:endParaRPr lang="en-US"/>
        </a:p>
      </dgm:t>
    </dgm:pt>
  </dgm:ptLst>
  <dgm:cxnLst>
    <dgm:cxn modelId="{DE6580EE-663A-45C8-A4AF-3CDD572EB0A9}" srcId="{114EFB90-B34A-4E60-9D73-5F77978414E7}" destId="{AE4CA1F3-B312-413A-8B19-3E5023D78BAF}" srcOrd="2" destOrd="0" parTransId="{ED108C91-42A1-4CE8-A9DF-36C73C9CAAED}" sibTransId="{A9EB1B31-B3F0-4C10-B02E-DD9407AF5400}"/>
    <dgm:cxn modelId="{700E5726-0236-4B22-90BA-6EFC4975B9AE}" srcId="{114EFB90-B34A-4E60-9D73-5F77978414E7}" destId="{4D157115-34A1-4761-897A-8820EB2D2793}" srcOrd="1" destOrd="0" parTransId="{6C72ACE1-18B6-49CF-A54B-D5A34BF08BFB}" sibTransId="{361BAE42-B37A-459D-9FEB-3FE25542827C}"/>
    <dgm:cxn modelId="{C97C7357-CD87-480E-BFE7-E4DFB0939A31}" type="presOf" srcId="{90CC9E38-3B67-4B03-81CB-8F2097B0FBB2}" destId="{5F86722A-D044-4866-AD0F-618CCBEDDF19}" srcOrd="0" destOrd="6" presId="urn:microsoft.com/office/officeart/2005/8/layout/hList1"/>
    <dgm:cxn modelId="{2A72E669-82AA-4B43-8BD0-A17721980846}" type="presOf" srcId="{7FC9B0F9-B74A-4995-9025-73DD47DAAB31}" destId="{5F86722A-D044-4866-AD0F-618CCBEDDF19}" srcOrd="0" destOrd="3" presId="urn:microsoft.com/office/officeart/2005/8/layout/hList1"/>
    <dgm:cxn modelId="{D94B2685-E22B-44F6-9ED9-BEFF2657B33C}" srcId="{885730B6-D4F1-4208-A2AC-A037C30BD233}" destId="{1139BA5A-D92F-475D-94DD-D5C7BB308013}" srcOrd="1" destOrd="0" parTransId="{41E98EB2-3236-4080-8743-6B5409551FFD}" sibTransId="{EFB6E6A3-D0B8-4B2C-A87B-C7AEFACD6BEF}"/>
    <dgm:cxn modelId="{402BABBC-ACC0-4EFB-AEA3-B22071E03BA1}" srcId="{1139BA5A-D92F-475D-94DD-D5C7BB308013}" destId="{ACE52112-244B-46D8-839E-91D96EABA7D1}" srcOrd="6" destOrd="0" parTransId="{CA704473-6675-4F9D-BD72-FBA11EA0DAC5}" sibTransId="{8C89754C-280A-4A16-816B-F34171E758B8}"/>
    <dgm:cxn modelId="{0DF844E8-2620-49AA-B3EA-8F7544CEA5D4}" srcId="{114EFB90-B34A-4E60-9D73-5F77978414E7}" destId="{BA406B15-858F-499F-B5B4-4B8CA480BDA6}" srcOrd="5" destOrd="0" parTransId="{3939FA59-6C8A-42DA-A9FE-9F61687073BC}" sibTransId="{C1AAA6D3-E1DB-45C2-A1F1-437BEAFD4510}"/>
    <dgm:cxn modelId="{C1A44153-2620-4DCE-8562-517D012A4209}" type="presOf" srcId="{57BEE7DB-BD8A-4C9E-B3FB-2A4E72EDE85D}" destId="{5F86722A-D044-4866-AD0F-618CCBEDDF19}" srcOrd="0" destOrd="0" presId="urn:microsoft.com/office/officeart/2005/8/layout/hList1"/>
    <dgm:cxn modelId="{890DB0D2-7D7E-45AE-A024-EDD7C827E27C}" type="presOf" srcId="{ACE52112-244B-46D8-839E-91D96EABA7D1}" destId="{3AA67FDF-5DA6-43CA-9D6A-06CB57FAE7AC}" srcOrd="0" destOrd="6" presId="urn:microsoft.com/office/officeart/2005/8/layout/hList1"/>
    <dgm:cxn modelId="{09F8CB5F-4D9B-49F5-BE00-C0A527C63725}" type="presOf" srcId="{207BE8F1-36DF-4EBD-A4B3-FAE84C6271B7}" destId="{3AA67FDF-5DA6-43CA-9D6A-06CB57FAE7AC}" srcOrd="0" destOrd="2" presId="urn:microsoft.com/office/officeart/2005/8/layout/hList1"/>
    <dgm:cxn modelId="{CA60A7BB-2D33-411B-A51A-4F8CAD558F07}" srcId="{114EFB90-B34A-4E60-9D73-5F77978414E7}" destId="{7FC9B0F9-B74A-4995-9025-73DD47DAAB31}" srcOrd="3" destOrd="0" parTransId="{E367C8EC-807A-4DF3-84E0-C656B190FF24}" sibTransId="{5B355E9C-2D85-462D-8966-F1FCD45FA330}"/>
    <dgm:cxn modelId="{A40A710D-948E-49DC-9F10-57777A2AEA8E}" type="presOf" srcId="{25C42F3D-B081-4E60-8CB6-7CE395B9C84E}" destId="{3AA67FDF-5DA6-43CA-9D6A-06CB57FAE7AC}" srcOrd="0" destOrd="1" presId="urn:microsoft.com/office/officeart/2005/8/layout/hList1"/>
    <dgm:cxn modelId="{8E187AE5-C478-44D4-9E64-49B28D7D3786}" type="presOf" srcId="{9585C9FE-0934-4E59-9307-3BDA82BBB3B0}" destId="{5F86722A-D044-4866-AD0F-618CCBEDDF19}" srcOrd="0" destOrd="4" presId="urn:microsoft.com/office/officeart/2005/8/layout/hList1"/>
    <dgm:cxn modelId="{C0E59820-8258-4BE0-B63B-9D0799645EF0}" srcId="{114EFB90-B34A-4E60-9D73-5F77978414E7}" destId="{90CC9E38-3B67-4B03-81CB-8F2097B0FBB2}" srcOrd="6" destOrd="0" parTransId="{D56AF465-5A19-4FC2-A314-248BE8E300AB}" sibTransId="{A3F3EA76-29AB-4BF5-9E35-B83723A2985F}"/>
    <dgm:cxn modelId="{C527D019-2173-40BD-BD3D-2F0EBCB696B1}" type="presOf" srcId="{0028DE6D-A4C3-4B1A-A102-3B79AF2FCF99}" destId="{3AA67FDF-5DA6-43CA-9D6A-06CB57FAE7AC}" srcOrd="0" destOrd="4" presId="urn:microsoft.com/office/officeart/2005/8/layout/hList1"/>
    <dgm:cxn modelId="{C74A67A9-5CD0-4C9F-88DB-E3AA185D8AAA}" type="presOf" srcId="{AE4CA1F3-B312-413A-8B19-3E5023D78BAF}" destId="{5F86722A-D044-4866-AD0F-618CCBEDDF19}" srcOrd="0" destOrd="2" presId="urn:microsoft.com/office/officeart/2005/8/layout/hList1"/>
    <dgm:cxn modelId="{70E6104A-6DC8-4F6E-A7DB-CCD95FBB2D14}" srcId="{114EFB90-B34A-4E60-9D73-5F77978414E7}" destId="{57BEE7DB-BD8A-4C9E-B3FB-2A4E72EDE85D}" srcOrd="0" destOrd="0" parTransId="{E94DB748-DB77-4B2A-BE13-EA11B52BE2D2}" sibTransId="{F8FE8347-D49E-46FD-89DB-83F79FD8805F}"/>
    <dgm:cxn modelId="{3F8BA289-FB38-4EE6-ABD0-76ADCFA108D2}" type="presOf" srcId="{4D157115-34A1-4761-897A-8820EB2D2793}" destId="{5F86722A-D044-4866-AD0F-618CCBEDDF19}" srcOrd="0" destOrd="1" presId="urn:microsoft.com/office/officeart/2005/8/layout/hList1"/>
    <dgm:cxn modelId="{DB1E48AF-D0CB-41A2-9590-0D253C0AF387}" srcId="{1139BA5A-D92F-475D-94DD-D5C7BB308013}" destId="{207BE8F1-36DF-4EBD-A4B3-FAE84C6271B7}" srcOrd="2" destOrd="0" parTransId="{57A8BAD1-64CA-49B8-AC82-53D59C38AE44}" sibTransId="{BBE343CD-74C5-4377-9047-8631693ED775}"/>
    <dgm:cxn modelId="{E3790756-B297-45A1-A528-F81E8FBB5F66}" type="presOf" srcId="{885730B6-D4F1-4208-A2AC-A037C30BD233}" destId="{F775D63D-9080-4117-915D-D1797DB0ED79}" srcOrd="0" destOrd="0" presId="urn:microsoft.com/office/officeart/2005/8/layout/hList1"/>
    <dgm:cxn modelId="{9689ECB0-6CC8-46BB-8FDA-B365661EACA0}" type="presOf" srcId="{BA406B15-858F-499F-B5B4-4B8CA480BDA6}" destId="{5F86722A-D044-4866-AD0F-618CCBEDDF19}" srcOrd="0" destOrd="5" presId="urn:microsoft.com/office/officeart/2005/8/layout/hList1"/>
    <dgm:cxn modelId="{DC4C095A-A4FA-4F9B-A87A-C945B30BBA9A}" type="presOf" srcId="{FC7D3262-3784-465D-AC48-77B10D960241}" destId="{3AA67FDF-5DA6-43CA-9D6A-06CB57FAE7AC}" srcOrd="0" destOrd="0" presId="urn:microsoft.com/office/officeart/2005/8/layout/hList1"/>
    <dgm:cxn modelId="{CDEC3FE7-C63D-44B5-BE90-9220235D732F}" srcId="{114EFB90-B34A-4E60-9D73-5F77978414E7}" destId="{9585C9FE-0934-4E59-9307-3BDA82BBB3B0}" srcOrd="4" destOrd="0" parTransId="{5C66433C-2250-437D-9416-55C7FCF94009}" sibTransId="{4E588DC4-4AD7-413C-B734-6D5B91AC736D}"/>
    <dgm:cxn modelId="{1C57FE17-3C84-448B-93E8-89D6BBB7866D}" type="presOf" srcId="{1139BA5A-D92F-475D-94DD-D5C7BB308013}" destId="{36370CC0-E5EE-48DB-B61E-B7900D9ACA85}" srcOrd="0" destOrd="0" presId="urn:microsoft.com/office/officeart/2005/8/layout/hList1"/>
    <dgm:cxn modelId="{9385D1F2-3DCC-4F84-8BD0-3C40A2AE7B7E}" srcId="{1139BA5A-D92F-475D-94DD-D5C7BB308013}" destId="{0028DE6D-A4C3-4B1A-A102-3B79AF2FCF99}" srcOrd="4" destOrd="0" parTransId="{A308C1AE-9C59-435B-9634-C41A94BF253E}" sibTransId="{6893A877-A4E6-42C8-B495-C901A31C46D7}"/>
    <dgm:cxn modelId="{4AE287E7-E8C6-476A-8EBA-6A60514A7274}" srcId="{1139BA5A-D92F-475D-94DD-D5C7BB308013}" destId="{25C42F3D-B081-4E60-8CB6-7CE395B9C84E}" srcOrd="1" destOrd="0" parTransId="{AE10DDAC-4EF8-471F-AB56-E8213DEB0303}" sibTransId="{C274CF35-8697-4B11-A4FB-E150C3756A8C}"/>
    <dgm:cxn modelId="{558CDD82-283E-46C4-A7A2-6FF58D04E74E}" srcId="{885730B6-D4F1-4208-A2AC-A037C30BD233}" destId="{114EFB90-B34A-4E60-9D73-5F77978414E7}" srcOrd="0" destOrd="0" parTransId="{C12218A0-15B6-472C-A4A7-E424F5C7A8FF}" sibTransId="{B040A7C5-4FBF-408A-BC8D-99F75423BFF8}"/>
    <dgm:cxn modelId="{A915DA10-86B1-47FE-A35E-1A222C331B5C}" type="presOf" srcId="{114EFB90-B34A-4E60-9D73-5F77978414E7}" destId="{D0ACF2AB-BC15-46C8-8AC1-2D37132E8C0E}" srcOrd="0" destOrd="0" presId="urn:microsoft.com/office/officeart/2005/8/layout/hList1"/>
    <dgm:cxn modelId="{C21007DB-D5B0-44CB-AF0C-6F6013850966}" type="presOf" srcId="{BDF6D3FD-A242-4153-8DB7-B28D8E50E34A}" destId="{3AA67FDF-5DA6-43CA-9D6A-06CB57FAE7AC}" srcOrd="0" destOrd="3" presId="urn:microsoft.com/office/officeart/2005/8/layout/hList1"/>
    <dgm:cxn modelId="{27920E2D-8928-4AE5-9903-7D0E7B5B0D83}" type="presOf" srcId="{989B3B32-347E-43F2-9A83-E530EFE15A03}" destId="{3AA67FDF-5DA6-43CA-9D6A-06CB57FAE7AC}" srcOrd="0" destOrd="7" presId="urn:microsoft.com/office/officeart/2005/8/layout/hList1"/>
    <dgm:cxn modelId="{AFE6ABF1-8AA2-4882-827F-85BAA23BD960}" srcId="{1139BA5A-D92F-475D-94DD-D5C7BB308013}" destId="{B24ABA67-AEF3-4475-9E51-385ACAFB9091}" srcOrd="5" destOrd="0" parTransId="{9DA6A2EF-2583-4E4A-8E1D-1F125CC79AE5}" sibTransId="{0C963FE4-FD47-45E8-989E-DFA26D1BF882}"/>
    <dgm:cxn modelId="{59F79D62-9B92-4FB5-81AD-86E9CE271941}" srcId="{1139BA5A-D92F-475D-94DD-D5C7BB308013}" destId="{989B3B32-347E-43F2-9A83-E530EFE15A03}" srcOrd="7" destOrd="0" parTransId="{0630184F-E116-4AE8-8D3B-1EEA85199EEF}" sibTransId="{32012DF2-E1C8-4937-8843-FC66704124FC}"/>
    <dgm:cxn modelId="{44F15D4E-4294-4AD0-92BC-4EAC9BFE9197}" srcId="{1139BA5A-D92F-475D-94DD-D5C7BB308013}" destId="{BDF6D3FD-A242-4153-8DB7-B28D8E50E34A}" srcOrd="3" destOrd="0" parTransId="{D4159780-E780-4C29-8D80-FE5B4D8029DF}" sibTransId="{90F48072-C96B-468E-8068-00DF5A06B0BA}"/>
    <dgm:cxn modelId="{5E753127-8377-48CA-B037-2650E9F0D3C5}" srcId="{1139BA5A-D92F-475D-94DD-D5C7BB308013}" destId="{FC7D3262-3784-465D-AC48-77B10D960241}" srcOrd="0" destOrd="0" parTransId="{BF57312F-7916-4B45-89A5-F7FA4D16B4F8}" sibTransId="{94805D63-5F1E-4628-9CD7-31AB0F7E2047}"/>
    <dgm:cxn modelId="{D950AD50-68FE-4FF3-B53D-28E4A8AB3298}" type="presOf" srcId="{B24ABA67-AEF3-4475-9E51-385ACAFB9091}" destId="{3AA67FDF-5DA6-43CA-9D6A-06CB57FAE7AC}" srcOrd="0" destOrd="5" presId="urn:microsoft.com/office/officeart/2005/8/layout/hList1"/>
    <dgm:cxn modelId="{57D6FCBA-9EEF-4FA7-8B43-89E1CFE841AE}" type="presParOf" srcId="{F775D63D-9080-4117-915D-D1797DB0ED79}" destId="{3108789D-7AF3-4C68-B700-5839B44D2486}" srcOrd="0" destOrd="0" presId="urn:microsoft.com/office/officeart/2005/8/layout/hList1"/>
    <dgm:cxn modelId="{BC43F7E2-A2CB-4325-9D08-AA4FF7833BF1}" type="presParOf" srcId="{3108789D-7AF3-4C68-B700-5839B44D2486}" destId="{D0ACF2AB-BC15-46C8-8AC1-2D37132E8C0E}" srcOrd="0" destOrd="0" presId="urn:microsoft.com/office/officeart/2005/8/layout/hList1"/>
    <dgm:cxn modelId="{112C2238-533F-472A-86A0-3DEF39DA37B4}" type="presParOf" srcId="{3108789D-7AF3-4C68-B700-5839B44D2486}" destId="{5F86722A-D044-4866-AD0F-618CCBEDDF19}" srcOrd="1" destOrd="0" presId="urn:microsoft.com/office/officeart/2005/8/layout/hList1"/>
    <dgm:cxn modelId="{0786C6B7-CE28-49F9-804F-8E0C3EFE13FC}" type="presParOf" srcId="{F775D63D-9080-4117-915D-D1797DB0ED79}" destId="{3FB8478C-C841-4577-A920-67C5BAAF226F}" srcOrd="1" destOrd="0" presId="urn:microsoft.com/office/officeart/2005/8/layout/hList1"/>
    <dgm:cxn modelId="{61EE56B2-D72E-4A01-B694-856DC229C35B}" type="presParOf" srcId="{F775D63D-9080-4117-915D-D1797DB0ED79}" destId="{EA17AE12-30AC-486F-AAB5-6ECD6EFAB685}" srcOrd="2" destOrd="0" presId="urn:microsoft.com/office/officeart/2005/8/layout/hList1"/>
    <dgm:cxn modelId="{E7E9F9D0-EAE2-476F-8694-BC95BB09FBDA}" type="presParOf" srcId="{EA17AE12-30AC-486F-AAB5-6ECD6EFAB685}" destId="{36370CC0-E5EE-48DB-B61E-B7900D9ACA85}" srcOrd="0" destOrd="0" presId="urn:microsoft.com/office/officeart/2005/8/layout/hList1"/>
    <dgm:cxn modelId="{7C480F3E-2475-4BDB-8731-474004D4517F}" type="presParOf" srcId="{EA17AE12-30AC-486F-AAB5-6ECD6EFAB685}" destId="{3AA67FDF-5DA6-43CA-9D6A-06CB57FAE7AC}"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3AD947-5A8E-488C-AF7D-9B866D7B8D26}"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36C9419D-F367-45A3-8443-270D2BBC6F6E}">
      <dgm:prSet phldrT="[Text]" custT="1"/>
      <dgm:spPr/>
      <dgm:t>
        <a:bodyPr/>
        <a:lstStyle/>
        <a:p>
          <a:r>
            <a:rPr lang="en-US" sz="1400" dirty="0" smtClean="0"/>
            <a:t>Really understand your products’ biggest impacts so you can prioritize them</a:t>
          </a:r>
          <a:endParaRPr lang="en-US" sz="1400" dirty="0"/>
        </a:p>
      </dgm:t>
    </dgm:pt>
    <dgm:pt modelId="{9FF71034-E747-49DC-8AB0-AADE0960B82F}" type="parTrans" cxnId="{59A78EC3-9A68-4A02-ACE8-39B4BDB2E982}">
      <dgm:prSet/>
      <dgm:spPr/>
      <dgm:t>
        <a:bodyPr/>
        <a:lstStyle/>
        <a:p>
          <a:endParaRPr lang="en-US" sz="1400"/>
        </a:p>
      </dgm:t>
    </dgm:pt>
    <dgm:pt modelId="{761CC5BD-04B1-4591-917A-9B6FACE8FE47}" type="sibTrans" cxnId="{59A78EC3-9A68-4A02-ACE8-39B4BDB2E982}">
      <dgm:prSet/>
      <dgm:spPr/>
      <dgm:t>
        <a:bodyPr/>
        <a:lstStyle/>
        <a:p>
          <a:endParaRPr lang="en-US" sz="1400"/>
        </a:p>
      </dgm:t>
    </dgm:pt>
    <dgm:pt modelId="{916D55AA-DFC4-4FD4-8786-9F91692C4874}">
      <dgm:prSet phldrT="[Text]" custT="1"/>
      <dgm:spPr/>
      <dgm:t>
        <a:bodyPr/>
        <a:lstStyle/>
        <a:p>
          <a:r>
            <a:rPr lang="en-US" sz="1400" dirty="0" smtClean="0"/>
            <a:t>Be transparent in your communications with your customers</a:t>
          </a:r>
          <a:endParaRPr lang="en-US" sz="1400" dirty="0"/>
        </a:p>
      </dgm:t>
    </dgm:pt>
    <dgm:pt modelId="{DD85C989-7A11-4448-99E4-E659FDAFDBCC}" type="parTrans" cxnId="{97AFDA6E-DBD4-4169-B715-D27D5D761D02}">
      <dgm:prSet/>
      <dgm:spPr/>
      <dgm:t>
        <a:bodyPr/>
        <a:lstStyle/>
        <a:p>
          <a:endParaRPr lang="en-US" sz="1400"/>
        </a:p>
      </dgm:t>
    </dgm:pt>
    <dgm:pt modelId="{6C004BD2-2FD1-4411-9456-4AE130AD0265}" type="sibTrans" cxnId="{97AFDA6E-DBD4-4169-B715-D27D5D761D02}">
      <dgm:prSet/>
      <dgm:spPr/>
      <dgm:t>
        <a:bodyPr/>
        <a:lstStyle/>
        <a:p>
          <a:endParaRPr lang="en-US" sz="1400"/>
        </a:p>
      </dgm:t>
    </dgm:pt>
    <dgm:pt modelId="{3ED2D066-231C-417A-8406-FFCD1E0F73F5}">
      <dgm:prSet phldrT="[Text]" custT="1"/>
      <dgm:spPr/>
      <dgm:t>
        <a:bodyPr/>
        <a:lstStyle/>
        <a:p>
          <a:r>
            <a:rPr lang="en-US" sz="1400" dirty="0" smtClean="0"/>
            <a:t>Seek independent verification of your claims to enhance trust</a:t>
          </a:r>
          <a:endParaRPr lang="en-US" sz="1400" dirty="0"/>
        </a:p>
      </dgm:t>
    </dgm:pt>
    <dgm:pt modelId="{78C64EE7-3022-41EC-A5F8-1C148CE262FD}" type="parTrans" cxnId="{85C16A4B-844D-4357-A14D-E02DF6667936}">
      <dgm:prSet/>
      <dgm:spPr/>
      <dgm:t>
        <a:bodyPr/>
        <a:lstStyle/>
        <a:p>
          <a:endParaRPr lang="en-US" sz="1400"/>
        </a:p>
      </dgm:t>
    </dgm:pt>
    <dgm:pt modelId="{E96F4A92-EFD5-465D-9267-138A71DBAD48}" type="sibTrans" cxnId="{85C16A4B-844D-4357-A14D-E02DF6667936}">
      <dgm:prSet/>
      <dgm:spPr/>
      <dgm:t>
        <a:bodyPr/>
        <a:lstStyle/>
        <a:p>
          <a:endParaRPr lang="en-US" sz="1400"/>
        </a:p>
      </dgm:t>
    </dgm:pt>
    <dgm:pt modelId="{05A05516-D6B2-432C-97AD-C6422D3719FD}">
      <dgm:prSet phldrT="[Text]" custT="1"/>
      <dgm:spPr/>
      <dgm:t>
        <a:bodyPr/>
        <a:lstStyle/>
        <a:p>
          <a:r>
            <a:rPr lang="en-US" sz="1400" dirty="0" smtClean="0"/>
            <a:t>Don’t make claims “in a vacuum” – claims have to be part of an overall sustainability strategy</a:t>
          </a:r>
          <a:endParaRPr lang="en-US" sz="1400" dirty="0"/>
        </a:p>
      </dgm:t>
    </dgm:pt>
    <dgm:pt modelId="{06884B41-F9BE-48A5-8E50-3EC9346968D6}" type="parTrans" cxnId="{550389E2-5AAB-4743-B1B1-E746ED17A15E}">
      <dgm:prSet/>
      <dgm:spPr/>
      <dgm:t>
        <a:bodyPr/>
        <a:lstStyle/>
        <a:p>
          <a:endParaRPr lang="en-US" sz="1400"/>
        </a:p>
      </dgm:t>
    </dgm:pt>
    <dgm:pt modelId="{C2118514-935C-4DC5-9E17-E939DB6F697A}" type="sibTrans" cxnId="{550389E2-5AAB-4743-B1B1-E746ED17A15E}">
      <dgm:prSet/>
      <dgm:spPr/>
      <dgm:t>
        <a:bodyPr/>
        <a:lstStyle/>
        <a:p>
          <a:endParaRPr lang="en-US" sz="1400"/>
        </a:p>
      </dgm:t>
    </dgm:pt>
    <dgm:pt modelId="{894CC7C3-55C6-4206-8A6E-C205669D66DD}">
      <dgm:prSet phldrT="[Text]" custT="1"/>
      <dgm:spPr/>
      <dgm:t>
        <a:bodyPr/>
        <a:lstStyle/>
        <a:p>
          <a:r>
            <a:rPr lang="en-US" sz="1400" dirty="0" smtClean="0"/>
            <a:t>Understand your customers and their needs so you can target them more effectively</a:t>
          </a:r>
          <a:endParaRPr lang="en-US" sz="1400" dirty="0"/>
        </a:p>
      </dgm:t>
    </dgm:pt>
    <dgm:pt modelId="{69BA1B4D-76F4-478E-8EAF-1E752B1CDA83}" type="parTrans" cxnId="{1F0C0FFE-1B6B-4E00-B65E-CD88513374B5}">
      <dgm:prSet/>
      <dgm:spPr/>
      <dgm:t>
        <a:bodyPr/>
        <a:lstStyle/>
        <a:p>
          <a:endParaRPr lang="en-US" sz="1400"/>
        </a:p>
      </dgm:t>
    </dgm:pt>
    <dgm:pt modelId="{B00D1178-9770-43B6-9389-91B87900D90E}" type="sibTrans" cxnId="{1F0C0FFE-1B6B-4E00-B65E-CD88513374B5}">
      <dgm:prSet/>
      <dgm:spPr/>
      <dgm:t>
        <a:bodyPr/>
        <a:lstStyle/>
        <a:p>
          <a:endParaRPr lang="en-US" sz="1400"/>
        </a:p>
      </dgm:t>
    </dgm:pt>
    <dgm:pt modelId="{90526D42-F694-4643-8857-5BEB1486C013}">
      <dgm:prSet phldrT="[Text]" custT="1"/>
      <dgm:spPr/>
      <dgm:t>
        <a:bodyPr/>
        <a:lstStyle/>
        <a:p>
          <a:r>
            <a:rPr lang="en-US" sz="1400" dirty="0" smtClean="0"/>
            <a:t>Anticipate and use new technologies that can help you communicate with your customers</a:t>
          </a:r>
          <a:endParaRPr lang="en-US" sz="1400" dirty="0"/>
        </a:p>
      </dgm:t>
    </dgm:pt>
    <dgm:pt modelId="{F52D36B2-BE3D-4A20-AA46-1F635A3A0276}" type="parTrans" cxnId="{119856D7-4254-4921-AF01-D8012AAE5828}">
      <dgm:prSet/>
      <dgm:spPr/>
      <dgm:t>
        <a:bodyPr/>
        <a:lstStyle/>
        <a:p>
          <a:endParaRPr lang="en-US" sz="1400"/>
        </a:p>
      </dgm:t>
    </dgm:pt>
    <dgm:pt modelId="{87F063F0-39AC-4A24-8473-BDBE901E190A}" type="sibTrans" cxnId="{119856D7-4254-4921-AF01-D8012AAE5828}">
      <dgm:prSet/>
      <dgm:spPr/>
      <dgm:t>
        <a:bodyPr/>
        <a:lstStyle/>
        <a:p>
          <a:endParaRPr lang="en-US" sz="1400"/>
        </a:p>
      </dgm:t>
    </dgm:pt>
    <dgm:pt modelId="{0820F224-8E17-4625-B4F2-FB23776B86B2}">
      <dgm:prSet phldrT="[Text]" custT="1"/>
      <dgm:spPr/>
      <dgm:t>
        <a:bodyPr/>
        <a:lstStyle/>
        <a:p>
          <a:r>
            <a:rPr lang="en-US" sz="1400" dirty="0" smtClean="0"/>
            <a:t>Help your customers act – make greener products more available and use rewards to influence better purchasing</a:t>
          </a:r>
          <a:endParaRPr lang="en-US" sz="1400" dirty="0"/>
        </a:p>
      </dgm:t>
    </dgm:pt>
    <dgm:pt modelId="{15B6E327-6242-4452-978A-4EE3B1216A01}" type="parTrans" cxnId="{9F04D543-51C4-4EE1-A2B1-B2F4EDE86738}">
      <dgm:prSet/>
      <dgm:spPr/>
      <dgm:t>
        <a:bodyPr/>
        <a:lstStyle/>
        <a:p>
          <a:endParaRPr lang="en-US" sz="1400"/>
        </a:p>
      </dgm:t>
    </dgm:pt>
    <dgm:pt modelId="{A2D493D4-AA1C-44BA-BEF1-3E27CBA8FAEA}" type="sibTrans" cxnId="{9F04D543-51C4-4EE1-A2B1-B2F4EDE86738}">
      <dgm:prSet/>
      <dgm:spPr/>
      <dgm:t>
        <a:bodyPr/>
        <a:lstStyle/>
        <a:p>
          <a:endParaRPr lang="en-US" sz="1400"/>
        </a:p>
      </dgm:t>
    </dgm:pt>
    <dgm:pt modelId="{6F3BC762-B516-4C95-AAEF-AC07A63065D6}">
      <dgm:prSet phldrT="[Text]" custT="1"/>
      <dgm:spPr/>
      <dgm:t>
        <a:bodyPr/>
        <a:lstStyle/>
        <a:p>
          <a:r>
            <a:rPr lang="en-US" sz="1400" dirty="0" smtClean="0"/>
            <a:t>Play a part in the rule-making process for environmental communication</a:t>
          </a:r>
          <a:endParaRPr lang="en-US" sz="1400" dirty="0"/>
        </a:p>
      </dgm:t>
    </dgm:pt>
    <dgm:pt modelId="{8286C9AB-9638-48B4-BCBE-6A72CB5BC3F7}" type="parTrans" cxnId="{5B544EC8-1CF3-48EF-86B8-330422C7D0A4}">
      <dgm:prSet/>
      <dgm:spPr/>
      <dgm:t>
        <a:bodyPr/>
        <a:lstStyle/>
        <a:p>
          <a:endParaRPr lang="en-US" sz="1400"/>
        </a:p>
      </dgm:t>
    </dgm:pt>
    <dgm:pt modelId="{E10B9C27-2481-4BC9-B794-6539FAEA23E8}" type="sibTrans" cxnId="{5B544EC8-1CF3-48EF-86B8-330422C7D0A4}">
      <dgm:prSet/>
      <dgm:spPr/>
      <dgm:t>
        <a:bodyPr/>
        <a:lstStyle/>
        <a:p>
          <a:endParaRPr lang="en-US" sz="1400"/>
        </a:p>
      </dgm:t>
    </dgm:pt>
    <dgm:pt modelId="{3AC16C87-5038-403C-A9F1-0D36D4230F50}" type="pres">
      <dgm:prSet presAssocID="{7B3AD947-5A8E-488C-AF7D-9B866D7B8D26}" presName="linear" presStyleCnt="0">
        <dgm:presLayoutVars>
          <dgm:animLvl val="lvl"/>
          <dgm:resizeHandles val="exact"/>
        </dgm:presLayoutVars>
      </dgm:prSet>
      <dgm:spPr/>
      <dgm:t>
        <a:bodyPr/>
        <a:lstStyle/>
        <a:p>
          <a:endParaRPr lang="en-US"/>
        </a:p>
      </dgm:t>
    </dgm:pt>
    <dgm:pt modelId="{FA95085C-293C-4FCD-8527-8E1E65A1930F}" type="pres">
      <dgm:prSet presAssocID="{36C9419D-F367-45A3-8443-270D2BBC6F6E}" presName="parentText" presStyleLbl="node1" presStyleIdx="0" presStyleCnt="8">
        <dgm:presLayoutVars>
          <dgm:chMax val="0"/>
          <dgm:bulletEnabled val="1"/>
        </dgm:presLayoutVars>
      </dgm:prSet>
      <dgm:spPr/>
      <dgm:t>
        <a:bodyPr/>
        <a:lstStyle/>
        <a:p>
          <a:endParaRPr lang="en-US"/>
        </a:p>
      </dgm:t>
    </dgm:pt>
    <dgm:pt modelId="{50AD22FC-B6DF-4D3F-A924-839B169C5AA1}" type="pres">
      <dgm:prSet presAssocID="{761CC5BD-04B1-4591-917A-9B6FACE8FE47}" presName="spacer" presStyleCnt="0"/>
      <dgm:spPr/>
      <dgm:t>
        <a:bodyPr/>
        <a:lstStyle/>
        <a:p>
          <a:endParaRPr lang="en-US"/>
        </a:p>
      </dgm:t>
    </dgm:pt>
    <dgm:pt modelId="{D1225A76-17AA-4866-A9F6-744CAC02E351}" type="pres">
      <dgm:prSet presAssocID="{916D55AA-DFC4-4FD4-8786-9F91692C4874}" presName="parentText" presStyleLbl="node1" presStyleIdx="1" presStyleCnt="8">
        <dgm:presLayoutVars>
          <dgm:chMax val="0"/>
          <dgm:bulletEnabled val="1"/>
        </dgm:presLayoutVars>
      </dgm:prSet>
      <dgm:spPr/>
      <dgm:t>
        <a:bodyPr/>
        <a:lstStyle/>
        <a:p>
          <a:endParaRPr lang="en-US"/>
        </a:p>
      </dgm:t>
    </dgm:pt>
    <dgm:pt modelId="{78CF9B1A-CF4D-46BA-BC73-276D5BE8C7C7}" type="pres">
      <dgm:prSet presAssocID="{6C004BD2-2FD1-4411-9456-4AE130AD0265}" presName="spacer" presStyleCnt="0"/>
      <dgm:spPr/>
      <dgm:t>
        <a:bodyPr/>
        <a:lstStyle/>
        <a:p>
          <a:endParaRPr lang="en-US"/>
        </a:p>
      </dgm:t>
    </dgm:pt>
    <dgm:pt modelId="{50320B57-451A-47C4-B772-B13A297278B2}" type="pres">
      <dgm:prSet presAssocID="{3ED2D066-231C-417A-8406-FFCD1E0F73F5}" presName="parentText" presStyleLbl="node1" presStyleIdx="2" presStyleCnt="8">
        <dgm:presLayoutVars>
          <dgm:chMax val="0"/>
          <dgm:bulletEnabled val="1"/>
        </dgm:presLayoutVars>
      </dgm:prSet>
      <dgm:spPr/>
      <dgm:t>
        <a:bodyPr/>
        <a:lstStyle/>
        <a:p>
          <a:endParaRPr lang="en-US"/>
        </a:p>
      </dgm:t>
    </dgm:pt>
    <dgm:pt modelId="{2DE2CC94-6319-4B8A-B724-856CAC4AC17B}" type="pres">
      <dgm:prSet presAssocID="{E96F4A92-EFD5-465D-9267-138A71DBAD48}" presName="spacer" presStyleCnt="0"/>
      <dgm:spPr/>
      <dgm:t>
        <a:bodyPr/>
        <a:lstStyle/>
        <a:p>
          <a:endParaRPr lang="en-US"/>
        </a:p>
      </dgm:t>
    </dgm:pt>
    <dgm:pt modelId="{CF044D53-16EC-4502-93A6-1D53324FBAD3}" type="pres">
      <dgm:prSet presAssocID="{05A05516-D6B2-432C-97AD-C6422D3719FD}" presName="parentText" presStyleLbl="node1" presStyleIdx="3" presStyleCnt="8">
        <dgm:presLayoutVars>
          <dgm:chMax val="0"/>
          <dgm:bulletEnabled val="1"/>
        </dgm:presLayoutVars>
      </dgm:prSet>
      <dgm:spPr/>
      <dgm:t>
        <a:bodyPr/>
        <a:lstStyle/>
        <a:p>
          <a:endParaRPr lang="en-US"/>
        </a:p>
      </dgm:t>
    </dgm:pt>
    <dgm:pt modelId="{67264123-AF86-4149-9F34-AB61889987D4}" type="pres">
      <dgm:prSet presAssocID="{C2118514-935C-4DC5-9E17-E939DB6F697A}" presName="spacer" presStyleCnt="0"/>
      <dgm:spPr/>
      <dgm:t>
        <a:bodyPr/>
        <a:lstStyle/>
        <a:p>
          <a:endParaRPr lang="en-US"/>
        </a:p>
      </dgm:t>
    </dgm:pt>
    <dgm:pt modelId="{CCAA873C-2777-4C92-8D76-6DF2845B5E03}" type="pres">
      <dgm:prSet presAssocID="{0820F224-8E17-4625-B4F2-FB23776B86B2}" presName="parentText" presStyleLbl="node1" presStyleIdx="4" presStyleCnt="8">
        <dgm:presLayoutVars>
          <dgm:chMax val="0"/>
          <dgm:bulletEnabled val="1"/>
        </dgm:presLayoutVars>
      </dgm:prSet>
      <dgm:spPr/>
      <dgm:t>
        <a:bodyPr/>
        <a:lstStyle/>
        <a:p>
          <a:endParaRPr lang="en-US"/>
        </a:p>
      </dgm:t>
    </dgm:pt>
    <dgm:pt modelId="{6FCDF7DB-8629-4F9F-BEC9-5928B6DE2F70}" type="pres">
      <dgm:prSet presAssocID="{A2D493D4-AA1C-44BA-BEF1-3E27CBA8FAEA}" presName="spacer" presStyleCnt="0"/>
      <dgm:spPr/>
      <dgm:t>
        <a:bodyPr/>
        <a:lstStyle/>
        <a:p>
          <a:endParaRPr lang="en-US"/>
        </a:p>
      </dgm:t>
    </dgm:pt>
    <dgm:pt modelId="{3EB4DEBB-1CA8-4484-8151-78C7C1858B2C}" type="pres">
      <dgm:prSet presAssocID="{894CC7C3-55C6-4206-8A6E-C205669D66DD}" presName="parentText" presStyleLbl="node1" presStyleIdx="5" presStyleCnt="8">
        <dgm:presLayoutVars>
          <dgm:chMax val="0"/>
          <dgm:bulletEnabled val="1"/>
        </dgm:presLayoutVars>
      </dgm:prSet>
      <dgm:spPr/>
      <dgm:t>
        <a:bodyPr/>
        <a:lstStyle/>
        <a:p>
          <a:endParaRPr lang="en-US"/>
        </a:p>
      </dgm:t>
    </dgm:pt>
    <dgm:pt modelId="{2CF95D53-5201-4A84-BB68-82128E687404}" type="pres">
      <dgm:prSet presAssocID="{B00D1178-9770-43B6-9389-91B87900D90E}" presName="spacer" presStyleCnt="0"/>
      <dgm:spPr/>
      <dgm:t>
        <a:bodyPr/>
        <a:lstStyle/>
        <a:p>
          <a:endParaRPr lang="en-US"/>
        </a:p>
      </dgm:t>
    </dgm:pt>
    <dgm:pt modelId="{A736A4FA-9A74-4D2B-A0F3-744884F60E86}" type="pres">
      <dgm:prSet presAssocID="{90526D42-F694-4643-8857-5BEB1486C013}" presName="parentText" presStyleLbl="node1" presStyleIdx="6" presStyleCnt="8">
        <dgm:presLayoutVars>
          <dgm:chMax val="0"/>
          <dgm:bulletEnabled val="1"/>
        </dgm:presLayoutVars>
      </dgm:prSet>
      <dgm:spPr/>
      <dgm:t>
        <a:bodyPr/>
        <a:lstStyle/>
        <a:p>
          <a:endParaRPr lang="en-US"/>
        </a:p>
      </dgm:t>
    </dgm:pt>
    <dgm:pt modelId="{51BC1A6F-0724-45CB-90CF-E41DA5B8554B}" type="pres">
      <dgm:prSet presAssocID="{87F063F0-39AC-4A24-8473-BDBE901E190A}" presName="spacer" presStyleCnt="0"/>
      <dgm:spPr/>
      <dgm:t>
        <a:bodyPr/>
        <a:lstStyle/>
        <a:p>
          <a:endParaRPr lang="en-US"/>
        </a:p>
      </dgm:t>
    </dgm:pt>
    <dgm:pt modelId="{2BA91A1C-5A49-421C-BB8E-FFE350AA7953}" type="pres">
      <dgm:prSet presAssocID="{6F3BC762-B516-4C95-AAEF-AC07A63065D6}" presName="parentText" presStyleLbl="node1" presStyleIdx="7" presStyleCnt="8">
        <dgm:presLayoutVars>
          <dgm:chMax val="0"/>
          <dgm:bulletEnabled val="1"/>
        </dgm:presLayoutVars>
      </dgm:prSet>
      <dgm:spPr/>
      <dgm:t>
        <a:bodyPr/>
        <a:lstStyle/>
        <a:p>
          <a:endParaRPr lang="en-US"/>
        </a:p>
      </dgm:t>
    </dgm:pt>
  </dgm:ptLst>
  <dgm:cxnLst>
    <dgm:cxn modelId="{E51C78A8-536E-494C-A6EA-E13DB6FFB740}" type="presOf" srcId="{894CC7C3-55C6-4206-8A6E-C205669D66DD}" destId="{3EB4DEBB-1CA8-4484-8151-78C7C1858B2C}" srcOrd="0" destOrd="0" presId="urn:microsoft.com/office/officeart/2005/8/layout/vList2"/>
    <dgm:cxn modelId="{0591A39B-F4F5-4155-9AD0-FE9A367E2DAC}" type="presOf" srcId="{90526D42-F694-4643-8857-5BEB1486C013}" destId="{A736A4FA-9A74-4D2B-A0F3-744884F60E86}" srcOrd="0" destOrd="0" presId="urn:microsoft.com/office/officeart/2005/8/layout/vList2"/>
    <dgm:cxn modelId="{1F0C0FFE-1B6B-4E00-B65E-CD88513374B5}" srcId="{7B3AD947-5A8E-488C-AF7D-9B866D7B8D26}" destId="{894CC7C3-55C6-4206-8A6E-C205669D66DD}" srcOrd="5" destOrd="0" parTransId="{69BA1B4D-76F4-478E-8EAF-1E752B1CDA83}" sibTransId="{B00D1178-9770-43B6-9389-91B87900D90E}"/>
    <dgm:cxn modelId="{5B544EC8-1CF3-48EF-86B8-330422C7D0A4}" srcId="{7B3AD947-5A8E-488C-AF7D-9B866D7B8D26}" destId="{6F3BC762-B516-4C95-AAEF-AC07A63065D6}" srcOrd="7" destOrd="0" parTransId="{8286C9AB-9638-48B4-BCBE-6A72CB5BC3F7}" sibTransId="{E10B9C27-2481-4BC9-B794-6539FAEA23E8}"/>
    <dgm:cxn modelId="{3CA25C37-662C-4AD1-94BD-0F5F4BB92564}" type="presOf" srcId="{36C9419D-F367-45A3-8443-270D2BBC6F6E}" destId="{FA95085C-293C-4FCD-8527-8E1E65A1930F}" srcOrd="0" destOrd="0" presId="urn:microsoft.com/office/officeart/2005/8/layout/vList2"/>
    <dgm:cxn modelId="{85C16A4B-844D-4357-A14D-E02DF6667936}" srcId="{7B3AD947-5A8E-488C-AF7D-9B866D7B8D26}" destId="{3ED2D066-231C-417A-8406-FFCD1E0F73F5}" srcOrd="2" destOrd="0" parTransId="{78C64EE7-3022-41EC-A5F8-1C148CE262FD}" sibTransId="{E96F4A92-EFD5-465D-9267-138A71DBAD48}"/>
    <dgm:cxn modelId="{9F04D543-51C4-4EE1-A2B1-B2F4EDE86738}" srcId="{7B3AD947-5A8E-488C-AF7D-9B866D7B8D26}" destId="{0820F224-8E17-4625-B4F2-FB23776B86B2}" srcOrd="4" destOrd="0" parTransId="{15B6E327-6242-4452-978A-4EE3B1216A01}" sibTransId="{A2D493D4-AA1C-44BA-BEF1-3E27CBA8FAEA}"/>
    <dgm:cxn modelId="{550389E2-5AAB-4743-B1B1-E746ED17A15E}" srcId="{7B3AD947-5A8E-488C-AF7D-9B866D7B8D26}" destId="{05A05516-D6B2-432C-97AD-C6422D3719FD}" srcOrd="3" destOrd="0" parTransId="{06884B41-F9BE-48A5-8E50-3EC9346968D6}" sibTransId="{C2118514-935C-4DC5-9E17-E939DB6F697A}"/>
    <dgm:cxn modelId="{59A78EC3-9A68-4A02-ACE8-39B4BDB2E982}" srcId="{7B3AD947-5A8E-488C-AF7D-9B866D7B8D26}" destId="{36C9419D-F367-45A3-8443-270D2BBC6F6E}" srcOrd="0" destOrd="0" parTransId="{9FF71034-E747-49DC-8AB0-AADE0960B82F}" sibTransId="{761CC5BD-04B1-4591-917A-9B6FACE8FE47}"/>
    <dgm:cxn modelId="{7DF35720-4BE6-4A47-B18B-6A2B56C04FE0}" type="presOf" srcId="{916D55AA-DFC4-4FD4-8786-9F91692C4874}" destId="{D1225A76-17AA-4866-A9F6-744CAC02E351}" srcOrd="0" destOrd="0" presId="urn:microsoft.com/office/officeart/2005/8/layout/vList2"/>
    <dgm:cxn modelId="{119856D7-4254-4921-AF01-D8012AAE5828}" srcId="{7B3AD947-5A8E-488C-AF7D-9B866D7B8D26}" destId="{90526D42-F694-4643-8857-5BEB1486C013}" srcOrd="6" destOrd="0" parTransId="{F52D36B2-BE3D-4A20-AA46-1F635A3A0276}" sibTransId="{87F063F0-39AC-4A24-8473-BDBE901E190A}"/>
    <dgm:cxn modelId="{97AFDA6E-DBD4-4169-B715-D27D5D761D02}" srcId="{7B3AD947-5A8E-488C-AF7D-9B866D7B8D26}" destId="{916D55AA-DFC4-4FD4-8786-9F91692C4874}" srcOrd="1" destOrd="0" parTransId="{DD85C989-7A11-4448-99E4-E659FDAFDBCC}" sibTransId="{6C004BD2-2FD1-4411-9456-4AE130AD0265}"/>
    <dgm:cxn modelId="{36384D5C-B551-442B-B28F-71886BEF2A8A}" type="presOf" srcId="{0820F224-8E17-4625-B4F2-FB23776B86B2}" destId="{CCAA873C-2777-4C92-8D76-6DF2845B5E03}" srcOrd="0" destOrd="0" presId="urn:microsoft.com/office/officeart/2005/8/layout/vList2"/>
    <dgm:cxn modelId="{B14CCD86-19FD-479B-AD81-8F5E560410CC}" type="presOf" srcId="{3ED2D066-231C-417A-8406-FFCD1E0F73F5}" destId="{50320B57-451A-47C4-B772-B13A297278B2}" srcOrd="0" destOrd="0" presId="urn:microsoft.com/office/officeart/2005/8/layout/vList2"/>
    <dgm:cxn modelId="{02333972-FD96-4C17-8569-FFF1694C5EEA}" type="presOf" srcId="{6F3BC762-B516-4C95-AAEF-AC07A63065D6}" destId="{2BA91A1C-5A49-421C-BB8E-FFE350AA7953}" srcOrd="0" destOrd="0" presId="urn:microsoft.com/office/officeart/2005/8/layout/vList2"/>
    <dgm:cxn modelId="{03B06D9F-30C5-4BED-A6E0-8BE2E5ACEECA}" type="presOf" srcId="{7B3AD947-5A8E-488C-AF7D-9B866D7B8D26}" destId="{3AC16C87-5038-403C-A9F1-0D36D4230F50}" srcOrd="0" destOrd="0" presId="urn:microsoft.com/office/officeart/2005/8/layout/vList2"/>
    <dgm:cxn modelId="{744F5F9C-5AFD-4FD5-8433-6161439663C9}" type="presOf" srcId="{05A05516-D6B2-432C-97AD-C6422D3719FD}" destId="{CF044D53-16EC-4502-93A6-1D53324FBAD3}" srcOrd="0" destOrd="0" presId="urn:microsoft.com/office/officeart/2005/8/layout/vList2"/>
    <dgm:cxn modelId="{EF671ED0-4BCA-4953-9A15-C94B609587F0}" type="presParOf" srcId="{3AC16C87-5038-403C-A9F1-0D36D4230F50}" destId="{FA95085C-293C-4FCD-8527-8E1E65A1930F}" srcOrd="0" destOrd="0" presId="urn:microsoft.com/office/officeart/2005/8/layout/vList2"/>
    <dgm:cxn modelId="{85818061-E253-42AD-B892-E614F5CBF7E1}" type="presParOf" srcId="{3AC16C87-5038-403C-A9F1-0D36D4230F50}" destId="{50AD22FC-B6DF-4D3F-A924-839B169C5AA1}" srcOrd="1" destOrd="0" presId="urn:microsoft.com/office/officeart/2005/8/layout/vList2"/>
    <dgm:cxn modelId="{D034457B-A518-45D8-AF34-5247647D514E}" type="presParOf" srcId="{3AC16C87-5038-403C-A9F1-0D36D4230F50}" destId="{D1225A76-17AA-4866-A9F6-744CAC02E351}" srcOrd="2" destOrd="0" presId="urn:microsoft.com/office/officeart/2005/8/layout/vList2"/>
    <dgm:cxn modelId="{934836E1-3730-4B23-95BD-28D62DEA0A77}" type="presParOf" srcId="{3AC16C87-5038-403C-A9F1-0D36D4230F50}" destId="{78CF9B1A-CF4D-46BA-BC73-276D5BE8C7C7}" srcOrd="3" destOrd="0" presId="urn:microsoft.com/office/officeart/2005/8/layout/vList2"/>
    <dgm:cxn modelId="{5F7DE3CC-9D44-4C02-9387-DF4B8A599E4C}" type="presParOf" srcId="{3AC16C87-5038-403C-A9F1-0D36D4230F50}" destId="{50320B57-451A-47C4-B772-B13A297278B2}" srcOrd="4" destOrd="0" presId="urn:microsoft.com/office/officeart/2005/8/layout/vList2"/>
    <dgm:cxn modelId="{C4F3EFF4-84DB-4EB1-BB83-7E8438B5298D}" type="presParOf" srcId="{3AC16C87-5038-403C-A9F1-0D36D4230F50}" destId="{2DE2CC94-6319-4B8A-B724-856CAC4AC17B}" srcOrd="5" destOrd="0" presId="urn:microsoft.com/office/officeart/2005/8/layout/vList2"/>
    <dgm:cxn modelId="{AE688473-F406-4F54-A764-63DCD8940233}" type="presParOf" srcId="{3AC16C87-5038-403C-A9F1-0D36D4230F50}" destId="{CF044D53-16EC-4502-93A6-1D53324FBAD3}" srcOrd="6" destOrd="0" presId="urn:microsoft.com/office/officeart/2005/8/layout/vList2"/>
    <dgm:cxn modelId="{95FAC64C-0941-4C07-9BA7-77756830533F}" type="presParOf" srcId="{3AC16C87-5038-403C-A9F1-0D36D4230F50}" destId="{67264123-AF86-4149-9F34-AB61889987D4}" srcOrd="7" destOrd="0" presId="urn:microsoft.com/office/officeart/2005/8/layout/vList2"/>
    <dgm:cxn modelId="{8721CABF-0C10-461F-9495-A116FF7C15ED}" type="presParOf" srcId="{3AC16C87-5038-403C-A9F1-0D36D4230F50}" destId="{CCAA873C-2777-4C92-8D76-6DF2845B5E03}" srcOrd="8" destOrd="0" presId="urn:microsoft.com/office/officeart/2005/8/layout/vList2"/>
    <dgm:cxn modelId="{FAC18614-35C9-4466-B206-271869F8B637}" type="presParOf" srcId="{3AC16C87-5038-403C-A9F1-0D36D4230F50}" destId="{6FCDF7DB-8629-4F9F-BEC9-5928B6DE2F70}" srcOrd="9" destOrd="0" presId="urn:microsoft.com/office/officeart/2005/8/layout/vList2"/>
    <dgm:cxn modelId="{3A2CF2C1-D336-4DAB-B54C-89635CA0D731}" type="presParOf" srcId="{3AC16C87-5038-403C-A9F1-0D36D4230F50}" destId="{3EB4DEBB-1CA8-4484-8151-78C7C1858B2C}" srcOrd="10" destOrd="0" presId="urn:microsoft.com/office/officeart/2005/8/layout/vList2"/>
    <dgm:cxn modelId="{2890FF79-B389-4CC5-9707-E3BC88D80830}" type="presParOf" srcId="{3AC16C87-5038-403C-A9F1-0D36D4230F50}" destId="{2CF95D53-5201-4A84-BB68-82128E687404}" srcOrd="11" destOrd="0" presId="urn:microsoft.com/office/officeart/2005/8/layout/vList2"/>
    <dgm:cxn modelId="{986BF75A-6D78-4AC0-BED7-7F716B34DEEE}" type="presParOf" srcId="{3AC16C87-5038-403C-A9F1-0D36D4230F50}" destId="{A736A4FA-9A74-4D2B-A0F3-744884F60E86}" srcOrd="12" destOrd="0" presId="urn:microsoft.com/office/officeart/2005/8/layout/vList2"/>
    <dgm:cxn modelId="{68B506F0-64AD-42AB-84B9-D340B0CF50CA}" type="presParOf" srcId="{3AC16C87-5038-403C-A9F1-0D36D4230F50}" destId="{51BC1A6F-0724-45CB-90CF-E41DA5B8554B}" srcOrd="13" destOrd="0" presId="urn:microsoft.com/office/officeart/2005/8/layout/vList2"/>
    <dgm:cxn modelId="{76BB4423-32AE-41DC-951D-6045E86EAA9E}" type="presParOf" srcId="{3AC16C87-5038-403C-A9F1-0D36D4230F50}" destId="{2BA91A1C-5A49-421C-BB8E-FFE350AA7953}"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Green Product Design</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841619AE-D19D-42A2-A473-63742C72B360}">
      <dgm:prSet phldrT="[Text]" custT="1"/>
      <dgm:spPr/>
      <dgm:t>
        <a:bodyPr/>
        <a:lstStyle/>
        <a:p>
          <a:r>
            <a:rPr lang="en-US" sz="1400" dirty="0" smtClean="0"/>
            <a:t>How-to Guides</a:t>
          </a:r>
          <a:endParaRPr lang="en-US" sz="1400" dirty="0"/>
        </a:p>
      </dgm:t>
    </dgm:pt>
    <dgm:pt modelId="{CDCB7DD7-C1E6-4B88-B51D-921F49E89A6A}" type="parTrans" cxnId="{217F68DE-EE95-4873-800E-38DEA3D063F8}">
      <dgm:prSet/>
      <dgm:spPr/>
      <dgm:t>
        <a:bodyPr/>
        <a:lstStyle/>
        <a:p>
          <a:endParaRPr lang="en-US"/>
        </a:p>
      </dgm:t>
    </dgm:pt>
    <dgm:pt modelId="{744FC549-63A3-4834-BD96-FDC264B5825A}" type="sibTrans" cxnId="{217F68DE-EE95-4873-800E-38DEA3D063F8}">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7653074D-C5AE-46B8-924F-DE29DF38B74A}" srcId="{FFC9B2A8-8099-4EE4-B21E-726F4DF27A71}" destId="{112CA22B-B042-40A5-9794-0730A5CA5011}" srcOrd="0" destOrd="0" parTransId="{DE105B56-DA8B-4AD7-8123-FF2C2A60A9B6}" sibTransId="{CCDA51FA-D6D3-44AF-8470-BB9D8CB320E8}"/>
    <dgm:cxn modelId="{F5B1D274-2D26-44D2-8E77-2C1938468B17}" type="presOf" srcId="{112CA22B-B042-40A5-9794-0730A5CA5011}" destId="{04D9B468-C7DB-4896-A785-625B2A83C092}" srcOrd="0" destOrd="0" presId="urn:microsoft.com/office/officeart/2005/8/layout/hList2"/>
    <dgm:cxn modelId="{6BC9B36D-D237-47A8-900F-86CF97F917D4}" type="presOf" srcId="{706CC38C-CCAA-416E-8B41-25CAA89F1897}" destId="{F48E3D62-5A5C-47D5-8CC0-6C5ECB4A1EE9}" srcOrd="0" destOrd="0" presId="urn:microsoft.com/office/officeart/2005/8/layout/hList2"/>
    <dgm:cxn modelId="{314C2DBF-C75D-4D7C-8FD1-8A088831A7EB}" type="presOf" srcId="{FFC9B2A8-8099-4EE4-B21E-726F4DF27A71}" destId="{D325A295-D3B8-4E94-8C14-A76270783C88}" srcOrd="0" destOrd="0" presId="urn:microsoft.com/office/officeart/2005/8/layout/hList2"/>
    <dgm:cxn modelId="{217F68DE-EE95-4873-800E-38DEA3D063F8}" srcId="{FFC9B2A8-8099-4EE4-B21E-726F4DF27A71}" destId="{841619AE-D19D-42A2-A473-63742C72B360}" srcOrd="1" destOrd="0" parTransId="{CDCB7DD7-C1E6-4B88-B51D-921F49E89A6A}" sibTransId="{744FC549-63A3-4834-BD96-FDC264B5825A}"/>
    <dgm:cxn modelId="{C61ACA57-D079-406E-8973-AA03AB1A6A4A}" type="presOf" srcId="{841619AE-D19D-42A2-A473-63742C72B360}" destId="{04D9B468-C7DB-4896-A785-625B2A83C092}" srcOrd="0" destOrd="1"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B9EB2962-490F-4F62-8CBA-317ABBAA49A2}" type="presParOf" srcId="{F48E3D62-5A5C-47D5-8CC0-6C5ECB4A1EE9}" destId="{04692C2A-C643-4A3E-AB35-433D0BFFF17F}" srcOrd="0" destOrd="0" presId="urn:microsoft.com/office/officeart/2005/8/layout/hList2"/>
    <dgm:cxn modelId="{60BB3D41-803B-424A-B10C-998C49910D70}" type="presParOf" srcId="{04692C2A-C643-4A3E-AB35-433D0BFFF17F}" destId="{CE974109-CA0F-440F-94D3-0CD624624309}" srcOrd="0" destOrd="0" presId="urn:microsoft.com/office/officeart/2005/8/layout/hList2"/>
    <dgm:cxn modelId="{3A41582A-912E-4274-B27C-6EEB070A9CFC}" type="presParOf" srcId="{04692C2A-C643-4A3E-AB35-433D0BFFF17F}" destId="{04D9B468-C7DB-4896-A785-625B2A83C092}" srcOrd="1" destOrd="0" presId="urn:microsoft.com/office/officeart/2005/8/layout/hList2"/>
    <dgm:cxn modelId="{197EFBA9-400F-4876-9956-78EF021405A3}"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600" dirty="0" smtClean="0"/>
            <a:t>Example</a:t>
          </a:r>
          <a:endParaRPr lang="en-US" sz="26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Wausau Tile, a tile manufacturer in Wausau, WI,  uses post-consumer/post-industrial glass in their architectural products as a way to enhance the attractiveness of their tiles and furnishings. In 2009 alone, the company used 500 tons of used glass and has recently introduced a new line of products using post-industrial porcelain.</a:t>
          </a:r>
          <a:r>
            <a:rPr lang="en-US" sz="1400" baseline="30000" dirty="0" smtClean="0"/>
            <a:t>1</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68846" custScaleY="6956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LinFactNeighborX="20760" custLinFactNeighborY="-1297">
        <dgm:presLayoutVars>
          <dgm:chMax val="0"/>
          <dgm:bulletEnabled val="1"/>
        </dgm:presLayoutVars>
      </dgm:prSet>
      <dgm:spPr/>
      <dgm:t>
        <a:bodyPr/>
        <a:lstStyle/>
        <a:p>
          <a:endParaRPr lang="en-US"/>
        </a:p>
      </dgm:t>
    </dgm:pt>
  </dgm:ptLst>
  <dgm:cxnLst>
    <dgm:cxn modelId="{8AB8FFB6-C4B7-4A4D-8207-90D5E46F068C}" type="presOf" srcId="{112CA22B-B042-40A5-9794-0730A5CA5011}" destId="{04D9B468-C7DB-4896-A785-625B2A83C092}" srcOrd="0" destOrd="0" presId="urn:microsoft.com/office/officeart/2005/8/layout/hList2"/>
    <dgm:cxn modelId="{DCA6EF28-5417-4160-AF04-D2032F7FA86A}"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F8D338B4-140D-4338-8FB0-FDCE3ABB9197}"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2AD85026-3F8D-4C89-91E7-48AD103071E5}" type="presParOf" srcId="{F48E3D62-5A5C-47D5-8CC0-6C5ECB4A1EE9}" destId="{04692C2A-C643-4A3E-AB35-433D0BFFF17F}" srcOrd="0" destOrd="0" presId="urn:microsoft.com/office/officeart/2005/8/layout/hList2"/>
    <dgm:cxn modelId="{A7F5995C-19C3-436D-91F2-2A99943B797D}" type="presParOf" srcId="{04692C2A-C643-4A3E-AB35-433D0BFFF17F}" destId="{CE974109-CA0F-440F-94D3-0CD624624309}" srcOrd="0" destOrd="0" presId="urn:microsoft.com/office/officeart/2005/8/layout/hList2"/>
    <dgm:cxn modelId="{835BFFC3-4D15-4832-BFFE-DA807BBF9E6A}" type="presParOf" srcId="{04692C2A-C643-4A3E-AB35-433D0BFFF17F}" destId="{04D9B468-C7DB-4896-A785-625B2A83C092}" srcOrd="1" destOrd="0" presId="urn:microsoft.com/office/officeart/2005/8/layout/hList2"/>
    <dgm:cxn modelId="{08DF313F-5E98-447C-8CEC-73ABE0092048}"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9AECBA-CE1B-46FE-B399-F499913B03E0}"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A086FD87-2932-409C-AB1D-348596A20D48}">
      <dgm:prSet phldrT="[Text]"/>
      <dgm:spPr/>
      <dgm:t>
        <a:bodyPr/>
        <a:lstStyle/>
        <a:p>
          <a:r>
            <a:rPr lang="en-US" dirty="0" smtClean="0"/>
            <a:t>Possible Approaches</a:t>
          </a:r>
          <a:endParaRPr lang="en-US" dirty="0"/>
        </a:p>
      </dgm:t>
    </dgm:pt>
    <dgm:pt modelId="{C9B18EFA-FE6E-443A-9924-757FC0C1D274}" type="parTrans" cxnId="{DED333E3-B892-45DC-8B62-F7BF58543BED}">
      <dgm:prSet/>
      <dgm:spPr/>
      <dgm:t>
        <a:bodyPr/>
        <a:lstStyle/>
        <a:p>
          <a:endParaRPr lang="en-US"/>
        </a:p>
      </dgm:t>
    </dgm:pt>
    <dgm:pt modelId="{DF6FF4FC-0537-4B81-828A-B22A93A28AAA}" type="sibTrans" cxnId="{DED333E3-B892-45DC-8B62-F7BF58543BED}">
      <dgm:prSet/>
      <dgm:spPr/>
      <dgm:t>
        <a:bodyPr/>
        <a:lstStyle/>
        <a:p>
          <a:endParaRPr lang="en-US"/>
        </a:p>
      </dgm:t>
    </dgm:pt>
    <dgm:pt modelId="{3019E13E-F051-479C-9061-D96D4CD4DF34}">
      <dgm:prSet phldrT="[Text]"/>
      <dgm:spPr/>
      <dgm:t>
        <a:bodyPr/>
        <a:lstStyle/>
        <a:p>
          <a:pPr>
            <a:spcAft>
              <a:spcPts val="600"/>
            </a:spcAft>
          </a:pPr>
          <a:r>
            <a:rPr lang="en-US" dirty="0" smtClean="0"/>
            <a:t>Minimize harmful substances.</a:t>
          </a:r>
          <a:endParaRPr lang="en-US" dirty="0"/>
        </a:p>
      </dgm:t>
    </dgm:pt>
    <dgm:pt modelId="{D63BA620-438B-42DC-B34A-DCC408988629}" type="parTrans" cxnId="{822BD9A3-A801-4985-981B-21D2C73F3F5C}">
      <dgm:prSet/>
      <dgm:spPr/>
      <dgm:t>
        <a:bodyPr/>
        <a:lstStyle/>
        <a:p>
          <a:endParaRPr lang="en-US"/>
        </a:p>
      </dgm:t>
    </dgm:pt>
    <dgm:pt modelId="{AD5E822A-974A-426B-A66B-6F83F94BA61D}" type="sibTrans" cxnId="{822BD9A3-A801-4985-981B-21D2C73F3F5C}">
      <dgm:prSet/>
      <dgm:spPr/>
      <dgm:t>
        <a:bodyPr/>
        <a:lstStyle/>
        <a:p>
          <a:endParaRPr lang="en-US"/>
        </a:p>
      </dgm:t>
    </dgm:pt>
    <dgm:pt modelId="{4E5195F0-CD45-4CC2-BAF6-E51FB3015315}">
      <dgm:prSet phldrT="[Text]"/>
      <dgm:spPr/>
      <dgm:t>
        <a:bodyPr/>
        <a:lstStyle/>
        <a:p>
          <a:r>
            <a:rPr lang="en-US" dirty="0" smtClean="0"/>
            <a:t>Benefits</a:t>
          </a:r>
          <a:endParaRPr lang="en-US" dirty="0"/>
        </a:p>
      </dgm:t>
    </dgm:pt>
    <dgm:pt modelId="{F80C2422-89FB-45CF-9F8F-4C54561E241C}" type="parTrans" cxnId="{9830D413-F3EF-48B9-9F4E-E8BBBCE0B70D}">
      <dgm:prSet/>
      <dgm:spPr/>
      <dgm:t>
        <a:bodyPr/>
        <a:lstStyle/>
        <a:p>
          <a:endParaRPr lang="en-US"/>
        </a:p>
      </dgm:t>
    </dgm:pt>
    <dgm:pt modelId="{2390E996-00E7-43E9-B4E3-B66CABEEBE25}" type="sibTrans" cxnId="{9830D413-F3EF-48B9-9F4E-E8BBBCE0B70D}">
      <dgm:prSet/>
      <dgm:spPr/>
      <dgm:t>
        <a:bodyPr/>
        <a:lstStyle/>
        <a:p>
          <a:endParaRPr lang="en-US"/>
        </a:p>
      </dgm:t>
    </dgm:pt>
    <dgm:pt modelId="{14705BD2-425E-4930-A6D4-9F5BAEC52DF2}">
      <dgm:prSet phldrT="[Text]"/>
      <dgm:spPr/>
      <dgm:t>
        <a:bodyPr/>
        <a:lstStyle/>
        <a:p>
          <a:pPr>
            <a:spcAft>
              <a:spcPts val="600"/>
            </a:spcAft>
          </a:pPr>
          <a:r>
            <a:rPr lang="en-US" dirty="0" smtClean="0"/>
            <a:t>Reduces expenditure on materials.</a:t>
          </a:r>
          <a:endParaRPr lang="en-US" dirty="0"/>
        </a:p>
      </dgm:t>
    </dgm:pt>
    <dgm:pt modelId="{15142085-6B96-48E7-96F7-0F4A640B5598}" type="parTrans" cxnId="{F11C5A33-20C2-4600-B19B-1C1D2895C33C}">
      <dgm:prSet/>
      <dgm:spPr/>
      <dgm:t>
        <a:bodyPr/>
        <a:lstStyle/>
        <a:p>
          <a:endParaRPr lang="en-US"/>
        </a:p>
      </dgm:t>
    </dgm:pt>
    <dgm:pt modelId="{06D1CDF9-7D8A-4E9E-8BD5-8760665CF09E}" type="sibTrans" cxnId="{F11C5A33-20C2-4600-B19B-1C1D2895C33C}">
      <dgm:prSet/>
      <dgm:spPr/>
      <dgm:t>
        <a:bodyPr/>
        <a:lstStyle/>
        <a:p>
          <a:endParaRPr lang="en-US"/>
        </a:p>
      </dgm:t>
    </dgm:pt>
    <dgm:pt modelId="{2D59BB4F-2B5E-4866-9B52-61D31432BE37}">
      <dgm:prSet phldrT="[Text]"/>
      <dgm:spPr/>
      <dgm:t>
        <a:bodyPr/>
        <a:lstStyle/>
        <a:p>
          <a:pPr>
            <a:spcAft>
              <a:spcPts val="600"/>
            </a:spcAft>
          </a:pPr>
          <a:r>
            <a:rPr lang="en-US" dirty="0" smtClean="0"/>
            <a:t>Reduces costs related to handling, storage and treating waste</a:t>
          </a:r>
          <a:endParaRPr lang="en-US" dirty="0"/>
        </a:p>
      </dgm:t>
    </dgm:pt>
    <dgm:pt modelId="{9C9100EB-97A5-48A9-9223-11DEA15D6A7B}" type="parTrans" cxnId="{B6F8CBD6-CB95-41FC-8431-F14C4825308D}">
      <dgm:prSet/>
      <dgm:spPr/>
      <dgm:t>
        <a:bodyPr/>
        <a:lstStyle/>
        <a:p>
          <a:endParaRPr lang="en-US"/>
        </a:p>
      </dgm:t>
    </dgm:pt>
    <dgm:pt modelId="{98C6E029-82E7-4E6E-9080-06D2CBBCE67D}" type="sibTrans" cxnId="{B6F8CBD6-CB95-41FC-8431-F14C4825308D}">
      <dgm:prSet/>
      <dgm:spPr/>
      <dgm:t>
        <a:bodyPr/>
        <a:lstStyle/>
        <a:p>
          <a:endParaRPr lang="en-US"/>
        </a:p>
      </dgm:t>
    </dgm:pt>
    <dgm:pt modelId="{B835CEA5-DE21-4FC6-A387-C9E196AB405A}">
      <dgm:prSet phldrT="[Text]"/>
      <dgm:spPr/>
      <dgm:t>
        <a:bodyPr/>
        <a:lstStyle/>
        <a:p>
          <a:pPr>
            <a:spcAft>
              <a:spcPts val="600"/>
            </a:spcAft>
          </a:pPr>
          <a:r>
            <a:rPr lang="en-US" dirty="0" smtClean="0"/>
            <a:t>Substitute harmful materials with less damaging alternatives.</a:t>
          </a:r>
          <a:endParaRPr lang="en-US" dirty="0"/>
        </a:p>
      </dgm:t>
    </dgm:pt>
    <dgm:pt modelId="{07953DFF-1E77-4577-9A2B-85224B41D9D4}" type="parTrans" cxnId="{6D39FB57-C1CB-4765-9A3A-7DC7B6A0FC48}">
      <dgm:prSet/>
      <dgm:spPr/>
      <dgm:t>
        <a:bodyPr/>
        <a:lstStyle/>
        <a:p>
          <a:endParaRPr lang="en-US"/>
        </a:p>
      </dgm:t>
    </dgm:pt>
    <dgm:pt modelId="{0CF0FCDC-12AC-47A0-B824-6AE659ACF968}" type="sibTrans" cxnId="{6D39FB57-C1CB-4765-9A3A-7DC7B6A0FC48}">
      <dgm:prSet/>
      <dgm:spPr/>
      <dgm:t>
        <a:bodyPr/>
        <a:lstStyle/>
        <a:p>
          <a:endParaRPr lang="en-US"/>
        </a:p>
      </dgm:t>
    </dgm:pt>
    <dgm:pt modelId="{B57F9888-0F30-4FA1-8B89-71E4F30D085D}">
      <dgm:prSet phldrT="[Text]"/>
      <dgm:spPr/>
      <dgm:t>
        <a:bodyPr/>
        <a:lstStyle/>
        <a:p>
          <a:pPr>
            <a:spcAft>
              <a:spcPts val="600"/>
            </a:spcAft>
          </a:pPr>
          <a:r>
            <a:rPr lang="en-US" dirty="0" smtClean="0"/>
            <a:t>Carries a lower regulatory compliance burden</a:t>
          </a:r>
          <a:endParaRPr lang="en-US" dirty="0"/>
        </a:p>
      </dgm:t>
    </dgm:pt>
    <dgm:pt modelId="{50E939B5-B4E2-40AC-9885-DA869F7AF462}" type="parTrans" cxnId="{AAAE3346-BC4E-47D8-A9EE-B23B62BAA7FE}">
      <dgm:prSet/>
      <dgm:spPr/>
      <dgm:t>
        <a:bodyPr/>
        <a:lstStyle/>
        <a:p>
          <a:endParaRPr lang="en-US"/>
        </a:p>
      </dgm:t>
    </dgm:pt>
    <dgm:pt modelId="{86194D46-8D7A-448A-A70E-8AB4280884C0}" type="sibTrans" cxnId="{AAAE3346-BC4E-47D8-A9EE-B23B62BAA7FE}">
      <dgm:prSet/>
      <dgm:spPr/>
      <dgm:t>
        <a:bodyPr/>
        <a:lstStyle/>
        <a:p>
          <a:endParaRPr lang="en-US"/>
        </a:p>
      </dgm:t>
    </dgm:pt>
    <dgm:pt modelId="{36137415-63D3-4A30-BBAC-D968CC8159CA}">
      <dgm:prSet phldrT="[Text]"/>
      <dgm:spPr/>
      <dgm:t>
        <a:bodyPr/>
        <a:lstStyle/>
        <a:p>
          <a:pPr>
            <a:spcAft>
              <a:spcPts val="600"/>
            </a:spcAft>
          </a:pPr>
          <a:r>
            <a:rPr lang="en-US" dirty="0" smtClean="0"/>
            <a:t>Increase use of renewable and recyclable materials.</a:t>
          </a:r>
          <a:endParaRPr lang="en-US" dirty="0"/>
        </a:p>
      </dgm:t>
    </dgm:pt>
    <dgm:pt modelId="{2F043AAC-088D-4A11-B33A-6F2147A04D28}" type="parTrans" cxnId="{B41EB257-9135-431F-B727-FEB3F280EBCA}">
      <dgm:prSet/>
      <dgm:spPr/>
      <dgm:t>
        <a:bodyPr/>
        <a:lstStyle/>
        <a:p>
          <a:endParaRPr lang="en-US"/>
        </a:p>
      </dgm:t>
    </dgm:pt>
    <dgm:pt modelId="{15302917-41EF-4413-A40E-AA7035DFFD14}" type="sibTrans" cxnId="{B41EB257-9135-431F-B727-FEB3F280EBCA}">
      <dgm:prSet/>
      <dgm:spPr/>
      <dgm:t>
        <a:bodyPr/>
        <a:lstStyle/>
        <a:p>
          <a:endParaRPr lang="en-US"/>
        </a:p>
      </dgm:t>
    </dgm:pt>
    <dgm:pt modelId="{93BC33CD-4179-4761-80D4-04A6D5C5B942}">
      <dgm:prSet phldrT="[Text]"/>
      <dgm:spPr/>
      <dgm:t>
        <a:bodyPr/>
        <a:lstStyle/>
        <a:p>
          <a:pPr>
            <a:spcAft>
              <a:spcPts val="600"/>
            </a:spcAft>
          </a:pPr>
          <a:r>
            <a:rPr lang="en-US" dirty="0" smtClean="0"/>
            <a:t>Reduces waste disposal requirements.</a:t>
          </a:r>
          <a:r>
            <a:rPr lang="en-US" baseline="30000" dirty="0" smtClean="0"/>
            <a:t> </a:t>
          </a:r>
          <a:endParaRPr lang="en-US" dirty="0"/>
        </a:p>
      </dgm:t>
    </dgm:pt>
    <dgm:pt modelId="{ED305C2D-9A86-46E4-8199-018A7A8EC38E}" type="parTrans" cxnId="{B152053B-4E2F-4F29-BA4D-97A952C58FA0}">
      <dgm:prSet/>
      <dgm:spPr/>
      <dgm:t>
        <a:bodyPr/>
        <a:lstStyle/>
        <a:p>
          <a:endParaRPr lang="en-US"/>
        </a:p>
      </dgm:t>
    </dgm:pt>
    <dgm:pt modelId="{5FD52DEE-7663-46B2-9D16-3ADAD2F81E2A}" type="sibTrans" cxnId="{B152053B-4E2F-4F29-BA4D-97A952C58FA0}">
      <dgm:prSet/>
      <dgm:spPr/>
      <dgm:t>
        <a:bodyPr/>
        <a:lstStyle/>
        <a:p>
          <a:endParaRPr lang="en-US"/>
        </a:p>
      </dgm:t>
    </dgm:pt>
    <dgm:pt modelId="{C461AEBC-6CCE-45C0-B1B5-C5B5E4568F51}">
      <dgm:prSet phldrT="[Text]"/>
      <dgm:spPr/>
      <dgm:t>
        <a:bodyPr/>
        <a:lstStyle/>
        <a:p>
          <a:pPr>
            <a:spcAft>
              <a:spcPts val="600"/>
            </a:spcAft>
          </a:pPr>
          <a:r>
            <a:rPr lang="en-US" dirty="0" smtClean="0"/>
            <a:t>Reduce the use of materials.</a:t>
          </a:r>
          <a:endParaRPr lang="en-US" dirty="0"/>
        </a:p>
      </dgm:t>
    </dgm:pt>
    <dgm:pt modelId="{D98EC5AE-7647-413B-9D60-FD69BB52E822}" type="parTrans" cxnId="{7DF06B30-C93B-4DAC-92DD-34C0112EFC6F}">
      <dgm:prSet/>
      <dgm:spPr/>
      <dgm:t>
        <a:bodyPr/>
        <a:lstStyle/>
        <a:p>
          <a:endParaRPr lang="en-US"/>
        </a:p>
      </dgm:t>
    </dgm:pt>
    <dgm:pt modelId="{89F14A36-309F-4D00-8AC2-CAAA53B0FF04}" type="sibTrans" cxnId="{7DF06B30-C93B-4DAC-92DD-34C0112EFC6F}">
      <dgm:prSet/>
      <dgm:spPr/>
      <dgm:t>
        <a:bodyPr/>
        <a:lstStyle/>
        <a:p>
          <a:endParaRPr lang="en-US"/>
        </a:p>
      </dgm:t>
    </dgm:pt>
    <dgm:pt modelId="{56495E83-BD53-4C7C-A40B-31423725F884}" type="pres">
      <dgm:prSet presAssocID="{079AECBA-CE1B-46FE-B399-F499913B03E0}" presName="Name0" presStyleCnt="0">
        <dgm:presLayoutVars>
          <dgm:dir/>
          <dgm:animLvl val="lvl"/>
          <dgm:resizeHandles val="exact"/>
        </dgm:presLayoutVars>
      </dgm:prSet>
      <dgm:spPr/>
      <dgm:t>
        <a:bodyPr/>
        <a:lstStyle/>
        <a:p>
          <a:endParaRPr lang="en-US"/>
        </a:p>
      </dgm:t>
    </dgm:pt>
    <dgm:pt modelId="{06BAAA3D-A1C9-4718-AE73-348FA7012807}" type="pres">
      <dgm:prSet presAssocID="{A086FD87-2932-409C-AB1D-348596A20D48}" presName="composite" presStyleCnt="0"/>
      <dgm:spPr/>
      <dgm:t>
        <a:bodyPr/>
        <a:lstStyle/>
        <a:p>
          <a:endParaRPr lang="en-US"/>
        </a:p>
      </dgm:t>
    </dgm:pt>
    <dgm:pt modelId="{8D32F569-EC96-499F-BB9C-768B141E6FB0}" type="pres">
      <dgm:prSet presAssocID="{A086FD87-2932-409C-AB1D-348596A20D48}" presName="parTx" presStyleLbl="alignNode1" presStyleIdx="0" presStyleCnt="2">
        <dgm:presLayoutVars>
          <dgm:chMax val="0"/>
          <dgm:chPref val="0"/>
          <dgm:bulletEnabled val="1"/>
        </dgm:presLayoutVars>
      </dgm:prSet>
      <dgm:spPr/>
      <dgm:t>
        <a:bodyPr/>
        <a:lstStyle/>
        <a:p>
          <a:endParaRPr lang="en-US"/>
        </a:p>
      </dgm:t>
    </dgm:pt>
    <dgm:pt modelId="{30D2B57B-D21A-4DAB-BB20-5D983DDAB5D2}" type="pres">
      <dgm:prSet presAssocID="{A086FD87-2932-409C-AB1D-348596A20D48}" presName="desTx" presStyleLbl="alignAccFollowNode1" presStyleIdx="0" presStyleCnt="2">
        <dgm:presLayoutVars>
          <dgm:bulletEnabled val="1"/>
        </dgm:presLayoutVars>
      </dgm:prSet>
      <dgm:spPr/>
      <dgm:t>
        <a:bodyPr/>
        <a:lstStyle/>
        <a:p>
          <a:endParaRPr lang="en-US"/>
        </a:p>
      </dgm:t>
    </dgm:pt>
    <dgm:pt modelId="{03811B99-1C64-4718-8AD0-B2B66A2D6442}" type="pres">
      <dgm:prSet presAssocID="{DF6FF4FC-0537-4B81-828A-B22A93A28AAA}" presName="space" presStyleCnt="0"/>
      <dgm:spPr/>
      <dgm:t>
        <a:bodyPr/>
        <a:lstStyle/>
        <a:p>
          <a:endParaRPr lang="en-US"/>
        </a:p>
      </dgm:t>
    </dgm:pt>
    <dgm:pt modelId="{AE6BA558-72D5-4B4B-9279-E935341C87ED}" type="pres">
      <dgm:prSet presAssocID="{4E5195F0-CD45-4CC2-BAF6-E51FB3015315}" presName="composite" presStyleCnt="0"/>
      <dgm:spPr/>
      <dgm:t>
        <a:bodyPr/>
        <a:lstStyle/>
        <a:p>
          <a:endParaRPr lang="en-US"/>
        </a:p>
      </dgm:t>
    </dgm:pt>
    <dgm:pt modelId="{300921F0-2484-4537-BD38-6FB6468BBECD}" type="pres">
      <dgm:prSet presAssocID="{4E5195F0-CD45-4CC2-BAF6-E51FB3015315}" presName="parTx" presStyleLbl="alignNode1" presStyleIdx="1" presStyleCnt="2">
        <dgm:presLayoutVars>
          <dgm:chMax val="0"/>
          <dgm:chPref val="0"/>
          <dgm:bulletEnabled val="1"/>
        </dgm:presLayoutVars>
      </dgm:prSet>
      <dgm:spPr/>
      <dgm:t>
        <a:bodyPr/>
        <a:lstStyle/>
        <a:p>
          <a:endParaRPr lang="en-US"/>
        </a:p>
      </dgm:t>
    </dgm:pt>
    <dgm:pt modelId="{916D0961-3FB6-4332-8D5A-B64C2047A99E}" type="pres">
      <dgm:prSet presAssocID="{4E5195F0-CD45-4CC2-BAF6-E51FB3015315}" presName="desTx" presStyleLbl="alignAccFollowNode1" presStyleIdx="1" presStyleCnt="2">
        <dgm:presLayoutVars>
          <dgm:bulletEnabled val="1"/>
        </dgm:presLayoutVars>
      </dgm:prSet>
      <dgm:spPr/>
      <dgm:t>
        <a:bodyPr/>
        <a:lstStyle/>
        <a:p>
          <a:endParaRPr lang="en-US"/>
        </a:p>
      </dgm:t>
    </dgm:pt>
  </dgm:ptLst>
  <dgm:cxnLst>
    <dgm:cxn modelId="{B69D0618-21AB-43B0-BA9F-5CC5883DEBFC}" type="presOf" srcId="{4E5195F0-CD45-4CC2-BAF6-E51FB3015315}" destId="{300921F0-2484-4537-BD38-6FB6468BBECD}" srcOrd="0" destOrd="0" presId="urn:microsoft.com/office/officeart/2005/8/layout/hList1"/>
    <dgm:cxn modelId="{E0E5CFEA-9881-40BB-818A-FC69B463949D}" type="presOf" srcId="{B57F9888-0F30-4FA1-8B89-71E4F30D085D}" destId="{916D0961-3FB6-4332-8D5A-B64C2047A99E}" srcOrd="0" destOrd="2" presId="urn:microsoft.com/office/officeart/2005/8/layout/hList1"/>
    <dgm:cxn modelId="{DED333E3-B892-45DC-8B62-F7BF58543BED}" srcId="{079AECBA-CE1B-46FE-B399-F499913B03E0}" destId="{A086FD87-2932-409C-AB1D-348596A20D48}" srcOrd="0" destOrd="0" parTransId="{C9B18EFA-FE6E-443A-9924-757FC0C1D274}" sibTransId="{DF6FF4FC-0537-4B81-828A-B22A93A28AAA}"/>
    <dgm:cxn modelId="{DA18A234-CECB-446A-B67C-F3156E3F3025}" type="presOf" srcId="{3019E13E-F051-479C-9061-D96D4CD4DF34}" destId="{30D2B57B-D21A-4DAB-BB20-5D983DDAB5D2}" srcOrd="0" destOrd="1" presId="urn:microsoft.com/office/officeart/2005/8/layout/hList1"/>
    <dgm:cxn modelId="{7DF06B30-C93B-4DAC-92DD-34C0112EFC6F}" srcId="{A086FD87-2932-409C-AB1D-348596A20D48}" destId="{C461AEBC-6CCE-45C0-B1B5-C5B5E4568F51}" srcOrd="0" destOrd="0" parTransId="{D98EC5AE-7647-413B-9D60-FD69BB52E822}" sibTransId="{89F14A36-309F-4D00-8AC2-CAAA53B0FF04}"/>
    <dgm:cxn modelId="{822BD9A3-A801-4985-981B-21D2C73F3F5C}" srcId="{A086FD87-2932-409C-AB1D-348596A20D48}" destId="{3019E13E-F051-479C-9061-D96D4CD4DF34}" srcOrd="1" destOrd="0" parTransId="{D63BA620-438B-42DC-B34A-DCC408988629}" sibTransId="{AD5E822A-974A-426B-A66B-6F83F94BA61D}"/>
    <dgm:cxn modelId="{F11C5A33-20C2-4600-B19B-1C1D2895C33C}" srcId="{4E5195F0-CD45-4CC2-BAF6-E51FB3015315}" destId="{14705BD2-425E-4930-A6D4-9F5BAEC52DF2}" srcOrd="0" destOrd="0" parTransId="{15142085-6B96-48E7-96F7-0F4A640B5598}" sibTransId="{06D1CDF9-7D8A-4E9E-8BD5-8760665CF09E}"/>
    <dgm:cxn modelId="{9F3B1ED9-0715-472D-9420-300840273995}" type="presOf" srcId="{A086FD87-2932-409C-AB1D-348596A20D48}" destId="{8D32F569-EC96-499F-BB9C-768B141E6FB0}" srcOrd="0" destOrd="0" presId="urn:microsoft.com/office/officeart/2005/8/layout/hList1"/>
    <dgm:cxn modelId="{9830D413-F3EF-48B9-9F4E-E8BBBCE0B70D}" srcId="{079AECBA-CE1B-46FE-B399-F499913B03E0}" destId="{4E5195F0-CD45-4CC2-BAF6-E51FB3015315}" srcOrd="1" destOrd="0" parTransId="{F80C2422-89FB-45CF-9F8F-4C54561E241C}" sibTransId="{2390E996-00E7-43E9-B4E3-B66CABEEBE25}"/>
    <dgm:cxn modelId="{B6F8CBD6-CB95-41FC-8431-F14C4825308D}" srcId="{4E5195F0-CD45-4CC2-BAF6-E51FB3015315}" destId="{2D59BB4F-2B5E-4866-9B52-61D31432BE37}" srcOrd="1" destOrd="0" parTransId="{9C9100EB-97A5-48A9-9223-11DEA15D6A7B}" sibTransId="{98C6E029-82E7-4E6E-9080-06D2CBBCE67D}"/>
    <dgm:cxn modelId="{C7FA0340-D9DB-463E-AB91-45A26624ECDE}" type="presOf" srcId="{14705BD2-425E-4930-A6D4-9F5BAEC52DF2}" destId="{916D0961-3FB6-4332-8D5A-B64C2047A99E}" srcOrd="0" destOrd="0" presId="urn:microsoft.com/office/officeart/2005/8/layout/hList1"/>
    <dgm:cxn modelId="{09026144-7CEB-4702-9F23-B51AA2E4E596}" type="presOf" srcId="{2D59BB4F-2B5E-4866-9B52-61D31432BE37}" destId="{916D0961-3FB6-4332-8D5A-B64C2047A99E}" srcOrd="0" destOrd="1" presId="urn:microsoft.com/office/officeart/2005/8/layout/hList1"/>
    <dgm:cxn modelId="{B152053B-4E2F-4F29-BA4D-97A952C58FA0}" srcId="{4E5195F0-CD45-4CC2-BAF6-E51FB3015315}" destId="{93BC33CD-4179-4761-80D4-04A6D5C5B942}" srcOrd="3" destOrd="0" parTransId="{ED305C2D-9A86-46E4-8199-018A7A8EC38E}" sibTransId="{5FD52DEE-7663-46B2-9D16-3ADAD2F81E2A}"/>
    <dgm:cxn modelId="{7F54DE32-238F-4735-9BA5-5F8AEF61242E}" type="presOf" srcId="{079AECBA-CE1B-46FE-B399-F499913B03E0}" destId="{56495E83-BD53-4C7C-A40B-31423725F884}" srcOrd="0" destOrd="0" presId="urn:microsoft.com/office/officeart/2005/8/layout/hList1"/>
    <dgm:cxn modelId="{2F55907C-E042-4F16-A095-876F2F9BD477}" type="presOf" srcId="{93BC33CD-4179-4761-80D4-04A6D5C5B942}" destId="{916D0961-3FB6-4332-8D5A-B64C2047A99E}" srcOrd="0" destOrd="3" presId="urn:microsoft.com/office/officeart/2005/8/layout/hList1"/>
    <dgm:cxn modelId="{639BB314-FFA4-42C8-873A-34DF264F664B}" type="presOf" srcId="{36137415-63D3-4A30-BBAC-D968CC8159CA}" destId="{30D2B57B-D21A-4DAB-BB20-5D983DDAB5D2}" srcOrd="0" destOrd="3" presId="urn:microsoft.com/office/officeart/2005/8/layout/hList1"/>
    <dgm:cxn modelId="{AAAE3346-BC4E-47D8-A9EE-B23B62BAA7FE}" srcId="{4E5195F0-CD45-4CC2-BAF6-E51FB3015315}" destId="{B57F9888-0F30-4FA1-8B89-71E4F30D085D}" srcOrd="2" destOrd="0" parTransId="{50E939B5-B4E2-40AC-9885-DA869F7AF462}" sibTransId="{86194D46-8D7A-448A-A70E-8AB4280884C0}"/>
    <dgm:cxn modelId="{1D248A05-7FAB-4369-B002-6B809C660725}" type="presOf" srcId="{B835CEA5-DE21-4FC6-A387-C9E196AB405A}" destId="{30D2B57B-D21A-4DAB-BB20-5D983DDAB5D2}" srcOrd="0" destOrd="2" presId="urn:microsoft.com/office/officeart/2005/8/layout/hList1"/>
    <dgm:cxn modelId="{6D39FB57-C1CB-4765-9A3A-7DC7B6A0FC48}" srcId="{A086FD87-2932-409C-AB1D-348596A20D48}" destId="{B835CEA5-DE21-4FC6-A387-C9E196AB405A}" srcOrd="2" destOrd="0" parTransId="{07953DFF-1E77-4577-9A2B-85224B41D9D4}" sibTransId="{0CF0FCDC-12AC-47A0-B824-6AE659ACF968}"/>
    <dgm:cxn modelId="{B41EB257-9135-431F-B727-FEB3F280EBCA}" srcId="{A086FD87-2932-409C-AB1D-348596A20D48}" destId="{36137415-63D3-4A30-BBAC-D968CC8159CA}" srcOrd="3" destOrd="0" parTransId="{2F043AAC-088D-4A11-B33A-6F2147A04D28}" sibTransId="{15302917-41EF-4413-A40E-AA7035DFFD14}"/>
    <dgm:cxn modelId="{2D7F81AC-D546-4B04-88E2-C228D15AE90D}" type="presOf" srcId="{C461AEBC-6CCE-45C0-B1B5-C5B5E4568F51}" destId="{30D2B57B-D21A-4DAB-BB20-5D983DDAB5D2}" srcOrd="0" destOrd="0" presId="urn:microsoft.com/office/officeart/2005/8/layout/hList1"/>
    <dgm:cxn modelId="{488B58AC-6B18-43D4-A565-70629DA48289}" type="presParOf" srcId="{56495E83-BD53-4C7C-A40B-31423725F884}" destId="{06BAAA3D-A1C9-4718-AE73-348FA7012807}" srcOrd="0" destOrd="0" presId="urn:microsoft.com/office/officeart/2005/8/layout/hList1"/>
    <dgm:cxn modelId="{82E49B99-D555-4CCA-A4C9-F33C58B1809C}" type="presParOf" srcId="{06BAAA3D-A1C9-4718-AE73-348FA7012807}" destId="{8D32F569-EC96-499F-BB9C-768B141E6FB0}" srcOrd="0" destOrd="0" presId="urn:microsoft.com/office/officeart/2005/8/layout/hList1"/>
    <dgm:cxn modelId="{209B8517-FBF4-42C5-B5A4-2A4D0717695B}" type="presParOf" srcId="{06BAAA3D-A1C9-4718-AE73-348FA7012807}" destId="{30D2B57B-D21A-4DAB-BB20-5D983DDAB5D2}" srcOrd="1" destOrd="0" presId="urn:microsoft.com/office/officeart/2005/8/layout/hList1"/>
    <dgm:cxn modelId="{461D511C-FB6A-499F-B38D-6C0EB20433E5}" type="presParOf" srcId="{56495E83-BD53-4C7C-A40B-31423725F884}" destId="{03811B99-1C64-4718-8AD0-B2B66A2D6442}" srcOrd="1" destOrd="0" presId="urn:microsoft.com/office/officeart/2005/8/layout/hList1"/>
    <dgm:cxn modelId="{8FB933D9-FA16-4B8F-9AD4-6C5B4402C550}" type="presParOf" srcId="{56495E83-BD53-4C7C-A40B-31423725F884}" destId="{AE6BA558-72D5-4B4B-9279-E935341C87ED}" srcOrd="2" destOrd="0" presId="urn:microsoft.com/office/officeart/2005/8/layout/hList1"/>
    <dgm:cxn modelId="{4E7F7147-7813-4E8D-BCF9-841718ACF04C}" type="presParOf" srcId="{AE6BA558-72D5-4B4B-9279-E935341C87ED}" destId="{300921F0-2484-4537-BD38-6FB6468BBECD}" srcOrd="0" destOrd="0" presId="urn:microsoft.com/office/officeart/2005/8/layout/hList1"/>
    <dgm:cxn modelId="{F36F0D59-429D-4474-ADE5-306273803375}" type="presParOf" srcId="{AE6BA558-72D5-4B4B-9279-E935341C87ED}" destId="{916D0961-3FB6-4332-8D5A-B64C2047A99E}"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600" dirty="0" smtClean="0"/>
            <a:t>Example</a:t>
          </a:r>
          <a:endParaRPr lang="en-US" sz="26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Acknowledging the impact of many of the materials it uses, Ford Motor Company has worked to develop alternative materials to replace petroleum and mineral-based materials.  For example, it developed a foam made from soy that is now used in seat cushions.  It is also working on fabrics made from recycled plastics and other plastics that are biodegradable.</a:t>
          </a:r>
          <a:r>
            <a:rPr lang="en-US" sz="1400" baseline="30000" dirty="0" smtClean="0"/>
            <a:t>1</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68846" custScaleY="6956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LinFactNeighborX="20760" custLinFactNeighborY="-1297">
        <dgm:presLayoutVars>
          <dgm:chMax val="0"/>
          <dgm:bulletEnabled val="1"/>
        </dgm:presLayoutVars>
      </dgm:prSet>
      <dgm:spPr/>
      <dgm:t>
        <a:bodyPr/>
        <a:lstStyle/>
        <a:p>
          <a:endParaRPr lang="en-US"/>
        </a:p>
      </dgm:t>
    </dgm:pt>
  </dgm:ptLst>
  <dgm:cxnLst>
    <dgm:cxn modelId="{A15D5CE2-1076-4FD2-A365-B0C839F2402D}"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10670553-DAAB-4113-AB8F-7E4F48F8FA94}" type="presOf" srcId="{FFC9B2A8-8099-4EE4-B21E-726F4DF27A71}" destId="{D325A295-D3B8-4E94-8C14-A76270783C88}" srcOrd="0" destOrd="0" presId="urn:microsoft.com/office/officeart/2005/8/layout/hList2"/>
    <dgm:cxn modelId="{985AC12B-FD38-44A3-B9BB-B95BD5EEB4FA}"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8FB0120B-78C3-4542-81E1-6C185023485D}" type="presParOf" srcId="{F48E3D62-5A5C-47D5-8CC0-6C5ECB4A1EE9}" destId="{04692C2A-C643-4A3E-AB35-433D0BFFF17F}" srcOrd="0" destOrd="0" presId="urn:microsoft.com/office/officeart/2005/8/layout/hList2"/>
    <dgm:cxn modelId="{B9BBB5AA-3216-4723-8B99-399713B984AA}" type="presParOf" srcId="{04692C2A-C643-4A3E-AB35-433D0BFFF17F}" destId="{CE974109-CA0F-440F-94D3-0CD624624309}" srcOrd="0" destOrd="0" presId="urn:microsoft.com/office/officeart/2005/8/layout/hList2"/>
    <dgm:cxn modelId="{FDC22C54-5DFF-43C0-A9A4-50E219A432FF}" type="presParOf" srcId="{04692C2A-C643-4A3E-AB35-433D0BFFF17F}" destId="{04D9B468-C7DB-4896-A785-625B2A83C092}" srcOrd="1" destOrd="0" presId="urn:microsoft.com/office/officeart/2005/8/layout/hList2"/>
    <dgm:cxn modelId="{B490486B-4C64-46B7-B6E9-5B2B6DDDEA4B}"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2DCA3C-25D1-41A6-8484-E21A8B3FAC06}" type="doc">
      <dgm:prSet loTypeId="urn:microsoft.com/office/officeart/2005/8/layout/list1" loCatId="list" qsTypeId="urn:microsoft.com/office/officeart/2005/8/quickstyle/simple4" qsCatId="simple" csTypeId="urn:microsoft.com/office/officeart/2005/8/colors/accent4_2" csCatId="accent4" phldr="1"/>
      <dgm:spPr/>
      <dgm:t>
        <a:bodyPr/>
        <a:lstStyle/>
        <a:p>
          <a:endParaRPr lang="en-US"/>
        </a:p>
      </dgm:t>
    </dgm:pt>
    <dgm:pt modelId="{077684C5-1589-42A8-8AEE-5813525C49FB}">
      <dgm:prSet/>
      <dgm:spPr/>
      <dgm:t>
        <a:bodyPr/>
        <a:lstStyle/>
        <a:p>
          <a:pPr rtl="0"/>
          <a:r>
            <a:rPr lang="en-US" dirty="0" smtClean="0"/>
            <a:t>What is Green Chemistry?</a:t>
          </a:r>
          <a:endParaRPr lang="en-US" dirty="0"/>
        </a:p>
      </dgm:t>
    </dgm:pt>
    <dgm:pt modelId="{FD6A741A-EE17-492E-86EF-49CD60BC736F}" type="parTrans" cxnId="{CB328652-B30A-4AF1-A624-79EA8630FC1E}">
      <dgm:prSet/>
      <dgm:spPr/>
      <dgm:t>
        <a:bodyPr/>
        <a:lstStyle/>
        <a:p>
          <a:endParaRPr lang="en-US"/>
        </a:p>
      </dgm:t>
    </dgm:pt>
    <dgm:pt modelId="{F51D790D-85AF-4B16-BA88-8E365C5DDC10}" type="sibTrans" cxnId="{CB328652-B30A-4AF1-A624-79EA8630FC1E}">
      <dgm:prSet/>
      <dgm:spPr/>
      <dgm:t>
        <a:bodyPr/>
        <a:lstStyle/>
        <a:p>
          <a:endParaRPr lang="en-US"/>
        </a:p>
      </dgm:t>
    </dgm:pt>
    <dgm:pt modelId="{8B3CCEF2-84CC-438F-9730-68685F6B5C15}">
      <dgm:prSet/>
      <dgm:spPr/>
      <dgm:t>
        <a:bodyPr/>
        <a:lstStyle/>
        <a:p>
          <a:pPr rtl="0"/>
          <a:r>
            <a:rPr lang="en-US" dirty="0" smtClean="0"/>
            <a:t>Why is green chemistry important for me?</a:t>
          </a:r>
          <a:endParaRPr lang="en-US" dirty="0"/>
        </a:p>
      </dgm:t>
    </dgm:pt>
    <dgm:pt modelId="{099E47A5-F952-483B-B824-44B4E6887BC6}" type="parTrans" cxnId="{C94DD272-8008-4198-AABC-DDFD43BA592F}">
      <dgm:prSet/>
      <dgm:spPr/>
      <dgm:t>
        <a:bodyPr/>
        <a:lstStyle/>
        <a:p>
          <a:endParaRPr lang="en-US"/>
        </a:p>
      </dgm:t>
    </dgm:pt>
    <dgm:pt modelId="{7FAF8FF6-605C-48B0-BB79-30F50C5458CE}" type="sibTrans" cxnId="{C94DD272-8008-4198-AABC-DDFD43BA592F}">
      <dgm:prSet/>
      <dgm:spPr/>
      <dgm:t>
        <a:bodyPr/>
        <a:lstStyle/>
        <a:p>
          <a:endParaRPr lang="en-US"/>
        </a:p>
      </dgm:t>
    </dgm:pt>
    <dgm:pt modelId="{0D7ACF45-BEA2-416C-8780-78C90BEBD012}">
      <dgm:prSet/>
      <dgm:spPr/>
      <dgm:t>
        <a:bodyPr/>
        <a:lstStyle/>
        <a:p>
          <a:pPr rtl="0"/>
          <a:r>
            <a:rPr lang="en-US" smtClean="0"/>
            <a:t>Green </a:t>
          </a:r>
          <a:r>
            <a:rPr lang="en-US" dirty="0" smtClean="0"/>
            <a:t>chemistry involves the </a:t>
          </a:r>
          <a:r>
            <a:rPr lang="en-US" b="1" dirty="0" smtClean="0"/>
            <a:t>design of chemical products and processes that reduce or eliminate the use or generation of hazardous substances</a:t>
          </a:r>
          <a:r>
            <a:rPr lang="en-US" dirty="0" smtClean="0"/>
            <a:t>.</a:t>
          </a:r>
          <a:r>
            <a:rPr lang="en-US" baseline="30000" dirty="0" smtClean="0"/>
            <a:t>1</a:t>
          </a:r>
          <a:endParaRPr lang="en-US" dirty="0"/>
        </a:p>
      </dgm:t>
    </dgm:pt>
    <dgm:pt modelId="{3AFDCDC2-F491-4F21-8C3A-2AC1F3AD1D9A}" type="parTrans" cxnId="{B66B62F0-7DDD-4709-B75B-C0AA9A958566}">
      <dgm:prSet/>
      <dgm:spPr/>
      <dgm:t>
        <a:bodyPr/>
        <a:lstStyle/>
        <a:p>
          <a:endParaRPr lang="en-US"/>
        </a:p>
      </dgm:t>
    </dgm:pt>
    <dgm:pt modelId="{29E72A8A-7BA0-400F-89FE-7C0CF4F1F4BD}" type="sibTrans" cxnId="{B66B62F0-7DDD-4709-B75B-C0AA9A958566}">
      <dgm:prSet/>
      <dgm:spPr/>
      <dgm:t>
        <a:bodyPr/>
        <a:lstStyle/>
        <a:p>
          <a:endParaRPr lang="en-US"/>
        </a:p>
      </dgm:t>
    </dgm:pt>
    <dgm:pt modelId="{FD03D8EB-5CE2-4F0B-B701-28F873F7FC3A}">
      <dgm:prSet/>
      <dgm:spPr/>
      <dgm:t>
        <a:bodyPr/>
        <a:lstStyle/>
        <a:p>
          <a:pPr rtl="0"/>
          <a:r>
            <a:rPr lang="en-US" smtClean="0"/>
            <a:t>Though </a:t>
          </a:r>
          <a:r>
            <a:rPr lang="en-US" dirty="0" smtClean="0"/>
            <a:t>not all manufacturers design the chemicals that go into their products and processes, it’s important that </a:t>
          </a:r>
          <a:r>
            <a:rPr lang="en-US" u="sng" dirty="0" smtClean="0"/>
            <a:t>all</a:t>
          </a:r>
          <a:r>
            <a:rPr lang="en-US" dirty="0" smtClean="0"/>
            <a:t> manufacturers understand the impacts of the chemicals and materials they use.</a:t>
          </a:r>
          <a:endParaRPr lang="en-US" dirty="0"/>
        </a:p>
      </dgm:t>
    </dgm:pt>
    <dgm:pt modelId="{C50D8874-FEE2-40C2-877E-B23628E15680}" type="parTrans" cxnId="{58D05CF7-16F3-4B6D-8C34-15A11699E785}">
      <dgm:prSet/>
      <dgm:spPr/>
      <dgm:t>
        <a:bodyPr/>
        <a:lstStyle/>
        <a:p>
          <a:endParaRPr lang="en-US"/>
        </a:p>
      </dgm:t>
    </dgm:pt>
    <dgm:pt modelId="{62C54031-16E5-484C-BB1F-7C0ADA990F45}" type="sibTrans" cxnId="{58D05CF7-16F3-4B6D-8C34-15A11699E785}">
      <dgm:prSet/>
      <dgm:spPr/>
      <dgm:t>
        <a:bodyPr/>
        <a:lstStyle/>
        <a:p>
          <a:endParaRPr lang="en-US"/>
        </a:p>
      </dgm:t>
    </dgm:pt>
    <dgm:pt modelId="{8B9E7A6A-F200-42B7-87E1-F10DBCB33E2E}" type="pres">
      <dgm:prSet presAssocID="{642DCA3C-25D1-41A6-8484-E21A8B3FAC06}" presName="linear" presStyleCnt="0">
        <dgm:presLayoutVars>
          <dgm:dir/>
          <dgm:animLvl val="lvl"/>
          <dgm:resizeHandles val="exact"/>
        </dgm:presLayoutVars>
      </dgm:prSet>
      <dgm:spPr/>
      <dgm:t>
        <a:bodyPr/>
        <a:lstStyle/>
        <a:p>
          <a:endParaRPr lang="en-US"/>
        </a:p>
      </dgm:t>
    </dgm:pt>
    <dgm:pt modelId="{89F0EAEF-AB75-4479-AFE5-1C7E540F41CB}" type="pres">
      <dgm:prSet presAssocID="{077684C5-1589-42A8-8AEE-5813525C49FB}" presName="parentLin" presStyleCnt="0"/>
      <dgm:spPr/>
    </dgm:pt>
    <dgm:pt modelId="{719CA074-072A-4542-86AF-58FC2482A629}" type="pres">
      <dgm:prSet presAssocID="{077684C5-1589-42A8-8AEE-5813525C49FB}" presName="parentLeftMargin" presStyleLbl="node1" presStyleIdx="0" presStyleCnt="2"/>
      <dgm:spPr/>
      <dgm:t>
        <a:bodyPr/>
        <a:lstStyle/>
        <a:p>
          <a:endParaRPr lang="en-US"/>
        </a:p>
      </dgm:t>
    </dgm:pt>
    <dgm:pt modelId="{3BE81E25-7E8C-46FB-9681-33B28300A40B}" type="pres">
      <dgm:prSet presAssocID="{077684C5-1589-42A8-8AEE-5813525C49FB}" presName="parentText" presStyleLbl="node1" presStyleIdx="0" presStyleCnt="2">
        <dgm:presLayoutVars>
          <dgm:chMax val="0"/>
          <dgm:bulletEnabled val="1"/>
        </dgm:presLayoutVars>
      </dgm:prSet>
      <dgm:spPr/>
      <dgm:t>
        <a:bodyPr/>
        <a:lstStyle/>
        <a:p>
          <a:endParaRPr lang="en-US"/>
        </a:p>
      </dgm:t>
    </dgm:pt>
    <dgm:pt modelId="{9992ECE6-9ED5-4F6E-8503-9BFB4E34EB92}" type="pres">
      <dgm:prSet presAssocID="{077684C5-1589-42A8-8AEE-5813525C49FB}" presName="negativeSpace" presStyleCnt="0"/>
      <dgm:spPr/>
    </dgm:pt>
    <dgm:pt modelId="{D57FABC0-6539-4799-9C52-BC4D3A865307}" type="pres">
      <dgm:prSet presAssocID="{077684C5-1589-42A8-8AEE-5813525C49FB}" presName="childText" presStyleLbl="conFgAcc1" presStyleIdx="0" presStyleCnt="2">
        <dgm:presLayoutVars>
          <dgm:bulletEnabled val="1"/>
        </dgm:presLayoutVars>
      </dgm:prSet>
      <dgm:spPr/>
      <dgm:t>
        <a:bodyPr/>
        <a:lstStyle/>
        <a:p>
          <a:endParaRPr lang="en-US"/>
        </a:p>
      </dgm:t>
    </dgm:pt>
    <dgm:pt modelId="{BDDFBA59-2FDF-4E46-AE5B-A82130D4FCD4}" type="pres">
      <dgm:prSet presAssocID="{F51D790D-85AF-4B16-BA88-8E365C5DDC10}" presName="spaceBetweenRectangles" presStyleCnt="0"/>
      <dgm:spPr/>
    </dgm:pt>
    <dgm:pt modelId="{46A052F4-0296-4175-BE5B-4D2404E6B70F}" type="pres">
      <dgm:prSet presAssocID="{8B3CCEF2-84CC-438F-9730-68685F6B5C15}" presName="parentLin" presStyleCnt="0"/>
      <dgm:spPr/>
    </dgm:pt>
    <dgm:pt modelId="{5CB73B54-58F3-433B-ADD2-48F71B8D7085}" type="pres">
      <dgm:prSet presAssocID="{8B3CCEF2-84CC-438F-9730-68685F6B5C15}" presName="parentLeftMargin" presStyleLbl="node1" presStyleIdx="0" presStyleCnt="2"/>
      <dgm:spPr/>
      <dgm:t>
        <a:bodyPr/>
        <a:lstStyle/>
        <a:p>
          <a:endParaRPr lang="en-US"/>
        </a:p>
      </dgm:t>
    </dgm:pt>
    <dgm:pt modelId="{89DE4AF9-6E45-4E94-8BDA-22C59322BA9A}" type="pres">
      <dgm:prSet presAssocID="{8B3CCEF2-84CC-438F-9730-68685F6B5C15}" presName="parentText" presStyleLbl="node1" presStyleIdx="1" presStyleCnt="2">
        <dgm:presLayoutVars>
          <dgm:chMax val="0"/>
          <dgm:bulletEnabled val="1"/>
        </dgm:presLayoutVars>
      </dgm:prSet>
      <dgm:spPr/>
      <dgm:t>
        <a:bodyPr/>
        <a:lstStyle/>
        <a:p>
          <a:endParaRPr lang="en-US"/>
        </a:p>
      </dgm:t>
    </dgm:pt>
    <dgm:pt modelId="{16FC9C6B-EEBC-4480-9DA1-C845AEEE0915}" type="pres">
      <dgm:prSet presAssocID="{8B3CCEF2-84CC-438F-9730-68685F6B5C15}" presName="negativeSpace" presStyleCnt="0"/>
      <dgm:spPr/>
    </dgm:pt>
    <dgm:pt modelId="{6FCA0805-7CF7-48AC-88BB-D65AA552A206}" type="pres">
      <dgm:prSet presAssocID="{8B3CCEF2-84CC-438F-9730-68685F6B5C15}" presName="childText" presStyleLbl="conFgAcc1" presStyleIdx="1" presStyleCnt="2">
        <dgm:presLayoutVars>
          <dgm:bulletEnabled val="1"/>
        </dgm:presLayoutVars>
      </dgm:prSet>
      <dgm:spPr/>
      <dgm:t>
        <a:bodyPr/>
        <a:lstStyle/>
        <a:p>
          <a:endParaRPr lang="en-US"/>
        </a:p>
      </dgm:t>
    </dgm:pt>
  </dgm:ptLst>
  <dgm:cxnLst>
    <dgm:cxn modelId="{E2BD5441-0E48-41FF-9F86-3B444D36FEA5}" type="presOf" srcId="{0D7ACF45-BEA2-416C-8780-78C90BEBD012}" destId="{D57FABC0-6539-4799-9C52-BC4D3A865307}" srcOrd="0" destOrd="0" presId="urn:microsoft.com/office/officeart/2005/8/layout/list1"/>
    <dgm:cxn modelId="{9FF517DC-4F14-455D-A88F-8DA6DDB7DD9A}" type="presOf" srcId="{077684C5-1589-42A8-8AEE-5813525C49FB}" destId="{719CA074-072A-4542-86AF-58FC2482A629}" srcOrd="0" destOrd="0" presId="urn:microsoft.com/office/officeart/2005/8/layout/list1"/>
    <dgm:cxn modelId="{031026C1-F2D5-4E6B-97CB-28C76AF0DE7B}" type="presOf" srcId="{FD03D8EB-5CE2-4F0B-B701-28F873F7FC3A}" destId="{6FCA0805-7CF7-48AC-88BB-D65AA552A206}" srcOrd="0" destOrd="0" presId="urn:microsoft.com/office/officeart/2005/8/layout/list1"/>
    <dgm:cxn modelId="{C94DD272-8008-4198-AABC-DDFD43BA592F}" srcId="{642DCA3C-25D1-41A6-8484-E21A8B3FAC06}" destId="{8B3CCEF2-84CC-438F-9730-68685F6B5C15}" srcOrd="1" destOrd="0" parTransId="{099E47A5-F952-483B-B824-44B4E6887BC6}" sibTransId="{7FAF8FF6-605C-48B0-BB79-30F50C5458CE}"/>
    <dgm:cxn modelId="{58D05CF7-16F3-4B6D-8C34-15A11699E785}" srcId="{8B3CCEF2-84CC-438F-9730-68685F6B5C15}" destId="{FD03D8EB-5CE2-4F0B-B701-28F873F7FC3A}" srcOrd="0" destOrd="0" parTransId="{C50D8874-FEE2-40C2-877E-B23628E15680}" sibTransId="{62C54031-16E5-484C-BB1F-7C0ADA990F45}"/>
    <dgm:cxn modelId="{B66B62F0-7DDD-4709-B75B-C0AA9A958566}" srcId="{077684C5-1589-42A8-8AEE-5813525C49FB}" destId="{0D7ACF45-BEA2-416C-8780-78C90BEBD012}" srcOrd="0" destOrd="0" parTransId="{3AFDCDC2-F491-4F21-8C3A-2AC1F3AD1D9A}" sibTransId="{29E72A8A-7BA0-400F-89FE-7C0CF4F1F4BD}"/>
    <dgm:cxn modelId="{257F8A26-B455-4328-9CCE-3FC50BBAA3FE}" type="presOf" srcId="{077684C5-1589-42A8-8AEE-5813525C49FB}" destId="{3BE81E25-7E8C-46FB-9681-33B28300A40B}" srcOrd="1" destOrd="0" presId="urn:microsoft.com/office/officeart/2005/8/layout/list1"/>
    <dgm:cxn modelId="{70C9D938-7F2A-4A9E-A273-B4D34F81F5AF}" type="presOf" srcId="{642DCA3C-25D1-41A6-8484-E21A8B3FAC06}" destId="{8B9E7A6A-F200-42B7-87E1-F10DBCB33E2E}" srcOrd="0" destOrd="0" presId="urn:microsoft.com/office/officeart/2005/8/layout/list1"/>
    <dgm:cxn modelId="{C01FAAA6-A85C-4AA0-B945-0021F2FEF9FC}" type="presOf" srcId="{8B3CCEF2-84CC-438F-9730-68685F6B5C15}" destId="{5CB73B54-58F3-433B-ADD2-48F71B8D7085}" srcOrd="0" destOrd="0" presId="urn:microsoft.com/office/officeart/2005/8/layout/list1"/>
    <dgm:cxn modelId="{CB328652-B30A-4AF1-A624-79EA8630FC1E}" srcId="{642DCA3C-25D1-41A6-8484-E21A8B3FAC06}" destId="{077684C5-1589-42A8-8AEE-5813525C49FB}" srcOrd="0" destOrd="0" parTransId="{FD6A741A-EE17-492E-86EF-49CD60BC736F}" sibTransId="{F51D790D-85AF-4B16-BA88-8E365C5DDC10}"/>
    <dgm:cxn modelId="{DD76D3F8-C9BD-4005-B6F2-E216AF7285D0}" type="presOf" srcId="{8B3CCEF2-84CC-438F-9730-68685F6B5C15}" destId="{89DE4AF9-6E45-4E94-8BDA-22C59322BA9A}" srcOrd="1" destOrd="0" presId="urn:microsoft.com/office/officeart/2005/8/layout/list1"/>
    <dgm:cxn modelId="{214DE5DE-A5B1-4716-984D-50BBD0D7DECB}" type="presParOf" srcId="{8B9E7A6A-F200-42B7-87E1-F10DBCB33E2E}" destId="{89F0EAEF-AB75-4479-AFE5-1C7E540F41CB}" srcOrd="0" destOrd="0" presId="urn:microsoft.com/office/officeart/2005/8/layout/list1"/>
    <dgm:cxn modelId="{5C766444-599D-42F1-BDF0-EF01C6C0C1CE}" type="presParOf" srcId="{89F0EAEF-AB75-4479-AFE5-1C7E540F41CB}" destId="{719CA074-072A-4542-86AF-58FC2482A629}" srcOrd="0" destOrd="0" presId="urn:microsoft.com/office/officeart/2005/8/layout/list1"/>
    <dgm:cxn modelId="{42F4C7EE-0EFF-4234-8F86-8DC7632E68A8}" type="presParOf" srcId="{89F0EAEF-AB75-4479-AFE5-1C7E540F41CB}" destId="{3BE81E25-7E8C-46FB-9681-33B28300A40B}" srcOrd="1" destOrd="0" presId="urn:microsoft.com/office/officeart/2005/8/layout/list1"/>
    <dgm:cxn modelId="{79B3EA58-0E75-4B86-BDB7-0D394CB9EE73}" type="presParOf" srcId="{8B9E7A6A-F200-42B7-87E1-F10DBCB33E2E}" destId="{9992ECE6-9ED5-4F6E-8503-9BFB4E34EB92}" srcOrd="1" destOrd="0" presId="urn:microsoft.com/office/officeart/2005/8/layout/list1"/>
    <dgm:cxn modelId="{867762A1-043D-4CBD-9E4D-E7F545A841F4}" type="presParOf" srcId="{8B9E7A6A-F200-42B7-87E1-F10DBCB33E2E}" destId="{D57FABC0-6539-4799-9C52-BC4D3A865307}" srcOrd="2" destOrd="0" presId="urn:microsoft.com/office/officeart/2005/8/layout/list1"/>
    <dgm:cxn modelId="{7A4B9334-F6F0-4FB3-A7EF-E2905B75E3A0}" type="presParOf" srcId="{8B9E7A6A-F200-42B7-87E1-F10DBCB33E2E}" destId="{BDDFBA59-2FDF-4E46-AE5B-A82130D4FCD4}" srcOrd="3" destOrd="0" presId="urn:microsoft.com/office/officeart/2005/8/layout/list1"/>
    <dgm:cxn modelId="{017ECC78-65DE-41BE-BB41-F05773654B94}" type="presParOf" srcId="{8B9E7A6A-F200-42B7-87E1-F10DBCB33E2E}" destId="{46A052F4-0296-4175-BE5B-4D2404E6B70F}" srcOrd="4" destOrd="0" presId="urn:microsoft.com/office/officeart/2005/8/layout/list1"/>
    <dgm:cxn modelId="{041B8197-1E69-4500-BC51-FAEC00345361}" type="presParOf" srcId="{46A052F4-0296-4175-BE5B-4D2404E6B70F}" destId="{5CB73B54-58F3-433B-ADD2-48F71B8D7085}" srcOrd="0" destOrd="0" presId="urn:microsoft.com/office/officeart/2005/8/layout/list1"/>
    <dgm:cxn modelId="{0C0FBAB9-B29D-4602-BF60-B03A569D7168}" type="presParOf" srcId="{46A052F4-0296-4175-BE5B-4D2404E6B70F}" destId="{89DE4AF9-6E45-4E94-8BDA-22C59322BA9A}" srcOrd="1" destOrd="0" presId="urn:microsoft.com/office/officeart/2005/8/layout/list1"/>
    <dgm:cxn modelId="{D1E00251-2FE8-437C-9B25-F27D6A900ADA}" type="presParOf" srcId="{8B9E7A6A-F200-42B7-87E1-F10DBCB33E2E}" destId="{16FC9C6B-EEBC-4480-9DA1-C845AEEE0915}" srcOrd="5" destOrd="0" presId="urn:microsoft.com/office/officeart/2005/8/layout/list1"/>
    <dgm:cxn modelId="{A2F19B7D-071C-4352-AD19-416F6C6E6B6E}" type="presParOf" srcId="{8B9E7A6A-F200-42B7-87E1-F10DBCB33E2E}" destId="{6FCA0805-7CF7-48AC-88BB-D65AA552A206}"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95107C-E2E4-44FF-9CA4-020C2AA6290E}" type="doc">
      <dgm:prSet loTypeId="urn:microsoft.com/office/officeart/2005/8/layout/hList2" loCatId="list" qsTypeId="urn:microsoft.com/office/officeart/2005/8/quickstyle/simple5" qsCatId="simple" csTypeId="urn:microsoft.com/office/officeart/2005/8/colors/colorful4" csCatId="colorful" phldr="1"/>
      <dgm:spPr/>
      <dgm:t>
        <a:bodyPr/>
        <a:lstStyle/>
        <a:p>
          <a:endParaRPr lang="en-US"/>
        </a:p>
      </dgm:t>
    </dgm:pt>
    <dgm:pt modelId="{85A07308-E84C-4450-9561-160EEEAD6664}">
      <dgm:prSet phldrT="[Text]" custT="1"/>
      <dgm:spPr/>
      <dgm:t>
        <a:bodyPr/>
        <a:lstStyle/>
        <a:p>
          <a:r>
            <a:rPr lang="en-US" sz="2400" dirty="0" smtClean="0"/>
            <a:t>Example</a:t>
          </a:r>
          <a:endParaRPr lang="en-US" sz="2400" dirty="0"/>
        </a:p>
      </dgm:t>
    </dgm:pt>
    <dgm:pt modelId="{86D6D434-46E3-4280-A69F-5AE06B88E255}" type="parTrans" cxnId="{857DB38A-7ACC-47AE-8378-C9EC69083245}">
      <dgm:prSet/>
      <dgm:spPr/>
      <dgm:t>
        <a:bodyPr/>
        <a:lstStyle/>
        <a:p>
          <a:endParaRPr lang="en-US" sz="2000"/>
        </a:p>
      </dgm:t>
    </dgm:pt>
    <dgm:pt modelId="{D9322BDB-4D63-49F6-88D8-13F7AADE1FC9}" type="sibTrans" cxnId="{857DB38A-7ACC-47AE-8378-C9EC69083245}">
      <dgm:prSet/>
      <dgm:spPr/>
      <dgm:t>
        <a:bodyPr/>
        <a:lstStyle/>
        <a:p>
          <a:endParaRPr lang="en-US" sz="2000"/>
        </a:p>
      </dgm:t>
    </dgm:pt>
    <dgm:pt modelId="{6238FECB-7A43-4FB5-9B3D-92F8C5D91467}">
      <dgm:prSet phldrT="[Text]" custT="1"/>
      <dgm:spPr/>
      <dgm:t>
        <a:bodyPr tIns="274320"/>
        <a:lstStyle/>
        <a:p>
          <a:r>
            <a:rPr lang="en-US" sz="1400" dirty="0" smtClean="0"/>
            <a:t>In 2003, Shaw Industries, Inc.  won the EPA’s Designing Greener Chemicals Award for developing </a:t>
          </a:r>
          <a:r>
            <a:rPr lang="en-US" sz="1400" dirty="0" err="1" smtClean="0"/>
            <a:t>EcoWorx</a:t>
          </a:r>
          <a:r>
            <a:rPr lang="en-US" sz="1400" dirty="0" smtClean="0"/>
            <a:t> Carpet Tile. Shaw selected a combination of polyolefin resins from Dow Chemical as the base polymer of choice for </a:t>
          </a:r>
          <a:r>
            <a:rPr lang="en-US" sz="1400" dirty="0" err="1" smtClean="0"/>
            <a:t>EcoWorx</a:t>
          </a:r>
          <a:r>
            <a:rPr lang="en-US" sz="1400" dirty="0" smtClean="0"/>
            <a:t>™ due to the low toxicity of its </a:t>
          </a:r>
          <a:r>
            <a:rPr lang="en-US" sz="1400" dirty="0" err="1" smtClean="0"/>
            <a:t>feedstocks</a:t>
          </a:r>
          <a:r>
            <a:rPr lang="en-US" sz="1400" dirty="0" smtClean="0"/>
            <a:t>, superior adhesion properties, dimensional stability, and its ability to be recycled. From its inception, </a:t>
          </a:r>
          <a:r>
            <a:rPr lang="en-US" sz="1400" dirty="0" err="1" smtClean="0"/>
            <a:t>EcoWorx</a:t>
          </a:r>
          <a:r>
            <a:rPr lang="en-US" sz="1400" dirty="0" smtClean="0"/>
            <a:t>™ met all of the design criteria necessary to satisfy the needs of the marketplace from a performance, health, and environmental standpoint.  The cost of collection, transportation, and return to the </a:t>
          </a:r>
          <a:r>
            <a:rPr lang="en-US" sz="1400" dirty="0" err="1" smtClean="0"/>
            <a:t>EcoWorx</a:t>
          </a:r>
          <a:r>
            <a:rPr lang="en-US" sz="1400" dirty="0" smtClean="0"/>
            <a:t>™ manufacturing process is less than the cost of using virgin raw materials.</a:t>
          </a:r>
          <a:r>
            <a:rPr lang="en-US" sz="1400" baseline="30000" dirty="0" smtClean="0"/>
            <a:t>2</a:t>
          </a:r>
          <a:endParaRPr lang="en-US" sz="1400" dirty="0"/>
        </a:p>
      </dgm:t>
    </dgm:pt>
    <dgm:pt modelId="{D0E7A7B2-456C-4FDF-8122-8628947123C0}" type="parTrans" cxnId="{D49118FC-CBCC-4027-81A7-000D3B18BB44}">
      <dgm:prSet/>
      <dgm:spPr/>
      <dgm:t>
        <a:bodyPr/>
        <a:lstStyle/>
        <a:p>
          <a:endParaRPr lang="en-US" sz="2000"/>
        </a:p>
      </dgm:t>
    </dgm:pt>
    <dgm:pt modelId="{9BC0A98F-2D67-479E-99B0-DB3197BC35AA}" type="sibTrans" cxnId="{D49118FC-CBCC-4027-81A7-000D3B18BB44}">
      <dgm:prSet/>
      <dgm:spPr/>
      <dgm:t>
        <a:bodyPr/>
        <a:lstStyle/>
        <a:p>
          <a:endParaRPr lang="en-US" sz="2000"/>
        </a:p>
      </dgm:t>
    </dgm:pt>
    <dgm:pt modelId="{DA0CCCD0-A58B-4FB9-B741-788E96AA2DA2}" type="pres">
      <dgm:prSet presAssocID="{7F95107C-E2E4-44FF-9CA4-020C2AA6290E}" presName="linearFlow" presStyleCnt="0">
        <dgm:presLayoutVars>
          <dgm:dir/>
          <dgm:animLvl val="lvl"/>
          <dgm:resizeHandles/>
        </dgm:presLayoutVars>
      </dgm:prSet>
      <dgm:spPr/>
      <dgm:t>
        <a:bodyPr/>
        <a:lstStyle/>
        <a:p>
          <a:endParaRPr lang="en-US"/>
        </a:p>
      </dgm:t>
    </dgm:pt>
    <dgm:pt modelId="{34C936CE-E68F-407F-B8BC-79EBD1E812C0}" type="pres">
      <dgm:prSet presAssocID="{85A07308-E84C-4450-9561-160EEEAD6664}" presName="compositeNode" presStyleCnt="0">
        <dgm:presLayoutVars>
          <dgm:bulletEnabled val="1"/>
        </dgm:presLayoutVars>
      </dgm:prSet>
      <dgm:spPr/>
      <dgm:t>
        <a:bodyPr/>
        <a:lstStyle/>
        <a:p>
          <a:endParaRPr lang="en-US"/>
        </a:p>
      </dgm:t>
    </dgm:pt>
    <dgm:pt modelId="{F9BB2D2A-1703-437B-B2D6-05FC20801DC5}" type="pres">
      <dgm:prSet presAssocID="{85A07308-E84C-4450-9561-160EEEAD6664}" presName="image" presStyleLbl="fgImgPlace1" presStyleIdx="0" presStyleCnt="1" custLinFactNeighborX="-34804" custLinFactNeighborY="-19598"/>
      <dgm:spPr>
        <a:blipFill rotWithShape="0">
          <a:blip xmlns:r="http://schemas.openxmlformats.org/officeDocument/2006/relationships" r:embed="rId1"/>
          <a:stretch>
            <a:fillRect/>
          </a:stretch>
        </a:blipFill>
      </dgm:spPr>
      <dgm:t>
        <a:bodyPr/>
        <a:lstStyle/>
        <a:p>
          <a:endParaRPr lang="en-US"/>
        </a:p>
      </dgm:t>
    </dgm:pt>
    <dgm:pt modelId="{E6797674-3FBF-4242-B542-C0EAE4EE4E5C}" type="pres">
      <dgm:prSet presAssocID="{85A07308-E84C-4450-9561-160EEEAD6664}" presName="childNode" presStyleLbl="node1" presStyleIdx="0" presStyleCnt="1" custScaleX="105826" custScaleY="126007" custLinFactNeighborX="-141" custLinFactNeighborY="-13412">
        <dgm:presLayoutVars>
          <dgm:bulletEnabled val="1"/>
        </dgm:presLayoutVars>
      </dgm:prSet>
      <dgm:spPr/>
      <dgm:t>
        <a:bodyPr/>
        <a:lstStyle/>
        <a:p>
          <a:endParaRPr lang="en-US"/>
        </a:p>
      </dgm:t>
    </dgm:pt>
    <dgm:pt modelId="{D2CBD63A-8977-4F29-AA45-BE9120AD97E7}" type="pres">
      <dgm:prSet presAssocID="{85A07308-E84C-4450-9561-160EEEAD6664}" presName="parentNode" presStyleLbl="revTx" presStyleIdx="0" presStyleCnt="1" custLinFactNeighborX="-42774">
        <dgm:presLayoutVars>
          <dgm:chMax val="0"/>
          <dgm:bulletEnabled val="1"/>
        </dgm:presLayoutVars>
      </dgm:prSet>
      <dgm:spPr/>
      <dgm:t>
        <a:bodyPr/>
        <a:lstStyle/>
        <a:p>
          <a:endParaRPr lang="en-US"/>
        </a:p>
      </dgm:t>
    </dgm:pt>
  </dgm:ptLst>
  <dgm:cxnLst>
    <dgm:cxn modelId="{44215EFD-2018-459E-ABE6-9ECBE7B77759}" type="presOf" srcId="{6238FECB-7A43-4FB5-9B3D-92F8C5D91467}" destId="{E6797674-3FBF-4242-B542-C0EAE4EE4E5C}" srcOrd="0" destOrd="0" presId="urn:microsoft.com/office/officeart/2005/8/layout/hList2"/>
    <dgm:cxn modelId="{3C36DC48-A36C-4DF2-8974-FF82AA9E1EE6}" type="presOf" srcId="{85A07308-E84C-4450-9561-160EEEAD6664}" destId="{D2CBD63A-8977-4F29-AA45-BE9120AD97E7}" srcOrd="0" destOrd="0" presId="urn:microsoft.com/office/officeart/2005/8/layout/hList2"/>
    <dgm:cxn modelId="{857DB38A-7ACC-47AE-8378-C9EC69083245}" srcId="{7F95107C-E2E4-44FF-9CA4-020C2AA6290E}" destId="{85A07308-E84C-4450-9561-160EEEAD6664}" srcOrd="0" destOrd="0" parTransId="{86D6D434-46E3-4280-A69F-5AE06B88E255}" sibTransId="{D9322BDB-4D63-49F6-88D8-13F7AADE1FC9}"/>
    <dgm:cxn modelId="{D49118FC-CBCC-4027-81A7-000D3B18BB44}" srcId="{85A07308-E84C-4450-9561-160EEEAD6664}" destId="{6238FECB-7A43-4FB5-9B3D-92F8C5D91467}" srcOrd="0" destOrd="0" parTransId="{D0E7A7B2-456C-4FDF-8122-8628947123C0}" sibTransId="{9BC0A98F-2D67-479E-99B0-DB3197BC35AA}"/>
    <dgm:cxn modelId="{44F9A2C1-9D3D-4E1C-BD1E-0537BCF82E3B}" type="presOf" srcId="{7F95107C-E2E4-44FF-9CA4-020C2AA6290E}" destId="{DA0CCCD0-A58B-4FB9-B741-788E96AA2DA2}" srcOrd="0" destOrd="0" presId="urn:microsoft.com/office/officeart/2005/8/layout/hList2"/>
    <dgm:cxn modelId="{36446707-1788-4925-ACC2-3628E3C0D5F7}" type="presParOf" srcId="{DA0CCCD0-A58B-4FB9-B741-788E96AA2DA2}" destId="{34C936CE-E68F-407F-B8BC-79EBD1E812C0}" srcOrd="0" destOrd="0" presId="urn:microsoft.com/office/officeart/2005/8/layout/hList2"/>
    <dgm:cxn modelId="{2EFFFE71-B7F9-4AF6-B15F-7CB206707214}" type="presParOf" srcId="{34C936CE-E68F-407F-B8BC-79EBD1E812C0}" destId="{F9BB2D2A-1703-437B-B2D6-05FC20801DC5}" srcOrd="0" destOrd="0" presId="urn:microsoft.com/office/officeart/2005/8/layout/hList2"/>
    <dgm:cxn modelId="{A9606042-004F-4BD2-A4E3-A366F13E8E6E}" type="presParOf" srcId="{34C936CE-E68F-407F-B8BC-79EBD1E812C0}" destId="{E6797674-3FBF-4242-B542-C0EAE4EE4E5C}" srcOrd="1" destOrd="0" presId="urn:microsoft.com/office/officeart/2005/8/layout/hList2"/>
    <dgm:cxn modelId="{79FF3BD9-4F86-4DCA-9C44-2798E9694DFA}" type="presParOf" srcId="{34C936CE-E68F-407F-B8BC-79EBD1E812C0}" destId="{D2CBD63A-8977-4F29-AA45-BE9120AD97E7}" srcOrd="2" destOrd="0" presId="urn:microsoft.com/office/officeart/2005/8/layout/h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132293-D371-4BD3-B548-21D051BEACF5}"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60E0B6A1-08E2-4460-A9BE-B2B4AEEA920A}">
      <dgm:prSet/>
      <dgm:spPr/>
      <dgm:t>
        <a:bodyPr/>
        <a:lstStyle/>
        <a:p>
          <a:pPr rtl="0"/>
          <a:r>
            <a:rPr lang="en-US" dirty="0" smtClean="0"/>
            <a:t>1. Prevention</a:t>
          </a:r>
          <a:endParaRPr lang="en-US" dirty="0"/>
        </a:p>
      </dgm:t>
    </dgm:pt>
    <dgm:pt modelId="{3A2B954E-54BB-4636-8D7E-2E254BAA672E}" type="parTrans" cxnId="{3D64B2F8-8077-4B50-A5DA-D2DE1448C466}">
      <dgm:prSet/>
      <dgm:spPr/>
      <dgm:t>
        <a:bodyPr/>
        <a:lstStyle/>
        <a:p>
          <a:endParaRPr lang="en-US"/>
        </a:p>
      </dgm:t>
    </dgm:pt>
    <dgm:pt modelId="{544F9028-F18B-4027-9866-D6FB77468C32}" type="sibTrans" cxnId="{3D64B2F8-8077-4B50-A5DA-D2DE1448C466}">
      <dgm:prSet/>
      <dgm:spPr/>
      <dgm:t>
        <a:bodyPr/>
        <a:lstStyle/>
        <a:p>
          <a:endParaRPr lang="en-US"/>
        </a:p>
      </dgm:t>
    </dgm:pt>
    <dgm:pt modelId="{BA089D60-192F-46A4-A41E-9D3E283B8C72}">
      <dgm:prSet/>
      <dgm:spPr/>
      <dgm:t>
        <a:bodyPr/>
        <a:lstStyle/>
        <a:p>
          <a:pPr rtl="0"/>
          <a:r>
            <a:rPr lang="en-US" dirty="0" smtClean="0"/>
            <a:t>It is better to prevent waste than to treat or clean up waste afterwards.</a:t>
          </a:r>
          <a:endParaRPr lang="en-US" dirty="0"/>
        </a:p>
      </dgm:t>
    </dgm:pt>
    <dgm:pt modelId="{5B135E59-767C-4787-90F4-7CEE5D138657}" type="parTrans" cxnId="{15F17DF6-2BB7-4D11-A89C-7712664E2D87}">
      <dgm:prSet/>
      <dgm:spPr/>
      <dgm:t>
        <a:bodyPr/>
        <a:lstStyle/>
        <a:p>
          <a:endParaRPr lang="en-US"/>
        </a:p>
      </dgm:t>
    </dgm:pt>
    <dgm:pt modelId="{5C58DCFA-7752-4DC1-B88E-9742D4F42F4B}" type="sibTrans" cxnId="{15F17DF6-2BB7-4D11-A89C-7712664E2D87}">
      <dgm:prSet/>
      <dgm:spPr/>
      <dgm:t>
        <a:bodyPr/>
        <a:lstStyle/>
        <a:p>
          <a:endParaRPr lang="en-US"/>
        </a:p>
      </dgm:t>
    </dgm:pt>
    <dgm:pt modelId="{8354750E-DF67-4C20-9A1A-C725AB3E5AF2}">
      <dgm:prSet/>
      <dgm:spPr/>
      <dgm:t>
        <a:bodyPr/>
        <a:lstStyle/>
        <a:p>
          <a:pPr rtl="0"/>
          <a:r>
            <a:rPr lang="en-US" dirty="0" smtClean="0"/>
            <a:t>2. Atom Economy</a:t>
          </a:r>
          <a:endParaRPr lang="en-US" dirty="0"/>
        </a:p>
      </dgm:t>
    </dgm:pt>
    <dgm:pt modelId="{B60B6C2F-F271-4E39-B74B-4B9E4C359497}" type="parTrans" cxnId="{74209FC1-AB7D-44E5-B982-101CB0C3D3E4}">
      <dgm:prSet/>
      <dgm:spPr/>
      <dgm:t>
        <a:bodyPr/>
        <a:lstStyle/>
        <a:p>
          <a:endParaRPr lang="en-US"/>
        </a:p>
      </dgm:t>
    </dgm:pt>
    <dgm:pt modelId="{5BA36EDA-A2EA-4C74-A2ED-A6107F2F4DB2}" type="sibTrans" cxnId="{74209FC1-AB7D-44E5-B982-101CB0C3D3E4}">
      <dgm:prSet/>
      <dgm:spPr/>
      <dgm:t>
        <a:bodyPr/>
        <a:lstStyle/>
        <a:p>
          <a:endParaRPr lang="en-US"/>
        </a:p>
      </dgm:t>
    </dgm:pt>
    <dgm:pt modelId="{FDE0B9C7-C9AF-47E5-AD70-70D146FA59D9}">
      <dgm:prSet/>
      <dgm:spPr/>
      <dgm:t>
        <a:bodyPr/>
        <a:lstStyle/>
        <a:p>
          <a:pPr rtl="0"/>
          <a:r>
            <a:rPr lang="en-US" dirty="0" smtClean="0"/>
            <a:t>Design synthetic methods to maximize the incorporation of all materials used in the process into the final product.</a:t>
          </a:r>
          <a:endParaRPr lang="en-US" dirty="0"/>
        </a:p>
      </dgm:t>
    </dgm:pt>
    <dgm:pt modelId="{59BA7957-BB05-4583-A5EE-D46491A08493}" type="parTrans" cxnId="{10B99CBA-3B03-43C1-84EA-FC5A1B708CCE}">
      <dgm:prSet/>
      <dgm:spPr/>
      <dgm:t>
        <a:bodyPr/>
        <a:lstStyle/>
        <a:p>
          <a:endParaRPr lang="en-US"/>
        </a:p>
      </dgm:t>
    </dgm:pt>
    <dgm:pt modelId="{D0F44A0F-8B2D-41A8-BC77-C745F47AE5F8}" type="sibTrans" cxnId="{10B99CBA-3B03-43C1-84EA-FC5A1B708CCE}">
      <dgm:prSet/>
      <dgm:spPr/>
      <dgm:t>
        <a:bodyPr/>
        <a:lstStyle/>
        <a:p>
          <a:endParaRPr lang="en-US"/>
        </a:p>
      </dgm:t>
    </dgm:pt>
    <dgm:pt modelId="{30741103-7C7D-47AC-85F5-F4AFB389753E}">
      <dgm:prSet/>
      <dgm:spPr/>
      <dgm:t>
        <a:bodyPr/>
        <a:lstStyle/>
        <a:p>
          <a:pPr rtl="0"/>
          <a:r>
            <a:rPr lang="en-US" dirty="0" smtClean="0"/>
            <a:t>3. Less Hazardous Chemical Syntheses</a:t>
          </a:r>
          <a:endParaRPr lang="en-US" dirty="0"/>
        </a:p>
      </dgm:t>
    </dgm:pt>
    <dgm:pt modelId="{32BE7BF1-6DA7-426A-B0D0-B13218BAE108}" type="parTrans" cxnId="{EF5D0B80-B3F4-4D43-B5F1-E71BD9AAF470}">
      <dgm:prSet/>
      <dgm:spPr/>
      <dgm:t>
        <a:bodyPr/>
        <a:lstStyle/>
        <a:p>
          <a:endParaRPr lang="en-US"/>
        </a:p>
      </dgm:t>
    </dgm:pt>
    <dgm:pt modelId="{EA02D2B9-4C81-41EE-9157-7A1143709F8F}" type="sibTrans" cxnId="{EF5D0B80-B3F4-4D43-B5F1-E71BD9AAF470}">
      <dgm:prSet/>
      <dgm:spPr/>
      <dgm:t>
        <a:bodyPr/>
        <a:lstStyle/>
        <a:p>
          <a:endParaRPr lang="en-US"/>
        </a:p>
      </dgm:t>
    </dgm:pt>
    <dgm:pt modelId="{2897E14A-0175-43B9-A749-EE7383720C9F}">
      <dgm:prSet/>
      <dgm:spPr/>
      <dgm:t>
        <a:bodyPr/>
        <a:lstStyle/>
        <a:p>
          <a:pPr rtl="0"/>
          <a:r>
            <a:rPr lang="en-US" dirty="0" smtClean="0"/>
            <a:t>Design synthetic methods to use and generate substances that minimize toxicity to human health and the environment.</a:t>
          </a:r>
          <a:endParaRPr lang="en-US" dirty="0"/>
        </a:p>
      </dgm:t>
    </dgm:pt>
    <dgm:pt modelId="{0F0F8579-66D1-4A06-8C5A-57F1DC4C8479}" type="parTrans" cxnId="{D1609C42-2D3E-4132-A3E5-7C471CE3D81F}">
      <dgm:prSet/>
      <dgm:spPr/>
      <dgm:t>
        <a:bodyPr/>
        <a:lstStyle/>
        <a:p>
          <a:endParaRPr lang="en-US"/>
        </a:p>
      </dgm:t>
    </dgm:pt>
    <dgm:pt modelId="{C69B0440-BF4D-43C9-82E6-24550C37A605}" type="sibTrans" cxnId="{D1609C42-2D3E-4132-A3E5-7C471CE3D81F}">
      <dgm:prSet/>
      <dgm:spPr/>
      <dgm:t>
        <a:bodyPr/>
        <a:lstStyle/>
        <a:p>
          <a:endParaRPr lang="en-US"/>
        </a:p>
      </dgm:t>
    </dgm:pt>
    <dgm:pt modelId="{C77B1F71-48E2-4FD7-911A-CD8C67A320EB}">
      <dgm:prSet/>
      <dgm:spPr/>
      <dgm:t>
        <a:bodyPr/>
        <a:lstStyle/>
        <a:p>
          <a:pPr rtl="0"/>
          <a:r>
            <a:rPr lang="en-US" dirty="0" smtClean="0"/>
            <a:t>4. Designing Safer Chemicals</a:t>
          </a:r>
          <a:endParaRPr lang="en-US" dirty="0"/>
        </a:p>
      </dgm:t>
    </dgm:pt>
    <dgm:pt modelId="{AD54C123-0D28-47D0-8BA8-E1F8B0DA6E41}" type="parTrans" cxnId="{BBDF1C53-EF3D-46AE-9092-E9357307621C}">
      <dgm:prSet/>
      <dgm:spPr/>
      <dgm:t>
        <a:bodyPr/>
        <a:lstStyle/>
        <a:p>
          <a:endParaRPr lang="en-US"/>
        </a:p>
      </dgm:t>
    </dgm:pt>
    <dgm:pt modelId="{0996F54F-0D4F-43F9-8BAA-363D53511FCE}" type="sibTrans" cxnId="{BBDF1C53-EF3D-46AE-9092-E9357307621C}">
      <dgm:prSet/>
      <dgm:spPr/>
      <dgm:t>
        <a:bodyPr/>
        <a:lstStyle/>
        <a:p>
          <a:endParaRPr lang="en-US"/>
        </a:p>
      </dgm:t>
    </dgm:pt>
    <dgm:pt modelId="{5842FF61-071C-495F-915B-5125152DC066}">
      <dgm:prSet/>
      <dgm:spPr/>
      <dgm:t>
        <a:bodyPr/>
        <a:lstStyle/>
        <a:p>
          <a:pPr rtl="0"/>
          <a:endParaRPr lang="en-US" dirty="0"/>
        </a:p>
      </dgm:t>
    </dgm:pt>
    <dgm:pt modelId="{509CE34C-D54F-4899-A7CE-C684E3F2BBFD}" type="parTrans" cxnId="{C1625122-B203-4CDA-A912-40475EC4AA86}">
      <dgm:prSet/>
      <dgm:spPr/>
      <dgm:t>
        <a:bodyPr/>
        <a:lstStyle/>
        <a:p>
          <a:endParaRPr lang="en-US"/>
        </a:p>
      </dgm:t>
    </dgm:pt>
    <dgm:pt modelId="{FE2A9857-2BBA-4E73-B604-DEF5B5FD0902}" type="sibTrans" cxnId="{C1625122-B203-4CDA-A912-40475EC4AA86}">
      <dgm:prSet/>
      <dgm:spPr/>
      <dgm:t>
        <a:bodyPr/>
        <a:lstStyle/>
        <a:p>
          <a:endParaRPr lang="en-US"/>
        </a:p>
      </dgm:t>
    </dgm:pt>
    <dgm:pt modelId="{7617913F-ACCC-4EE7-8AB8-A5464FD3252C}">
      <dgm:prSet/>
      <dgm:spPr/>
      <dgm:t>
        <a:bodyPr/>
        <a:lstStyle/>
        <a:p>
          <a:pPr rtl="0"/>
          <a:r>
            <a:rPr lang="en-US" dirty="0" smtClean="0"/>
            <a:t>Design chemical products to affect their desired function while minimizing their toxicity. </a:t>
          </a:r>
          <a:endParaRPr lang="en-US" dirty="0"/>
        </a:p>
      </dgm:t>
    </dgm:pt>
    <dgm:pt modelId="{2D45F8FD-2041-4F8E-AC14-F6CDC2D2C436}" type="parTrans" cxnId="{A6AED6D5-7FDF-4853-98DE-88422FA7BA9A}">
      <dgm:prSet/>
      <dgm:spPr/>
      <dgm:t>
        <a:bodyPr/>
        <a:lstStyle/>
        <a:p>
          <a:endParaRPr lang="en-US"/>
        </a:p>
      </dgm:t>
    </dgm:pt>
    <dgm:pt modelId="{C2E31095-6BDB-480D-A0BA-35CF068192C0}" type="sibTrans" cxnId="{A6AED6D5-7FDF-4853-98DE-88422FA7BA9A}">
      <dgm:prSet/>
      <dgm:spPr/>
      <dgm:t>
        <a:bodyPr/>
        <a:lstStyle/>
        <a:p>
          <a:endParaRPr lang="en-US"/>
        </a:p>
      </dgm:t>
    </dgm:pt>
    <dgm:pt modelId="{9ED6D559-669F-42EA-B478-AEBD061D6BCA}" type="pres">
      <dgm:prSet presAssocID="{7F132293-D371-4BD3-B548-21D051BEACF5}" presName="Name0" presStyleCnt="0">
        <dgm:presLayoutVars>
          <dgm:dir/>
          <dgm:animLvl val="lvl"/>
          <dgm:resizeHandles val="exact"/>
        </dgm:presLayoutVars>
      </dgm:prSet>
      <dgm:spPr/>
      <dgm:t>
        <a:bodyPr/>
        <a:lstStyle/>
        <a:p>
          <a:endParaRPr lang="en-US"/>
        </a:p>
      </dgm:t>
    </dgm:pt>
    <dgm:pt modelId="{263F7234-C3CC-4710-9A5E-04F8D7BC1E65}" type="pres">
      <dgm:prSet presAssocID="{60E0B6A1-08E2-4460-A9BE-B2B4AEEA920A}" presName="linNode" presStyleCnt="0"/>
      <dgm:spPr/>
      <dgm:t>
        <a:bodyPr/>
        <a:lstStyle/>
        <a:p>
          <a:endParaRPr lang="en-US"/>
        </a:p>
      </dgm:t>
    </dgm:pt>
    <dgm:pt modelId="{BEBE50CB-8E0C-402C-AA90-34ED46F1DADC}" type="pres">
      <dgm:prSet presAssocID="{60E0B6A1-08E2-4460-A9BE-B2B4AEEA920A}" presName="parentText" presStyleLbl="node1" presStyleIdx="0" presStyleCnt="4">
        <dgm:presLayoutVars>
          <dgm:chMax val="1"/>
          <dgm:bulletEnabled val="1"/>
        </dgm:presLayoutVars>
      </dgm:prSet>
      <dgm:spPr/>
      <dgm:t>
        <a:bodyPr/>
        <a:lstStyle/>
        <a:p>
          <a:endParaRPr lang="en-US"/>
        </a:p>
      </dgm:t>
    </dgm:pt>
    <dgm:pt modelId="{8DFA2E2E-5300-485C-98CC-D523507A87AC}" type="pres">
      <dgm:prSet presAssocID="{60E0B6A1-08E2-4460-A9BE-B2B4AEEA920A}" presName="descendantText" presStyleLbl="alignAccFollowNode1" presStyleIdx="0" presStyleCnt="4">
        <dgm:presLayoutVars>
          <dgm:bulletEnabled val="1"/>
        </dgm:presLayoutVars>
      </dgm:prSet>
      <dgm:spPr/>
      <dgm:t>
        <a:bodyPr/>
        <a:lstStyle/>
        <a:p>
          <a:endParaRPr lang="en-US"/>
        </a:p>
      </dgm:t>
    </dgm:pt>
    <dgm:pt modelId="{FF7869EA-7C8C-4313-91CD-01DE190088BF}" type="pres">
      <dgm:prSet presAssocID="{544F9028-F18B-4027-9866-D6FB77468C32}" presName="sp" presStyleCnt="0"/>
      <dgm:spPr/>
      <dgm:t>
        <a:bodyPr/>
        <a:lstStyle/>
        <a:p>
          <a:endParaRPr lang="en-US"/>
        </a:p>
      </dgm:t>
    </dgm:pt>
    <dgm:pt modelId="{9A9F6288-A777-4FC3-83F6-8531C33072BE}" type="pres">
      <dgm:prSet presAssocID="{8354750E-DF67-4C20-9A1A-C725AB3E5AF2}" presName="linNode" presStyleCnt="0"/>
      <dgm:spPr/>
      <dgm:t>
        <a:bodyPr/>
        <a:lstStyle/>
        <a:p>
          <a:endParaRPr lang="en-US"/>
        </a:p>
      </dgm:t>
    </dgm:pt>
    <dgm:pt modelId="{65503C3F-664D-4672-B4C9-6DB05B67EAC0}" type="pres">
      <dgm:prSet presAssocID="{8354750E-DF67-4C20-9A1A-C725AB3E5AF2}" presName="parentText" presStyleLbl="node1" presStyleIdx="1" presStyleCnt="4">
        <dgm:presLayoutVars>
          <dgm:chMax val="1"/>
          <dgm:bulletEnabled val="1"/>
        </dgm:presLayoutVars>
      </dgm:prSet>
      <dgm:spPr/>
      <dgm:t>
        <a:bodyPr/>
        <a:lstStyle/>
        <a:p>
          <a:endParaRPr lang="en-US"/>
        </a:p>
      </dgm:t>
    </dgm:pt>
    <dgm:pt modelId="{9A698D87-BF9F-4BCB-95F8-8EF30F4A3888}" type="pres">
      <dgm:prSet presAssocID="{8354750E-DF67-4C20-9A1A-C725AB3E5AF2}" presName="descendantText" presStyleLbl="alignAccFollowNode1" presStyleIdx="1" presStyleCnt="4">
        <dgm:presLayoutVars>
          <dgm:bulletEnabled val="1"/>
        </dgm:presLayoutVars>
      </dgm:prSet>
      <dgm:spPr/>
      <dgm:t>
        <a:bodyPr/>
        <a:lstStyle/>
        <a:p>
          <a:endParaRPr lang="en-US"/>
        </a:p>
      </dgm:t>
    </dgm:pt>
    <dgm:pt modelId="{6E5B7FF8-D957-4394-810A-E5CA4437F8B9}" type="pres">
      <dgm:prSet presAssocID="{5BA36EDA-A2EA-4C74-A2ED-A6107F2F4DB2}" presName="sp" presStyleCnt="0"/>
      <dgm:spPr/>
      <dgm:t>
        <a:bodyPr/>
        <a:lstStyle/>
        <a:p>
          <a:endParaRPr lang="en-US"/>
        </a:p>
      </dgm:t>
    </dgm:pt>
    <dgm:pt modelId="{2474D925-54CF-4D71-BDCC-78C4740CF189}" type="pres">
      <dgm:prSet presAssocID="{30741103-7C7D-47AC-85F5-F4AFB389753E}" presName="linNode" presStyleCnt="0"/>
      <dgm:spPr/>
      <dgm:t>
        <a:bodyPr/>
        <a:lstStyle/>
        <a:p>
          <a:endParaRPr lang="en-US"/>
        </a:p>
      </dgm:t>
    </dgm:pt>
    <dgm:pt modelId="{6C955CA9-BCF2-44E2-8572-BD4E48C0DD6D}" type="pres">
      <dgm:prSet presAssocID="{30741103-7C7D-47AC-85F5-F4AFB389753E}" presName="parentText" presStyleLbl="node1" presStyleIdx="2" presStyleCnt="4">
        <dgm:presLayoutVars>
          <dgm:chMax val="1"/>
          <dgm:bulletEnabled val="1"/>
        </dgm:presLayoutVars>
      </dgm:prSet>
      <dgm:spPr/>
      <dgm:t>
        <a:bodyPr/>
        <a:lstStyle/>
        <a:p>
          <a:endParaRPr lang="en-US"/>
        </a:p>
      </dgm:t>
    </dgm:pt>
    <dgm:pt modelId="{00D445FE-2F14-4EB8-9286-888E39ADFFA1}" type="pres">
      <dgm:prSet presAssocID="{30741103-7C7D-47AC-85F5-F4AFB389753E}" presName="descendantText" presStyleLbl="alignAccFollowNode1" presStyleIdx="2" presStyleCnt="4">
        <dgm:presLayoutVars>
          <dgm:bulletEnabled val="1"/>
        </dgm:presLayoutVars>
      </dgm:prSet>
      <dgm:spPr/>
      <dgm:t>
        <a:bodyPr/>
        <a:lstStyle/>
        <a:p>
          <a:endParaRPr lang="en-US"/>
        </a:p>
      </dgm:t>
    </dgm:pt>
    <dgm:pt modelId="{F154E721-BA06-4C88-B2BA-EABDAC0EE235}" type="pres">
      <dgm:prSet presAssocID="{EA02D2B9-4C81-41EE-9157-7A1143709F8F}" presName="sp" presStyleCnt="0"/>
      <dgm:spPr/>
      <dgm:t>
        <a:bodyPr/>
        <a:lstStyle/>
        <a:p>
          <a:endParaRPr lang="en-US"/>
        </a:p>
      </dgm:t>
    </dgm:pt>
    <dgm:pt modelId="{D7AB0D9B-83A3-4954-87A9-5467D15F7B7B}" type="pres">
      <dgm:prSet presAssocID="{C77B1F71-48E2-4FD7-911A-CD8C67A320EB}" presName="linNode" presStyleCnt="0"/>
      <dgm:spPr/>
      <dgm:t>
        <a:bodyPr/>
        <a:lstStyle/>
        <a:p>
          <a:endParaRPr lang="en-US"/>
        </a:p>
      </dgm:t>
    </dgm:pt>
    <dgm:pt modelId="{14026ECE-4B27-481D-A6A6-9178F49112AF}" type="pres">
      <dgm:prSet presAssocID="{C77B1F71-48E2-4FD7-911A-CD8C67A320EB}" presName="parentText" presStyleLbl="node1" presStyleIdx="3" presStyleCnt="4">
        <dgm:presLayoutVars>
          <dgm:chMax val="1"/>
          <dgm:bulletEnabled val="1"/>
        </dgm:presLayoutVars>
      </dgm:prSet>
      <dgm:spPr/>
      <dgm:t>
        <a:bodyPr/>
        <a:lstStyle/>
        <a:p>
          <a:endParaRPr lang="en-US"/>
        </a:p>
      </dgm:t>
    </dgm:pt>
    <dgm:pt modelId="{8DBD907B-D464-42C9-8358-0319416F30E3}" type="pres">
      <dgm:prSet presAssocID="{C77B1F71-48E2-4FD7-911A-CD8C67A320EB}" presName="descendantText" presStyleLbl="alignAccFollowNode1" presStyleIdx="3" presStyleCnt="4">
        <dgm:presLayoutVars>
          <dgm:bulletEnabled val="1"/>
        </dgm:presLayoutVars>
      </dgm:prSet>
      <dgm:spPr/>
      <dgm:t>
        <a:bodyPr/>
        <a:lstStyle/>
        <a:p>
          <a:endParaRPr lang="en-US"/>
        </a:p>
      </dgm:t>
    </dgm:pt>
  </dgm:ptLst>
  <dgm:cxnLst>
    <dgm:cxn modelId="{10B99CBA-3B03-43C1-84EA-FC5A1B708CCE}" srcId="{8354750E-DF67-4C20-9A1A-C725AB3E5AF2}" destId="{FDE0B9C7-C9AF-47E5-AD70-70D146FA59D9}" srcOrd="0" destOrd="0" parTransId="{59BA7957-BB05-4583-A5EE-D46491A08493}" sibTransId="{D0F44A0F-8B2D-41A8-BC77-C745F47AE5F8}"/>
    <dgm:cxn modelId="{1C448408-877F-4058-BB98-A05270EDE533}" type="presOf" srcId="{BA089D60-192F-46A4-A41E-9D3E283B8C72}" destId="{8DFA2E2E-5300-485C-98CC-D523507A87AC}" srcOrd="0" destOrd="0" presId="urn:microsoft.com/office/officeart/2005/8/layout/vList5"/>
    <dgm:cxn modelId="{3D64B2F8-8077-4B50-A5DA-D2DE1448C466}" srcId="{7F132293-D371-4BD3-B548-21D051BEACF5}" destId="{60E0B6A1-08E2-4460-A9BE-B2B4AEEA920A}" srcOrd="0" destOrd="0" parTransId="{3A2B954E-54BB-4636-8D7E-2E254BAA672E}" sibTransId="{544F9028-F18B-4027-9866-D6FB77468C32}"/>
    <dgm:cxn modelId="{D6BEACB5-FC60-42B2-8DC8-A71DB84E07D3}" type="presOf" srcId="{C77B1F71-48E2-4FD7-911A-CD8C67A320EB}" destId="{14026ECE-4B27-481D-A6A6-9178F49112AF}" srcOrd="0" destOrd="0" presId="urn:microsoft.com/office/officeart/2005/8/layout/vList5"/>
    <dgm:cxn modelId="{BDC98E6F-BBD4-4EAA-96A8-47534303F5DD}" type="presOf" srcId="{7617913F-ACCC-4EE7-8AB8-A5464FD3252C}" destId="{8DBD907B-D464-42C9-8358-0319416F30E3}" srcOrd="0" destOrd="0" presId="urn:microsoft.com/office/officeart/2005/8/layout/vList5"/>
    <dgm:cxn modelId="{D1609C42-2D3E-4132-A3E5-7C471CE3D81F}" srcId="{30741103-7C7D-47AC-85F5-F4AFB389753E}" destId="{2897E14A-0175-43B9-A749-EE7383720C9F}" srcOrd="0" destOrd="0" parTransId="{0F0F8579-66D1-4A06-8C5A-57F1DC4C8479}" sibTransId="{C69B0440-BF4D-43C9-82E6-24550C37A605}"/>
    <dgm:cxn modelId="{1EA07242-AC2C-4CCD-9E3D-A42A39034754}" type="presOf" srcId="{30741103-7C7D-47AC-85F5-F4AFB389753E}" destId="{6C955CA9-BCF2-44E2-8572-BD4E48C0DD6D}" srcOrd="0" destOrd="0" presId="urn:microsoft.com/office/officeart/2005/8/layout/vList5"/>
    <dgm:cxn modelId="{2C8AB06E-FB89-45C7-AFD8-79C2396D7151}" type="presOf" srcId="{5842FF61-071C-495F-915B-5125152DC066}" destId="{8DBD907B-D464-42C9-8358-0319416F30E3}" srcOrd="0" destOrd="1" presId="urn:microsoft.com/office/officeart/2005/8/layout/vList5"/>
    <dgm:cxn modelId="{2A2697E4-ACAD-4A19-A19D-8230C8157368}" type="presOf" srcId="{7F132293-D371-4BD3-B548-21D051BEACF5}" destId="{9ED6D559-669F-42EA-B478-AEBD061D6BCA}" srcOrd="0" destOrd="0" presId="urn:microsoft.com/office/officeart/2005/8/layout/vList5"/>
    <dgm:cxn modelId="{15F17DF6-2BB7-4D11-A89C-7712664E2D87}" srcId="{60E0B6A1-08E2-4460-A9BE-B2B4AEEA920A}" destId="{BA089D60-192F-46A4-A41E-9D3E283B8C72}" srcOrd="0" destOrd="0" parTransId="{5B135E59-767C-4787-90F4-7CEE5D138657}" sibTransId="{5C58DCFA-7752-4DC1-B88E-9742D4F42F4B}"/>
    <dgm:cxn modelId="{984E166A-EFF8-4D99-A7B9-7699FEB30EB5}" type="presOf" srcId="{8354750E-DF67-4C20-9A1A-C725AB3E5AF2}" destId="{65503C3F-664D-4672-B4C9-6DB05B67EAC0}" srcOrd="0" destOrd="0" presId="urn:microsoft.com/office/officeart/2005/8/layout/vList5"/>
    <dgm:cxn modelId="{A6AED6D5-7FDF-4853-98DE-88422FA7BA9A}" srcId="{C77B1F71-48E2-4FD7-911A-CD8C67A320EB}" destId="{7617913F-ACCC-4EE7-8AB8-A5464FD3252C}" srcOrd="0" destOrd="0" parTransId="{2D45F8FD-2041-4F8E-AC14-F6CDC2D2C436}" sibTransId="{C2E31095-6BDB-480D-A0BA-35CF068192C0}"/>
    <dgm:cxn modelId="{BBDF1C53-EF3D-46AE-9092-E9357307621C}" srcId="{7F132293-D371-4BD3-B548-21D051BEACF5}" destId="{C77B1F71-48E2-4FD7-911A-CD8C67A320EB}" srcOrd="3" destOrd="0" parTransId="{AD54C123-0D28-47D0-8BA8-E1F8B0DA6E41}" sibTransId="{0996F54F-0D4F-43F9-8BAA-363D53511FCE}"/>
    <dgm:cxn modelId="{0F4F823F-2F81-4F5D-9C18-2749B601F735}" type="presOf" srcId="{2897E14A-0175-43B9-A749-EE7383720C9F}" destId="{00D445FE-2F14-4EB8-9286-888E39ADFFA1}" srcOrd="0" destOrd="0" presId="urn:microsoft.com/office/officeart/2005/8/layout/vList5"/>
    <dgm:cxn modelId="{74209FC1-AB7D-44E5-B982-101CB0C3D3E4}" srcId="{7F132293-D371-4BD3-B548-21D051BEACF5}" destId="{8354750E-DF67-4C20-9A1A-C725AB3E5AF2}" srcOrd="1" destOrd="0" parTransId="{B60B6C2F-F271-4E39-B74B-4B9E4C359497}" sibTransId="{5BA36EDA-A2EA-4C74-A2ED-A6107F2F4DB2}"/>
    <dgm:cxn modelId="{91126B35-5E98-48D2-9CCF-2E0EB9F7D456}" type="presOf" srcId="{FDE0B9C7-C9AF-47E5-AD70-70D146FA59D9}" destId="{9A698D87-BF9F-4BCB-95F8-8EF30F4A3888}" srcOrd="0" destOrd="0" presId="urn:microsoft.com/office/officeart/2005/8/layout/vList5"/>
    <dgm:cxn modelId="{EF5D0B80-B3F4-4D43-B5F1-E71BD9AAF470}" srcId="{7F132293-D371-4BD3-B548-21D051BEACF5}" destId="{30741103-7C7D-47AC-85F5-F4AFB389753E}" srcOrd="2" destOrd="0" parTransId="{32BE7BF1-6DA7-426A-B0D0-B13218BAE108}" sibTransId="{EA02D2B9-4C81-41EE-9157-7A1143709F8F}"/>
    <dgm:cxn modelId="{C1625122-B203-4CDA-A912-40475EC4AA86}" srcId="{C77B1F71-48E2-4FD7-911A-CD8C67A320EB}" destId="{5842FF61-071C-495F-915B-5125152DC066}" srcOrd="1" destOrd="0" parTransId="{509CE34C-D54F-4899-A7CE-C684E3F2BBFD}" sibTransId="{FE2A9857-2BBA-4E73-B604-DEF5B5FD0902}"/>
    <dgm:cxn modelId="{25ACB59E-3F69-4571-B535-19019208FD76}" type="presOf" srcId="{60E0B6A1-08E2-4460-A9BE-B2B4AEEA920A}" destId="{BEBE50CB-8E0C-402C-AA90-34ED46F1DADC}" srcOrd="0" destOrd="0" presId="urn:microsoft.com/office/officeart/2005/8/layout/vList5"/>
    <dgm:cxn modelId="{E7B240E5-FB45-4553-8E99-DB3F6D07FCEC}" type="presParOf" srcId="{9ED6D559-669F-42EA-B478-AEBD061D6BCA}" destId="{263F7234-C3CC-4710-9A5E-04F8D7BC1E65}" srcOrd="0" destOrd="0" presId="urn:microsoft.com/office/officeart/2005/8/layout/vList5"/>
    <dgm:cxn modelId="{5BB637BE-2CAA-49EF-A757-810298718F54}" type="presParOf" srcId="{263F7234-C3CC-4710-9A5E-04F8D7BC1E65}" destId="{BEBE50CB-8E0C-402C-AA90-34ED46F1DADC}" srcOrd="0" destOrd="0" presId="urn:microsoft.com/office/officeart/2005/8/layout/vList5"/>
    <dgm:cxn modelId="{870566E5-17AD-4560-B23D-9149B06FC0FD}" type="presParOf" srcId="{263F7234-C3CC-4710-9A5E-04F8D7BC1E65}" destId="{8DFA2E2E-5300-485C-98CC-D523507A87AC}" srcOrd="1" destOrd="0" presId="urn:microsoft.com/office/officeart/2005/8/layout/vList5"/>
    <dgm:cxn modelId="{F6666848-8330-4912-B68F-9AAA3032D4A7}" type="presParOf" srcId="{9ED6D559-669F-42EA-B478-AEBD061D6BCA}" destId="{FF7869EA-7C8C-4313-91CD-01DE190088BF}" srcOrd="1" destOrd="0" presId="urn:microsoft.com/office/officeart/2005/8/layout/vList5"/>
    <dgm:cxn modelId="{F1D7C397-E336-425B-81CF-F0B9E0E5B2BF}" type="presParOf" srcId="{9ED6D559-669F-42EA-B478-AEBD061D6BCA}" destId="{9A9F6288-A777-4FC3-83F6-8531C33072BE}" srcOrd="2" destOrd="0" presId="urn:microsoft.com/office/officeart/2005/8/layout/vList5"/>
    <dgm:cxn modelId="{8CB40FA8-9A6C-421E-84D3-5FAEAAC15399}" type="presParOf" srcId="{9A9F6288-A777-4FC3-83F6-8531C33072BE}" destId="{65503C3F-664D-4672-B4C9-6DB05B67EAC0}" srcOrd="0" destOrd="0" presId="urn:microsoft.com/office/officeart/2005/8/layout/vList5"/>
    <dgm:cxn modelId="{C91266BD-74A5-4699-B242-FDB6655E15A2}" type="presParOf" srcId="{9A9F6288-A777-4FC3-83F6-8531C33072BE}" destId="{9A698D87-BF9F-4BCB-95F8-8EF30F4A3888}" srcOrd="1" destOrd="0" presId="urn:microsoft.com/office/officeart/2005/8/layout/vList5"/>
    <dgm:cxn modelId="{39972A2F-DC11-4B9E-82B3-3D7AD11AE65A}" type="presParOf" srcId="{9ED6D559-669F-42EA-B478-AEBD061D6BCA}" destId="{6E5B7FF8-D957-4394-810A-E5CA4437F8B9}" srcOrd="3" destOrd="0" presId="urn:microsoft.com/office/officeart/2005/8/layout/vList5"/>
    <dgm:cxn modelId="{AFC9B962-D86E-4D2F-B780-471962CE8480}" type="presParOf" srcId="{9ED6D559-669F-42EA-B478-AEBD061D6BCA}" destId="{2474D925-54CF-4D71-BDCC-78C4740CF189}" srcOrd="4" destOrd="0" presId="urn:microsoft.com/office/officeart/2005/8/layout/vList5"/>
    <dgm:cxn modelId="{CA3DF18D-692B-45EA-81E1-8C73E5E04E4C}" type="presParOf" srcId="{2474D925-54CF-4D71-BDCC-78C4740CF189}" destId="{6C955CA9-BCF2-44E2-8572-BD4E48C0DD6D}" srcOrd="0" destOrd="0" presId="urn:microsoft.com/office/officeart/2005/8/layout/vList5"/>
    <dgm:cxn modelId="{3043D8A2-F60C-48FA-A45D-758E5107ED7E}" type="presParOf" srcId="{2474D925-54CF-4D71-BDCC-78C4740CF189}" destId="{00D445FE-2F14-4EB8-9286-888E39ADFFA1}" srcOrd="1" destOrd="0" presId="urn:microsoft.com/office/officeart/2005/8/layout/vList5"/>
    <dgm:cxn modelId="{88D1EC6C-4F70-4CE3-93FB-C2B7F80BC1E3}" type="presParOf" srcId="{9ED6D559-669F-42EA-B478-AEBD061D6BCA}" destId="{F154E721-BA06-4C88-B2BA-EABDAC0EE235}" srcOrd="5" destOrd="0" presId="urn:microsoft.com/office/officeart/2005/8/layout/vList5"/>
    <dgm:cxn modelId="{3FB67736-7125-48E0-B2FA-7ACD274B92B7}" type="presParOf" srcId="{9ED6D559-669F-42EA-B478-AEBD061D6BCA}" destId="{D7AB0D9B-83A3-4954-87A9-5467D15F7B7B}" srcOrd="6" destOrd="0" presId="urn:microsoft.com/office/officeart/2005/8/layout/vList5"/>
    <dgm:cxn modelId="{C897C2F3-3D0C-461C-B0D9-CF6C9291DEB1}" type="presParOf" srcId="{D7AB0D9B-83A3-4954-87A9-5467D15F7B7B}" destId="{14026ECE-4B27-481D-A6A6-9178F49112AF}" srcOrd="0" destOrd="0" presId="urn:microsoft.com/office/officeart/2005/8/layout/vList5"/>
    <dgm:cxn modelId="{7D873232-DAB3-4C76-B920-BA41C99670FE}" type="presParOf" srcId="{D7AB0D9B-83A3-4954-87A9-5467D15F7B7B}" destId="{8DBD907B-D464-42C9-8358-0319416F30E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2DBFA7-490E-4AE3-B885-16E126397D14}"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n-US"/>
        </a:p>
      </dgm:t>
    </dgm:pt>
    <dgm:pt modelId="{48D5F1F7-080F-467D-8330-168E90A0A4DE}">
      <dgm:prSet custT="1"/>
      <dgm:spPr/>
      <dgm:t>
        <a:bodyPr/>
        <a:lstStyle/>
        <a:p>
          <a:pPr rtl="0"/>
          <a:r>
            <a:rPr lang="en-US" sz="2800" dirty="0" smtClean="0"/>
            <a:t>5. Safer Solvents and Auxiliaries</a:t>
          </a:r>
          <a:endParaRPr lang="en-US" sz="2800" dirty="0"/>
        </a:p>
      </dgm:t>
    </dgm:pt>
    <dgm:pt modelId="{DBA5EA93-5654-45EC-B0F0-F53B499A6AB0}" type="parTrans" cxnId="{221835B0-E5B2-4019-B2BD-EEEA352120AA}">
      <dgm:prSet/>
      <dgm:spPr/>
      <dgm:t>
        <a:bodyPr/>
        <a:lstStyle/>
        <a:p>
          <a:endParaRPr lang="en-US"/>
        </a:p>
      </dgm:t>
    </dgm:pt>
    <dgm:pt modelId="{07AC362F-93EA-44B7-BA43-71DCA4D6FE5D}" type="sibTrans" cxnId="{221835B0-E5B2-4019-B2BD-EEEA352120AA}">
      <dgm:prSet/>
      <dgm:spPr/>
      <dgm:t>
        <a:bodyPr/>
        <a:lstStyle/>
        <a:p>
          <a:endParaRPr lang="en-US"/>
        </a:p>
      </dgm:t>
    </dgm:pt>
    <dgm:pt modelId="{967D5FD2-F567-4FED-B2F6-E9846911C30C}">
      <dgm:prSet custT="1"/>
      <dgm:spPr/>
      <dgm:t>
        <a:bodyPr/>
        <a:lstStyle/>
        <a:p>
          <a:pPr rtl="0"/>
          <a:r>
            <a:rPr lang="en-US" sz="1800" dirty="0" smtClean="0"/>
            <a:t>Minimize the use of auxiliary substances wherever possible make them innocuous when used. </a:t>
          </a:r>
          <a:endParaRPr lang="en-US" sz="1800" dirty="0"/>
        </a:p>
      </dgm:t>
    </dgm:pt>
    <dgm:pt modelId="{DB641972-96F2-40AA-9211-8CD8582CDF75}" type="parTrans" cxnId="{32877207-40C2-4FE2-AF81-503F8C25C753}">
      <dgm:prSet/>
      <dgm:spPr/>
      <dgm:t>
        <a:bodyPr/>
        <a:lstStyle/>
        <a:p>
          <a:endParaRPr lang="en-US"/>
        </a:p>
      </dgm:t>
    </dgm:pt>
    <dgm:pt modelId="{48D55AEB-1BA5-4713-8DF9-16D8BE159B17}" type="sibTrans" cxnId="{32877207-40C2-4FE2-AF81-503F8C25C753}">
      <dgm:prSet/>
      <dgm:spPr/>
      <dgm:t>
        <a:bodyPr/>
        <a:lstStyle/>
        <a:p>
          <a:endParaRPr lang="en-US"/>
        </a:p>
      </dgm:t>
    </dgm:pt>
    <dgm:pt modelId="{DF2DB0C7-C3E4-48EB-8614-2A3E5EDBDC14}">
      <dgm:prSet custT="1"/>
      <dgm:spPr/>
      <dgm:t>
        <a:bodyPr/>
        <a:lstStyle/>
        <a:p>
          <a:pPr rtl="0"/>
          <a:r>
            <a:rPr lang="en-US" sz="2800" dirty="0" smtClean="0"/>
            <a:t>6. Design for Energy Efficiency</a:t>
          </a:r>
          <a:endParaRPr lang="en-US" sz="2800" dirty="0"/>
        </a:p>
      </dgm:t>
    </dgm:pt>
    <dgm:pt modelId="{B78A891F-5458-4D6E-B560-8D30B151AB24}" type="parTrans" cxnId="{3477C036-846E-4738-9BA1-74119C1A62E6}">
      <dgm:prSet/>
      <dgm:spPr/>
      <dgm:t>
        <a:bodyPr/>
        <a:lstStyle/>
        <a:p>
          <a:endParaRPr lang="en-US"/>
        </a:p>
      </dgm:t>
    </dgm:pt>
    <dgm:pt modelId="{4A54EC82-7714-4BDD-9829-2506E9E5ECC5}" type="sibTrans" cxnId="{3477C036-846E-4738-9BA1-74119C1A62E6}">
      <dgm:prSet/>
      <dgm:spPr/>
      <dgm:t>
        <a:bodyPr/>
        <a:lstStyle/>
        <a:p>
          <a:endParaRPr lang="en-US"/>
        </a:p>
      </dgm:t>
    </dgm:pt>
    <dgm:pt modelId="{64B5371E-A61C-490B-B4CA-D7A7C998583D}">
      <dgm:prSet custT="1"/>
      <dgm:spPr/>
      <dgm:t>
        <a:bodyPr/>
        <a:lstStyle/>
        <a:p>
          <a:pPr rtl="0"/>
          <a:r>
            <a:rPr lang="en-US" sz="1800" dirty="0" smtClean="0"/>
            <a:t>Minimize the energy requirements of chemical processes and conduct synthetic methods at ambient temperature and pressure if possible.</a:t>
          </a:r>
          <a:endParaRPr lang="en-US" sz="1800" dirty="0"/>
        </a:p>
      </dgm:t>
    </dgm:pt>
    <dgm:pt modelId="{03B1B19D-A343-412E-A8E1-3BE29597CB6A}" type="parTrans" cxnId="{380B4ABA-8590-4282-936E-1DEE6CB7C464}">
      <dgm:prSet/>
      <dgm:spPr/>
      <dgm:t>
        <a:bodyPr/>
        <a:lstStyle/>
        <a:p>
          <a:endParaRPr lang="en-US"/>
        </a:p>
      </dgm:t>
    </dgm:pt>
    <dgm:pt modelId="{A69BB02A-CB25-44BB-BD49-850BD9B1131A}" type="sibTrans" cxnId="{380B4ABA-8590-4282-936E-1DEE6CB7C464}">
      <dgm:prSet/>
      <dgm:spPr/>
      <dgm:t>
        <a:bodyPr/>
        <a:lstStyle/>
        <a:p>
          <a:endParaRPr lang="en-US"/>
        </a:p>
      </dgm:t>
    </dgm:pt>
    <dgm:pt modelId="{E1B6D1A8-218C-4353-8002-EEF130C4479E}">
      <dgm:prSet/>
      <dgm:spPr/>
      <dgm:t>
        <a:bodyPr/>
        <a:lstStyle/>
        <a:p>
          <a:pPr rtl="0"/>
          <a:endParaRPr lang="en-US" sz="1700" dirty="0"/>
        </a:p>
      </dgm:t>
    </dgm:pt>
    <dgm:pt modelId="{697B019A-573D-4BC3-B347-426AB77BE688}" type="sibTrans" cxnId="{1DC393C8-CA7E-4908-8A15-0151C2D52A46}">
      <dgm:prSet/>
      <dgm:spPr/>
      <dgm:t>
        <a:bodyPr/>
        <a:lstStyle/>
        <a:p>
          <a:endParaRPr lang="en-US"/>
        </a:p>
      </dgm:t>
    </dgm:pt>
    <dgm:pt modelId="{746FA7D5-A97B-4385-858B-B8D1125B66D7}" type="parTrans" cxnId="{1DC393C8-CA7E-4908-8A15-0151C2D52A46}">
      <dgm:prSet/>
      <dgm:spPr/>
      <dgm:t>
        <a:bodyPr/>
        <a:lstStyle/>
        <a:p>
          <a:endParaRPr lang="en-US"/>
        </a:p>
      </dgm:t>
    </dgm:pt>
    <dgm:pt modelId="{0F23C1B8-E85C-447E-93EC-41DBDEF6F488}">
      <dgm:prSet custT="1"/>
      <dgm:spPr/>
      <dgm:t>
        <a:bodyPr/>
        <a:lstStyle/>
        <a:p>
          <a:pPr rtl="0"/>
          <a:r>
            <a:rPr lang="en-US" sz="2800" dirty="0" smtClean="0"/>
            <a:t>7. Use of Renewable </a:t>
          </a:r>
          <a:r>
            <a:rPr lang="en-US" sz="2800" dirty="0" err="1" smtClean="0"/>
            <a:t>Feedstocks</a:t>
          </a:r>
          <a:endParaRPr lang="en-US" sz="2800" dirty="0"/>
        </a:p>
      </dgm:t>
    </dgm:pt>
    <dgm:pt modelId="{04F0D436-4153-4845-892A-D85FDCE4B503}" type="parTrans" cxnId="{ADCF595C-18B9-432A-9884-50A98946DB5F}">
      <dgm:prSet/>
      <dgm:spPr/>
      <dgm:t>
        <a:bodyPr/>
        <a:lstStyle/>
        <a:p>
          <a:endParaRPr lang="en-US"/>
        </a:p>
      </dgm:t>
    </dgm:pt>
    <dgm:pt modelId="{4250587A-2AC5-4C03-AED8-6F03FB75A62A}" type="sibTrans" cxnId="{ADCF595C-18B9-432A-9884-50A98946DB5F}">
      <dgm:prSet/>
      <dgm:spPr/>
      <dgm:t>
        <a:bodyPr/>
        <a:lstStyle/>
        <a:p>
          <a:endParaRPr lang="en-US"/>
        </a:p>
      </dgm:t>
    </dgm:pt>
    <dgm:pt modelId="{1EF1E4E2-6F3F-4126-BB64-2F60341E1CBD}">
      <dgm:prSet custT="1"/>
      <dgm:spPr/>
      <dgm:t>
        <a:bodyPr/>
        <a:lstStyle/>
        <a:p>
          <a:pPr rtl="0"/>
          <a:r>
            <a:rPr lang="en-US" sz="1800" dirty="0" smtClean="0"/>
            <a:t>Use renewable raw material or feedstock whenever practicable. </a:t>
          </a:r>
          <a:endParaRPr lang="en-US" sz="1800" dirty="0"/>
        </a:p>
      </dgm:t>
    </dgm:pt>
    <dgm:pt modelId="{8D4D73D0-41CA-4590-B7D2-21CECFED07C3}" type="parTrans" cxnId="{35587D99-26D1-4C49-88F9-96522F0C7FB4}">
      <dgm:prSet/>
      <dgm:spPr/>
      <dgm:t>
        <a:bodyPr/>
        <a:lstStyle/>
        <a:p>
          <a:endParaRPr lang="en-US"/>
        </a:p>
      </dgm:t>
    </dgm:pt>
    <dgm:pt modelId="{7B367F6A-6F24-45CE-A151-C85F1A1CEFF7}" type="sibTrans" cxnId="{35587D99-26D1-4C49-88F9-96522F0C7FB4}">
      <dgm:prSet/>
      <dgm:spPr/>
      <dgm:t>
        <a:bodyPr/>
        <a:lstStyle/>
        <a:p>
          <a:endParaRPr lang="en-US"/>
        </a:p>
      </dgm:t>
    </dgm:pt>
    <dgm:pt modelId="{0165BC4D-168B-4FFA-A6E9-F8233EE88B64}">
      <dgm:prSet custT="1"/>
      <dgm:spPr/>
      <dgm:t>
        <a:bodyPr/>
        <a:lstStyle/>
        <a:p>
          <a:r>
            <a:rPr lang="en-US" sz="2800" dirty="0" smtClean="0"/>
            <a:t>8. Reduce Derivatives </a:t>
          </a:r>
          <a:endParaRPr lang="en-US" sz="2800" dirty="0"/>
        </a:p>
      </dgm:t>
    </dgm:pt>
    <dgm:pt modelId="{1BA1D3FF-F7ED-48B9-A7B5-DABBD3DC5E8A}" type="parTrans" cxnId="{7001F011-47C9-4B35-B1B1-FB193A91192C}">
      <dgm:prSet/>
      <dgm:spPr/>
      <dgm:t>
        <a:bodyPr/>
        <a:lstStyle/>
        <a:p>
          <a:endParaRPr lang="en-US"/>
        </a:p>
      </dgm:t>
    </dgm:pt>
    <dgm:pt modelId="{37DB69B4-AF46-4C39-A8A5-FB310D457BC3}" type="sibTrans" cxnId="{7001F011-47C9-4B35-B1B1-FB193A91192C}">
      <dgm:prSet/>
      <dgm:spPr/>
      <dgm:t>
        <a:bodyPr/>
        <a:lstStyle/>
        <a:p>
          <a:endParaRPr lang="en-US"/>
        </a:p>
      </dgm:t>
    </dgm:pt>
    <dgm:pt modelId="{89D42794-DBD3-4667-BEB7-A8E62ED4027B}">
      <dgm:prSet custT="1"/>
      <dgm:spPr/>
      <dgm:t>
        <a:bodyPr/>
        <a:lstStyle/>
        <a:p>
          <a:r>
            <a:rPr lang="en-US" sz="1800" dirty="0" smtClean="0"/>
            <a:t>Minimize or avoid unnecessary creation of derivatives, if possible, because it requires additional reagents and generate waste. </a:t>
          </a:r>
          <a:endParaRPr lang="en-US" sz="1800" dirty="0"/>
        </a:p>
      </dgm:t>
    </dgm:pt>
    <dgm:pt modelId="{13290A3B-0CBC-4A23-A5C2-879A4BD471BD}" type="parTrans" cxnId="{9D36417C-2B18-40A6-B6E1-78B450425246}">
      <dgm:prSet/>
      <dgm:spPr/>
      <dgm:t>
        <a:bodyPr/>
        <a:lstStyle/>
        <a:p>
          <a:endParaRPr lang="en-US"/>
        </a:p>
      </dgm:t>
    </dgm:pt>
    <dgm:pt modelId="{CE6EA9D5-242A-4FEE-A59B-4C6AB4DB3CF8}" type="sibTrans" cxnId="{9D36417C-2B18-40A6-B6E1-78B450425246}">
      <dgm:prSet/>
      <dgm:spPr/>
      <dgm:t>
        <a:bodyPr/>
        <a:lstStyle/>
        <a:p>
          <a:endParaRPr lang="en-US"/>
        </a:p>
      </dgm:t>
    </dgm:pt>
    <dgm:pt modelId="{21B14DEE-71F7-42CE-9C9E-8F5F8D836E73}">
      <dgm:prSet custT="1"/>
      <dgm:spPr/>
      <dgm:t>
        <a:bodyPr/>
        <a:lstStyle/>
        <a:p>
          <a:endParaRPr lang="en-US" sz="2800" dirty="0"/>
        </a:p>
      </dgm:t>
    </dgm:pt>
    <dgm:pt modelId="{54DCEEEC-7784-40EB-B4DD-4CCF1B2F9F9D}" type="parTrans" cxnId="{246B950D-2551-428E-BA6D-C484F419EE21}">
      <dgm:prSet/>
      <dgm:spPr/>
      <dgm:t>
        <a:bodyPr/>
        <a:lstStyle/>
        <a:p>
          <a:endParaRPr lang="en-US"/>
        </a:p>
      </dgm:t>
    </dgm:pt>
    <dgm:pt modelId="{EE56A17B-2F84-467E-86D1-2CB76ED26A64}" type="sibTrans" cxnId="{246B950D-2551-428E-BA6D-C484F419EE21}">
      <dgm:prSet/>
      <dgm:spPr/>
      <dgm:t>
        <a:bodyPr/>
        <a:lstStyle/>
        <a:p>
          <a:endParaRPr lang="en-US"/>
        </a:p>
      </dgm:t>
    </dgm:pt>
    <dgm:pt modelId="{CE193221-0E1A-4852-98D3-BB3F41AD2370}">
      <dgm:prSet custT="1"/>
      <dgm:spPr/>
      <dgm:t>
        <a:bodyPr/>
        <a:lstStyle/>
        <a:p>
          <a:endParaRPr lang="en-US" sz="1800" dirty="0"/>
        </a:p>
      </dgm:t>
    </dgm:pt>
    <dgm:pt modelId="{1133912C-389F-4E69-B851-E26D4B65123E}" type="parTrans" cxnId="{D466B06F-9905-42D9-A2B5-A9FA8CC0515D}">
      <dgm:prSet/>
      <dgm:spPr/>
      <dgm:t>
        <a:bodyPr/>
        <a:lstStyle/>
        <a:p>
          <a:endParaRPr lang="en-US"/>
        </a:p>
      </dgm:t>
    </dgm:pt>
    <dgm:pt modelId="{EF2F5839-B6DC-4801-9A15-2E908CDBDE61}" type="sibTrans" cxnId="{D466B06F-9905-42D9-A2B5-A9FA8CC0515D}">
      <dgm:prSet/>
      <dgm:spPr/>
      <dgm:t>
        <a:bodyPr/>
        <a:lstStyle/>
        <a:p>
          <a:endParaRPr lang="en-US"/>
        </a:p>
      </dgm:t>
    </dgm:pt>
    <dgm:pt modelId="{CB7F6869-07CF-4902-A4A3-30BD32BDBAE1}">
      <dgm:prSet custT="1"/>
      <dgm:spPr/>
      <dgm:t>
        <a:bodyPr/>
        <a:lstStyle/>
        <a:p>
          <a:pPr rtl="0"/>
          <a:endParaRPr lang="en-US" sz="1800" dirty="0"/>
        </a:p>
      </dgm:t>
    </dgm:pt>
    <dgm:pt modelId="{CB76CDB9-E47D-4A73-A9D5-9F35BA698971}" type="parTrans" cxnId="{0F80C381-0A6A-416F-906D-CF093FC35075}">
      <dgm:prSet/>
      <dgm:spPr/>
      <dgm:t>
        <a:bodyPr/>
        <a:lstStyle/>
        <a:p>
          <a:endParaRPr lang="en-US"/>
        </a:p>
      </dgm:t>
    </dgm:pt>
    <dgm:pt modelId="{E25F5B8A-9533-48AF-B6C5-81B13D2CBC30}" type="sibTrans" cxnId="{0F80C381-0A6A-416F-906D-CF093FC35075}">
      <dgm:prSet/>
      <dgm:spPr/>
      <dgm:t>
        <a:bodyPr/>
        <a:lstStyle/>
        <a:p>
          <a:endParaRPr lang="en-US"/>
        </a:p>
      </dgm:t>
    </dgm:pt>
    <dgm:pt modelId="{1F8DCFE6-E403-474E-87D8-89578824028C}" type="pres">
      <dgm:prSet presAssocID="{102DBFA7-490E-4AE3-B885-16E126397D14}" presName="Name0" presStyleCnt="0">
        <dgm:presLayoutVars>
          <dgm:dir/>
          <dgm:animLvl val="lvl"/>
          <dgm:resizeHandles val="exact"/>
        </dgm:presLayoutVars>
      </dgm:prSet>
      <dgm:spPr/>
      <dgm:t>
        <a:bodyPr/>
        <a:lstStyle/>
        <a:p>
          <a:endParaRPr lang="en-US"/>
        </a:p>
      </dgm:t>
    </dgm:pt>
    <dgm:pt modelId="{2C398028-8AA8-432B-BFE4-AB7D4461E815}" type="pres">
      <dgm:prSet presAssocID="{48D5F1F7-080F-467D-8330-168E90A0A4DE}" presName="linNode" presStyleCnt="0"/>
      <dgm:spPr/>
      <dgm:t>
        <a:bodyPr/>
        <a:lstStyle/>
        <a:p>
          <a:endParaRPr lang="en-US"/>
        </a:p>
      </dgm:t>
    </dgm:pt>
    <dgm:pt modelId="{03309CCE-43B8-4993-A65D-8F45AD1B979B}" type="pres">
      <dgm:prSet presAssocID="{48D5F1F7-080F-467D-8330-168E90A0A4DE}" presName="parentText" presStyleLbl="node1" presStyleIdx="0" presStyleCnt="4">
        <dgm:presLayoutVars>
          <dgm:chMax val="1"/>
          <dgm:bulletEnabled val="1"/>
        </dgm:presLayoutVars>
      </dgm:prSet>
      <dgm:spPr/>
      <dgm:t>
        <a:bodyPr/>
        <a:lstStyle/>
        <a:p>
          <a:endParaRPr lang="en-US"/>
        </a:p>
      </dgm:t>
    </dgm:pt>
    <dgm:pt modelId="{AB5B4762-EAC9-4764-A2AE-5DD6B1E00BDF}" type="pres">
      <dgm:prSet presAssocID="{48D5F1F7-080F-467D-8330-168E90A0A4DE}" presName="descendantText" presStyleLbl="alignAccFollowNode1" presStyleIdx="0" presStyleCnt="4">
        <dgm:presLayoutVars>
          <dgm:bulletEnabled val="1"/>
        </dgm:presLayoutVars>
      </dgm:prSet>
      <dgm:spPr/>
      <dgm:t>
        <a:bodyPr/>
        <a:lstStyle/>
        <a:p>
          <a:endParaRPr lang="en-US"/>
        </a:p>
      </dgm:t>
    </dgm:pt>
    <dgm:pt modelId="{0D97F529-1CCE-4200-A26A-46C39FE7420D}" type="pres">
      <dgm:prSet presAssocID="{07AC362F-93EA-44B7-BA43-71DCA4D6FE5D}" presName="sp" presStyleCnt="0"/>
      <dgm:spPr/>
      <dgm:t>
        <a:bodyPr/>
        <a:lstStyle/>
        <a:p>
          <a:endParaRPr lang="en-US"/>
        </a:p>
      </dgm:t>
    </dgm:pt>
    <dgm:pt modelId="{78C83B5C-6BD6-4D10-8473-7A4F67E3534A}" type="pres">
      <dgm:prSet presAssocID="{DF2DB0C7-C3E4-48EB-8614-2A3E5EDBDC14}" presName="linNode" presStyleCnt="0"/>
      <dgm:spPr/>
      <dgm:t>
        <a:bodyPr/>
        <a:lstStyle/>
        <a:p>
          <a:endParaRPr lang="en-US"/>
        </a:p>
      </dgm:t>
    </dgm:pt>
    <dgm:pt modelId="{A765694E-6187-475B-B93E-894B5967CC62}" type="pres">
      <dgm:prSet presAssocID="{DF2DB0C7-C3E4-48EB-8614-2A3E5EDBDC14}" presName="parentText" presStyleLbl="node1" presStyleIdx="1" presStyleCnt="4">
        <dgm:presLayoutVars>
          <dgm:chMax val="1"/>
          <dgm:bulletEnabled val="1"/>
        </dgm:presLayoutVars>
      </dgm:prSet>
      <dgm:spPr/>
      <dgm:t>
        <a:bodyPr/>
        <a:lstStyle/>
        <a:p>
          <a:endParaRPr lang="en-US"/>
        </a:p>
      </dgm:t>
    </dgm:pt>
    <dgm:pt modelId="{4744B5BF-3502-4F20-8318-10B7AEBBBC41}" type="pres">
      <dgm:prSet presAssocID="{DF2DB0C7-C3E4-48EB-8614-2A3E5EDBDC14}" presName="descendantText" presStyleLbl="alignAccFollowNode1" presStyleIdx="1" presStyleCnt="4">
        <dgm:presLayoutVars>
          <dgm:bulletEnabled val="1"/>
        </dgm:presLayoutVars>
      </dgm:prSet>
      <dgm:spPr/>
      <dgm:t>
        <a:bodyPr/>
        <a:lstStyle/>
        <a:p>
          <a:endParaRPr lang="en-US"/>
        </a:p>
      </dgm:t>
    </dgm:pt>
    <dgm:pt modelId="{9144F772-65B2-4DFB-B831-465D31A7F54D}" type="pres">
      <dgm:prSet presAssocID="{4A54EC82-7714-4BDD-9829-2506E9E5ECC5}" presName="sp" presStyleCnt="0"/>
      <dgm:spPr/>
      <dgm:t>
        <a:bodyPr/>
        <a:lstStyle/>
        <a:p>
          <a:endParaRPr lang="en-US"/>
        </a:p>
      </dgm:t>
    </dgm:pt>
    <dgm:pt modelId="{AC20D811-8969-4A20-BA58-FF463CF5DED4}" type="pres">
      <dgm:prSet presAssocID="{0F23C1B8-E85C-447E-93EC-41DBDEF6F488}" presName="linNode" presStyleCnt="0"/>
      <dgm:spPr/>
      <dgm:t>
        <a:bodyPr/>
        <a:lstStyle/>
        <a:p>
          <a:endParaRPr lang="en-US"/>
        </a:p>
      </dgm:t>
    </dgm:pt>
    <dgm:pt modelId="{3732F974-20F2-46CE-B151-B37866EFD06F}" type="pres">
      <dgm:prSet presAssocID="{0F23C1B8-E85C-447E-93EC-41DBDEF6F488}" presName="parentText" presStyleLbl="node1" presStyleIdx="2" presStyleCnt="4">
        <dgm:presLayoutVars>
          <dgm:chMax val="1"/>
          <dgm:bulletEnabled val="1"/>
        </dgm:presLayoutVars>
      </dgm:prSet>
      <dgm:spPr/>
      <dgm:t>
        <a:bodyPr/>
        <a:lstStyle/>
        <a:p>
          <a:endParaRPr lang="en-US"/>
        </a:p>
      </dgm:t>
    </dgm:pt>
    <dgm:pt modelId="{14BA4A6B-940E-4774-9A55-E12A2DB9622F}" type="pres">
      <dgm:prSet presAssocID="{0F23C1B8-E85C-447E-93EC-41DBDEF6F488}" presName="descendantText" presStyleLbl="alignAccFollowNode1" presStyleIdx="2" presStyleCnt="4">
        <dgm:presLayoutVars>
          <dgm:bulletEnabled val="1"/>
        </dgm:presLayoutVars>
      </dgm:prSet>
      <dgm:spPr/>
      <dgm:t>
        <a:bodyPr/>
        <a:lstStyle/>
        <a:p>
          <a:endParaRPr lang="en-US"/>
        </a:p>
      </dgm:t>
    </dgm:pt>
    <dgm:pt modelId="{70B53F69-9362-4F7E-9AF8-55C3D27F50B4}" type="pres">
      <dgm:prSet presAssocID="{4250587A-2AC5-4C03-AED8-6F03FB75A62A}" presName="sp" presStyleCnt="0"/>
      <dgm:spPr/>
      <dgm:t>
        <a:bodyPr/>
        <a:lstStyle/>
        <a:p>
          <a:endParaRPr lang="en-US"/>
        </a:p>
      </dgm:t>
    </dgm:pt>
    <dgm:pt modelId="{123CC198-1E3D-4E01-BF4C-B75F1B7A920C}" type="pres">
      <dgm:prSet presAssocID="{0165BC4D-168B-4FFA-A6E9-F8233EE88B64}" presName="linNode" presStyleCnt="0"/>
      <dgm:spPr/>
      <dgm:t>
        <a:bodyPr/>
        <a:lstStyle/>
        <a:p>
          <a:endParaRPr lang="en-US"/>
        </a:p>
      </dgm:t>
    </dgm:pt>
    <dgm:pt modelId="{49D9FA7B-A994-4994-8719-3FF6B2F54DE7}" type="pres">
      <dgm:prSet presAssocID="{0165BC4D-168B-4FFA-A6E9-F8233EE88B64}" presName="parentText" presStyleLbl="node1" presStyleIdx="3" presStyleCnt="4">
        <dgm:presLayoutVars>
          <dgm:chMax val="1"/>
          <dgm:bulletEnabled val="1"/>
        </dgm:presLayoutVars>
      </dgm:prSet>
      <dgm:spPr/>
      <dgm:t>
        <a:bodyPr/>
        <a:lstStyle/>
        <a:p>
          <a:endParaRPr lang="en-US"/>
        </a:p>
      </dgm:t>
    </dgm:pt>
    <dgm:pt modelId="{B290F773-495A-476E-9607-9DC00CEB3D9D}" type="pres">
      <dgm:prSet presAssocID="{0165BC4D-168B-4FFA-A6E9-F8233EE88B64}" presName="descendantText" presStyleLbl="alignAccFollowNode1" presStyleIdx="3" presStyleCnt="4">
        <dgm:presLayoutVars>
          <dgm:bulletEnabled val="1"/>
        </dgm:presLayoutVars>
      </dgm:prSet>
      <dgm:spPr/>
      <dgm:t>
        <a:bodyPr/>
        <a:lstStyle/>
        <a:p>
          <a:endParaRPr lang="en-US"/>
        </a:p>
      </dgm:t>
    </dgm:pt>
  </dgm:ptLst>
  <dgm:cxnLst>
    <dgm:cxn modelId="{372B9656-6112-4962-B70B-869EC0808C7F}" type="presOf" srcId="{0F23C1B8-E85C-447E-93EC-41DBDEF6F488}" destId="{3732F974-20F2-46CE-B151-B37866EFD06F}" srcOrd="0" destOrd="0" presId="urn:microsoft.com/office/officeart/2005/8/layout/vList5"/>
    <dgm:cxn modelId="{221835B0-E5B2-4019-B2BD-EEEA352120AA}" srcId="{102DBFA7-490E-4AE3-B885-16E126397D14}" destId="{48D5F1F7-080F-467D-8330-168E90A0A4DE}" srcOrd="0" destOrd="0" parTransId="{DBA5EA93-5654-45EC-B0F0-F53B499A6AB0}" sibTransId="{07AC362F-93EA-44B7-BA43-71DCA4D6FE5D}"/>
    <dgm:cxn modelId="{7001F011-47C9-4B35-B1B1-FB193A91192C}" srcId="{102DBFA7-490E-4AE3-B885-16E126397D14}" destId="{0165BC4D-168B-4FFA-A6E9-F8233EE88B64}" srcOrd="3" destOrd="0" parTransId="{1BA1D3FF-F7ED-48B9-A7B5-DABBD3DC5E8A}" sibTransId="{37DB69B4-AF46-4C39-A8A5-FB310D457BC3}"/>
    <dgm:cxn modelId="{405CD4A6-72CA-43D5-9B80-B9EB5CE7C462}" type="presOf" srcId="{0165BC4D-168B-4FFA-A6E9-F8233EE88B64}" destId="{49D9FA7B-A994-4994-8719-3FF6B2F54DE7}" srcOrd="0" destOrd="0" presId="urn:microsoft.com/office/officeart/2005/8/layout/vList5"/>
    <dgm:cxn modelId="{D466B06F-9905-42D9-A2B5-A9FA8CC0515D}" srcId="{0165BC4D-168B-4FFA-A6E9-F8233EE88B64}" destId="{CE193221-0E1A-4852-98D3-BB3F41AD2370}" srcOrd="0" destOrd="0" parTransId="{1133912C-389F-4E69-B851-E26D4B65123E}" sibTransId="{EF2F5839-B6DC-4801-9A15-2E908CDBDE61}"/>
    <dgm:cxn modelId="{5309AE64-C69B-4D5B-BCB7-7F1DECC143B8}" type="presOf" srcId="{967D5FD2-F567-4FED-B2F6-E9846911C30C}" destId="{AB5B4762-EAC9-4764-A2AE-5DD6B1E00BDF}" srcOrd="0" destOrd="0" presId="urn:microsoft.com/office/officeart/2005/8/layout/vList5"/>
    <dgm:cxn modelId="{380B4ABA-8590-4282-936E-1DEE6CB7C464}" srcId="{DF2DB0C7-C3E4-48EB-8614-2A3E5EDBDC14}" destId="{64B5371E-A61C-490B-B4CA-D7A7C998583D}" srcOrd="1" destOrd="0" parTransId="{03B1B19D-A343-412E-A8E1-3BE29597CB6A}" sibTransId="{A69BB02A-CB25-44BB-BD49-850BD9B1131A}"/>
    <dgm:cxn modelId="{E3D42D1B-B003-4274-B76C-59C0FD387033}" type="presOf" srcId="{64B5371E-A61C-490B-B4CA-D7A7C998583D}" destId="{4744B5BF-3502-4F20-8318-10B7AEBBBC41}" srcOrd="0" destOrd="1" presId="urn:microsoft.com/office/officeart/2005/8/layout/vList5"/>
    <dgm:cxn modelId="{ADCF595C-18B9-432A-9884-50A98946DB5F}" srcId="{102DBFA7-490E-4AE3-B885-16E126397D14}" destId="{0F23C1B8-E85C-447E-93EC-41DBDEF6F488}" srcOrd="2" destOrd="0" parTransId="{04F0D436-4153-4845-892A-D85FDCE4B503}" sibTransId="{4250587A-2AC5-4C03-AED8-6F03FB75A62A}"/>
    <dgm:cxn modelId="{D9089F62-CF69-4B18-8C5D-CF29C6AE70C2}" type="presOf" srcId="{CE193221-0E1A-4852-98D3-BB3F41AD2370}" destId="{B290F773-495A-476E-9607-9DC00CEB3D9D}" srcOrd="0" destOrd="0" presId="urn:microsoft.com/office/officeart/2005/8/layout/vList5"/>
    <dgm:cxn modelId="{5020B80A-A583-4026-A51B-0E62A0617793}" type="presOf" srcId="{CB7F6869-07CF-4902-A4A3-30BD32BDBAE1}" destId="{4744B5BF-3502-4F20-8318-10B7AEBBBC41}" srcOrd="0" destOrd="0" presId="urn:microsoft.com/office/officeart/2005/8/layout/vList5"/>
    <dgm:cxn modelId="{7A5C8FBA-17F4-4F49-9F6C-27B67623DCA1}" type="presOf" srcId="{102DBFA7-490E-4AE3-B885-16E126397D14}" destId="{1F8DCFE6-E403-474E-87D8-89578824028C}" srcOrd="0" destOrd="0" presId="urn:microsoft.com/office/officeart/2005/8/layout/vList5"/>
    <dgm:cxn modelId="{40228E25-FBDD-4392-8FAE-BFCC3E618C69}" type="presOf" srcId="{48D5F1F7-080F-467D-8330-168E90A0A4DE}" destId="{03309CCE-43B8-4993-A65D-8F45AD1B979B}" srcOrd="0" destOrd="0" presId="urn:microsoft.com/office/officeart/2005/8/layout/vList5"/>
    <dgm:cxn modelId="{5267FF80-2AB3-4F15-83A0-DB2038E7AC54}" type="presOf" srcId="{89D42794-DBD3-4667-BEB7-A8E62ED4027B}" destId="{B290F773-495A-476E-9607-9DC00CEB3D9D}" srcOrd="0" destOrd="1" presId="urn:microsoft.com/office/officeart/2005/8/layout/vList5"/>
    <dgm:cxn modelId="{35587D99-26D1-4C49-88F9-96522F0C7FB4}" srcId="{0F23C1B8-E85C-447E-93EC-41DBDEF6F488}" destId="{1EF1E4E2-6F3F-4126-BB64-2F60341E1CBD}" srcOrd="0" destOrd="0" parTransId="{8D4D73D0-41CA-4590-B7D2-21CECFED07C3}" sibTransId="{7B367F6A-6F24-45CE-A151-C85F1A1CEFF7}"/>
    <dgm:cxn modelId="{C3B892A7-1CFB-4BF0-A07F-F920474F9CAE}" type="presOf" srcId="{E1B6D1A8-218C-4353-8002-EEF130C4479E}" destId="{4744B5BF-3502-4F20-8318-10B7AEBBBC41}" srcOrd="0" destOrd="2" presId="urn:microsoft.com/office/officeart/2005/8/layout/vList5"/>
    <dgm:cxn modelId="{AA45CB64-D1CA-44F6-9006-47D272968B58}" type="presOf" srcId="{DF2DB0C7-C3E4-48EB-8614-2A3E5EDBDC14}" destId="{A765694E-6187-475B-B93E-894B5967CC62}" srcOrd="0" destOrd="0" presId="urn:microsoft.com/office/officeart/2005/8/layout/vList5"/>
    <dgm:cxn modelId="{1DC393C8-CA7E-4908-8A15-0151C2D52A46}" srcId="{DF2DB0C7-C3E4-48EB-8614-2A3E5EDBDC14}" destId="{E1B6D1A8-218C-4353-8002-EEF130C4479E}" srcOrd="2" destOrd="0" parTransId="{746FA7D5-A97B-4385-858B-B8D1125B66D7}" sibTransId="{697B019A-573D-4BC3-B347-426AB77BE688}"/>
    <dgm:cxn modelId="{3477C036-846E-4738-9BA1-74119C1A62E6}" srcId="{102DBFA7-490E-4AE3-B885-16E126397D14}" destId="{DF2DB0C7-C3E4-48EB-8614-2A3E5EDBDC14}" srcOrd="1" destOrd="0" parTransId="{B78A891F-5458-4D6E-B560-8D30B151AB24}" sibTransId="{4A54EC82-7714-4BDD-9829-2506E9E5ECC5}"/>
    <dgm:cxn modelId="{246B950D-2551-428E-BA6D-C484F419EE21}" srcId="{0165BC4D-168B-4FFA-A6E9-F8233EE88B64}" destId="{21B14DEE-71F7-42CE-9C9E-8F5F8D836E73}" srcOrd="2" destOrd="0" parTransId="{54DCEEEC-7784-40EB-B4DD-4CCF1B2F9F9D}" sibTransId="{EE56A17B-2F84-467E-86D1-2CB76ED26A64}"/>
    <dgm:cxn modelId="{32877207-40C2-4FE2-AF81-503F8C25C753}" srcId="{48D5F1F7-080F-467D-8330-168E90A0A4DE}" destId="{967D5FD2-F567-4FED-B2F6-E9846911C30C}" srcOrd="0" destOrd="0" parTransId="{DB641972-96F2-40AA-9211-8CD8582CDF75}" sibTransId="{48D55AEB-1BA5-4713-8DF9-16D8BE159B17}"/>
    <dgm:cxn modelId="{0F80C381-0A6A-416F-906D-CF093FC35075}" srcId="{DF2DB0C7-C3E4-48EB-8614-2A3E5EDBDC14}" destId="{CB7F6869-07CF-4902-A4A3-30BD32BDBAE1}" srcOrd="0" destOrd="0" parTransId="{CB76CDB9-E47D-4A73-A9D5-9F35BA698971}" sibTransId="{E25F5B8A-9533-48AF-B6C5-81B13D2CBC30}"/>
    <dgm:cxn modelId="{B1EDC1E5-FA59-4888-B5EE-1381F0F8E53E}" type="presOf" srcId="{1EF1E4E2-6F3F-4126-BB64-2F60341E1CBD}" destId="{14BA4A6B-940E-4774-9A55-E12A2DB9622F}" srcOrd="0" destOrd="0" presId="urn:microsoft.com/office/officeart/2005/8/layout/vList5"/>
    <dgm:cxn modelId="{5BA7CD52-D628-485C-8CD2-A8EA6D799D31}" type="presOf" srcId="{21B14DEE-71F7-42CE-9C9E-8F5F8D836E73}" destId="{B290F773-495A-476E-9607-9DC00CEB3D9D}" srcOrd="0" destOrd="2" presId="urn:microsoft.com/office/officeart/2005/8/layout/vList5"/>
    <dgm:cxn modelId="{9D36417C-2B18-40A6-B6E1-78B450425246}" srcId="{0165BC4D-168B-4FFA-A6E9-F8233EE88B64}" destId="{89D42794-DBD3-4667-BEB7-A8E62ED4027B}" srcOrd="1" destOrd="0" parTransId="{13290A3B-0CBC-4A23-A5C2-879A4BD471BD}" sibTransId="{CE6EA9D5-242A-4FEE-A59B-4C6AB4DB3CF8}"/>
    <dgm:cxn modelId="{8305D381-E65D-46DD-AC79-86C13BDF3708}" type="presParOf" srcId="{1F8DCFE6-E403-474E-87D8-89578824028C}" destId="{2C398028-8AA8-432B-BFE4-AB7D4461E815}" srcOrd="0" destOrd="0" presId="urn:microsoft.com/office/officeart/2005/8/layout/vList5"/>
    <dgm:cxn modelId="{4D225CA2-5BE5-4380-9111-B031DE76F0F5}" type="presParOf" srcId="{2C398028-8AA8-432B-BFE4-AB7D4461E815}" destId="{03309CCE-43B8-4993-A65D-8F45AD1B979B}" srcOrd="0" destOrd="0" presId="urn:microsoft.com/office/officeart/2005/8/layout/vList5"/>
    <dgm:cxn modelId="{11A7E0D0-3867-41C1-AC2A-74B2BE588829}" type="presParOf" srcId="{2C398028-8AA8-432B-BFE4-AB7D4461E815}" destId="{AB5B4762-EAC9-4764-A2AE-5DD6B1E00BDF}" srcOrd="1" destOrd="0" presId="urn:microsoft.com/office/officeart/2005/8/layout/vList5"/>
    <dgm:cxn modelId="{FE6631F6-A537-4010-9725-966AE42CBA3E}" type="presParOf" srcId="{1F8DCFE6-E403-474E-87D8-89578824028C}" destId="{0D97F529-1CCE-4200-A26A-46C39FE7420D}" srcOrd="1" destOrd="0" presId="urn:microsoft.com/office/officeart/2005/8/layout/vList5"/>
    <dgm:cxn modelId="{BC4DFA51-B994-49C8-9827-B560435C7C1C}" type="presParOf" srcId="{1F8DCFE6-E403-474E-87D8-89578824028C}" destId="{78C83B5C-6BD6-4D10-8473-7A4F67E3534A}" srcOrd="2" destOrd="0" presId="urn:microsoft.com/office/officeart/2005/8/layout/vList5"/>
    <dgm:cxn modelId="{99898420-B4DB-4FF7-86A7-6792A477006E}" type="presParOf" srcId="{78C83B5C-6BD6-4D10-8473-7A4F67E3534A}" destId="{A765694E-6187-475B-B93E-894B5967CC62}" srcOrd="0" destOrd="0" presId="urn:microsoft.com/office/officeart/2005/8/layout/vList5"/>
    <dgm:cxn modelId="{8ECA5717-3E4F-49DF-93DA-5D15F34E6D29}" type="presParOf" srcId="{78C83B5C-6BD6-4D10-8473-7A4F67E3534A}" destId="{4744B5BF-3502-4F20-8318-10B7AEBBBC41}" srcOrd="1" destOrd="0" presId="urn:microsoft.com/office/officeart/2005/8/layout/vList5"/>
    <dgm:cxn modelId="{25E6C4D5-70D0-49C4-A13A-7110F9D1D7DB}" type="presParOf" srcId="{1F8DCFE6-E403-474E-87D8-89578824028C}" destId="{9144F772-65B2-4DFB-B831-465D31A7F54D}" srcOrd="3" destOrd="0" presId="urn:microsoft.com/office/officeart/2005/8/layout/vList5"/>
    <dgm:cxn modelId="{5391C8B7-450A-4A77-BA91-AA0C47D04031}" type="presParOf" srcId="{1F8DCFE6-E403-474E-87D8-89578824028C}" destId="{AC20D811-8969-4A20-BA58-FF463CF5DED4}" srcOrd="4" destOrd="0" presId="urn:microsoft.com/office/officeart/2005/8/layout/vList5"/>
    <dgm:cxn modelId="{21E5873C-0772-4B48-94EE-9F90D3E1FCA8}" type="presParOf" srcId="{AC20D811-8969-4A20-BA58-FF463CF5DED4}" destId="{3732F974-20F2-46CE-B151-B37866EFD06F}" srcOrd="0" destOrd="0" presId="urn:microsoft.com/office/officeart/2005/8/layout/vList5"/>
    <dgm:cxn modelId="{01C6A8A2-EDC6-4366-B0BC-7B90B2DF5ABF}" type="presParOf" srcId="{AC20D811-8969-4A20-BA58-FF463CF5DED4}" destId="{14BA4A6B-940E-4774-9A55-E12A2DB9622F}" srcOrd="1" destOrd="0" presId="urn:microsoft.com/office/officeart/2005/8/layout/vList5"/>
    <dgm:cxn modelId="{412CE08D-FA7A-4CA9-A06F-7D7A175C8786}" type="presParOf" srcId="{1F8DCFE6-E403-474E-87D8-89578824028C}" destId="{70B53F69-9362-4F7E-9AF8-55C3D27F50B4}" srcOrd="5" destOrd="0" presId="urn:microsoft.com/office/officeart/2005/8/layout/vList5"/>
    <dgm:cxn modelId="{8A079CE8-4CF6-4F20-937A-43CBC2827645}" type="presParOf" srcId="{1F8DCFE6-E403-474E-87D8-89578824028C}" destId="{123CC198-1E3D-4E01-BF4C-B75F1B7A920C}" srcOrd="6" destOrd="0" presId="urn:microsoft.com/office/officeart/2005/8/layout/vList5"/>
    <dgm:cxn modelId="{4C84EC6B-3C19-4212-B4E8-E90A04F543DD}" type="presParOf" srcId="{123CC198-1E3D-4E01-BF4C-B75F1B7A920C}" destId="{49D9FA7B-A994-4994-8719-3FF6B2F54DE7}" srcOrd="0" destOrd="0" presId="urn:microsoft.com/office/officeart/2005/8/layout/vList5"/>
    <dgm:cxn modelId="{A51AFA26-8B9B-478E-BD38-9DF54F2B8423}" type="presParOf" srcId="{123CC198-1E3D-4E01-BF4C-B75F1B7A920C}" destId="{B290F773-495A-476E-9607-9DC00CEB3D9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600" dirty="0" smtClean="0"/>
            <a:t>Example</a:t>
          </a:r>
          <a:endParaRPr lang="en-US" sz="26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Sycamore Technology has designed a single blade ceiling fan inspired by the shape of a falling sycamore tree seed pod. The aerodynamic design works at a low operating speed and uses significantly less energy than required by most traditional ceiling fans. </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121956" custScaleY="122318"/>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Y="114695">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ScaleX="87037">
        <dgm:presLayoutVars>
          <dgm:chMax val="0"/>
          <dgm:bulletEnabled val="1"/>
        </dgm:presLayoutVars>
      </dgm:prSet>
      <dgm:spPr/>
      <dgm:t>
        <a:bodyPr/>
        <a:lstStyle/>
        <a:p>
          <a:endParaRPr lang="en-US"/>
        </a:p>
      </dgm:t>
    </dgm:pt>
  </dgm:ptLst>
  <dgm:cxnLst>
    <dgm:cxn modelId="{2ADEF1F2-E075-41A1-AE83-CFF458208800}" type="presOf" srcId="{FFC9B2A8-8099-4EE4-B21E-726F4DF27A71}" destId="{D325A295-D3B8-4E94-8C14-A76270783C88}"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AB1D8C8A-F24B-4BC4-B0CE-D077EB184E2B}" type="presOf" srcId="{112CA22B-B042-40A5-9794-0730A5CA5011}" destId="{04D9B468-C7DB-4896-A785-625B2A83C092}" srcOrd="0" destOrd="0" presId="urn:microsoft.com/office/officeart/2005/8/layout/hList2"/>
    <dgm:cxn modelId="{E0F96E11-F3A6-45CC-BBD1-7086C498D9C0}"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6E051C61-C958-44DB-B0AB-43F5F2C38CA6}" type="presParOf" srcId="{F48E3D62-5A5C-47D5-8CC0-6C5ECB4A1EE9}" destId="{04692C2A-C643-4A3E-AB35-433D0BFFF17F}" srcOrd="0" destOrd="0" presId="urn:microsoft.com/office/officeart/2005/8/layout/hList2"/>
    <dgm:cxn modelId="{7387905D-A929-4CBA-8AD3-F9853875C401}" type="presParOf" srcId="{04692C2A-C643-4A3E-AB35-433D0BFFF17F}" destId="{CE974109-CA0F-440F-94D3-0CD624624309}" srcOrd="0" destOrd="0" presId="urn:microsoft.com/office/officeart/2005/8/layout/hList2"/>
    <dgm:cxn modelId="{9C65E601-FDB4-4892-9D06-53FF5241BF76}" type="presParOf" srcId="{04692C2A-C643-4A3E-AB35-433D0BFFF17F}" destId="{04D9B468-C7DB-4896-A785-625B2A83C092}" srcOrd="1" destOrd="0" presId="urn:microsoft.com/office/officeart/2005/8/layout/hList2"/>
    <dgm:cxn modelId="{CB7C4DB9-8F59-42F6-8985-33C4D07A96F3}"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929DE97-FEEE-4E75-97F2-0778EAE0AFB1}"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E4C5553E-413A-4C6D-AE6F-8202145383EF}">
      <dgm:prSet custT="1"/>
      <dgm:spPr/>
      <dgm:t>
        <a:bodyPr/>
        <a:lstStyle/>
        <a:p>
          <a:pPr rtl="0"/>
          <a:r>
            <a:rPr lang="en-US" sz="2200" dirty="0" smtClean="0"/>
            <a:t>9. Catalysis</a:t>
          </a:r>
          <a:endParaRPr lang="en-US" sz="2200" dirty="0"/>
        </a:p>
      </dgm:t>
    </dgm:pt>
    <dgm:pt modelId="{3F5F0444-B51D-4590-B1FD-A40708472656}" type="parTrans" cxnId="{7551C879-F841-4678-A278-B4C0E44BDFE9}">
      <dgm:prSet/>
      <dgm:spPr/>
      <dgm:t>
        <a:bodyPr/>
        <a:lstStyle/>
        <a:p>
          <a:endParaRPr lang="en-US"/>
        </a:p>
      </dgm:t>
    </dgm:pt>
    <dgm:pt modelId="{E624A2B0-47C6-4F4A-B2F5-351FB49D3A98}" type="sibTrans" cxnId="{7551C879-F841-4678-A278-B4C0E44BDFE9}">
      <dgm:prSet/>
      <dgm:spPr/>
      <dgm:t>
        <a:bodyPr/>
        <a:lstStyle/>
        <a:p>
          <a:endParaRPr lang="en-US"/>
        </a:p>
      </dgm:t>
    </dgm:pt>
    <dgm:pt modelId="{B7A01815-FF03-4579-9717-C2643E117AFF}">
      <dgm:prSet custT="1"/>
      <dgm:spPr/>
      <dgm:t>
        <a:bodyPr/>
        <a:lstStyle/>
        <a:p>
          <a:pPr rtl="0"/>
          <a:r>
            <a:rPr lang="en-US" sz="1700" dirty="0" smtClean="0"/>
            <a:t>Catalytic reagents are superior to </a:t>
          </a:r>
          <a:r>
            <a:rPr lang="en-US" sz="1700" dirty="0" err="1" smtClean="0"/>
            <a:t>stoichiometric</a:t>
          </a:r>
          <a:r>
            <a:rPr lang="en-US" sz="1700" dirty="0" smtClean="0"/>
            <a:t> reagents.</a:t>
          </a:r>
          <a:endParaRPr lang="en-US" sz="1700" dirty="0"/>
        </a:p>
      </dgm:t>
    </dgm:pt>
    <dgm:pt modelId="{F99A795D-25D2-4EB1-B13C-6457A0C35F11}" type="parTrans" cxnId="{66AABF70-3005-4729-9B0E-2FBF4161534C}">
      <dgm:prSet/>
      <dgm:spPr/>
      <dgm:t>
        <a:bodyPr/>
        <a:lstStyle/>
        <a:p>
          <a:endParaRPr lang="en-US"/>
        </a:p>
      </dgm:t>
    </dgm:pt>
    <dgm:pt modelId="{0288DC9A-F765-4541-A3EE-675190F7F8F0}" type="sibTrans" cxnId="{66AABF70-3005-4729-9B0E-2FBF4161534C}">
      <dgm:prSet/>
      <dgm:spPr/>
      <dgm:t>
        <a:bodyPr/>
        <a:lstStyle/>
        <a:p>
          <a:endParaRPr lang="en-US"/>
        </a:p>
      </dgm:t>
    </dgm:pt>
    <dgm:pt modelId="{C89A25DB-ADAB-458B-AFBD-CC3C43CA9C98}">
      <dgm:prSet custT="1"/>
      <dgm:spPr/>
      <dgm:t>
        <a:bodyPr/>
        <a:lstStyle/>
        <a:p>
          <a:pPr rtl="0"/>
          <a:endParaRPr lang="en-US" sz="2000" dirty="0"/>
        </a:p>
      </dgm:t>
    </dgm:pt>
    <dgm:pt modelId="{ECD83596-D6A4-4CC1-869B-F3236073E911}" type="parTrans" cxnId="{EEC6F8ED-684A-4FFC-BF80-477421FBF574}">
      <dgm:prSet/>
      <dgm:spPr/>
      <dgm:t>
        <a:bodyPr/>
        <a:lstStyle/>
        <a:p>
          <a:endParaRPr lang="en-US"/>
        </a:p>
      </dgm:t>
    </dgm:pt>
    <dgm:pt modelId="{D977C048-967A-4072-89CB-2A739DB67158}" type="sibTrans" cxnId="{EEC6F8ED-684A-4FFC-BF80-477421FBF574}">
      <dgm:prSet/>
      <dgm:spPr/>
      <dgm:t>
        <a:bodyPr/>
        <a:lstStyle/>
        <a:p>
          <a:endParaRPr lang="en-US"/>
        </a:p>
      </dgm:t>
    </dgm:pt>
    <dgm:pt modelId="{C3AB4C39-2167-4B8E-84C1-E1C9180A3328}">
      <dgm:prSet/>
      <dgm:spPr/>
      <dgm:t>
        <a:bodyPr/>
        <a:lstStyle/>
        <a:p>
          <a:r>
            <a:rPr lang="en-US" dirty="0" smtClean="0"/>
            <a:t>Design chemical products so they break down into innocuous products that do not persist in the environment. </a:t>
          </a:r>
          <a:endParaRPr lang="en-US" dirty="0"/>
        </a:p>
      </dgm:t>
    </dgm:pt>
    <dgm:pt modelId="{1140AF02-F6CF-45F7-B807-8FDB0DB19BDC}" type="parTrans" cxnId="{BDCDD4ED-870B-4441-AFC4-1905AD7D9DCF}">
      <dgm:prSet/>
      <dgm:spPr/>
      <dgm:t>
        <a:bodyPr/>
        <a:lstStyle/>
        <a:p>
          <a:endParaRPr lang="en-US"/>
        </a:p>
      </dgm:t>
    </dgm:pt>
    <dgm:pt modelId="{716FC2AD-B63A-43DA-81F4-97901B1DDFD3}" type="sibTrans" cxnId="{BDCDD4ED-870B-4441-AFC4-1905AD7D9DCF}">
      <dgm:prSet/>
      <dgm:spPr/>
      <dgm:t>
        <a:bodyPr/>
        <a:lstStyle/>
        <a:p>
          <a:endParaRPr lang="en-US"/>
        </a:p>
      </dgm:t>
    </dgm:pt>
    <dgm:pt modelId="{A3F7C6B4-35EB-402C-A558-AFD75A565FDD}">
      <dgm:prSet/>
      <dgm:spPr/>
      <dgm:t>
        <a:bodyPr/>
        <a:lstStyle/>
        <a:p>
          <a:pPr rtl="0"/>
          <a:r>
            <a:rPr lang="en-US" dirty="0" smtClean="0"/>
            <a:t>10. Design for Degradation</a:t>
          </a:r>
          <a:endParaRPr lang="en-US" dirty="0"/>
        </a:p>
      </dgm:t>
    </dgm:pt>
    <dgm:pt modelId="{88C01609-05C5-4F98-A175-F05D92E92BE6}" type="parTrans" cxnId="{B7EA3F72-D2ED-4F11-A1E7-3CDA65226FEA}">
      <dgm:prSet/>
      <dgm:spPr/>
      <dgm:t>
        <a:bodyPr/>
        <a:lstStyle/>
        <a:p>
          <a:endParaRPr lang="en-US"/>
        </a:p>
      </dgm:t>
    </dgm:pt>
    <dgm:pt modelId="{87A30E1E-EAA1-478F-8FEF-E2C40A2329DA}" type="sibTrans" cxnId="{B7EA3F72-D2ED-4F11-A1E7-3CDA65226FEA}">
      <dgm:prSet/>
      <dgm:spPr/>
      <dgm:t>
        <a:bodyPr/>
        <a:lstStyle/>
        <a:p>
          <a:endParaRPr lang="en-US"/>
        </a:p>
      </dgm:t>
    </dgm:pt>
    <dgm:pt modelId="{5B83F391-919B-43DE-A9AD-423DA9903673}">
      <dgm:prSet/>
      <dgm:spPr/>
      <dgm:t>
        <a:bodyPr/>
        <a:lstStyle/>
        <a:p>
          <a:pPr rtl="0"/>
          <a:r>
            <a:rPr lang="en-US" dirty="0" smtClean="0"/>
            <a:t>11. Real-Time Analysis for Pollution Prevention</a:t>
          </a:r>
          <a:endParaRPr lang="en-US" dirty="0"/>
        </a:p>
      </dgm:t>
    </dgm:pt>
    <dgm:pt modelId="{B165CB14-9E61-49C7-8BEE-FE3FBAA490AD}" type="parTrans" cxnId="{148D644C-AC1A-4B3F-8983-B6B7BFF92B8C}">
      <dgm:prSet/>
      <dgm:spPr/>
      <dgm:t>
        <a:bodyPr/>
        <a:lstStyle/>
        <a:p>
          <a:endParaRPr lang="en-US"/>
        </a:p>
      </dgm:t>
    </dgm:pt>
    <dgm:pt modelId="{0F52101C-A0ED-4EFA-ADB3-E368C1656574}" type="sibTrans" cxnId="{148D644C-AC1A-4B3F-8983-B6B7BFF92B8C}">
      <dgm:prSet/>
      <dgm:spPr/>
      <dgm:t>
        <a:bodyPr/>
        <a:lstStyle/>
        <a:p>
          <a:endParaRPr lang="en-US"/>
        </a:p>
      </dgm:t>
    </dgm:pt>
    <dgm:pt modelId="{1E449F03-B0BD-48BC-AB2B-C60B4292FF45}">
      <dgm:prSet/>
      <dgm:spPr/>
      <dgm:t>
        <a:bodyPr/>
        <a:lstStyle/>
        <a:p>
          <a:pPr rtl="0"/>
          <a:r>
            <a:rPr lang="en-US" dirty="0" smtClean="0"/>
            <a:t>Develop analytical methodologies needed to allow for real-time, in-process monitoring and control prior to the formation of hazardous substances. </a:t>
          </a:r>
          <a:endParaRPr lang="en-US" dirty="0"/>
        </a:p>
      </dgm:t>
    </dgm:pt>
    <dgm:pt modelId="{536F4BFA-4818-408B-949C-25EFBE28787E}" type="parTrans" cxnId="{E7D0EDB3-1193-4EFF-9E61-78438567EBB6}">
      <dgm:prSet/>
      <dgm:spPr/>
      <dgm:t>
        <a:bodyPr/>
        <a:lstStyle/>
        <a:p>
          <a:endParaRPr lang="en-US"/>
        </a:p>
      </dgm:t>
    </dgm:pt>
    <dgm:pt modelId="{32A54569-D875-4F6E-8438-A49193689ABD}" type="sibTrans" cxnId="{E7D0EDB3-1193-4EFF-9E61-78438567EBB6}">
      <dgm:prSet/>
      <dgm:spPr/>
      <dgm:t>
        <a:bodyPr/>
        <a:lstStyle/>
        <a:p>
          <a:endParaRPr lang="en-US"/>
        </a:p>
      </dgm:t>
    </dgm:pt>
    <dgm:pt modelId="{6B7D87EF-F11A-4710-BDC9-122C74450A73}">
      <dgm:prSet/>
      <dgm:spPr/>
      <dgm:t>
        <a:bodyPr/>
        <a:lstStyle/>
        <a:p>
          <a:pPr rtl="0"/>
          <a:r>
            <a:rPr lang="en-US" dirty="0" smtClean="0"/>
            <a:t>12. Inherently Safer Chemistry for Accident Prevention</a:t>
          </a:r>
          <a:endParaRPr lang="en-US" dirty="0"/>
        </a:p>
      </dgm:t>
    </dgm:pt>
    <dgm:pt modelId="{35BED6B0-2BB3-4DCC-95CD-496FF00B7D62}" type="parTrans" cxnId="{DFD8EE2E-DF47-4E7C-9DF2-BBCD565F773F}">
      <dgm:prSet/>
      <dgm:spPr/>
      <dgm:t>
        <a:bodyPr/>
        <a:lstStyle/>
        <a:p>
          <a:endParaRPr lang="en-US"/>
        </a:p>
      </dgm:t>
    </dgm:pt>
    <dgm:pt modelId="{62510A26-B351-401A-AFD3-5E13DB7A0947}" type="sibTrans" cxnId="{DFD8EE2E-DF47-4E7C-9DF2-BBCD565F773F}">
      <dgm:prSet/>
      <dgm:spPr/>
      <dgm:t>
        <a:bodyPr/>
        <a:lstStyle/>
        <a:p>
          <a:endParaRPr lang="en-US"/>
        </a:p>
      </dgm:t>
    </dgm:pt>
    <dgm:pt modelId="{7DDC9EA1-3457-4167-8C73-AAB8EE1A40DC}">
      <dgm:prSet/>
      <dgm:spPr/>
      <dgm:t>
        <a:bodyPr/>
        <a:lstStyle/>
        <a:p>
          <a:pPr rtl="0"/>
          <a:r>
            <a:rPr lang="en-US" dirty="0" smtClean="0"/>
            <a:t>Choose substances and the form of a substance used in a chemical process to minimize the potential for chemical accidents, including releases, explosions, and fires.</a:t>
          </a:r>
          <a:endParaRPr lang="en-US" dirty="0"/>
        </a:p>
      </dgm:t>
    </dgm:pt>
    <dgm:pt modelId="{FC919532-AB11-4452-9BF2-CD88F7F1FF08}" type="parTrans" cxnId="{F42A68CF-7B5E-4F0A-A243-4C4F4D150DD4}">
      <dgm:prSet/>
      <dgm:spPr/>
      <dgm:t>
        <a:bodyPr/>
        <a:lstStyle/>
        <a:p>
          <a:endParaRPr lang="en-US"/>
        </a:p>
      </dgm:t>
    </dgm:pt>
    <dgm:pt modelId="{6690F7BF-E342-4A2D-8913-8AC1CD6B373D}" type="sibTrans" cxnId="{F42A68CF-7B5E-4F0A-A243-4C4F4D150DD4}">
      <dgm:prSet/>
      <dgm:spPr/>
      <dgm:t>
        <a:bodyPr/>
        <a:lstStyle/>
        <a:p>
          <a:endParaRPr lang="en-US"/>
        </a:p>
      </dgm:t>
    </dgm:pt>
    <dgm:pt modelId="{EFCA37E9-A2B4-4751-8F24-536AD1694A88}" type="pres">
      <dgm:prSet presAssocID="{4929DE97-FEEE-4E75-97F2-0778EAE0AFB1}" presName="Name0" presStyleCnt="0">
        <dgm:presLayoutVars>
          <dgm:dir/>
          <dgm:animLvl val="lvl"/>
          <dgm:resizeHandles val="exact"/>
        </dgm:presLayoutVars>
      </dgm:prSet>
      <dgm:spPr/>
      <dgm:t>
        <a:bodyPr/>
        <a:lstStyle/>
        <a:p>
          <a:endParaRPr lang="en-US"/>
        </a:p>
      </dgm:t>
    </dgm:pt>
    <dgm:pt modelId="{B21025D1-41EE-4D95-810C-9CFEDAC90F56}" type="pres">
      <dgm:prSet presAssocID="{E4C5553E-413A-4C6D-AE6F-8202145383EF}" presName="linNode" presStyleCnt="0"/>
      <dgm:spPr/>
      <dgm:t>
        <a:bodyPr/>
        <a:lstStyle/>
        <a:p>
          <a:endParaRPr lang="en-US"/>
        </a:p>
      </dgm:t>
    </dgm:pt>
    <dgm:pt modelId="{02FE26A0-6504-48E5-BCFE-CCA8F4D10AA2}" type="pres">
      <dgm:prSet presAssocID="{E4C5553E-413A-4C6D-AE6F-8202145383EF}" presName="parentText" presStyleLbl="node1" presStyleIdx="0" presStyleCnt="4" custLinFactNeighborX="-1447" custLinFactNeighborY="-208">
        <dgm:presLayoutVars>
          <dgm:chMax val="1"/>
          <dgm:bulletEnabled val="1"/>
        </dgm:presLayoutVars>
      </dgm:prSet>
      <dgm:spPr/>
      <dgm:t>
        <a:bodyPr/>
        <a:lstStyle/>
        <a:p>
          <a:endParaRPr lang="en-US"/>
        </a:p>
      </dgm:t>
    </dgm:pt>
    <dgm:pt modelId="{60019208-F4C5-497D-BEB5-9DDD1331A378}" type="pres">
      <dgm:prSet presAssocID="{E4C5553E-413A-4C6D-AE6F-8202145383EF}" presName="descendantText" presStyleLbl="alignAccFollowNode1" presStyleIdx="0" presStyleCnt="4">
        <dgm:presLayoutVars>
          <dgm:bulletEnabled val="1"/>
        </dgm:presLayoutVars>
      </dgm:prSet>
      <dgm:spPr/>
      <dgm:t>
        <a:bodyPr/>
        <a:lstStyle/>
        <a:p>
          <a:endParaRPr lang="en-US"/>
        </a:p>
      </dgm:t>
    </dgm:pt>
    <dgm:pt modelId="{3FA092CA-0137-476F-B039-C49CDF658530}" type="pres">
      <dgm:prSet presAssocID="{E624A2B0-47C6-4F4A-B2F5-351FB49D3A98}" presName="sp" presStyleCnt="0"/>
      <dgm:spPr/>
      <dgm:t>
        <a:bodyPr/>
        <a:lstStyle/>
        <a:p>
          <a:endParaRPr lang="en-US"/>
        </a:p>
      </dgm:t>
    </dgm:pt>
    <dgm:pt modelId="{BA3E8AC5-8076-4862-BDAE-C6BF1F7CA7CB}" type="pres">
      <dgm:prSet presAssocID="{A3F7C6B4-35EB-402C-A558-AFD75A565FDD}" presName="linNode" presStyleCnt="0"/>
      <dgm:spPr/>
      <dgm:t>
        <a:bodyPr/>
        <a:lstStyle/>
        <a:p>
          <a:endParaRPr lang="en-US"/>
        </a:p>
      </dgm:t>
    </dgm:pt>
    <dgm:pt modelId="{AC03FC96-BF86-40A5-8098-B4CC3593A35B}" type="pres">
      <dgm:prSet presAssocID="{A3F7C6B4-35EB-402C-A558-AFD75A565FDD}" presName="parentText" presStyleLbl="node1" presStyleIdx="1" presStyleCnt="4">
        <dgm:presLayoutVars>
          <dgm:chMax val="1"/>
          <dgm:bulletEnabled val="1"/>
        </dgm:presLayoutVars>
      </dgm:prSet>
      <dgm:spPr/>
      <dgm:t>
        <a:bodyPr/>
        <a:lstStyle/>
        <a:p>
          <a:endParaRPr lang="en-US"/>
        </a:p>
      </dgm:t>
    </dgm:pt>
    <dgm:pt modelId="{DFD8091B-6682-42CD-AA40-29B7130CF733}" type="pres">
      <dgm:prSet presAssocID="{A3F7C6B4-35EB-402C-A558-AFD75A565FDD}" presName="descendantText" presStyleLbl="alignAccFollowNode1" presStyleIdx="1" presStyleCnt="4">
        <dgm:presLayoutVars>
          <dgm:bulletEnabled val="1"/>
        </dgm:presLayoutVars>
      </dgm:prSet>
      <dgm:spPr/>
      <dgm:t>
        <a:bodyPr/>
        <a:lstStyle/>
        <a:p>
          <a:endParaRPr lang="en-US"/>
        </a:p>
      </dgm:t>
    </dgm:pt>
    <dgm:pt modelId="{5CFE746E-CF3F-40E7-B28A-EB6C11240E5A}" type="pres">
      <dgm:prSet presAssocID="{87A30E1E-EAA1-478F-8FEF-E2C40A2329DA}" presName="sp" presStyleCnt="0"/>
      <dgm:spPr/>
      <dgm:t>
        <a:bodyPr/>
        <a:lstStyle/>
        <a:p>
          <a:endParaRPr lang="en-US"/>
        </a:p>
      </dgm:t>
    </dgm:pt>
    <dgm:pt modelId="{5828381F-14D3-4B1F-89AC-8E2ED9EA0A56}" type="pres">
      <dgm:prSet presAssocID="{5B83F391-919B-43DE-A9AD-423DA9903673}" presName="linNode" presStyleCnt="0"/>
      <dgm:spPr/>
      <dgm:t>
        <a:bodyPr/>
        <a:lstStyle/>
        <a:p>
          <a:endParaRPr lang="en-US"/>
        </a:p>
      </dgm:t>
    </dgm:pt>
    <dgm:pt modelId="{74941231-8548-401D-A80B-F68986CCA938}" type="pres">
      <dgm:prSet presAssocID="{5B83F391-919B-43DE-A9AD-423DA9903673}" presName="parentText" presStyleLbl="node1" presStyleIdx="2" presStyleCnt="4">
        <dgm:presLayoutVars>
          <dgm:chMax val="1"/>
          <dgm:bulletEnabled val="1"/>
        </dgm:presLayoutVars>
      </dgm:prSet>
      <dgm:spPr/>
      <dgm:t>
        <a:bodyPr/>
        <a:lstStyle/>
        <a:p>
          <a:endParaRPr lang="en-US"/>
        </a:p>
      </dgm:t>
    </dgm:pt>
    <dgm:pt modelId="{C78127E3-30AB-4A64-AEF9-B3DF18B1A93C}" type="pres">
      <dgm:prSet presAssocID="{5B83F391-919B-43DE-A9AD-423DA9903673}" presName="descendantText" presStyleLbl="alignAccFollowNode1" presStyleIdx="2" presStyleCnt="4">
        <dgm:presLayoutVars>
          <dgm:bulletEnabled val="1"/>
        </dgm:presLayoutVars>
      </dgm:prSet>
      <dgm:spPr/>
      <dgm:t>
        <a:bodyPr/>
        <a:lstStyle/>
        <a:p>
          <a:endParaRPr lang="en-US"/>
        </a:p>
      </dgm:t>
    </dgm:pt>
    <dgm:pt modelId="{DEF4471E-0630-473A-A03A-784DF68D181E}" type="pres">
      <dgm:prSet presAssocID="{0F52101C-A0ED-4EFA-ADB3-E368C1656574}" presName="sp" presStyleCnt="0"/>
      <dgm:spPr/>
      <dgm:t>
        <a:bodyPr/>
        <a:lstStyle/>
        <a:p>
          <a:endParaRPr lang="en-US"/>
        </a:p>
      </dgm:t>
    </dgm:pt>
    <dgm:pt modelId="{6C3641B3-F12A-4471-AADE-D1242A5A47E1}" type="pres">
      <dgm:prSet presAssocID="{6B7D87EF-F11A-4710-BDC9-122C74450A73}" presName="linNode" presStyleCnt="0"/>
      <dgm:spPr/>
      <dgm:t>
        <a:bodyPr/>
        <a:lstStyle/>
        <a:p>
          <a:endParaRPr lang="en-US"/>
        </a:p>
      </dgm:t>
    </dgm:pt>
    <dgm:pt modelId="{E980D2FD-6764-4238-8866-6106DFEE323C}" type="pres">
      <dgm:prSet presAssocID="{6B7D87EF-F11A-4710-BDC9-122C74450A73}" presName="parentText" presStyleLbl="node1" presStyleIdx="3" presStyleCnt="4">
        <dgm:presLayoutVars>
          <dgm:chMax val="1"/>
          <dgm:bulletEnabled val="1"/>
        </dgm:presLayoutVars>
      </dgm:prSet>
      <dgm:spPr/>
      <dgm:t>
        <a:bodyPr/>
        <a:lstStyle/>
        <a:p>
          <a:endParaRPr lang="en-US"/>
        </a:p>
      </dgm:t>
    </dgm:pt>
    <dgm:pt modelId="{F5D82E6C-6EB2-4C07-B8F4-F04F6CBF1441}" type="pres">
      <dgm:prSet presAssocID="{6B7D87EF-F11A-4710-BDC9-122C74450A73}" presName="descendantText" presStyleLbl="alignAccFollowNode1" presStyleIdx="3" presStyleCnt="4">
        <dgm:presLayoutVars>
          <dgm:bulletEnabled val="1"/>
        </dgm:presLayoutVars>
      </dgm:prSet>
      <dgm:spPr/>
      <dgm:t>
        <a:bodyPr/>
        <a:lstStyle/>
        <a:p>
          <a:endParaRPr lang="en-US"/>
        </a:p>
      </dgm:t>
    </dgm:pt>
  </dgm:ptLst>
  <dgm:cxnLst>
    <dgm:cxn modelId="{DFD8EE2E-DF47-4E7C-9DF2-BBCD565F773F}" srcId="{4929DE97-FEEE-4E75-97F2-0778EAE0AFB1}" destId="{6B7D87EF-F11A-4710-BDC9-122C74450A73}" srcOrd="3" destOrd="0" parTransId="{35BED6B0-2BB3-4DCC-95CD-496FF00B7D62}" sibTransId="{62510A26-B351-401A-AFD3-5E13DB7A0947}"/>
    <dgm:cxn modelId="{F42A68CF-7B5E-4F0A-A243-4C4F4D150DD4}" srcId="{6B7D87EF-F11A-4710-BDC9-122C74450A73}" destId="{7DDC9EA1-3457-4167-8C73-AAB8EE1A40DC}" srcOrd="0" destOrd="0" parTransId="{FC919532-AB11-4452-9BF2-CD88F7F1FF08}" sibTransId="{6690F7BF-E342-4A2D-8913-8AC1CD6B373D}"/>
    <dgm:cxn modelId="{EEC6F8ED-684A-4FFC-BF80-477421FBF574}" srcId="{E4C5553E-413A-4C6D-AE6F-8202145383EF}" destId="{C89A25DB-ADAB-458B-AFBD-CC3C43CA9C98}" srcOrd="1" destOrd="0" parTransId="{ECD83596-D6A4-4CC1-869B-F3236073E911}" sibTransId="{D977C048-967A-4072-89CB-2A739DB67158}"/>
    <dgm:cxn modelId="{DD06A05D-E1A7-4DE7-BA55-8B23D8247F9C}" type="presOf" srcId="{6B7D87EF-F11A-4710-BDC9-122C74450A73}" destId="{E980D2FD-6764-4238-8866-6106DFEE323C}" srcOrd="0" destOrd="0" presId="urn:microsoft.com/office/officeart/2005/8/layout/vList5"/>
    <dgm:cxn modelId="{338350AF-AEBB-4AC7-A4F1-5B10034286EE}" type="presOf" srcId="{4929DE97-FEEE-4E75-97F2-0778EAE0AFB1}" destId="{EFCA37E9-A2B4-4751-8F24-536AD1694A88}" srcOrd="0" destOrd="0" presId="urn:microsoft.com/office/officeart/2005/8/layout/vList5"/>
    <dgm:cxn modelId="{BDCDD4ED-870B-4441-AFC4-1905AD7D9DCF}" srcId="{A3F7C6B4-35EB-402C-A558-AFD75A565FDD}" destId="{C3AB4C39-2167-4B8E-84C1-E1C9180A3328}" srcOrd="0" destOrd="0" parTransId="{1140AF02-F6CF-45F7-B807-8FDB0DB19BDC}" sibTransId="{716FC2AD-B63A-43DA-81F4-97901B1DDFD3}"/>
    <dgm:cxn modelId="{B7EA3F72-D2ED-4F11-A1E7-3CDA65226FEA}" srcId="{4929DE97-FEEE-4E75-97F2-0778EAE0AFB1}" destId="{A3F7C6B4-35EB-402C-A558-AFD75A565FDD}" srcOrd="1" destOrd="0" parTransId="{88C01609-05C5-4F98-A175-F05D92E92BE6}" sibTransId="{87A30E1E-EAA1-478F-8FEF-E2C40A2329DA}"/>
    <dgm:cxn modelId="{F0776B0C-F17F-424E-9E7F-8B95DB07C59C}" type="presOf" srcId="{A3F7C6B4-35EB-402C-A558-AFD75A565FDD}" destId="{AC03FC96-BF86-40A5-8098-B4CC3593A35B}" srcOrd="0" destOrd="0" presId="urn:microsoft.com/office/officeart/2005/8/layout/vList5"/>
    <dgm:cxn modelId="{9571B93C-66D4-479D-A74C-6AE005625AEF}" type="presOf" srcId="{C3AB4C39-2167-4B8E-84C1-E1C9180A3328}" destId="{DFD8091B-6682-42CD-AA40-29B7130CF733}" srcOrd="0" destOrd="0" presId="urn:microsoft.com/office/officeart/2005/8/layout/vList5"/>
    <dgm:cxn modelId="{14F93D12-C138-4B2E-9EC2-9C1FC830EBBA}" type="presOf" srcId="{C89A25DB-ADAB-458B-AFBD-CC3C43CA9C98}" destId="{60019208-F4C5-497D-BEB5-9DDD1331A378}" srcOrd="0" destOrd="1" presId="urn:microsoft.com/office/officeart/2005/8/layout/vList5"/>
    <dgm:cxn modelId="{C3B01220-4B4B-410C-B9F8-3A77725EAC07}" type="presOf" srcId="{1E449F03-B0BD-48BC-AB2B-C60B4292FF45}" destId="{C78127E3-30AB-4A64-AEF9-B3DF18B1A93C}" srcOrd="0" destOrd="0" presId="urn:microsoft.com/office/officeart/2005/8/layout/vList5"/>
    <dgm:cxn modelId="{E7D0EDB3-1193-4EFF-9E61-78438567EBB6}" srcId="{5B83F391-919B-43DE-A9AD-423DA9903673}" destId="{1E449F03-B0BD-48BC-AB2B-C60B4292FF45}" srcOrd="0" destOrd="0" parTransId="{536F4BFA-4818-408B-949C-25EFBE28787E}" sibTransId="{32A54569-D875-4F6E-8438-A49193689ABD}"/>
    <dgm:cxn modelId="{9B1B9FBA-B7A8-43F4-B076-E824058B6F79}" type="presOf" srcId="{7DDC9EA1-3457-4167-8C73-AAB8EE1A40DC}" destId="{F5D82E6C-6EB2-4C07-B8F4-F04F6CBF1441}" srcOrd="0" destOrd="0" presId="urn:microsoft.com/office/officeart/2005/8/layout/vList5"/>
    <dgm:cxn modelId="{DCFD6558-8AB5-4EDC-8518-5E3F32A06B5B}" type="presOf" srcId="{5B83F391-919B-43DE-A9AD-423DA9903673}" destId="{74941231-8548-401D-A80B-F68986CCA938}" srcOrd="0" destOrd="0" presId="urn:microsoft.com/office/officeart/2005/8/layout/vList5"/>
    <dgm:cxn modelId="{FBA56308-4340-4EB4-A883-CA248CC02D4F}" type="presOf" srcId="{B7A01815-FF03-4579-9717-C2643E117AFF}" destId="{60019208-F4C5-497D-BEB5-9DDD1331A378}" srcOrd="0" destOrd="0" presId="urn:microsoft.com/office/officeart/2005/8/layout/vList5"/>
    <dgm:cxn modelId="{66AABF70-3005-4729-9B0E-2FBF4161534C}" srcId="{E4C5553E-413A-4C6D-AE6F-8202145383EF}" destId="{B7A01815-FF03-4579-9717-C2643E117AFF}" srcOrd="0" destOrd="0" parTransId="{F99A795D-25D2-4EB1-B13C-6457A0C35F11}" sibTransId="{0288DC9A-F765-4541-A3EE-675190F7F8F0}"/>
    <dgm:cxn modelId="{2B6B5963-9995-4EA3-983C-59BBBFEAABB6}" type="presOf" srcId="{E4C5553E-413A-4C6D-AE6F-8202145383EF}" destId="{02FE26A0-6504-48E5-BCFE-CCA8F4D10AA2}" srcOrd="0" destOrd="0" presId="urn:microsoft.com/office/officeart/2005/8/layout/vList5"/>
    <dgm:cxn modelId="{148D644C-AC1A-4B3F-8983-B6B7BFF92B8C}" srcId="{4929DE97-FEEE-4E75-97F2-0778EAE0AFB1}" destId="{5B83F391-919B-43DE-A9AD-423DA9903673}" srcOrd="2" destOrd="0" parTransId="{B165CB14-9E61-49C7-8BEE-FE3FBAA490AD}" sibTransId="{0F52101C-A0ED-4EFA-ADB3-E368C1656574}"/>
    <dgm:cxn modelId="{7551C879-F841-4678-A278-B4C0E44BDFE9}" srcId="{4929DE97-FEEE-4E75-97F2-0778EAE0AFB1}" destId="{E4C5553E-413A-4C6D-AE6F-8202145383EF}" srcOrd="0" destOrd="0" parTransId="{3F5F0444-B51D-4590-B1FD-A40708472656}" sibTransId="{E624A2B0-47C6-4F4A-B2F5-351FB49D3A98}"/>
    <dgm:cxn modelId="{5C7B8FED-BAE2-495D-AB0D-66D060073BBD}" type="presParOf" srcId="{EFCA37E9-A2B4-4751-8F24-536AD1694A88}" destId="{B21025D1-41EE-4D95-810C-9CFEDAC90F56}" srcOrd="0" destOrd="0" presId="urn:microsoft.com/office/officeart/2005/8/layout/vList5"/>
    <dgm:cxn modelId="{0347B15A-EEF5-465D-8E0F-94D2D257D4F8}" type="presParOf" srcId="{B21025D1-41EE-4D95-810C-9CFEDAC90F56}" destId="{02FE26A0-6504-48E5-BCFE-CCA8F4D10AA2}" srcOrd="0" destOrd="0" presId="urn:microsoft.com/office/officeart/2005/8/layout/vList5"/>
    <dgm:cxn modelId="{C1510BF8-B0C7-42C1-9580-13BD9C478164}" type="presParOf" srcId="{B21025D1-41EE-4D95-810C-9CFEDAC90F56}" destId="{60019208-F4C5-497D-BEB5-9DDD1331A378}" srcOrd="1" destOrd="0" presId="urn:microsoft.com/office/officeart/2005/8/layout/vList5"/>
    <dgm:cxn modelId="{287ED207-7DFA-40B4-A7C3-A0D303205853}" type="presParOf" srcId="{EFCA37E9-A2B4-4751-8F24-536AD1694A88}" destId="{3FA092CA-0137-476F-B039-C49CDF658530}" srcOrd="1" destOrd="0" presId="urn:microsoft.com/office/officeart/2005/8/layout/vList5"/>
    <dgm:cxn modelId="{17262551-AB87-4463-90D0-990736354BBA}" type="presParOf" srcId="{EFCA37E9-A2B4-4751-8F24-536AD1694A88}" destId="{BA3E8AC5-8076-4862-BDAE-C6BF1F7CA7CB}" srcOrd="2" destOrd="0" presId="urn:microsoft.com/office/officeart/2005/8/layout/vList5"/>
    <dgm:cxn modelId="{63CD0AAC-2F01-44F9-9526-7585ABE198F7}" type="presParOf" srcId="{BA3E8AC5-8076-4862-BDAE-C6BF1F7CA7CB}" destId="{AC03FC96-BF86-40A5-8098-B4CC3593A35B}" srcOrd="0" destOrd="0" presId="urn:microsoft.com/office/officeart/2005/8/layout/vList5"/>
    <dgm:cxn modelId="{898425BA-3BAC-4C5D-BF13-EE79E5826346}" type="presParOf" srcId="{BA3E8AC5-8076-4862-BDAE-C6BF1F7CA7CB}" destId="{DFD8091B-6682-42CD-AA40-29B7130CF733}" srcOrd="1" destOrd="0" presId="urn:microsoft.com/office/officeart/2005/8/layout/vList5"/>
    <dgm:cxn modelId="{D8285163-15F4-4521-9F2F-17D85A5E81A9}" type="presParOf" srcId="{EFCA37E9-A2B4-4751-8F24-536AD1694A88}" destId="{5CFE746E-CF3F-40E7-B28A-EB6C11240E5A}" srcOrd="3" destOrd="0" presId="urn:microsoft.com/office/officeart/2005/8/layout/vList5"/>
    <dgm:cxn modelId="{6BBEB6D8-E8B2-4428-BCEE-37E864EC77E2}" type="presParOf" srcId="{EFCA37E9-A2B4-4751-8F24-536AD1694A88}" destId="{5828381F-14D3-4B1F-89AC-8E2ED9EA0A56}" srcOrd="4" destOrd="0" presId="urn:microsoft.com/office/officeart/2005/8/layout/vList5"/>
    <dgm:cxn modelId="{FF6B5477-1FB1-436A-A247-C65B795B8E26}" type="presParOf" srcId="{5828381F-14D3-4B1F-89AC-8E2ED9EA0A56}" destId="{74941231-8548-401D-A80B-F68986CCA938}" srcOrd="0" destOrd="0" presId="urn:microsoft.com/office/officeart/2005/8/layout/vList5"/>
    <dgm:cxn modelId="{690F0307-BF7E-4FC0-B442-3E684EF89064}" type="presParOf" srcId="{5828381F-14D3-4B1F-89AC-8E2ED9EA0A56}" destId="{C78127E3-30AB-4A64-AEF9-B3DF18B1A93C}" srcOrd="1" destOrd="0" presId="urn:microsoft.com/office/officeart/2005/8/layout/vList5"/>
    <dgm:cxn modelId="{2A432A27-84A8-4D5A-BC2B-40140054CE70}" type="presParOf" srcId="{EFCA37E9-A2B4-4751-8F24-536AD1694A88}" destId="{DEF4471E-0630-473A-A03A-784DF68D181E}" srcOrd="5" destOrd="0" presId="urn:microsoft.com/office/officeart/2005/8/layout/vList5"/>
    <dgm:cxn modelId="{F38CE23C-7723-4276-8B15-DEF970E1B730}" type="presParOf" srcId="{EFCA37E9-A2B4-4751-8F24-536AD1694A88}" destId="{6C3641B3-F12A-4471-AADE-D1242A5A47E1}" srcOrd="6" destOrd="0" presId="urn:microsoft.com/office/officeart/2005/8/layout/vList5"/>
    <dgm:cxn modelId="{ABECE595-7C67-4566-9862-484FA74A9845}" type="presParOf" srcId="{6C3641B3-F12A-4471-AADE-D1242A5A47E1}" destId="{E980D2FD-6764-4238-8866-6106DFEE323C}" srcOrd="0" destOrd="0" presId="urn:microsoft.com/office/officeart/2005/8/layout/vList5"/>
    <dgm:cxn modelId="{AF9A9FD2-8C5E-4AA3-BFF5-2B1EE4F4FD1E}" type="presParOf" srcId="{6C3641B3-F12A-4471-AADE-D1242A5A47E1}" destId="{F5D82E6C-6EB2-4C07-B8F4-F04F6CBF144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A500472-16EC-4C9A-ACED-1E8BC6B8FFA8}"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118A6D27-6942-4259-8934-98F37A56CF55}">
      <dgm:prSet phldrT="[Text]"/>
      <dgm:spPr/>
      <dgm:t>
        <a:bodyPr/>
        <a:lstStyle/>
        <a:p>
          <a:r>
            <a:rPr lang="en-US" dirty="0" smtClean="0"/>
            <a:t>Product Attributes to Look For When Buying Green </a:t>
          </a:r>
          <a:endParaRPr lang="en-US" dirty="0"/>
        </a:p>
      </dgm:t>
    </dgm:pt>
    <dgm:pt modelId="{86879AA3-69C2-40A3-BFE6-F722D61C6558}" type="parTrans" cxnId="{FA1C047E-E37D-4593-8100-2A044029548A}">
      <dgm:prSet/>
      <dgm:spPr/>
      <dgm:t>
        <a:bodyPr/>
        <a:lstStyle/>
        <a:p>
          <a:endParaRPr lang="en-US"/>
        </a:p>
      </dgm:t>
    </dgm:pt>
    <dgm:pt modelId="{7C60DE76-532A-486F-89C2-19B77F967C4A}" type="sibTrans" cxnId="{FA1C047E-E37D-4593-8100-2A044029548A}">
      <dgm:prSet/>
      <dgm:spPr/>
      <dgm:t>
        <a:bodyPr/>
        <a:lstStyle/>
        <a:p>
          <a:endParaRPr lang="en-US"/>
        </a:p>
      </dgm:t>
    </dgm:pt>
    <dgm:pt modelId="{4B83480E-AEE8-46D8-B154-B56426560D23}">
      <dgm:prSet phldrT="[Text]"/>
      <dgm:spPr/>
      <dgm:t>
        <a:bodyPr/>
        <a:lstStyle/>
        <a:p>
          <a:pPr>
            <a:spcAft>
              <a:spcPts val="1200"/>
            </a:spcAft>
          </a:pPr>
          <a:r>
            <a:rPr lang="en-US" dirty="0" err="1" smtClean="0"/>
            <a:t>Biobased</a:t>
          </a:r>
          <a:r>
            <a:rPr lang="en-US" dirty="0" smtClean="0"/>
            <a:t> content</a:t>
          </a:r>
          <a:endParaRPr lang="en-US" dirty="0"/>
        </a:p>
      </dgm:t>
    </dgm:pt>
    <dgm:pt modelId="{726310A1-7889-4312-B76C-9118F317A19F}" type="parTrans" cxnId="{36E06071-5F73-4A5A-BEA1-DF07A6E67C6C}">
      <dgm:prSet/>
      <dgm:spPr/>
      <dgm:t>
        <a:bodyPr/>
        <a:lstStyle/>
        <a:p>
          <a:endParaRPr lang="en-US"/>
        </a:p>
      </dgm:t>
    </dgm:pt>
    <dgm:pt modelId="{B3485B28-7FB7-41C0-BE6A-F21FD6608C56}" type="sibTrans" cxnId="{36E06071-5F73-4A5A-BEA1-DF07A6E67C6C}">
      <dgm:prSet/>
      <dgm:spPr/>
      <dgm:t>
        <a:bodyPr/>
        <a:lstStyle/>
        <a:p>
          <a:endParaRPr lang="en-US"/>
        </a:p>
      </dgm:t>
    </dgm:pt>
    <dgm:pt modelId="{1D79286E-4F03-4A0B-B8E4-1E80A2AF33F8}">
      <dgm:prSet/>
      <dgm:spPr/>
      <dgm:t>
        <a:bodyPr/>
        <a:lstStyle/>
        <a:p>
          <a:pPr>
            <a:spcAft>
              <a:spcPts val="1200"/>
            </a:spcAft>
          </a:pPr>
          <a:r>
            <a:rPr lang="en-US" dirty="0" smtClean="0"/>
            <a:t>Energy efficient</a:t>
          </a:r>
        </a:p>
      </dgm:t>
    </dgm:pt>
    <dgm:pt modelId="{A03386C6-D704-42A3-99AC-CC48A7EA4757}" type="parTrans" cxnId="{C068097E-A67D-43D6-8E7F-72AD66B3E493}">
      <dgm:prSet/>
      <dgm:spPr/>
      <dgm:t>
        <a:bodyPr/>
        <a:lstStyle/>
        <a:p>
          <a:endParaRPr lang="en-US"/>
        </a:p>
      </dgm:t>
    </dgm:pt>
    <dgm:pt modelId="{2C4636F4-7AF5-453E-A787-1B1D8D89AF08}" type="sibTrans" cxnId="{C068097E-A67D-43D6-8E7F-72AD66B3E493}">
      <dgm:prSet/>
      <dgm:spPr/>
      <dgm:t>
        <a:bodyPr/>
        <a:lstStyle/>
        <a:p>
          <a:endParaRPr lang="en-US"/>
        </a:p>
      </dgm:t>
    </dgm:pt>
    <dgm:pt modelId="{03CFAB53-1CBA-4931-A811-3F0F285AA205}">
      <dgm:prSet/>
      <dgm:spPr/>
      <dgm:t>
        <a:bodyPr/>
        <a:lstStyle/>
        <a:p>
          <a:pPr>
            <a:spcAft>
              <a:spcPts val="1200"/>
            </a:spcAft>
          </a:pPr>
          <a:r>
            <a:rPr lang="en-US" dirty="0" smtClean="0"/>
            <a:t>Enhanced indoor environmental quality</a:t>
          </a:r>
        </a:p>
      </dgm:t>
    </dgm:pt>
    <dgm:pt modelId="{DA68F300-F30E-449E-A607-C5D995A14A52}" type="parTrans" cxnId="{FC6905F4-48A0-409A-84E5-DA7C74526BBF}">
      <dgm:prSet/>
      <dgm:spPr/>
      <dgm:t>
        <a:bodyPr/>
        <a:lstStyle/>
        <a:p>
          <a:endParaRPr lang="en-US"/>
        </a:p>
      </dgm:t>
    </dgm:pt>
    <dgm:pt modelId="{F279C486-2A5B-41AE-AA67-3B8F0A7FF2AB}" type="sibTrans" cxnId="{FC6905F4-48A0-409A-84E5-DA7C74526BBF}">
      <dgm:prSet/>
      <dgm:spPr/>
      <dgm:t>
        <a:bodyPr/>
        <a:lstStyle/>
        <a:p>
          <a:endParaRPr lang="en-US"/>
        </a:p>
      </dgm:t>
    </dgm:pt>
    <dgm:pt modelId="{31312E09-0BC1-43D2-9701-B5D696083BAB}">
      <dgm:prSet/>
      <dgm:spPr/>
      <dgm:t>
        <a:bodyPr/>
        <a:lstStyle/>
        <a:p>
          <a:pPr>
            <a:spcAft>
              <a:spcPts val="1200"/>
            </a:spcAft>
          </a:pPr>
          <a:r>
            <a:rPr lang="en-US" dirty="0" smtClean="0"/>
            <a:t>Recyclable or reusable components</a:t>
          </a:r>
        </a:p>
      </dgm:t>
    </dgm:pt>
    <dgm:pt modelId="{46D8E073-A500-49C4-BC5C-7EE1B1AA5275}" type="parTrans" cxnId="{F6A10B90-22A0-4F21-8EF3-E89DDA751030}">
      <dgm:prSet/>
      <dgm:spPr/>
      <dgm:t>
        <a:bodyPr/>
        <a:lstStyle/>
        <a:p>
          <a:endParaRPr lang="en-US"/>
        </a:p>
      </dgm:t>
    </dgm:pt>
    <dgm:pt modelId="{8E794871-A7C7-4624-A337-866E9BF3F87B}" type="sibTrans" cxnId="{F6A10B90-22A0-4F21-8EF3-E89DDA751030}">
      <dgm:prSet/>
      <dgm:spPr/>
      <dgm:t>
        <a:bodyPr/>
        <a:lstStyle/>
        <a:p>
          <a:endParaRPr lang="en-US"/>
        </a:p>
      </dgm:t>
    </dgm:pt>
    <dgm:pt modelId="{341903AE-5474-4088-B9F2-05A2A2296732}">
      <dgm:prSet/>
      <dgm:spPr/>
      <dgm:t>
        <a:bodyPr/>
        <a:lstStyle/>
        <a:p>
          <a:pPr>
            <a:spcAft>
              <a:spcPts val="1200"/>
            </a:spcAft>
          </a:pPr>
          <a:r>
            <a:rPr lang="en-US" dirty="0" smtClean="0"/>
            <a:t>Non-toxic or reduced toxicity</a:t>
          </a:r>
        </a:p>
      </dgm:t>
    </dgm:pt>
    <dgm:pt modelId="{736D055F-944E-48BC-9208-8C389C5EC56E}" type="parTrans" cxnId="{6F57431E-755C-4B87-918C-013C8AC4F8ED}">
      <dgm:prSet/>
      <dgm:spPr/>
      <dgm:t>
        <a:bodyPr/>
        <a:lstStyle/>
        <a:p>
          <a:endParaRPr lang="en-US"/>
        </a:p>
      </dgm:t>
    </dgm:pt>
    <dgm:pt modelId="{544E4EB0-088D-46F9-931B-340575D78819}" type="sibTrans" cxnId="{6F57431E-755C-4B87-918C-013C8AC4F8ED}">
      <dgm:prSet/>
      <dgm:spPr/>
      <dgm:t>
        <a:bodyPr/>
        <a:lstStyle/>
        <a:p>
          <a:endParaRPr lang="en-US"/>
        </a:p>
      </dgm:t>
    </dgm:pt>
    <dgm:pt modelId="{BBE0C416-700E-45F4-923D-06FB0BB5F2D7}">
      <dgm:prSet/>
      <dgm:spPr/>
      <dgm:t>
        <a:bodyPr/>
        <a:lstStyle/>
        <a:p>
          <a:pPr>
            <a:spcAft>
              <a:spcPts val="1200"/>
            </a:spcAft>
          </a:pPr>
          <a:r>
            <a:rPr lang="en-US" dirty="0" smtClean="0"/>
            <a:t>Reduced waste</a:t>
          </a:r>
        </a:p>
      </dgm:t>
    </dgm:pt>
    <dgm:pt modelId="{96887274-A2D4-4072-8EEE-7654C55CC16E}" type="parTrans" cxnId="{47D05339-EFC1-4E2F-9669-AB401ED15373}">
      <dgm:prSet/>
      <dgm:spPr/>
      <dgm:t>
        <a:bodyPr/>
        <a:lstStyle/>
        <a:p>
          <a:endParaRPr lang="en-US"/>
        </a:p>
      </dgm:t>
    </dgm:pt>
    <dgm:pt modelId="{7F7AB87E-3F37-4921-8E08-FCE5DDA79F70}" type="sibTrans" cxnId="{47D05339-EFC1-4E2F-9669-AB401ED15373}">
      <dgm:prSet/>
      <dgm:spPr/>
      <dgm:t>
        <a:bodyPr/>
        <a:lstStyle/>
        <a:p>
          <a:endParaRPr lang="en-US"/>
        </a:p>
      </dgm:t>
    </dgm:pt>
    <dgm:pt modelId="{E9CB6451-3414-40A0-AED9-06058F61A990}">
      <dgm:prSet/>
      <dgm:spPr/>
      <dgm:t>
        <a:bodyPr/>
        <a:lstStyle/>
        <a:p>
          <a:pPr>
            <a:spcAft>
              <a:spcPts val="1200"/>
            </a:spcAft>
          </a:pPr>
          <a:r>
            <a:rPr lang="en-US" dirty="0" smtClean="0"/>
            <a:t>Water efficient</a:t>
          </a:r>
          <a:r>
            <a:rPr lang="en-US" baseline="30000" dirty="0" smtClean="0"/>
            <a:t>1</a:t>
          </a:r>
          <a:endParaRPr lang="en-US" dirty="0" smtClean="0"/>
        </a:p>
      </dgm:t>
    </dgm:pt>
    <dgm:pt modelId="{70B46BAB-4DE0-4B32-98E4-1809BFAA80AA}" type="parTrans" cxnId="{E2541120-0994-499F-89F4-2629FF306D0B}">
      <dgm:prSet/>
      <dgm:spPr/>
      <dgm:t>
        <a:bodyPr/>
        <a:lstStyle/>
        <a:p>
          <a:endParaRPr lang="en-US"/>
        </a:p>
      </dgm:t>
    </dgm:pt>
    <dgm:pt modelId="{D31DEF31-CCDD-4CB8-A9C0-0C6A9728D636}" type="sibTrans" cxnId="{E2541120-0994-499F-89F4-2629FF306D0B}">
      <dgm:prSet/>
      <dgm:spPr/>
      <dgm:t>
        <a:bodyPr/>
        <a:lstStyle/>
        <a:p>
          <a:endParaRPr lang="en-US"/>
        </a:p>
      </dgm:t>
    </dgm:pt>
    <dgm:pt modelId="{FC91A894-57AF-455D-92D5-DF55B874C489}">
      <dgm:prSet/>
      <dgm:spPr/>
      <dgm:t>
        <a:bodyPr/>
        <a:lstStyle/>
        <a:p>
          <a:pPr>
            <a:spcAft>
              <a:spcPts val="1200"/>
            </a:spcAft>
          </a:pPr>
          <a:r>
            <a:rPr lang="en-US" dirty="0" smtClean="0"/>
            <a:t>Low embodied energy</a:t>
          </a:r>
        </a:p>
      </dgm:t>
    </dgm:pt>
    <dgm:pt modelId="{0B452156-2180-4BBA-97D6-FA18982D446B}" type="parTrans" cxnId="{E79101E7-8A0E-4AF9-AEF8-FBC3C8DD0975}">
      <dgm:prSet/>
      <dgm:spPr/>
      <dgm:t>
        <a:bodyPr/>
        <a:lstStyle/>
        <a:p>
          <a:endParaRPr lang="en-US"/>
        </a:p>
      </dgm:t>
    </dgm:pt>
    <dgm:pt modelId="{B1EC5AEF-DFAE-457D-851D-A19513E14FEF}" type="sibTrans" cxnId="{E79101E7-8A0E-4AF9-AEF8-FBC3C8DD0975}">
      <dgm:prSet/>
      <dgm:spPr/>
      <dgm:t>
        <a:bodyPr/>
        <a:lstStyle/>
        <a:p>
          <a:endParaRPr lang="en-US"/>
        </a:p>
      </dgm:t>
    </dgm:pt>
    <dgm:pt modelId="{B05C00ED-D93C-4707-BE6E-6D9E718DF1C4}">
      <dgm:prSet/>
      <dgm:spPr/>
      <dgm:t>
        <a:bodyPr/>
        <a:lstStyle/>
        <a:p>
          <a:pPr>
            <a:spcAft>
              <a:spcPts val="1200"/>
            </a:spcAft>
          </a:pPr>
          <a:r>
            <a:rPr lang="en-US" dirty="0" smtClean="0"/>
            <a:t>Recycled content</a:t>
          </a:r>
        </a:p>
      </dgm:t>
    </dgm:pt>
    <dgm:pt modelId="{25AF7412-8375-4F1E-B367-D92D482BC988}" type="parTrans" cxnId="{26D2E37F-8889-4D05-8274-F66F5B278968}">
      <dgm:prSet/>
      <dgm:spPr/>
      <dgm:t>
        <a:bodyPr/>
        <a:lstStyle/>
        <a:p>
          <a:endParaRPr lang="en-US"/>
        </a:p>
      </dgm:t>
    </dgm:pt>
    <dgm:pt modelId="{3CD846DB-DD83-4592-8FB3-B000C8CBAA5C}" type="sibTrans" cxnId="{26D2E37F-8889-4D05-8274-F66F5B278968}">
      <dgm:prSet/>
      <dgm:spPr/>
      <dgm:t>
        <a:bodyPr/>
        <a:lstStyle/>
        <a:p>
          <a:endParaRPr lang="en-US"/>
        </a:p>
      </dgm:t>
    </dgm:pt>
    <dgm:pt modelId="{BC0D4E34-11AA-408D-BB09-00B6758DF4B2}">
      <dgm:prSet/>
      <dgm:spPr/>
      <dgm:t>
        <a:bodyPr/>
        <a:lstStyle/>
        <a:p>
          <a:pPr>
            <a:spcAft>
              <a:spcPts val="1200"/>
            </a:spcAft>
          </a:pPr>
          <a:r>
            <a:rPr lang="en-US" dirty="0" smtClean="0"/>
            <a:t>Reduced environmental impact over the lifecycle</a:t>
          </a:r>
        </a:p>
      </dgm:t>
    </dgm:pt>
    <dgm:pt modelId="{97068989-59A8-4446-9E7F-7D9CB15EC16B}" type="parTrans" cxnId="{9C24F1A1-1AFE-448E-A0AE-ABA1D9C6FCDE}">
      <dgm:prSet/>
      <dgm:spPr/>
      <dgm:t>
        <a:bodyPr/>
        <a:lstStyle/>
        <a:p>
          <a:endParaRPr lang="en-US"/>
        </a:p>
      </dgm:t>
    </dgm:pt>
    <dgm:pt modelId="{100AF05F-4B0B-4FC8-B565-F46D3E2382C7}" type="sibTrans" cxnId="{9C24F1A1-1AFE-448E-A0AE-ABA1D9C6FCDE}">
      <dgm:prSet/>
      <dgm:spPr/>
      <dgm:t>
        <a:bodyPr/>
        <a:lstStyle/>
        <a:p>
          <a:endParaRPr lang="en-US"/>
        </a:p>
      </dgm:t>
    </dgm:pt>
    <dgm:pt modelId="{AC0201A6-9DCE-4633-B16B-818E909F1E73}">
      <dgm:prSet phldrT="[Text]"/>
      <dgm:spPr/>
      <dgm:t>
        <a:bodyPr/>
        <a:lstStyle/>
        <a:p>
          <a:pPr>
            <a:spcAft>
              <a:spcPts val="1200"/>
            </a:spcAft>
          </a:pPr>
          <a:r>
            <a:rPr lang="en-US" dirty="0" smtClean="0"/>
            <a:t>Biodegradable</a:t>
          </a:r>
          <a:endParaRPr lang="en-US" dirty="0"/>
        </a:p>
      </dgm:t>
    </dgm:pt>
    <dgm:pt modelId="{74C03F9B-74AA-49CD-8475-62697B1396BB}" type="parTrans" cxnId="{CD7DF8E9-10F2-4D62-BEEE-C9FC21417E6F}">
      <dgm:prSet/>
      <dgm:spPr/>
      <dgm:t>
        <a:bodyPr/>
        <a:lstStyle/>
        <a:p>
          <a:endParaRPr lang="en-US"/>
        </a:p>
      </dgm:t>
    </dgm:pt>
    <dgm:pt modelId="{6610356E-0B7A-4117-B071-3B29E782C4AE}" type="sibTrans" cxnId="{CD7DF8E9-10F2-4D62-BEEE-C9FC21417E6F}">
      <dgm:prSet/>
      <dgm:spPr/>
      <dgm:t>
        <a:bodyPr/>
        <a:lstStyle/>
        <a:p>
          <a:endParaRPr lang="en-US"/>
        </a:p>
      </dgm:t>
    </dgm:pt>
    <dgm:pt modelId="{D6DCB6BA-19B8-43B0-A0BE-7824698B183D}" type="pres">
      <dgm:prSet presAssocID="{5A500472-16EC-4C9A-ACED-1E8BC6B8FFA8}" presName="Name0" presStyleCnt="0">
        <dgm:presLayoutVars>
          <dgm:dir/>
          <dgm:animLvl val="lvl"/>
          <dgm:resizeHandles val="exact"/>
        </dgm:presLayoutVars>
      </dgm:prSet>
      <dgm:spPr/>
      <dgm:t>
        <a:bodyPr/>
        <a:lstStyle/>
        <a:p>
          <a:endParaRPr lang="en-US"/>
        </a:p>
      </dgm:t>
    </dgm:pt>
    <dgm:pt modelId="{ED72F566-7CF4-468C-8FEB-C91730A833B1}" type="pres">
      <dgm:prSet presAssocID="{118A6D27-6942-4259-8934-98F37A56CF55}" presName="composite" presStyleCnt="0"/>
      <dgm:spPr/>
    </dgm:pt>
    <dgm:pt modelId="{E0811B0D-A3F6-4DA1-BE6C-AEE666243B51}" type="pres">
      <dgm:prSet presAssocID="{118A6D27-6942-4259-8934-98F37A56CF55}" presName="parTx" presStyleLbl="alignNode1" presStyleIdx="0" presStyleCnt="1">
        <dgm:presLayoutVars>
          <dgm:chMax val="0"/>
          <dgm:chPref val="0"/>
          <dgm:bulletEnabled val="1"/>
        </dgm:presLayoutVars>
      </dgm:prSet>
      <dgm:spPr/>
      <dgm:t>
        <a:bodyPr/>
        <a:lstStyle/>
        <a:p>
          <a:endParaRPr lang="en-US"/>
        </a:p>
      </dgm:t>
    </dgm:pt>
    <dgm:pt modelId="{89007D21-1CFB-4B1F-9A3B-CB25B3BB03EF}" type="pres">
      <dgm:prSet presAssocID="{118A6D27-6942-4259-8934-98F37A56CF55}" presName="desTx" presStyleLbl="alignAccFollowNode1" presStyleIdx="0" presStyleCnt="1">
        <dgm:presLayoutVars>
          <dgm:bulletEnabled val="1"/>
        </dgm:presLayoutVars>
      </dgm:prSet>
      <dgm:spPr/>
      <dgm:t>
        <a:bodyPr/>
        <a:lstStyle/>
        <a:p>
          <a:endParaRPr lang="en-US"/>
        </a:p>
      </dgm:t>
    </dgm:pt>
  </dgm:ptLst>
  <dgm:cxnLst>
    <dgm:cxn modelId="{CD7DF8E9-10F2-4D62-BEEE-C9FC21417E6F}" srcId="{118A6D27-6942-4259-8934-98F37A56CF55}" destId="{AC0201A6-9DCE-4633-B16B-818E909F1E73}" srcOrd="1" destOrd="0" parTransId="{74C03F9B-74AA-49CD-8475-62697B1396BB}" sibTransId="{6610356E-0B7A-4117-B071-3B29E782C4AE}"/>
    <dgm:cxn modelId="{85804BFE-0909-4E03-8790-53B0C2DB93D4}" type="presOf" srcId="{BBE0C416-700E-45F4-923D-06FB0BB5F2D7}" destId="{89007D21-1CFB-4B1F-9A3B-CB25B3BB03EF}" srcOrd="0" destOrd="9" presId="urn:microsoft.com/office/officeart/2005/8/layout/hList1"/>
    <dgm:cxn modelId="{47D05339-EFC1-4E2F-9669-AB401ED15373}" srcId="{118A6D27-6942-4259-8934-98F37A56CF55}" destId="{BBE0C416-700E-45F4-923D-06FB0BB5F2D7}" srcOrd="9" destOrd="0" parTransId="{96887274-A2D4-4072-8EEE-7654C55CC16E}" sibTransId="{7F7AB87E-3F37-4921-8E08-FCE5DDA79F70}"/>
    <dgm:cxn modelId="{E79101E7-8A0E-4AF9-AEF8-FBC3C8DD0975}" srcId="{118A6D27-6942-4259-8934-98F37A56CF55}" destId="{FC91A894-57AF-455D-92D5-DF55B874C489}" srcOrd="4" destOrd="0" parTransId="{0B452156-2180-4BBA-97D6-FA18982D446B}" sibTransId="{B1EC5AEF-DFAE-457D-851D-A19513E14FEF}"/>
    <dgm:cxn modelId="{1736C30D-67CC-4506-8B9D-36138CE065B9}" type="presOf" srcId="{FC91A894-57AF-455D-92D5-DF55B874C489}" destId="{89007D21-1CFB-4B1F-9A3B-CB25B3BB03EF}" srcOrd="0" destOrd="4" presId="urn:microsoft.com/office/officeart/2005/8/layout/hList1"/>
    <dgm:cxn modelId="{FC6905F4-48A0-409A-84E5-DA7C74526BBF}" srcId="{118A6D27-6942-4259-8934-98F37A56CF55}" destId="{03CFAB53-1CBA-4931-A811-3F0F285AA205}" srcOrd="3" destOrd="0" parTransId="{DA68F300-F30E-449E-A607-C5D995A14A52}" sibTransId="{F279C486-2A5B-41AE-AA67-3B8F0A7FF2AB}"/>
    <dgm:cxn modelId="{73180D8D-3EC5-4EEA-89C8-9BFD6EC6DB72}" type="presOf" srcId="{E9CB6451-3414-40A0-AED9-06058F61A990}" destId="{89007D21-1CFB-4B1F-9A3B-CB25B3BB03EF}" srcOrd="0" destOrd="10" presId="urn:microsoft.com/office/officeart/2005/8/layout/hList1"/>
    <dgm:cxn modelId="{5686781C-D50F-4C4A-A41C-F762FE4CE4F8}" type="presOf" srcId="{4B83480E-AEE8-46D8-B154-B56426560D23}" destId="{89007D21-1CFB-4B1F-9A3B-CB25B3BB03EF}" srcOrd="0" destOrd="0" presId="urn:microsoft.com/office/officeart/2005/8/layout/hList1"/>
    <dgm:cxn modelId="{04800C89-F2F3-42E6-9F47-BDFD83D14EFA}" type="presOf" srcId="{BC0D4E34-11AA-408D-BB09-00B6758DF4B2}" destId="{89007D21-1CFB-4B1F-9A3B-CB25B3BB03EF}" srcOrd="0" destOrd="7" presId="urn:microsoft.com/office/officeart/2005/8/layout/hList1"/>
    <dgm:cxn modelId="{9416AE4B-3780-4C1B-90AB-9554AE64CAA8}" type="presOf" srcId="{118A6D27-6942-4259-8934-98F37A56CF55}" destId="{E0811B0D-A3F6-4DA1-BE6C-AEE666243B51}" srcOrd="0" destOrd="0" presId="urn:microsoft.com/office/officeart/2005/8/layout/hList1"/>
    <dgm:cxn modelId="{C2B53262-2F8D-4EE7-B3E4-C3341B939ED7}" type="presOf" srcId="{03CFAB53-1CBA-4931-A811-3F0F285AA205}" destId="{89007D21-1CFB-4B1F-9A3B-CB25B3BB03EF}" srcOrd="0" destOrd="3" presId="urn:microsoft.com/office/officeart/2005/8/layout/hList1"/>
    <dgm:cxn modelId="{6F57431E-755C-4B87-918C-013C8AC4F8ED}" srcId="{118A6D27-6942-4259-8934-98F37A56CF55}" destId="{341903AE-5474-4088-B9F2-05A2A2296732}" srcOrd="8" destOrd="0" parTransId="{736D055F-944E-48BC-9208-8C389C5EC56E}" sibTransId="{544E4EB0-088D-46F9-931B-340575D78819}"/>
    <dgm:cxn modelId="{FA1C047E-E37D-4593-8100-2A044029548A}" srcId="{5A500472-16EC-4C9A-ACED-1E8BC6B8FFA8}" destId="{118A6D27-6942-4259-8934-98F37A56CF55}" srcOrd="0" destOrd="0" parTransId="{86879AA3-69C2-40A3-BFE6-F722D61C6558}" sibTransId="{7C60DE76-532A-486F-89C2-19B77F967C4A}"/>
    <dgm:cxn modelId="{33A835E5-977B-468A-BBDB-19AEAB6CAEEC}" type="presOf" srcId="{5A500472-16EC-4C9A-ACED-1E8BC6B8FFA8}" destId="{D6DCB6BA-19B8-43B0-A0BE-7824698B183D}" srcOrd="0" destOrd="0" presId="urn:microsoft.com/office/officeart/2005/8/layout/hList1"/>
    <dgm:cxn modelId="{F6A10B90-22A0-4F21-8EF3-E89DDA751030}" srcId="{118A6D27-6942-4259-8934-98F37A56CF55}" destId="{31312E09-0BC1-43D2-9701-B5D696083BAB}" srcOrd="5" destOrd="0" parTransId="{46D8E073-A500-49C4-BC5C-7EE1B1AA5275}" sibTransId="{8E794871-A7C7-4624-A337-866E9BF3F87B}"/>
    <dgm:cxn modelId="{36E06071-5F73-4A5A-BEA1-DF07A6E67C6C}" srcId="{118A6D27-6942-4259-8934-98F37A56CF55}" destId="{4B83480E-AEE8-46D8-B154-B56426560D23}" srcOrd="0" destOrd="0" parTransId="{726310A1-7889-4312-B76C-9118F317A19F}" sibTransId="{B3485B28-7FB7-41C0-BE6A-F21FD6608C56}"/>
    <dgm:cxn modelId="{32387036-5D79-494B-ACEC-F96D6CE48423}" type="presOf" srcId="{341903AE-5474-4088-B9F2-05A2A2296732}" destId="{89007D21-1CFB-4B1F-9A3B-CB25B3BB03EF}" srcOrd="0" destOrd="8" presId="urn:microsoft.com/office/officeart/2005/8/layout/hList1"/>
    <dgm:cxn modelId="{0435DC66-B5C1-4B5D-B3EE-3A55ADA8CB71}" type="presOf" srcId="{AC0201A6-9DCE-4633-B16B-818E909F1E73}" destId="{89007D21-1CFB-4B1F-9A3B-CB25B3BB03EF}" srcOrd="0" destOrd="1" presId="urn:microsoft.com/office/officeart/2005/8/layout/hList1"/>
    <dgm:cxn modelId="{9C24F1A1-1AFE-448E-A0AE-ABA1D9C6FCDE}" srcId="{118A6D27-6942-4259-8934-98F37A56CF55}" destId="{BC0D4E34-11AA-408D-BB09-00B6758DF4B2}" srcOrd="7" destOrd="0" parTransId="{97068989-59A8-4446-9E7F-7D9CB15EC16B}" sibTransId="{100AF05F-4B0B-4FC8-B565-F46D3E2382C7}"/>
    <dgm:cxn modelId="{DD2460AF-7279-45C4-8575-0CBA2CA588CE}" type="presOf" srcId="{B05C00ED-D93C-4707-BE6E-6D9E718DF1C4}" destId="{89007D21-1CFB-4B1F-9A3B-CB25B3BB03EF}" srcOrd="0" destOrd="6" presId="urn:microsoft.com/office/officeart/2005/8/layout/hList1"/>
    <dgm:cxn modelId="{7C526C45-DEF3-41D2-9F8D-25B2166988BB}" type="presOf" srcId="{31312E09-0BC1-43D2-9701-B5D696083BAB}" destId="{89007D21-1CFB-4B1F-9A3B-CB25B3BB03EF}" srcOrd="0" destOrd="5" presId="urn:microsoft.com/office/officeart/2005/8/layout/hList1"/>
    <dgm:cxn modelId="{C068097E-A67D-43D6-8E7F-72AD66B3E493}" srcId="{118A6D27-6942-4259-8934-98F37A56CF55}" destId="{1D79286E-4F03-4A0B-B8E4-1E80A2AF33F8}" srcOrd="2" destOrd="0" parTransId="{A03386C6-D704-42A3-99AC-CC48A7EA4757}" sibTransId="{2C4636F4-7AF5-453E-A787-1B1D8D89AF08}"/>
    <dgm:cxn modelId="{E2541120-0994-499F-89F4-2629FF306D0B}" srcId="{118A6D27-6942-4259-8934-98F37A56CF55}" destId="{E9CB6451-3414-40A0-AED9-06058F61A990}" srcOrd="10" destOrd="0" parTransId="{70B46BAB-4DE0-4B32-98E4-1809BFAA80AA}" sibTransId="{D31DEF31-CCDD-4CB8-A9C0-0C6A9728D636}"/>
    <dgm:cxn modelId="{AEC51D83-46E4-4D67-B889-5B48BF3F94B3}" type="presOf" srcId="{1D79286E-4F03-4A0B-B8E4-1E80A2AF33F8}" destId="{89007D21-1CFB-4B1F-9A3B-CB25B3BB03EF}" srcOrd="0" destOrd="2" presId="urn:microsoft.com/office/officeart/2005/8/layout/hList1"/>
    <dgm:cxn modelId="{26D2E37F-8889-4D05-8274-F66F5B278968}" srcId="{118A6D27-6942-4259-8934-98F37A56CF55}" destId="{B05C00ED-D93C-4707-BE6E-6D9E718DF1C4}" srcOrd="6" destOrd="0" parTransId="{25AF7412-8375-4F1E-B367-D92D482BC988}" sibTransId="{3CD846DB-DD83-4592-8FB3-B000C8CBAA5C}"/>
    <dgm:cxn modelId="{28947A6B-2FEA-4D53-A340-E166FF0715C8}" type="presParOf" srcId="{D6DCB6BA-19B8-43B0-A0BE-7824698B183D}" destId="{ED72F566-7CF4-468C-8FEB-C91730A833B1}" srcOrd="0" destOrd="0" presId="urn:microsoft.com/office/officeart/2005/8/layout/hList1"/>
    <dgm:cxn modelId="{89E3FBA4-F0C1-41CE-A029-D0CAB142295D}" type="presParOf" srcId="{ED72F566-7CF4-468C-8FEB-C91730A833B1}" destId="{E0811B0D-A3F6-4DA1-BE6C-AEE666243B51}" srcOrd="0" destOrd="0" presId="urn:microsoft.com/office/officeart/2005/8/layout/hList1"/>
    <dgm:cxn modelId="{85EE43B2-75B3-465A-AFE1-B0DCC4D464CB}" type="presParOf" srcId="{ED72F566-7CF4-468C-8FEB-C91730A833B1}" destId="{89007D21-1CFB-4B1F-9A3B-CB25B3BB03E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Green Purchasing</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A3A00EA7-D5EA-4B13-B4E3-C594860CC81F}">
      <dgm:prSet phldrT="[Text]" custT="1"/>
      <dgm:spPr/>
      <dgm:t>
        <a:bodyPr/>
        <a:lstStyle/>
        <a:p>
          <a:r>
            <a:rPr lang="en-US" sz="1400" dirty="0" smtClean="0"/>
            <a:t>Material Conservation/Waste Minimization</a:t>
          </a:r>
          <a:endParaRPr lang="en-US" sz="1400" dirty="0"/>
        </a:p>
      </dgm:t>
    </dgm:pt>
    <dgm:pt modelId="{B9DBDCAD-C312-4BC4-A7C0-E7B75062CA55}" type="parTrans" cxnId="{F6CAD5AF-694F-4EE8-954E-C8E3E03C0846}">
      <dgm:prSet/>
      <dgm:spPr/>
      <dgm:t>
        <a:bodyPr/>
        <a:lstStyle/>
        <a:p>
          <a:endParaRPr lang="en-US"/>
        </a:p>
      </dgm:t>
    </dgm:pt>
    <dgm:pt modelId="{A9DB5AB2-5EF1-45E8-926D-3720A6264428}" type="sibTrans" cxnId="{F6CAD5AF-694F-4EE8-954E-C8E3E03C0846}">
      <dgm:prSet/>
      <dgm:spPr/>
      <dgm:t>
        <a:bodyPr/>
        <a:lstStyle/>
        <a:p>
          <a:endParaRPr lang="en-US"/>
        </a:p>
      </dgm:t>
    </dgm:pt>
    <dgm:pt modelId="{66AEEA6D-3BB5-496F-9B30-39FD63C8C2D6}">
      <dgm:prSet phldrT="[Text]" custT="1"/>
      <dgm:spPr/>
      <dgm:t>
        <a:bodyPr/>
        <a:lstStyle/>
        <a:p>
          <a:r>
            <a:rPr lang="en-US" sz="1400" dirty="0" smtClean="0"/>
            <a:t>Pollution Prevention</a:t>
          </a:r>
          <a:endParaRPr lang="en-US" sz="1400" dirty="0"/>
        </a:p>
      </dgm:t>
    </dgm:pt>
    <dgm:pt modelId="{344AB729-B7CF-4569-87A9-EBAC5E70150A}" type="parTrans" cxnId="{A6F91B9B-49F6-4267-9D02-439F93C96C97}">
      <dgm:prSet/>
      <dgm:spPr/>
      <dgm:t>
        <a:bodyPr/>
        <a:lstStyle/>
        <a:p>
          <a:endParaRPr lang="en-US"/>
        </a:p>
      </dgm:t>
    </dgm:pt>
    <dgm:pt modelId="{92622F9B-4B20-47F3-8343-73EC49371DD5}" type="sibTrans" cxnId="{A6F91B9B-49F6-4267-9D02-439F93C96C97}">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62814">
        <dgm:presLayoutVars>
          <dgm:chMax val="0"/>
          <dgm:bulletEnabled val="1"/>
        </dgm:presLayoutVars>
      </dgm:prSet>
      <dgm:spPr/>
      <dgm:t>
        <a:bodyPr/>
        <a:lstStyle/>
        <a:p>
          <a:endParaRPr lang="en-US"/>
        </a:p>
      </dgm:t>
    </dgm:pt>
  </dgm:ptLst>
  <dgm:cxnLst>
    <dgm:cxn modelId="{899F19B3-65EB-401A-A447-BD1D77550575}" type="presOf" srcId="{FFC9B2A8-8099-4EE4-B21E-726F4DF27A71}" destId="{D325A295-D3B8-4E94-8C14-A76270783C88}" srcOrd="0" destOrd="0" presId="urn:microsoft.com/office/officeart/2005/8/layout/hList2"/>
    <dgm:cxn modelId="{F6CAD5AF-694F-4EE8-954E-C8E3E03C0846}" srcId="{FFC9B2A8-8099-4EE4-B21E-726F4DF27A71}" destId="{A3A00EA7-D5EA-4B13-B4E3-C594860CC81F}" srcOrd="1" destOrd="0" parTransId="{B9DBDCAD-C312-4BC4-A7C0-E7B75062CA55}" sibTransId="{A9DB5AB2-5EF1-45E8-926D-3720A6264428}"/>
    <dgm:cxn modelId="{7653074D-C5AE-46B8-924F-DE29DF38B74A}" srcId="{FFC9B2A8-8099-4EE4-B21E-726F4DF27A71}" destId="{112CA22B-B042-40A5-9794-0730A5CA5011}" srcOrd="0" destOrd="0" parTransId="{DE105B56-DA8B-4AD7-8123-FF2C2A60A9B6}" sibTransId="{CCDA51FA-D6D3-44AF-8470-BB9D8CB320E8}"/>
    <dgm:cxn modelId="{39A58B57-456D-4353-B721-B503A3CF873A}" type="presOf" srcId="{66AEEA6D-3BB5-496F-9B30-39FD63C8C2D6}" destId="{04D9B468-C7DB-4896-A785-625B2A83C092}" srcOrd="0" destOrd="2" presId="urn:microsoft.com/office/officeart/2005/8/layout/hList2"/>
    <dgm:cxn modelId="{8612C1FA-79D7-4118-AD03-86F4E7800813}" type="presOf" srcId="{A3A00EA7-D5EA-4B13-B4E3-C594860CC81F}" destId="{04D9B468-C7DB-4896-A785-625B2A83C092}" srcOrd="0" destOrd="1" presId="urn:microsoft.com/office/officeart/2005/8/layout/hList2"/>
    <dgm:cxn modelId="{A6F91B9B-49F6-4267-9D02-439F93C96C97}" srcId="{FFC9B2A8-8099-4EE4-B21E-726F4DF27A71}" destId="{66AEEA6D-3BB5-496F-9B30-39FD63C8C2D6}" srcOrd="2" destOrd="0" parTransId="{344AB729-B7CF-4569-87A9-EBAC5E70150A}" sibTransId="{92622F9B-4B20-47F3-8343-73EC49371DD5}"/>
    <dgm:cxn modelId="{E639F4C7-8241-43C7-B32A-C50E43770182}"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0522B19A-AD5F-4D18-9752-82AA9E041509}" type="presOf" srcId="{706CC38C-CCAA-416E-8B41-25CAA89F1897}" destId="{F48E3D62-5A5C-47D5-8CC0-6C5ECB4A1EE9}" srcOrd="0" destOrd="0" presId="urn:microsoft.com/office/officeart/2005/8/layout/hList2"/>
    <dgm:cxn modelId="{2EA6F3F8-13A4-4B3E-94DE-BBF727033A18}" type="presParOf" srcId="{F48E3D62-5A5C-47D5-8CC0-6C5ECB4A1EE9}" destId="{04692C2A-C643-4A3E-AB35-433D0BFFF17F}" srcOrd="0" destOrd="0" presId="urn:microsoft.com/office/officeart/2005/8/layout/hList2"/>
    <dgm:cxn modelId="{9597D5BB-4F3F-48D2-BFA2-843E0F0F37F6}" type="presParOf" srcId="{04692C2A-C643-4A3E-AB35-433D0BFFF17F}" destId="{CE974109-CA0F-440F-94D3-0CD624624309}" srcOrd="0" destOrd="0" presId="urn:microsoft.com/office/officeart/2005/8/layout/hList2"/>
    <dgm:cxn modelId="{580CF15D-D216-48CC-818C-78FF3FD55878}" type="presParOf" srcId="{04692C2A-C643-4A3E-AB35-433D0BFFF17F}" destId="{04D9B468-C7DB-4896-A785-625B2A83C092}" srcOrd="1" destOrd="0" presId="urn:microsoft.com/office/officeart/2005/8/layout/hList2"/>
    <dgm:cxn modelId="{C4B1D2D6-DE75-42A5-B39C-EA7AE11D9DDB}"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E57BBA6-16E0-46CF-8475-42465337A8DF}" type="doc">
      <dgm:prSet loTypeId="urn:microsoft.com/office/officeart/2005/8/layout/cycle8" loCatId="cycle" qsTypeId="urn:microsoft.com/office/officeart/2005/8/quickstyle/3d1" qsCatId="3D" csTypeId="urn:microsoft.com/office/officeart/2005/8/colors/accent1_2" csCatId="accent1" phldr="1"/>
      <dgm:spPr/>
      <dgm:t>
        <a:bodyPr/>
        <a:lstStyle/>
        <a:p>
          <a:endParaRPr lang="en-US"/>
        </a:p>
      </dgm:t>
    </dgm:pt>
    <dgm:pt modelId="{8F65B3D0-F9AB-48E0-9E1F-E36E36EA7E73}">
      <dgm:prSet phldrT="[Text]"/>
      <dgm:spPr/>
      <dgm:t>
        <a:bodyPr/>
        <a:lstStyle/>
        <a:p>
          <a:r>
            <a:rPr lang="en-US" b="1" dirty="0" smtClean="0">
              <a:solidFill>
                <a:schemeClr val="tx1"/>
              </a:solidFill>
            </a:rPr>
            <a:t>Water</a:t>
          </a:r>
          <a:r>
            <a:rPr lang="en-US" dirty="0" smtClean="0"/>
            <a:t> is needed to Generate Electricity</a:t>
          </a:r>
          <a:endParaRPr lang="en-US" dirty="0"/>
        </a:p>
      </dgm:t>
    </dgm:pt>
    <dgm:pt modelId="{695C03D7-E6B9-4817-8894-51B8FB8E3F3E}" type="parTrans" cxnId="{6989E202-7DA1-4FAD-98DF-31FC3F86F12C}">
      <dgm:prSet/>
      <dgm:spPr/>
      <dgm:t>
        <a:bodyPr/>
        <a:lstStyle/>
        <a:p>
          <a:endParaRPr lang="en-US"/>
        </a:p>
      </dgm:t>
    </dgm:pt>
    <dgm:pt modelId="{CB8F1B99-0012-4A16-A672-EE30D137FB8D}" type="sibTrans" cxnId="{6989E202-7DA1-4FAD-98DF-31FC3F86F12C}">
      <dgm:prSet/>
      <dgm:spPr/>
      <dgm:t>
        <a:bodyPr/>
        <a:lstStyle/>
        <a:p>
          <a:endParaRPr lang="en-US"/>
        </a:p>
      </dgm:t>
    </dgm:pt>
    <dgm:pt modelId="{89602266-15F7-4F65-9480-4DB740B87B8F}">
      <dgm:prSet phldrT="[Text]"/>
      <dgm:spPr/>
      <dgm:t>
        <a:bodyPr/>
        <a:lstStyle/>
        <a:p>
          <a:r>
            <a:rPr lang="en-US" b="1" dirty="0" smtClean="0">
              <a:solidFill>
                <a:schemeClr val="tx1"/>
              </a:solidFill>
            </a:rPr>
            <a:t>Energy</a:t>
          </a:r>
          <a:r>
            <a:rPr lang="en-US" dirty="0" smtClean="0"/>
            <a:t> is needed to move, heat, and clean water</a:t>
          </a:r>
          <a:endParaRPr lang="en-US" dirty="0"/>
        </a:p>
      </dgm:t>
    </dgm:pt>
    <dgm:pt modelId="{5F294396-8649-481C-B64F-B1692E5C7F72}" type="parTrans" cxnId="{1F5E6594-4D3B-4E16-B077-16F16A60ADD2}">
      <dgm:prSet/>
      <dgm:spPr/>
      <dgm:t>
        <a:bodyPr/>
        <a:lstStyle/>
        <a:p>
          <a:endParaRPr lang="en-US"/>
        </a:p>
      </dgm:t>
    </dgm:pt>
    <dgm:pt modelId="{AFF30961-19A9-4A5D-9103-6FFF2A1B46E6}" type="sibTrans" cxnId="{1F5E6594-4D3B-4E16-B077-16F16A60ADD2}">
      <dgm:prSet/>
      <dgm:spPr/>
      <dgm:t>
        <a:bodyPr/>
        <a:lstStyle/>
        <a:p>
          <a:endParaRPr lang="en-US"/>
        </a:p>
      </dgm:t>
    </dgm:pt>
    <dgm:pt modelId="{8A857A45-299A-4FE4-AF6F-E80CF2D40583}" type="pres">
      <dgm:prSet presAssocID="{7E57BBA6-16E0-46CF-8475-42465337A8DF}" presName="compositeShape" presStyleCnt="0">
        <dgm:presLayoutVars>
          <dgm:chMax val="7"/>
          <dgm:dir/>
          <dgm:resizeHandles val="exact"/>
        </dgm:presLayoutVars>
      </dgm:prSet>
      <dgm:spPr/>
      <dgm:t>
        <a:bodyPr/>
        <a:lstStyle/>
        <a:p>
          <a:endParaRPr lang="en-US"/>
        </a:p>
      </dgm:t>
    </dgm:pt>
    <dgm:pt modelId="{367BF995-AA30-4672-A3F9-DB7BFCC5DEAF}" type="pres">
      <dgm:prSet presAssocID="{7E57BBA6-16E0-46CF-8475-42465337A8DF}" presName="wedge1" presStyleLbl="node1" presStyleIdx="0" presStyleCnt="2"/>
      <dgm:spPr/>
      <dgm:t>
        <a:bodyPr/>
        <a:lstStyle/>
        <a:p>
          <a:endParaRPr lang="en-US"/>
        </a:p>
      </dgm:t>
    </dgm:pt>
    <dgm:pt modelId="{6A5C2245-BDCE-4076-A5BF-7771FFE00935}" type="pres">
      <dgm:prSet presAssocID="{7E57BBA6-16E0-46CF-8475-42465337A8DF}" presName="dummy1a" presStyleCnt="0"/>
      <dgm:spPr/>
    </dgm:pt>
    <dgm:pt modelId="{F5FF1CA5-8768-4E1C-A662-2CD0E49154FA}" type="pres">
      <dgm:prSet presAssocID="{7E57BBA6-16E0-46CF-8475-42465337A8DF}" presName="dummy1b" presStyleCnt="0"/>
      <dgm:spPr/>
    </dgm:pt>
    <dgm:pt modelId="{930B2F21-242B-4BAA-BAE4-52D920C8787A}" type="pres">
      <dgm:prSet presAssocID="{7E57BBA6-16E0-46CF-8475-42465337A8DF}" presName="wedge1Tx" presStyleLbl="node1" presStyleIdx="0" presStyleCnt="2">
        <dgm:presLayoutVars>
          <dgm:chMax val="0"/>
          <dgm:chPref val="0"/>
          <dgm:bulletEnabled val="1"/>
        </dgm:presLayoutVars>
      </dgm:prSet>
      <dgm:spPr/>
      <dgm:t>
        <a:bodyPr/>
        <a:lstStyle/>
        <a:p>
          <a:endParaRPr lang="en-US"/>
        </a:p>
      </dgm:t>
    </dgm:pt>
    <dgm:pt modelId="{6B4C173F-7B10-4845-A26C-414830F6BA7F}" type="pres">
      <dgm:prSet presAssocID="{7E57BBA6-16E0-46CF-8475-42465337A8DF}" presName="wedge2" presStyleLbl="node1" presStyleIdx="1" presStyleCnt="2"/>
      <dgm:spPr/>
      <dgm:t>
        <a:bodyPr/>
        <a:lstStyle/>
        <a:p>
          <a:endParaRPr lang="en-US"/>
        </a:p>
      </dgm:t>
    </dgm:pt>
    <dgm:pt modelId="{66216FA2-BCB1-443F-BA28-A033616120DC}" type="pres">
      <dgm:prSet presAssocID="{7E57BBA6-16E0-46CF-8475-42465337A8DF}" presName="dummy2a" presStyleCnt="0"/>
      <dgm:spPr/>
    </dgm:pt>
    <dgm:pt modelId="{15D1D014-F652-4F6E-BDDF-6F4CB32492C4}" type="pres">
      <dgm:prSet presAssocID="{7E57BBA6-16E0-46CF-8475-42465337A8DF}" presName="dummy2b" presStyleCnt="0"/>
      <dgm:spPr/>
    </dgm:pt>
    <dgm:pt modelId="{5F83758D-EF88-43C4-9898-5B3F939F69F0}" type="pres">
      <dgm:prSet presAssocID="{7E57BBA6-16E0-46CF-8475-42465337A8DF}" presName="wedge2Tx" presStyleLbl="node1" presStyleIdx="1" presStyleCnt="2">
        <dgm:presLayoutVars>
          <dgm:chMax val="0"/>
          <dgm:chPref val="0"/>
          <dgm:bulletEnabled val="1"/>
        </dgm:presLayoutVars>
      </dgm:prSet>
      <dgm:spPr/>
      <dgm:t>
        <a:bodyPr/>
        <a:lstStyle/>
        <a:p>
          <a:endParaRPr lang="en-US"/>
        </a:p>
      </dgm:t>
    </dgm:pt>
    <dgm:pt modelId="{80EF173F-62A1-4928-B885-824A9D9FAB16}" type="pres">
      <dgm:prSet presAssocID="{CB8F1B99-0012-4A16-A672-EE30D137FB8D}" presName="arrowWedge1" presStyleLbl="fgSibTrans2D1" presStyleIdx="0" presStyleCnt="2"/>
      <dgm:spPr/>
    </dgm:pt>
    <dgm:pt modelId="{49D76571-21C9-4CDE-9E98-D0046970A43A}" type="pres">
      <dgm:prSet presAssocID="{AFF30961-19A9-4A5D-9103-6FFF2A1B46E6}" presName="arrowWedge2" presStyleLbl="fgSibTrans2D1" presStyleIdx="1" presStyleCnt="2"/>
      <dgm:spPr/>
    </dgm:pt>
  </dgm:ptLst>
  <dgm:cxnLst>
    <dgm:cxn modelId="{46A4D8CA-02CD-4074-8121-D283957B5659}" type="presOf" srcId="{8F65B3D0-F9AB-48E0-9E1F-E36E36EA7E73}" destId="{367BF995-AA30-4672-A3F9-DB7BFCC5DEAF}" srcOrd="0" destOrd="0" presId="urn:microsoft.com/office/officeart/2005/8/layout/cycle8"/>
    <dgm:cxn modelId="{6989E202-7DA1-4FAD-98DF-31FC3F86F12C}" srcId="{7E57BBA6-16E0-46CF-8475-42465337A8DF}" destId="{8F65B3D0-F9AB-48E0-9E1F-E36E36EA7E73}" srcOrd="0" destOrd="0" parTransId="{695C03D7-E6B9-4817-8894-51B8FB8E3F3E}" sibTransId="{CB8F1B99-0012-4A16-A672-EE30D137FB8D}"/>
    <dgm:cxn modelId="{06F62941-27B4-4A0F-AE0A-C0787611FBEE}" type="presOf" srcId="{8F65B3D0-F9AB-48E0-9E1F-E36E36EA7E73}" destId="{930B2F21-242B-4BAA-BAE4-52D920C8787A}" srcOrd="1" destOrd="0" presId="urn:microsoft.com/office/officeart/2005/8/layout/cycle8"/>
    <dgm:cxn modelId="{1F5E6594-4D3B-4E16-B077-16F16A60ADD2}" srcId="{7E57BBA6-16E0-46CF-8475-42465337A8DF}" destId="{89602266-15F7-4F65-9480-4DB740B87B8F}" srcOrd="1" destOrd="0" parTransId="{5F294396-8649-481C-B64F-B1692E5C7F72}" sibTransId="{AFF30961-19A9-4A5D-9103-6FFF2A1B46E6}"/>
    <dgm:cxn modelId="{68963FB4-B4AF-40B8-A8E1-F73B87B55DAE}" type="presOf" srcId="{7E57BBA6-16E0-46CF-8475-42465337A8DF}" destId="{8A857A45-299A-4FE4-AF6F-E80CF2D40583}" srcOrd="0" destOrd="0" presId="urn:microsoft.com/office/officeart/2005/8/layout/cycle8"/>
    <dgm:cxn modelId="{FB572FE6-F07B-4D4E-8891-CEC5C29345E1}" type="presOf" srcId="{89602266-15F7-4F65-9480-4DB740B87B8F}" destId="{5F83758D-EF88-43C4-9898-5B3F939F69F0}" srcOrd="1" destOrd="0" presId="urn:microsoft.com/office/officeart/2005/8/layout/cycle8"/>
    <dgm:cxn modelId="{28FF5E42-F9FE-4625-9FB8-F6B35A79D9E9}" type="presOf" srcId="{89602266-15F7-4F65-9480-4DB740B87B8F}" destId="{6B4C173F-7B10-4845-A26C-414830F6BA7F}" srcOrd="0" destOrd="0" presId="urn:microsoft.com/office/officeart/2005/8/layout/cycle8"/>
    <dgm:cxn modelId="{75DB2688-2423-4423-86E3-DF6977AC67FA}" type="presParOf" srcId="{8A857A45-299A-4FE4-AF6F-E80CF2D40583}" destId="{367BF995-AA30-4672-A3F9-DB7BFCC5DEAF}" srcOrd="0" destOrd="0" presId="urn:microsoft.com/office/officeart/2005/8/layout/cycle8"/>
    <dgm:cxn modelId="{336F63FD-E3CB-4BB5-A218-43879B7BB6E2}" type="presParOf" srcId="{8A857A45-299A-4FE4-AF6F-E80CF2D40583}" destId="{6A5C2245-BDCE-4076-A5BF-7771FFE00935}" srcOrd="1" destOrd="0" presId="urn:microsoft.com/office/officeart/2005/8/layout/cycle8"/>
    <dgm:cxn modelId="{B717E2F0-E293-4745-A802-C7B2E038FCD3}" type="presParOf" srcId="{8A857A45-299A-4FE4-AF6F-E80CF2D40583}" destId="{F5FF1CA5-8768-4E1C-A662-2CD0E49154FA}" srcOrd="2" destOrd="0" presId="urn:microsoft.com/office/officeart/2005/8/layout/cycle8"/>
    <dgm:cxn modelId="{6CEC5A25-F23B-4909-B887-17CFF84A34C5}" type="presParOf" srcId="{8A857A45-299A-4FE4-AF6F-E80CF2D40583}" destId="{930B2F21-242B-4BAA-BAE4-52D920C8787A}" srcOrd="3" destOrd="0" presId="urn:microsoft.com/office/officeart/2005/8/layout/cycle8"/>
    <dgm:cxn modelId="{E28975EB-3C67-4B4A-A704-29C1CADFF1DA}" type="presParOf" srcId="{8A857A45-299A-4FE4-AF6F-E80CF2D40583}" destId="{6B4C173F-7B10-4845-A26C-414830F6BA7F}" srcOrd="4" destOrd="0" presId="urn:microsoft.com/office/officeart/2005/8/layout/cycle8"/>
    <dgm:cxn modelId="{96443125-B670-4BF5-89FB-8F67A2F2E967}" type="presParOf" srcId="{8A857A45-299A-4FE4-AF6F-E80CF2D40583}" destId="{66216FA2-BCB1-443F-BA28-A033616120DC}" srcOrd="5" destOrd="0" presId="urn:microsoft.com/office/officeart/2005/8/layout/cycle8"/>
    <dgm:cxn modelId="{B3D93B27-218E-480A-B60E-A3153E9FEA76}" type="presParOf" srcId="{8A857A45-299A-4FE4-AF6F-E80CF2D40583}" destId="{15D1D014-F652-4F6E-BDDF-6F4CB32492C4}" srcOrd="6" destOrd="0" presId="urn:microsoft.com/office/officeart/2005/8/layout/cycle8"/>
    <dgm:cxn modelId="{CDC76310-F42C-47A9-8780-D9CAB07308BE}" type="presParOf" srcId="{8A857A45-299A-4FE4-AF6F-E80CF2D40583}" destId="{5F83758D-EF88-43C4-9898-5B3F939F69F0}" srcOrd="7" destOrd="0" presId="urn:microsoft.com/office/officeart/2005/8/layout/cycle8"/>
    <dgm:cxn modelId="{9E3DB348-12ED-4955-B84F-0BDAD47675F2}" type="presParOf" srcId="{8A857A45-299A-4FE4-AF6F-E80CF2D40583}" destId="{80EF173F-62A1-4928-B885-824A9D9FAB16}" srcOrd="8" destOrd="0" presId="urn:microsoft.com/office/officeart/2005/8/layout/cycle8"/>
    <dgm:cxn modelId="{5939DB0A-D3BE-4692-BA3A-D59646713EA3}" type="presParOf" srcId="{8A857A45-299A-4FE4-AF6F-E80CF2D40583}" destId="{49D76571-21C9-4CDE-9E98-D0046970A43A}" srcOrd="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8B8AE6B-55EF-4A86-877C-8650DB04648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6F8DE3D-6C67-4D60-A54D-0E264CC4C12E}">
      <dgm:prSet phldrT="[Text]"/>
      <dgm:spPr/>
      <dgm:t>
        <a:bodyPr/>
        <a:lstStyle/>
        <a:p>
          <a:r>
            <a:rPr lang="en-US" b="1" dirty="0" smtClean="0"/>
            <a:t>Breakdown and measure all your water uses</a:t>
          </a:r>
          <a:endParaRPr lang="en-US" b="1" dirty="0"/>
        </a:p>
      </dgm:t>
    </dgm:pt>
    <dgm:pt modelId="{30235711-86C1-400B-973B-80D3D93066B5}" type="parTrans" cxnId="{8C489A4E-8D83-4D00-8676-1AC6EBF806AC}">
      <dgm:prSet/>
      <dgm:spPr/>
      <dgm:t>
        <a:bodyPr/>
        <a:lstStyle/>
        <a:p>
          <a:endParaRPr lang="en-US"/>
        </a:p>
      </dgm:t>
    </dgm:pt>
    <dgm:pt modelId="{66473C37-93FD-4EF9-A741-76EEBF0406ED}" type="sibTrans" cxnId="{8C489A4E-8D83-4D00-8676-1AC6EBF806AC}">
      <dgm:prSet/>
      <dgm:spPr/>
      <dgm:t>
        <a:bodyPr/>
        <a:lstStyle/>
        <a:p>
          <a:endParaRPr lang="en-US"/>
        </a:p>
      </dgm:t>
    </dgm:pt>
    <dgm:pt modelId="{1E8307B2-8685-4654-B4D5-DA220F4CCF2B}">
      <dgm:prSet/>
      <dgm:spPr/>
      <dgm:t>
        <a:bodyPr/>
        <a:lstStyle/>
        <a:p>
          <a:r>
            <a:rPr lang="en-US" smtClean="0"/>
            <a:t>Perform a water balance.  </a:t>
          </a:r>
          <a:endParaRPr lang="en-US" dirty="0" smtClean="0"/>
        </a:p>
      </dgm:t>
    </dgm:pt>
    <dgm:pt modelId="{BB641ADF-6BAF-4B03-A7FB-6D862CD27B44}" type="parTrans" cxnId="{FF1C0ADB-FF2F-48D2-A473-49B0A34E60CD}">
      <dgm:prSet/>
      <dgm:spPr/>
      <dgm:t>
        <a:bodyPr/>
        <a:lstStyle/>
        <a:p>
          <a:endParaRPr lang="en-US"/>
        </a:p>
      </dgm:t>
    </dgm:pt>
    <dgm:pt modelId="{BB4E8FEE-E30B-474F-B3A8-DE11358FC883}" type="sibTrans" cxnId="{FF1C0ADB-FF2F-48D2-A473-49B0A34E60CD}">
      <dgm:prSet/>
      <dgm:spPr/>
      <dgm:t>
        <a:bodyPr/>
        <a:lstStyle/>
        <a:p>
          <a:endParaRPr lang="en-US"/>
        </a:p>
      </dgm:t>
    </dgm:pt>
    <dgm:pt modelId="{088A2BEB-441B-4C84-8B61-59A461CCE727}">
      <dgm:prSet/>
      <dgm:spPr/>
      <dgm:t>
        <a:bodyPr/>
        <a:lstStyle/>
        <a:p>
          <a:r>
            <a:rPr lang="en-US" smtClean="0"/>
            <a:t>This measures all of the water coming into your facility and how it is used. It can be incorporated into a value stream map.</a:t>
          </a:r>
          <a:endParaRPr lang="en-US" dirty="0" smtClean="0"/>
        </a:p>
      </dgm:t>
    </dgm:pt>
    <dgm:pt modelId="{A642D4DC-6EBD-4897-8E3F-734E2EC19695}" type="parTrans" cxnId="{E7FAF379-F6D2-4285-A7B2-B016AD8188FB}">
      <dgm:prSet/>
      <dgm:spPr/>
      <dgm:t>
        <a:bodyPr/>
        <a:lstStyle/>
        <a:p>
          <a:endParaRPr lang="en-US"/>
        </a:p>
      </dgm:t>
    </dgm:pt>
    <dgm:pt modelId="{86D16183-8AC9-4DAB-9311-626E75EF307B}" type="sibTrans" cxnId="{E7FAF379-F6D2-4285-A7B2-B016AD8188FB}">
      <dgm:prSet/>
      <dgm:spPr/>
      <dgm:t>
        <a:bodyPr/>
        <a:lstStyle/>
        <a:p>
          <a:endParaRPr lang="en-US"/>
        </a:p>
      </dgm:t>
    </dgm:pt>
    <dgm:pt modelId="{EE3F06FC-48C1-41BB-920C-FB3E3537C32F}">
      <dgm:prSet/>
      <dgm:spPr/>
      <dgm:t>
        <a:bodyPr/>
        <a:lstStyle/>
        <a:p>
          <a:r>
            <a:rPr lang="en-US" smtClean="0"/>
            <a:t>Inflow = outflow + irrigation +evaporation + losses</a:t>
          </a:r>
          <a:endParaRPr lang="en-US" dirty="0" smtClean="0"/>
        </a:p>
      </dgm:t>
    </dgm:pt>
    <dgm:pt modelId="{D0B74DD4-BF36-42FE-BEFA-F57B855B4814}" type="parTrans" cxnId="{F33BA88D-6D2B-41E9-BB1E-D81F36D4F3F1}">
      <dgm:prSet/>
      <dgm:spPr/>
      <dgm:t>
        <a:bodyPr/>
        <a:lstStyle/>
        <a:p>
          <a:endParaRPr lang="en-US"/>
        </a:p>
      </dgm:t>
    </dgm:pt>
    <dgm:pt modelId="{EB5760DC-5B20-42CD-AB45-47B045242F9A}" type="sibTrans" cxnId="{F33BA88D-6D2B-41E9-BB1E-D81F36D4F3F1}">
      <dgm:prSet/>
      <dgm:spPr/>
      <dgm:t>
        <a:bodyPr/>
        <a:lstStyle/>
        <a:p>
          <a:endParaRPr lang="en-US"/>
        </a:p>
      </dgm:t>
    </dgm:pt>
    <dgm:pt modelId="{19118D47-8726-4726-97DB-FDCF36C2AF62}">
      <dgm:prSet/>
      <dgm:spPr/>
      <dgm:t>
        <a:bodyPr/>
        <a:lstStyle/>
        <a:p>
          <a:r>
            <a:rPr lang="en-US" smtClean="0"/>
            <a:t>Conduct a walk through survey to assess: </a:t>
          </a:r>
          <a:endParaRPr lang="en-US" dirty="0" smtClean="0"/>
        </a:p>
      </dgm:t>
    </dgm:pt>
    <dgm:pt modelId="{BF768585-EBE6-4BD5-8B8F-6DA4CA0A77DF}" type="parTrans" cxnId="{36E789C8-F0B9-4A99-B725-8841672D555E}">
      <dgm:prSet/>
      <dgm:spPr/>
      <dgm:t>
        <a:bodyPr/>
        <a:lstStyle/>
        <a:p>
          <a:endParaRPr lang="en-US"/>
        </a:p>
      </dgm:t>
    </dgm:pt>
    <dgm:pt modelId="{43CB8BEE-9F3D-479D-BFCA-DE8EA82314C8}" type="sibTrans" cxnId="{36E789C8-F0B9-4A99-B725-8841672D555E}">
      <dgm:prSet/>
      <dgm:spPr/>
      <dgm:t>
        <a:bodyPr/>
        <a:lstStyle/>
        <a:p>
          <a:endParaRPr lang="en-US"/>
        </a:p>
      </dgm:t>
    </dgm:pt>
    <dgm:pt modelId="{B29F10DD-30C2-46CF-89C1-C096C69C7D6C}">
      <dgm:prSet/>
      <dgm:spPr/>
      <dgm:t>
        <a:bodyPr/>
        <a:lstStyle/>
        <a:p>
          <a:r>
            <a:rPr lang="en-US" smtClean="0"/>
            <a:t>Equipment</a:t>
          </a:r>
          <a:endParaRPr lang="en-US" dirty="0" smtClean="0"/>
        </a:p>
      </dgm:t>
    </dgm:pt>
    <dgm:pt modelId="{A4159BB8-31F5-45E7-9AA8-E4E1C57D252E}" type="parTrans" cxnId="{D3BF2EB2-16B4-4ABF-8A11-75D76DDA173C}">
      <dgm:prSet/>
      <dgm:spPr/>
      <dgm:t>
        <a:bodyPr/>
        <a:lstStyle/>
        <a:p>
          <a:endParaRPr lang="en-US"/>
        </a:p>
      </dgm:t>
    </dgm:pt>
    <dgm:pt modelId="{3658AC14-4A6B-4A83-ABF4-973905EA905D}" type="sibTrans" cxnId="{D3BF2EB2-16B4-4ABF-8A11-75D76DDA173C}">
      <dgm:prSet/>
      <dgm:spPr/>
      <dgm:t>
        <a:bodyPr/>
        <a:lstStyle/>
        <a:p>
          <a:endParaRPr lang="en-US"/>
        </a:p>
      </dgm:t>
    </dgm:pt>
    <dgm:pt modelId="{6F396264-6F36-479C-BC19-46F9A3C1E2BD}">
      <dgm:prSet/>
      <dgm:spPr/>
      <dgm:t>
        <a:bodyPr/>
        <a:lstStyle/>
        <a:p>
          <a:r>
            <a:rPr lang="en-US" smtClean="0"/>
            <a:t>Plumbing</a:t>
          </a:r>
          <a:endParaRPr lang="en-US" dirty="0" smtClean="0"/>
        </a:p>
      </dgm:t>
    </dgm:pt>
    <dgm:pt modelId="{0FBCD788-1CA1-475E-8241-0D54F80E8FA4}" type="parTrans" cxnId="{46B11B4D-362B-4FA8-A859-647BB78AF9AE}">
      <dgm:prSet/>
      <dgm:spPr/>
      <dgm:t>
        <a:bodyPr/>
        <a:lstStyle/>
        <a:p>
          <a:endParaRPr lang="en-US"/>
        </a:p>
      </dgm:t>
    </dgm:pt>
    <dgm:pt modelId="{6B0E80F4-83F7-40C3-98D4-EF119747590D}" type="sibTrans" cxnId="{46B11B4D-362B-4FA8-A859-647BB78AF9AE}">
      <dgm:prSet/>
      <dgm:spPr/>
      <dgm:t>
        <a:bodyPr/>
        <a:lstStyle/>
        <a:p>
          <a:endParaRPr lang="en-US"/>
        </a:p>
      </dgm:t>
    </dgm:pt>
    <dgm:pt modelId="{8F8D3210-C52B-40B6-8113-F765CF0C1A6F}">
      <dgm:prSet/>
      <dgm:spPr/>
      <dgm:t>
        <a:bodyPr/>
        <a:lstStyle/>
        <a:p>
          <a:r>
            <a:rPr lang="en-US" smtClean="0"/>
            <a:t>Flow rates and usage</a:t>
          </a:r>
          <a:endParaRPr lang="en-US" dirty="0" smtClean="0"/>
        </a:p>
      </dgm:t>
    </dgm:pt>
    <dgm:pt modelId="{D83B92C3-0095-4DEE-91CB-F3852B206A61}" type="parTrans" cxnId="{16F12203-F7C1-44DC-8E0D-E1BAD50E0360}">
      <dgm:prSet/>
      <dgm:spPr/>
      <dgm:t>
        <a:bodyPr/>
        <a:lstStyle/>
        <a:p>
          <a:endParaRPr lang="en-US"/>
        </a:p>
      </dgm:t>
    </dgm:pt>
    <dgm:pt modelId="{40C71534-62BE-4641-BC86-477921FF1181}" type="sibTrans" cxnId="{16F12203-F7C1-44DC-8E0D-E1BAD50E0360}">
      <dgm:prSet/>
      <dgm:spPr/>
      <dgm:t>
        <a:bodyPr/>
        <a:lstStyle/>
        <a:p>
          <a:endParaRPr lang="en-US"/>
        </a:p>
      </dgm:t>
    </dgm:pt>
    <dgm:pt modelId="{670D8DD2-9E05-4143-960A-5E223C13D1D4}">
      <dgm:prSet/>
      <dgm:spPr/>
      <dgm:t>
        <a:bodyPr/>
        <a:lstStyle/>
        <a:p>
          <a:r>
            <a:rPr lang="en-US" smtClean="0"/>
            <a:t>Quality needs in each process</a:t>
          </a:r>
          <a:endParaRPr lang="en-US" dirty="0" smtClean="0"/>
        </a:p>
      </dgm:t>
    </dgm:pt>
    <dgm:pt modelId="{8C572943-5E75-4212-8B80-C43D4EE9F669}" type="parTrans" cxnId="{C563B3CB-C901-47CB-BCFC-C4FEAA2797CE}">
      <dgm:prSet/>
      <dgm:spPr/>
      <dgm:t>
        <a:bodyPr/>
        <a:lstStyle/>
        <a:p>
          <a:endParaRPr lang="en-US"/>
        </a:p>
      </dgm:t>
    </dgm:pt>
    <dgm:pt modelId="{3A0F9E77-2A28-41A6-9752-AE954BE4B5DD}" type="sibTrans" cxnId="{C563B3CB-C901-47CB-BCFC-C4FEAA2797CE}">
      <dgm:prSet/>
      <dgm:spPr/>
      <dgm:t>
        <a:bodyPr/>
        <a:lstStyle/>
        <a:p>
          <a:endParaRPr lang="en-US"/>
        </a:p>
      </dgm:t>
    </dgm:pt>
    <dgm:pt modelId="{344C2A41-E702-463C-B352-4B285DD0E72A}">
      <dgm:prSet/>
      <dgm:spPr/>
      <dgm:t>
        <a:bodyPr/>
        <a:lstStyle/>
        <a:p>
          <a:r>
            <a:rPr lang="en-US" smtClean="0"/>
            <a:t>Any losses</a:t>
          </a:r>
          <a:endParaRPr lang="en-US" dirty="0" smtClean="0"/>
        </a:p>
      </dgm:t>
    </dgm:pt>
    <dgm:pt modelId="{167AE6DC-B805-477F-AF7D-95279F418B94}" type="parTrans" cxnId="{E134F743-4EF5-4E8F-B3B9-44A1B86E08E8}">
      <dgm:prSet/>
      <dgm:spPr/>
      <dgm:t>
        <a:bodyPr/>
        <a:lstStyle/>
        <a:p>
          <a:endParaRPr lang="en-US"/>
        </a:p>
      </dgm:t>
    </dgm:pt>
    <dgm:pt modelId="{D502CBF0-5F28-4505-91E5-9AB6724D4C2E}" type="sibTrans" cxnId="{E134F743-4EF5-4E8F-B3B9-44A1B86E08E8}">
      <dgm:prSet/>
      <dgm:spPr/>
      <dgm:t>
        <a:bodyPr/>
        <a:lstStyle/>
        <a:p>
          <a:endParaRPr lang="en-US"/>
        </a:p>
      </dgm:t>
    </dgm:pt>
    <dgm:pt modelId="{3EB1C0BC-8BCF-4A80-8AF4-B3F00F8A3A2A}">
      <dgm:prSet/>
      <dgm:spPr/>
      <dgm:t>
        <a:bodyPr/>
        <a:lstStyle/>
        <a:p>
          <a:r>
            <a:rPr lang="en-US" b="1" smtClean="0"/>
            <a:t>Understand your water costs </a:t>
          </a:r>
          <a:endParaRPr lang="en-US" b="1" dirty="0" smtClean="0"/>
        </a:p>
      </dgm:t>
    </dgm:pt>
    <dgm:pt modelId="{6A744774-3C69-4453-A467-A2EB73AC4CB6}" type="parTrans" cxnId="{083B773F-AD10-4FF9-B9F1-6084B79CDF81}">
      <dgm:prSet/>
      <dgm:spPr/>
      <dgm:t>
        <a:bodyPr/>
        <a:lstStyle/>
        <a:p>
          <a:endParaRPr lang="en-US"/>
        </a:p>
      </dgm:t>
    </dgm:pt>
    <dgm:pt modelId="{3BC00AD9-0C22-4B44-9E18-76F7E2A8B13C}" type="sibTrans" cxnId="{083B773F-AD10-4FF9-B9F1-6084B79CDF81}">
      <dgm:prSet/>
      <dgm:spPr/>
      <dgm:t>
        <a:bodyPr/>
        <a:lstStyle/>
        <a:p>
          <a:endParaRPr lang="en-US"/>
        </a:p>
      </dgm:t>
    </dgm:pt>
    <dgm:pt modelId="{FF3F5D6D-709B-4872-9A0A-CBA0442FBDEC}">
      <dgm:prSet/>
      <dgm:spPr/>
      <dgm:t>
        <a:bodyPr/>
        <a:lstStyle/>
        <a:p>
          <a:r>
            <a:rPr lang="en-US" smtClean="0"/>
            <a:t>Look at your:</a:t>
          </a:r>
          <a:endParaRPr lang="en-US" dirty="0" smtClean="0"/>
        </a:p>
      </dgm:t>
    </dgm:pt>
    <dgm:pt modelId="{225FCD9A-E307-4AA1-AE73-0523D37FB922}" type="parTrans" cxnId="{314FA7BB-6A3B-4AB7-B4CE-654419930B55}">
      <dgm:prSet/>
      <dgm:spPr/>
      <dgm:t>
        <a:bodyPr/>
        <a:lstStyle/>
        <a:p>
          <a:endParaRPr lang="en-US"/>
        </a:p>
      </dgm:t>
    </dgm:pt>
    <dgm:pt modelId="{67A35300-BE98-4C9A-811D-71168BF12635}" type="sibTrans" cxnId="{314FA7BB-6A3B-4AB7-B4CE-654419930B55}">
      <dgm:prSet/>
      <dgm:spPr/>
      <dgm:t>
        <a:bodyPr/>
        <a:lstStyle/>
        <a:p>
          <a:endParaRPr lang="en-US"/>
        </a:p>
      </dgm:t>
    </dgm:pt>
    <dgm:pt modelId="{863F964D-6232-4C5E-A74D-CDE508A51DC3}">
      <dgm:prSet/>
      <dgm:spPr/>
      <dgm:t>
        <a:bodyPr/>
        <a:lstStyle/>
        <a:p>
          <a:r>
            <a:rPr lang="en-US" smtClean="0"/>
            <a:t>Water and sewer bills</a:t>
          </a:r>
          <a:endParaRPr lang="en-US" dirty="0" smtClean="0"/>
        </a:p>
      </dgm:t>
    </dgm:pt>
    <dgm:pt modelId="{8C6356D2-D563-4B16-9C43-130D5CFDC7AB}" type="parTrans" cxnId="{5EC45D4C-FE33-419A-8495-3B13AFE2C078}">
      <dgm:prSet/>
      <dgm:spPr/>
      <dgm:t>
        <a:bodyPr/>
        <a:lstStyle/>
        <a:p>
          <a:endParaRPr lang="en-US"/>
        </a:p>
      </dgm:t>
    </dgm:pt>
    <dgm:pt modelId="{51E8D33D-42B4-4C19-AE60-9B1645E6B999}" type="sibTrans" cxnId="{5EC45D4C-FE33-419A-8495-3B13AFE2C078}">
      <dgm:prSet/>
      <dgm:spPr/>
      <dgm:t>
        <a:bodyPr/>
        <a:lstStyle/>
        <a:p>
          <a:endParaRPr lang="en-US"/>
        </a:p>
      </dgm:t>
    </dgm:pt>
    <dgm:pt modelId="{3193E881-9BEE-4A2E-B84A-65B4FFC3DF13}">
      <dgm:prSet/>
      <dgm:spPr/>
      <dgm:t>
        <a:bodyPr/>
        <a:lstStyle/>
        <a:p>
          <a:r>
            <a:rPr lang="en-US" smtClean="0"/>
            <a:t>Meter and sub-meter data</a:t>
          </a:r>
          <a:endParaRPr lang="en-US" dirty="0" smtClean="0"/>
        </a:p>
      </dgm:t>
    </dgm:pt>
    <dgm:pt modelId="{6E7C96EC-A631-4B94-8465-AC7B89C17046}" type="parTrans" cxnId="{343BD5DF-A476-4E90-A4B4-276CAB93AA3A}">
      <dgm:prSet/>
      <dgm:spPr/>
      <dgm:t>
        <a:bodyPr/>
        <a:lstStyle/>
        <a:p>
          <a:endParaRPr lang="en-US"/>
        </a:p>
      </dgm:t>
    </dgm:pt>
    <dgm:pt modelId="{77A41390-E2F2-4C1B-AE14-1D46D8DFC290}" type="sibTrans" cxnId="{343BD5DF-A476-4E90-A4B4-276CAB93AA3A}">
      <dgm:prSet/>
      <dgm:spPr/>
      <dgm:t>
        <a:bodyPr/>
        <a:lstStyle/>
        <a:p>
          <a:endParaRPr lang="en-US"/>
        </a:p>
      </dgm:t>
    </dgm:pt>
    <dgm:pt modelId="{7288E28B-4CED-4E8F-B992-FF77D218FF76}">
      <dgm:prSet/>
      <dgm:spPr/>
      <dgm:t>
        <a:bodyPr/>
        <a:lstStyle/>
        <a:p>
          <a:r>
            <a:rPr lang="en-US" smtClean="0"/>
            <a:t>Water heating, cooling, moving</a:t>
          </a:r>
          <a:endParaRPr lang="en-US" dirty="0" smtClean="0"/>
        </a:p>
      </dgm:t>
    </dgm:pt>
    <dgm:pt modelId="{F93D6C2A-73E2-406D-8DA3-F2EA6B0CD8AD}" type="parTrans" cxnId="{B57AA9FC-2C31-45A7-85A7-33085DDE895C}">
      <dgm:prSet/>
      <dgm:spPr/>
      <dgm:t>
        <a:bodyPr/>
        <a:lstStyle/>
        <a:p>
          <a:endParaRPr lang="en-US"/>
        </a:p>
      </dgm:t>
    </dgm:pt>
    <dgm:pt modelId="{E7480755-9FC7-418C-A8A6-7807ADDDE6B8}" type="sibTrans" cxnId="{B57AA9FC-2C31-45A7-85A7-33085DDE895C}">
      <dgm:prSet/>
      <dgm:spPr/>
      <dgm:t>
        <a:bodyPr/>
        <a:lstStyle/>
        <a:p>
          <a:endParaRPr lang="en-US"/>
        </a:p>
      </dgm:t>
    </dgm:pt>
    <dgm:pt modelId="{3C33AB55-687F-47DB-8D33-E1560AD86096}">
      <dgm:prSet/>
      <dgm:spPr/>
      <dgm:t>
        <a:bodyPr/>
        <a:lstStyle/>
        <a:p>
          <a:r>
            <a:rPr lang="en-US" dirty="0" smtClean="0"/>
            <a:t>How water costs can be allocated to specific processes</a:t>
          </a:r>
        </a:p>
      </dgm:t>
    </dgm:pt>
    <dgm:pt modelId="{8A738CF2-3727-4B20-9CE7-515E18B871B0}" type="parTrans" cxnId="{68984541-F4C1-403D-A791-C3FF4AC3B7F5}">
      <dgm:prSet/>
      <dgm:spPr/>
      <dgm:t>
        <a:bodyPr/>
        <a:lstStyle/>
        <a:p>
          <a:endParaRPr lang="en-US"/>
        </a:p>
      </dgm:t>
    </dgm:pt>
    <dgm:pt modelId="{EF2923B1-3AAE-46F6-A8A6-B1E7F695F042}" type="sibTrans" cxnId="{68984541-F4C1-403D-A791-C3FF4AC3B7F5}">
      <dgm:prSet/>
      <dgm:spPr/>
      <dgm:t>
        <a:bodyPr/>
        <a:lstStyle/>
        <a:p>
          <a:endParaRPr lang="en-US"/>
        </a:p>
      </dgm:t>
    </dgm:pt>
    <dgm:pt modelId="{D40C36D8-EB80-4B0F-8903-5ECC870F1230}" type="pres">
      <dgm:prSet presAssocID="{68B8AE6B-55EF-4A86-877C-8650DB046488}" presName="Name0" presStyleCnt="0">
        <dgm:presLayoutVars>
          <dgm:dir/>
          <dgm:animLvl val="lvl"/>
          <dgm:resizeHandles val="exact"/>
        </dgm:presLayoutVars>
      </dgm:prSet>
      <dgm:spPr/>
      <dgm:t>
        <a:bodyPr/>
        <a:lstStyle/>
        <a:p>
          <a:endParaRPr lang="en-US"/>
        </a:p>
      </dgm:t>
    </dgm:pt>
    <dgm:pt modelId="{159AB9A5-E01B-468A-A05C-4944327BAE7B}" type="pres">
      <dgm:prSet presAssocID="{F6F8DE3D-6C67-4D60-A54D-0E264CC4C12E}" presName="composite" presStyleCnt="0"/>
      <dgm:spPr/>
    </dgm:pt>
    <dgm:pt modelId="{0BBF2ABC-BE95-4D36-9C59-45EA29BF1A40}" type="pres">
      <dgm:prSet presAssocID="{F6F8DE3D-6C67-4D60-A54D-0E264CC4C12E}" presName="parTx" presStyleLbl="alignNode1" presStyleIdx="0" presStyleCnt="2">
        <dgm:presLayoutVars>
          <dgm:chMax val="0"/>
          <dgm:chPref val="0"/>
          <dgm:bulletEnabled val="1"/>
        </dgm:presLayoutVars>
      </dgm:prSet>
      <dgm:spPr/>
      <dgm:t>
        <a:bodyPr/>
        <a:lstStyle/>
        <a:p>
          <a:endParaRPr lang="en-US"/>
        </a:p>
      </dgm:t>
    </dgm:pt>
    <dgm:pt modelId="{23C91487-D69B-4195-8486-12FCD1742B5B}" type="pres">
      <dgm:prSet presAssocID="{F6F8DE3D-6C67-4D60-A54D-0E264CC4C12E}" presName="desTx" presStyleLbl="alignAccFollowNode1" presStyleIdx="0" presStyleCnt="2">
        <dgm:presLayoutVars>
          <dgm:bulletEnabled val="1"/>
        </dgm:presLayoutVars>
      </dgm:prSet>
      <dgm:spPr/>
      <dgm:t>
        <a:bodyPr/>
        <a:lstStyle/>
        <a:p>
          <a:endParaRPr lang="en-US"/>
        </a:p>
      </dgm:t>
    </dgm:pt>
    <dgm:pt modelId="{A430EEF2-11DE-49CB-A0B2-089C3B67B35E}" type="pres">
      <dgm:prSet presAssocID="{66473C37-93FD-4EF9-A741-76EEBF0406ED}" presName="space" presStyleCnt="0"/>
      <dgm:spPr/>
    </dgm:pt>
    <dgm:pt modelId="{EE2772C1-2788-4CA0-89DF-D6598D9DAA07}" type="pres">
      <dgm:prSet presAssocID="{3EB1C0BC-8BCF-4A80-8AF4-B3F00F8A3A2A}" presName="composite" presStyleCnt="0"/>
      <dgm:spPr/>
    </dgm:pt>
    <dgm:pt modelId="{A475067B-78BA-49D5-90CD-1F1129931E22}" type="pres">
      <dgm:prSet presAssocID="{3EB1C0BC-8BCF-4A80-8AF4-B3F00F8A3A2A}" presName="parTx" presStyleLbl="alignNode1" presStyleIdx="1" presStyleCnt="2">
        <dgm:presLayoutVars>
          <dgm:chMax val="0"/>
          <dgm:chPref val="0"/>
          <dgm:bulletEnabled val="1"/>
        </dgm:presLayoutVars>
      </dgm:prSet>
      <dgm:spPr/>
      <dgm:t>
        <a:bodyPr/>
        <a:lstStyle/>
        <a:p>
          <a:endParaRPr lang="en-US"/>
        </a:p>
      </dgm:t>
    </dgm:pt>
    <dgm:pt modelId="{FF8379D4-5D2F-4DFC-B012-BC243B8ADF43}" type="pres">
      <dgm:prSet presAssocID="{3EB1C0BC-8BCF-4A80-8AF4-B3F00F8A3A2A}" presName="desTx" presStyleLbl="alignAccFollowNode1" presStyleIdx="1" presStyleCnt="2">
        <dgm:presLayoutVars>
          <dgm:bulletEnabled val="1"/>
        </dgm:presLayoutVars>
      </dgm:prSet>
      <dgm:spPr/>
      <dgm:t>
        <a:bodyPr/>
        <a:lstStyle/>
        <a:p>
          <a:endParaRPr lang="en-US"/>
        </a:p>
      </dgm:t>
    </dgm:pt>
  </dgm:ptLst>
  <dgm:cxnLst>
    <dgm:cxn modelId="{CFB04439-8B16-4357-B065-93655328D3F5}" type="presOf" srcId="{8F8D3210-C52B-40B6-8113-F765CF0C1A6F}" destId="{23C91487-D69B-4195-8486-12FCD1742B5B}" srcOrd="0" destOrd="6" presId="urn:microsoft.com/office/officeart/2005/8/layout/hList1"/>
    <dgm:cxn modelId="{6BC133D1-B889-4C5E-B165-C3CC00A7B9C5}" type="presOf" srcId="{1E8307B2-8685-4654-B4D5-DA220F4CCF2B}" destId="{23C91487-D69B-4195-8486-12FCD1742B5B}" srcOrd="0" destOrd="0" presId="urn:microsoft.com/office/officeart/2005/8/layout/hList1"/>
    <dgm:cxn modelId="{314FA7BB-6A3B-4AB7-B4CE-654419930B55}" srcId="{3EB1C0BC-8BCF-4A80-8AF4-B3F00F8A3A2A}" destId="{FF3F5D6D-709B-4872-9A0A-CBA0442FBDEC}" srcOrd="0" destOrd="0" parTransId="{225FCD9A-E307-4AA1-AE73-0523D37FB922}" sibTransId="{67A35300-BE98-4C9A-811D-71168BF12635}"/>
    <dgm:cxn modelId="{46F38E8F-A6B5-4EAB-9C76-F89A02C36C09}" type="presOf" srcId="{3EB1C0BC-8BCF-4A80-8AF4-B3F00F8A3A2A}" destId="{A475067B-78BA-49D5-90CD-1F1129931E22}" srcOrd="0" destOrd="0" presId="urn:microsoft.com/office/officeart/2005/8/layout/hList1"/>
    <dgm:cxn modelId="{E7FAF379-F6D2-4285-A7B2-B016AD8188FB}" srcId="{1E8307B2-8685-4654-B4D5-DA220F4CCF2B}" destId="{088A2BEB-441B-4C84-8B61-59A461CCE727}" srcOrd="0" destOrd="0" parTransId="{A642D4DC-6EBD-4897-8E3F-734E2EC19695}" sibTransId="{86D16183-8AC9-4DAB-9311-626E75EF307B}"/>
    <dgm:cxn modelId="{F33BA88D-6D2B-41E9-BB1E-D81F36D4F3F1}" srcId="{1E8307B2-8685-4654-B4D5-DA220F4CCF2B}" destId="{EE3F06FC-48C1-41BB-920C-FB3E3537C32F}" srcOrd="1" destOrd="0" parTransId="{D0B74DD4-BF36-42FE-BEFA-F57B855B4814}" sibTransId="{EB5760DC-5B20-42CD-AB45-47B045242F9A}"/>
    <dgm:cxn modelId="{832AC3CE-5045-47F5-A371-14C8241B1441}" type="presOf" srcId="{F6F8DE3D-6C67-4D60-A54D-0E264CC4C12E}" destId="{0BBF2ABC-BE95-4D36-9C59-45EA29BF1A40}" srcOrd="0" destOrd="0" presId="urn:microsoft.com/office/officeart/2005/8/layout/hList1"/>
    <dgm:cxn modelId="{9ECAB8CD-0DCC-4DF0-8FBD-A83E147454E8}" type="presOf" srcId="{6F396264-6F36-479C-BC19-46F9A3C1E2BD}" destId="{23C91487-D69B-4195-8486-12FCD1742B5B}" srcOrd="0" destOrd="5" presId="urn:microsoft.com/office/officeart/2005/8/layout/hList1"/>
    <dgm:cxn modelId="{5EC45D4C-FE33-419A-8495-3B13AFE2C078}" srcId="{FF3F5D6D-709B-4872-9A0A-CBA0442FBDEC}" destId="{863F964D-6232-4C5E-A74D-CDE508A51DC3}" srcOrd="0" destOrd="0" parTransId="{8C6356D2-D563-4B16-9C43-130D5CFDC7AB}" sibTransId="{51E8D33D-42B4-4C19-AE60-9B1645E6B999}"/>
    <dgm:cxn modelId="{FEEB30D9-CB37-4F26-B35F-C1EA54E85B6C}" type="presOf" srcId="{088A2BEB-441B-4C84-8B61-59A461CCE727}" destId="{23C91487-D69B-4195-8486-12FCD1742B5B}" srcOrd="0" destOrd="1" presId="urn:microsoft.com/office/officeart/2005/8/layout/hList1"/>
    <dgm:cxn modelId="{45E5EC10-AFC9-4E53-BDC1-175E2E69646B}" type="presOf" srcId="{3C33AB55-687F-47DB-8D33-E1560AD86096}" destId="{FF8379D4-5D2F-4DFC-B012-BC243B8ADF43}" srcOrd="0" destOrd="4" presId="urn:microsoft.com/office/officeart/2005/8/layout/hList1"/>
    <dgm:cxn modelId="{01790A90-8962-4509-ADF3-E99383F4F715}" type="presOf" srcId="{863F964D-6232-4C5E-A74D-CDE508A51DC3}" destId="{FF8379D4-5D2F-4DFC-B012-BC243B8ADF43}" srcOrd="0" destOrd="1" presId="urn:microsoft.com/office/officeart/2005/8/layout/hList1"/>
    <dgm:cxn modelId="{46B11B4D-362B-4FA8-A859-647BB78AF9AE}" srcId="{19118D47-8726-4726-97DB-FDCF36C2AF62}" destId="{6F396264-6F36-479C-BC19-46F9A3C1E2BD}" srcOrd="1" destOrd="0" parTransId="{0FBCD788-1CA1-475E-8241-0D54F80E8FA4}" sibTransId="{6B0E80F4-83F7-40C3-98D4-EF119747590D}"/>
    <dgm:cxn modelId="{E134F743-4EF5-4E8F-B3B9-44A1B86E08E8}" srcId="{19118D47-8726-4726-97DB-FDCF36C2AF62}" destId="{344C2A41-E702-463C-B352-4B285DD0E72A}" srcOrd="4" destOrd="0" parTransId="{167AE6DC-B805-477F-AF7D-95279F418B94}" sibTransId="{D502CBF0-5F28-4505-91E5-9AB6724D4C2E}"/>
    <dgm:cxn modelId="{7284E5D6-AC64-4590-AAB1-6E4B6F968AA7}" type="presOf" srcId="{19118D47-8726-4726-97DB-FDCF36C2AF62}" destId="{23C91487-D69B-4195-8486-12FCD1742B5B}" srcOrd="0" destOrd="3" presId="urn:microsoft.com/office/officeart/2005/8/layout/hList1"/>
    <dgm:cxn modelId="{ACB267D3-4767-4096-BFEC-80C661E3C2C3}" type="presOf" srcId="{670D8DD2-9E05-4143-960A-5E223C13D1D4}" destId="{23C91487-D69B-4195-8486-12FCD1742B5B}" srcOrd="0" destOrd="7" presId="urn:microsoft.com/office/officeart/2005/8/layout/hList1"/>
    <dgm:cxn modelId="{5BBC89FA-66BF-4276-AC5A-2CDE8C1F74F5}" type="presOf" srcId="{3193E881-9BEE-4A2E-B84A-65B4FFC3DF13}" destId="{FF8379D4-5D2F-4DFC-B012-BC243B8ADF43}" srcOrd="0" destOrd="2" presId="urn:microsoft.com/office/officeart/2005/8/layout/hList1"/>
    <dgm:cxn modelId="{C7C146D1-0119-4D38-A4D6-75E8E166F170}" type="presOf" srcId="{7288E28B-4CED-4E8F-B992-FF77D218FF76}" destId="{FF8379D4-5D2F-4DFC-B012-BC243B8ADF43}" srcOrd="0" destOrd="3" presId="urn:microsoft.com/office/officeart/2005/8/layout/hList1"/>
    <dgm:cxn modelId="{B57AA9FC-2C31-45A7-85A7-33085DDE895C}" srcId="{FF3F5D6D-709B-4872-9A0A-CBA0442FBDEC}" destId="{7288E28B-4CED-4E8F-B992-FF77D218FF76}" srcOrd="2" destOrd="0" parTransId="{F93D6C2A-73E2-406D-8DA3-F2EA6B0CD8AD}" sibTransId="{E7480755-9FC7-418C-A8A6-7807ADDDE6B8}"/>
    <dgm:cxn modelId="{FF1C0ADB-FF2F-48D2-A473-49B0A34E60CD}" srcId="{F6F8DE3D-6C67-4D60-A54D-0E264CC4C12E}" destId="{1E8307B2-8685-4654-B4D5-DA220F4CCF2B}" srcOrd="0" destOrd="0" parTransId="{BB641ADF-6BAF-4B03-A7FB-6D862CD27B44}" sibTransId="{BB4E8FEE-E30B-474F-B3A8-DE11358FC883}"/>
    <dgm:cxn modelId="{083B773F-AD10-4FF9-B9F1-6084B79CDF81}" srcId="{68B8AE6B-55EF-4A86-877C-8650DB046488}" destId="{3EB1C0BC-8BCF-4A80-8AF4-B3F00F8A3A2A}" srcOrd="1" destOrd="0" parTransId="{6A744774-3C69-4453-A467-A2EB73AC4CB6}" sibTransId="{3BC00AD9-0C22-4B44-9E18-76F7E2A8B13C}"/>
    <dgm:cxn modelId="{343BD5DF-A476-4E90-A4B4-276CAB93AA3A}" srcId="{FF3F5D6D-709B-4872-9A0A-CBA0442FBDEC}" destId="{3193E881-9BEE-4A2E-B84A-65B4FFC3DF13}" srcOrd="1" destOrd="0" parTransId="{6E7C96EC-A631-4B94-8465-AC7B89C17046}" sibTransId="{77A41390-E2F2-4C1B-AE14-1D46D8DFC290}"/>
    <dgm:cxn modelId="{62285C8A-506E-4DCD-B421-BC2819C1E000}" type="presOf" srcId="{FF3F5D6D-709B-4872-9A0A-CBA0442FBDEC}" destId="{FF8379D4-5D2F-4DFC-B012-BC243B8ADF43}" srcOrd="0" destOrd="0" presId="urn:microsoft.com/office/officeart/2005/8/layout/hList1"/>
    <dgm:cxn modelId="{D299FB88-A8C5-4BD9-ADDD-9F1724DC70DF}" type="presOf" srcId="{EE3F06FC-48C1-41BB-920C-FB3E3537C32F}" destId="{23C91487-D69B-4195-8486-12FCD1742B5B}" srcOrd="0" destOrd="2" presId="urn:microsoft.com/office/officeart/2005/8/layout/hList1"/>
    <dgm:cxn modelId="{8C489A4E-8D83-4D00-8676-1AC6EBF806AC}" srcId="{68B8AE6B-55EF-4A86-877C-8650DB046488}" destId="{F6F8DE3D-6C67-4D60-A54D-0E264CC4C12E}" srcOrd="0" destOrd="0" parTransId="{30235711-86C1-400B-973B-80D3D93066B5}" sibTransId="{66473C37-93FD-4EF9-A741-76EEBF0406ED}"/>
    <dgm:cxn modelId="{14C8E066-8DE9-4554-9876-17D2248AA5DB}" type="presOf" srcId="{68B8AE6B-55EF-4A86-877C-8650DB046488}" destId="{D40C36D8-EB80-4B0F-8903-5ECC870F1230}" srcOrd="0" destOrd="0" presId="urn:microsoft.com/office/officeart/2005/8/layout/hList1"/>
    <dgm:cxn modelId="{68984541-F4C1-403D-A791-C3FF4AC3B7F5}" srcId="{FF3F5D6D-709B-4872-9A0A-CBA0442FBDEC}" destId="{3C33AB55-687F-47DB-8D33-E1560AD86096}" srcOrd="3" destOrd="0" parTransId="{8A738CF2-3727-4B20-9CE7-515E18B871B0}" sibTransId="{EF2923B1-3AAE-46F6-A8A6-B1E7F695F042}"/>
    <dgm:cxn modelId="{D3BF2EB2-16B4-4ABF-8A11-75D76DDA173C}" srcId="{19118D47-8726-4726-97DB-FDCF36C2AF62}" destId="{B29F10DD-30C2-46CF-89C1-C096C69C7D6C}" srcOrd="0" destOrd="0" parTransId="{A4159BB8-31F5-45E7-9AA8-E4E1C57D252E}" sibTransId="{3658AC14-4A6B-4A83-ABF4-973905EA905D}"/>
    <dgm:cxn modelId="{91A0C806-BECB-4945-81E8-FDFC2D3EAB97}" type="presOf" srcId="{344C2A41-E702-463C-B352-4B285DD0E72A}" destId="{23C91487-D69B-4195-8486-12FCD1742B5B}" srcOrd="0" destOrd="8" presId="urn:microsoft.com/office/officeart/2005/8/layout/hList1"/>
    <dgm:cxn modelId="{16F12203-F7C1-44DC-8E0D-E1BAD50E0360}" srcId="{19118D47-8726-4726-97DB-FDCF36C2AF62}" destId="{8F8D3210-C52B-40B6-8113-F765CF0C1A6F}" srcOrd="2" destOrd="0" parTransId="{D83B92C3-0095-4DEE-91CB-F3852B206A61}" sibTransId="{40C71534-62BE-4641-BC86-477921FF1181}"/>
    <dgm:cxn modelId="{36E789C8-F0B9-4A99-B725-8841672D555E}" srcId="{F6F8DE3D-6C67-4D60-A54D-0E264CC4C12E}" destId="{19118D47-8726-4726-97DB-FDCF36C2AF62}" srcOrd="1" destOrd="0" parTransId="{BF768585-EBE6-4BD5-8B8F-6DA4CA0A77DF}" sibTransId="{43CB8BEE-9F3D-479D-BFCA-DE8EA82314C8}"/>
    <dgm:cxn modelId="{55B5A3BA-5480-4DFA-8C44-69F807655730}" type="presOf" srcId="{B29F10DD-30C2-46CF-89C1-C096C69C7D6C}" destId="{23C91487-D69B-4195-8486-12FCD1742B5B}" srcOrd="0" destOrd="4" presId="urn:microsoft.com/office/officeart/2005/8/layout/hList1"/>
    <dgm:cxn modelId="{C563B3CB-C901-47CB-BCFC-C4FEAA2797CE}" srcId="{19118D47-8726-4726-97DB-FDCF36C2AF62}" destId="{670D8DD2-9E05-4143-960A-5E223C13D1D4}" srcOrd="3" destOrd="0" parTransId="{8C572943-5E75-4212-8B80-C43D4EE9F669}" sibTransId="{3A0F9E77-2A28-41A6-9752-AE954BE4B5DD}"/>
    <dgm:cxn modelId="{BA32320A-8B37-4502-8078-5B6283E34D2A}" type="presParOf" srcId="{D40C36D8-EB80-4B0F-8903-5ECC870F1230}" destId="{159AB9A5-E01B-468A-A05C-4944327BAE7B}" srcOrd="0" destOrd="0" presId="urn:microsoft.com/office/officeart/2005/8/layout/hList1"/>
    <dgm:cxn modelId="{A342C7AD-36B1-4C6A-AFA3-27C4BCB02C92}" type="presParOf" srcId="{159AB9A5-E01B-468A-A05C-4944327BAE7B}" destId="{0BBF2ABC-BE95-4D36-9C59-45EA29BF1A40}" srcOrd="0" destOrd="0" presId="urn:microsoft.com/office/officeart/2005/8/layout/hList1"/>
    <dgm:cxn modelId="{E80D0E99-F8DA-4D53-9256-EF2C76019367}" type="presParOf" srcId="{159AB9A5-E01B-468A-A05C-4944327BAE7B}" destId="{23C91487-D69B-4195-8486-12FCD1742B5B}" srcOrd="1" destOrd="0" presId="urn:microsoft.com/office/officeart/2005/8/layout/hList1"/>
    <dgm:cxn modelId="{1726011F-74D3-4CB7-86B8-F6CF3192CE72}" type="presParOf" srcId="{D40C36D8-EB80-4B0F-8903-5ECC870F1230}" destId="{A430EEF2-11DE-49CB-A0B2-089C3B67B35E}" srcOrd="1" destOrd="0" presId="urn:microsoft.com/office/officeart/2005/8/layout/hList1"/>
    <dgm:cxn modelId="{5669BA4F-27B5-43BA-9996-F320B9AC871B}" type="presParOf" srcId="{D40C36D8-EB80-4B0F-8903-5ECC870F1230}" destId="{EE2772C1-2788-4CA0-89DF-D6598D9DAA07}" srcOrd="2" destOrd="0" presId="urn:microsoft.com/office/officeart/2005/8/layout/hList1"/>
    <dgm:cxn modelId="{30D278D1-DD0C-4F74-800E-6E231458F34F}" type="presParOf" srcId="{EE2772C1-2788-4CA0-89DF-D6598D9DAA07}" destId="{A475067B-78BA-49D5-90CD-1F1129931E22}" srcOrd="0" destOrd="0" presId="urn:microsoft.com/office/officeart/2005/8/layout/hList1"/>
    <dgm:cxn modelId="{18F392D9-2465-4359-92EE-A7C3637F9207}" type="presParOf" srcId="{EE2772C1-2788-4CA0-89DF-D6598D9DAA07}" destId="{FF8379D4-5D2F-4DFC-B012-BC243B8ADF4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AAE14F4-6A76-4D33-A613-C89AD33CCD79}"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6AC2539E-03E5-4675-B6FA-A3B813980C6C}">
      <dgm:prSet phldrT="[Text]">
        <dgm:style>
          <a:lnRef idx="1">
            <a:schemeClr val="accent5"/>
          </a:lnRef>
          <a:fillRef idx="3">
            <a:schemeClr val="accent5"/>
          </a:fillRef>
          <a:effectRef idx="2">
            <a:schemeClr val="accent5"/>
          </a:effectRef>
          <a:fontRef idx="minor">
            <a:schemeClr val="lt1"/>
          </a:fontRef>
        </dgm:style>
      </dgm:prSet>
      <dgm:spPr/>
      <dgm:t>
        <a:bodyPr/>
        <a:lstStyle/>
        <a:p>
          <a:r>
            <a:rPr lang="en-US" smtClean="0"/>
            <a:t>Reducing Losses</a:t>
          </a:r>
          <a:endParaRPr lang="en-US"/>
        </a:p>
      </dgm:t>
    </dgm:pt>
    <dgm:pt modelId="{454639BE-790B-43EE-A501-A033A5205FCC}" type="parTrans" cxnId="{2E55ED97-3885-4D98-9329-BE531B318DC8}">
      <dgm:prSet/>
      <dgm:spPr/>
      <dgm:t>
        <a:bodyPr/>
        <a:lstStyle/>
        <a:p>
          <a:endParaRPr lang="en-US"/>
        </a:p>
      </dgm:t>
    </dgm:pt>
    <dgm:pt modelId="{3650E6D0-FF2A-4C08-9DD9-8931CAB77D44}" type="sibTrans" cxnId="{2E55ED97-3885-4D98-9329-BE531B318DC8}">
      <dgm:prSet/>
      <dgm:spPr/>
      <dgm:t>
        <a:bodyPr/>
        <a:lstStyle/>
        <a:p>
          <a:endParaRPr lang="en-US"/>
        </a:p>
      </dgm:t>
    </dgm:pt>
    <dgm:pt modelId="{1A4BBEAC-0264-4810-958B-817547A95349}">
      <dgm:prSet>
        <dgm:style>
          <a:lnRef idx="1">
            <a:schemeClr val="accent6"/>
          </a:lnRef>
          <a:fillRef idx="3">
            <a:schemeClr val="accent6"/>
          </a:fillRef>
          <a:effectRef idx="2">
            <a:schemeClr val="accent6"/>
          </a:effectRef>
          <a:fontRef idx="minor">
            <a:schemeClr val="lt1"/>
          </a:fontRef>
        </dgm:style>
      </dgm:prSet>
      <dgm:spPr/>
      <dgm:t>
        <a:bodyPr/>
        <a:lstStyle/>
        <a:p>
          <a:r>
            <a:rPr lang="en-US" smtClean="0"/>
            <a:t>Reducing water use</a:t>
          </a:r>
          <a:endParaRPr lang="en-US" dirty="0" smtClean="0"/>
        </a:p>
      </dgm:t>
    </dgm:pt>
    <dgm:pt modelId="{2DD44432-818F-4D8D-A35E-A78D8C5F632F}" type="parTrans" cxnId="{1902D570-4946-443A-B318-C1EC943D6CC9}">
      <dgm:prSet/>
      <dgm:spPr/>
      <dgm:t>
        <a:bodyPr/>
        <a:lstStyle/>
        <a:p>
          <a:endParaRPr lang="en-US"/>
        </a:p>
      </dgm:t>
    </dgm:pt>
    <dgm:pt modelId="{57240B6A-4831-4D42-9BAA-E91FAAA6CE5E}" type="sibTrans" cxnId="{1902D570-4946-443A-B318-C1EC943D6CC9}">
      <dgm:prSet/>
      <dgm:spPr/>
      <dgm:t>
        <a:bodyPr/>
        <a:lstStyle/>
        <a:p>
          <a:endParaRPr lang="en-US"/>
        </a:p>
      </dgm:t>
    </dgm:pt>
    <dgm:pt modelId="{B96E6705-ECA4-4073-8168-028436F4CC2D}">
      <dgm:prSet>
        <dgm:style>
          <a:lnRef idx="1">
            <a:schemeClr val="accent4"/>
          </a:lnRef>
          <a:fillRef idx="3">
            <a:schemeClr val="accent4"/>
          </a:fillRef>
          <a:effectRef idx="2">
            <a:schemeClr val="accent4"/>
          </a:effectRef>
          <a:fontRef idx="minor">
            <a:schemeClr val="lt1"/>
          </a:fontRef>
        </dgm:style>
      </dgm:prSet>
      <dgm:spPr/>
      <dgm:t>
        <a:bodyPr/>
        <a:lstStyle/>
        <a:p>
          <a:r>
            <a:rPr lang="en-US" dirty="0" smtClean="0"/>
            <a:t>Reclaiming or recycling water</a:t>
          </a:r>
          <a:endParaRPr lang="en-US" dirty="0"/>
        </a:p>
      </dgm:t>
    </dgm:pt>
    <dgm:pt modelId="{234828C8-97A3-4380-9D10-CBA084F562EB}" type="parTrans" cxnId="{B04553B0-A518-46D9-B517-D2AA0723ED56}">
      <dgm:prSet/>
      <dgm:spPr/>
      <dgm:t>
        <a:bodyPr/>
        <a:lstStyle/>
        <a:p>
          <a:endParaRPr lang="en-US"/>
        </a:p>
      </dgm:t>
    </dgm:pt>
    <dgm:pt modelId="{3D1D66DD-CFC9-4E6B-BCB8-16AE739B154E}" type="sibTrans" cxnId="{B04553B0-A518-46D9-B517-D2AA0723ED56}">
      <dgm:prSet/>
      <dgm:spPr/>
      <dgm:t>
        <a:bodyPr/>
        <a:lstStyle/>
        <a:p>
          <a:endParaRPr lang="en-US"/>
        </a:p>
      </dgm:t>
    </dgm:pt>
    <dgm:pt modelId="{69233E0E-2E60-4130-822B-481CB8CB0269}" type="pres">
      <dgm:prSet presAssocID="{2AAE14F4-6A76-4D33-A613-C89AD33CCD79}" presName="diagram" presStyleCnt="0">
        <dgm:presLayoutVars>
          <dgm:dir/>
          <dgm:resizeHandles val="exact"/>
        </dgm:presLayoutVars>
      </dgm:prSet>
      <dgm:spPr/>
      <dgm:t>
        <a:bodyPr/>
        <a:lstStyle/>
        <a:p>
          <a:endParaRPr lang="en-US"/>
        </a:p>
      </dgm:t>
    </dgm:pt>
    <dgm:pt modelId="{7DAFF955-FFD7-4ABD-B462-28F802E4D914}" type="pres">
      <dgm:prSet presAssocID="{6AC2539E-03E5-4675-B6FA-A3B813980C6C}" presName="node" presStyleLbl="node1" presStyleIdx="0" presStyleCnt="3">
        <dgm:presLayoutVars>
          <dgm:bulletEnabled val="1"/>
        </dgm:presLayoutVars>
      </dgm:prSet>
      <dgm:spPr/>
      <dgm:t>
        <a:bodyPr/>
        <a:lstStyle/>
        <a:p>
          <a:endParaRPr lang="en-US"/>
        </a:p>
      </dgm:t>
    </dgm:pt>
    <dgm:pt modelId="{7E13F072-D205-4F94-B234-9072B776D621}" type="pres">
      <dgm:prSet presAssocID="{3650E6D0-FF2A-4C08-9DD9-8931CAB77D44}" presName="sibTrans" presStyleCnt="0"/>
      <dgm:spPr/>
    </dgm:pt>
    <dgm:pt modelId="{A43AAEC2-6ACB-4F99-94B0-646FA2E5B253}" type="pres">
      <dgm:prSet presAssocID="{1A4BBEAC-0264-4810-958B-817547A95349}" presName="node" presStyleLbl="node1" presStyleIdx="1" presStyleCnt="3">
        <dgm:presLayoutVars>
          <dgm:bulletEnabled val="1"/>
        </dgm:presLayoutVars>
      </dgm:prSet>
      <dgm:spPr/>
      <dgm:t>
        <a:bodyPr/>
        <a:lstStyle/>
        <a:p>
          <a:endParaRPr lang="en-US"/>
        </a:p>
      </dgm:t>
    </dgm:pt>
    <dgm:pt modelId="{F7444E02-0BEE-454B-97BE-7827A9FAB612}" type="pres">
      <dgm:prSet presAssocID="{57240B6A-4831-4D42-9BAA-E91FAAA6CE5E}" presName="sibTrans" presStyleCnt="0"/>
      <dgm:spPr/>
    </dgm:pt>
    <dgm:pt modelId="{75D76170-005C-4D6B-B71C-50308F23FB65}" type="pres">
      <dgm:prSet presAssocID="{B96E6705-ECA4-4073-8168-028436F4CC2D}" presName="node" presStyleLbl="node1" presStyleIdx="2" presStyleCnt="3">
        <dgm:presLayoutVars>
          <dgm:bulletEnabled val="1"/>
        </dgm:presLayoutVars>
      </dgm:prSet>
      <dgm:spPr/>
      <dgm:t>
        <a:bodyPr/>
        <a:lstStyle/>
        <a:p>
          <a:endParaRPr lang="en-US"/>
        </a:p>
      </dgm:t>
    </dgm:pt>
  </dgm:ptLst>
  <dgm:cxnLst>
    <dgm:cxn modelId="{1611145A-485E-44F6-9618-94849B22A632}" type="presOf" srcId="{6AC2539E-03E5-4675-B6FA-A3B813980C6C}" destId="{7DAFF955-FFD7-4ABD-B462-28F802E4D914}" srcOrd="0" destOrd="0" presId="urn:microsoft.com/office/officeart/2005/8/layout/default"/>
    <dgm:cxn modelId="{B04553B0-A518-46D9-B517-D2AA0723ED56}" srcId="{2AAE14F4-6A76-4D33-A613-C89AD33CCD79}" destId="{B96E6705-ECA4-4073-8168-028436F4CC2D}" srcOrd="2" destOrd="0" parTransId="{234828C8-97A3-4380-9D10-CBA084F562EB}" sibTransId="{3D1D66DD-CFC9-4E6B-BCB8-16AE739B154E}"/>
    <dgm:cxn modelId="{5715AD0D-F3B7-47B0-9293-79752B6015DB}" type="presOf" srcId="{2AAE14F4-6A76-4D33-A613-C89AD33CCD79}" destId="{69233E0E-2E60-4130-822B-481CB8CB0269}" srcOrd="0" destOrd="0" presId="urn:microsoft.com/office/officeart/2005/8/layout/default"/>
    <dgm:cxn modelId="{4BDA610D-9D70-4A97-9191-66330E5D6856}" type="presOf" srcId="{B96E6705-ECA4-4073-8168-028436F4CC2D}" destId="{75D76170-005C-4D6B-B71C-50308F23FB65}" srcOrd="0" destOrd="0" presId="urn:microsoft.com/office/officeart/2005/8/layout/default"/>
    <dgm:cxn modelId="{110A1334-0680-4B27-8847-65E3F31F0675}" type="presOf" srcId="{1A4BBEAC-0264-4810-958B-817547A95349}" destId="{A43AAEC2-6ACB-4F99-94B0-646FA2E5B253}" srcOrd="0" destOrd="0" presId="urn:microsoft.com/office/officeart/2005/8/layout/default"/>
    <dgm:cxn modelId="{2E55ED97-3885-4D98-9329-BE531B318DC8}" srcId="{2AAE14F4-6A76-4D33-A613-C89AD33CCD79}" destId="{6AC2539E-03E5-4675-B6FA-A3B813980C6C}" srcOrd="0" destOrd="0" parTransId="{454639BE-790B-43EE-A501-A033A5205FCC}" sibTransId="{3650E6D0-FF2A-4C08-9DD9-8931CAB77D44}"/>
    <dgm:cxn modelId="{1902D570-4946-443A-B318-C1EC943D6CC9}" srcId="{2AAE14F4-6A76-4D33-A613-C89AD33CCD79}" destId="{1A4BBEAC-0264-4810-958B-817547A95349}" srcOrd="1" destOrd="0" parTransId="{2DD44432-818F-4D8D-A35E-A78D8C5F632F}" sibTransId="{57240B6A-4831-4D42-9BAA-E91FAAA6CE5E}"/>
    <dgm:cxn modelId="{6247CE63-081F-4177-962A-85CE15D17C38}" type="presParOf" srcId="{69233E0E-2E60-4130-822B-481CB8CB0269}" destId="{7DAFF955-FFD7-4ABD-B462-28F802E4D914}" srcOrd="0" destOrd="0" presId="urn:microsoft.com/office/officeart/2005/8/layout/default"/>
    <dgm:cxn modelId="{AF5488BC-0B39-4CA7-B2E1-6A2732165E27}" type="presParOf" srcId="{69233E0E-2E60-4130-822B-481CB8CB0269}" destId="{7E13F072-D205-4F94-B234-9072B776D621}" srcOrd="1" destOrd="0" presId="urn:microsoft.com/office/officeart/2005/8/layout/default"/>
    <dgm:cxn modelId="{0E212723-77DF-451D-8FB5-567F3580BB51}" type="presParOf" srcId="{69233E0E-2E60-4130-822B-481CB8CB0269}" destId="{A43AAEC2-6ACB-4F99-94B0-646FA2E5B253}" srcOrd="2" destOrd="0" presId="urn:microsoft.com/office/officeart/2005/8/layout/default"/>
    <dgm:cxn modelId="{BB5EE396-FB28-4721-A53D-4ED1C1C5328A}" type="presParOf" srcId="{69233E0E-2E60-4130-822B-481CB8CB0269}" destId="{F7444E02-0BEE-454B-97BE-7827A9FAB612}" srcOrd="3" destOrd="0" presId="urn:microsoft.com/office/officeart/2005/8/layout/default"/>
    <dgm:cxn modelId="{FAD264EE-ABBD-4038-A2B7-30DC8854F068}" type="presParOf" srcId="{69233E0E-2E60-4130-822B-481CB8CB0269}" destId="{75D76170-005C-4D6B-B71C-50308F23FB65}"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600" dirty="0" smtClean="0"/>
            <a:t>Example</a:t>
          </a:r>
          <a:endParaRPr lang="en-US" sz="26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During a water audit, </a:t>
          </a:r>
          <a:r>
            <a:rPr lang="en-US" sz="1400" dirty="0" err="1" smtClean="0"/>
            <a:t>Kaspar</a:t>
          </a:r>
          <a:r>
            <a:rPr lang="en-US" sz="1400" dirty="0" smtClean="0"/>
            <a:t> Wire Works in Shiner, Texas, found that hoses used to fill tanks were left unattended.  They often overflowed, resulting in losses.  The company trained employees and changed hose set ups, resulting in a 48% reduction in water consumption.  These and other water saving measures have reduced water use by more than 90%, saving the company nearly $400,000 annually.</a:t>
          </a:r>
          <a:r>
            <a:rPr lang="en-US" sz="1400" baseline="30000" dirty="0" smtClean="0"/>
            <a:t>2</a:t>
          </a:r>
          <a:r>
            <a:rPr lang="en-US" sz="1400" dirty="0" smtClean="0"/>
            <a:t>  </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68846" custScaleY="6956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LinFactNeighborX="20760" custLinFactNeighborY="-1297">
        <dgm:presLayoutVars>
          <dgm:chMax val="0"/>
          <dgm:bulletEnabled val="1"/>
        </dgm:presLayoutVars>
      </dgm:prSet>
      <dgm:spPr/>
      <dgm:t>
        <a:bodyPr/>
        <a:lstStyle/>
        <a:p>
          <a:endParaRPr lang="en-US"/>
        </a:p>
      </dgm:t>
    </dgm:pt>
  </dgm:ptLst>
  <dgm:cxnLst>
    <dgm:cxn modelId="{3F5882C8-F454-4EAE-86D3-C9670CF05522}"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AA946E0D-1EFD-466B-BBBF-9B05EB63F918}"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119CED63-D081-4A05-A1D5-D2FE05544214}" type="presOf" srcId="{112CA22B-B042-40A5-9794-0730A5CA5011}" destId="{04D9B468-C7DB-4896-A785-625B2A83C092}" srcOrd="0" destOrd="0" presId="urn:microsoft.com/office/officeart/2005/8/layout/hList2"/>
    <dgm:cxn modelId="{878E8450-A38E-484D-A413-D76FF8F60AB0}" type="presParOf" srcId="{F48E3D62-5A5C-47D5-8CC0-6C5ECB4A1EE9}" destId="{04692C2A-C643-4A3E-AB35-433D0BFFF17F}" srcOrd="0" destOrd="0" presId="urn:microsoft.com/office/officeart/2005/8/layout/hList2"/>
    <dgm:cxn modelId="{773E36FB-01DA-4207-8231-CB0B02595C11}" type="presParOf" srcId="{04692C2A-C643-4A3E-AB35-433D0BFFF17F}" destId="{CE974109-CA0F-440F-94D3-0CD624624309}" srcOrd="0" destOrd="0" presId="urn:microsoft.com/office/officeart/2005/8/layout/hList2"/>
    <dgm:cxn modelId="{AB295EF0-1551-4036-9F39-60FB3C14CF88}" type="presParOf" srcId="{04692C2A-C643-4A3E-AB35-433D0BFFF17F}" destId="{04D9B468-C7DB-4896-A785-625B2A83C092}" srcOrd="1" destOrd="0" presId="urn:microsoft.com/office/officeart/2005/8/layout/hList2"/>
    <dgm:cxn modelId="{BA3E5D20-2BA9-4B7C-B95A-1B2AF4193652}"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600" dirty="0" smtClean="0"/>
            <a:t>Example</a:t>
          </a:r>
          <a:endParaRPr lang="en-US" sz="26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A metal machining company switched to a closed loop cleaning system for parts.  This lowered water use, eliminated hazardous materials and the associated regulatory costs, and lowered cleaning costs.</a:t>
          </a:r>
          <a:r>
            <a:rPr lang="en-US" sz="1400" baseline="30000" dirty="0" smtClean="0"/>
            <a:t>1 </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68846" custScaleY="6956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LinFactNeighborX="20760" custLinFactNeighborY="-1297">
        <dgm:presLayoutVars>
          <dgm:chMax val="0"/>
          <dgm:bulletEnabled val="1"/>
        </dgm:presLayoutVars>
      </dgm:prSet>
      <dgm:spPr/>
      <dgm:t>
        <a:bodyPr/>
        <a:lstStyle/>
        <a:p>
          <a:endParaRPr lang="en-US"/>
        </a:p>
      </dgm:t>
    </dgm:pt>
  </dgm:ptLst>
  <dgm:cxnLst>
    <dgm:cxn modelId="{18D4227C-D0ED-46D8-8E9E-01F212601D1D}"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FFD9FA39-1AE7-42A6-8988-A2A80CF92700}"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42BEB4A9-C53F-4CD7-A0E8-EE0738A881CB}" type="presOf" srcId="{706CC38C-CCAA-416E-8B41-25CAA89F1897}" destId="{F48E3D62-5A5C-47D5-8CC0-6C5ECB4A1EE9}" srcOrd="0" destOrd="0" presId="urn:microsoft.com/office/officeart/2005/8/layout/hList2"/>
    <dgm:cxn modelId="{C2D0588A-5042-4E62-A4C0-5E8CFAB56A31}" type="presParOf" srcId="{F48E3D62-5A5C-47D5-8CC0-6C5ECB4A1EE9}" destId="{04692C2A-C643-4A3E-AB35-433D0BFFF17F}" srcOrd="0" destOrd="0" presId="urn:microsoft.com/office/officeart/2005/8/layout/hList2"/>
    <dgm:cxn modelId="{A48DC547-0D51-4DA5-B003-76CEBF780992}" type="presParOf" srcId="{04692C2A-C643-4A3E-AB35-433D0BFFF17F}" destId="{CE974109-CA0F-440F-94D3-0CD624624309}" srcOrd="0" destOrd="0" presId="urn:microsoft.com/office/officeart/2005/8/layout/hList2"/>
    <dgm:cxn modelId="{D1FCCFF4-58EB-4A9B-A904-D6AF7A65917A}" type="presParOf" srcId="{04692C2A-C643-4A3E-AB35-433D0BFFF17F}" destId="{04D9B468-C7DB-4896-A785-625B2A83C092}" srcOrd="1" destOrd="0" presId="urn:microsoft.com/office/officeart/2005/8/layout/hList2"/>
    <dgm:cxn modelId="{2AF6A24E-B1BD-45A7-8B15-F0B25828B65C}"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FD9C314-D89C-400B-A40E-06E80805834B}" type="doc">
      <dgm:prSet loTypeId="urn:microsoft.com/office/officeart/2005/8/layout/cycle3" loCatId="cycle" qsTypeId="urn:microsoft.com/office/officeart/2005/8/quickstyle/simple2" qsCatId="simple" csTypeId="urn:microsoft.com/office/officeart/2005/8/colors/accent4_2" csCatId="accent4" phldr="1"/>
      <dgm:spPr/>
      <dgm:t>
        <a:bodyPr/>
        <a:lstStyle/>
        <a:p>
          <a:endParaRPr lang="en-US"/>
        </a:p>
      </dgm:t>
    </dgm:pt>
    <dgm:pt modelId="{6CD7A71E-01F4-42FF-BA27-75294BA42A6C}">
      <dgm:prSet phldrT="[Text]"/>
      <dgm:spPr/>
      <dgm:t>
        <a:bodyPr/>
        <a:lstStyle/>
        <a:p>
          <a:r>
            <a:rPr lang="en-US" dirty="0" smtClean="0"/>
            <a:t>Use</a:t>
          </a:r>
          <a:endParaRPr lang="en-US" dirty="0"/>
        </a:p>
      </dgm:t>
    </dgm:pt>
    <dgm:pt modelId="{77461670-49D5-447C-ACE1-D361BB07EB27}" type="parTrans" cxnId="{16DA1088-576E-45C6-9605-073B330CA49B}">
      <dgm:prSet/>
      <dgm:spPr/>
      <dgm:t>
        <a:bodyPr/>
        <a:lstStyle/>
        <a:p>
          <a:endParaRPr lang="en-US"/>
        </a:p>
      </dgm:t>
    </dgm:pt>
    <dgm:pt modelId="{E9E39BA1-9716-42B3-BDE4-23C16E64BE46}" type="sibTrans" cxnId="{16DA1088-576E-45C6-9605-073B330CA49B}">
      <dgm:prSet/>
      <dgm:spPr>
        <a:solidFill>
          <a:schemeClr val="accent2"/>
        </a:solidFill>
      </dgm:spPr>
      <dgm:t>
        <a:bodyPr/>
        <a:lstStyle/>
        <a:p>
          <a:endParaRPr lang="en-US" dirty="0"/>
        </a:p>
      </dgm:t>
    </dgm:pt>
    <dgm:pt modelId="{FB326D7D-8CFC-4AE4-BAC1-A3A5CE32DD40}">
      <dgm:prSet phldrT="[Text]"/>
      <dgm:spPr/>
      <dgm:t>
        <a:bodyPr/>
        <a:lstStyle/>
        <a:p>
          <a:r>
            <a:rPr lang="en-US" dirty="0" smtClean="0"/>
            <a:t>Reclaim</a:t>
          </a:r>
          <a:endParaRPr lang="en-US" dirty="0"/>
        </a:p>
      </dgm:t>
    </dgm:pt>
    <dgm:pt modelId="{B68C3C0A-3B6D-47ED-AF3D-4DD923EAF566}" type="parTrans" cxnId="{D4422C7E-750C-473D-B4A2-A9B3695AF427}">
      <dgm:prSet/>
      <dgm:spPr/>
      <dgm:t>
        <a:bodyPr/>
        <a:lstStyle/>
        <a:p>
          <a:endParaRPr lang="en-US"/>
        </a:p>
      </dgm:t>
    </dgm:pt>
    <dgm:pt modelId="{F532ACA4-AF91-4C9E-9F22-B0F72900BF6E}" type="sibTrans" cxnId="{D4422C7E-750C-473D-B4A2-A9B3695AF427}">
      <dgm:prSet/>
      <dgm:spPr/>
      <dgm:t>
        <a:bodyPr/>
        <a:lstStyle/>
        <a:p>
          <a:endParaRPr lang="en-US"/>
        </a:p>
      </dgm:t>
    </dgm:pt>
    <dgm:pt modelId="{4D643E27-FC00-4E38-A15F-4CFA6379C18C}">
      <dgm:prSet phldrT="[Text]"/>
      <dgm:spPr/>
      <dgm:t>
        <a:bodyPr/>
        <a:lstStyle/>
        <a:p>
          <a:r>
            <a:rPr lang="en-US" dirty="0" smtClean="0"/>
            <a:t>Treat</a:t>
          </a:r>
          <a:endParaRPr lang="en-US" dirty="0"/>
        </a:p>
      </dgm:t>
    </dgm:pt>
    <dgm:pt modelId="{79F9BB61-2AA1-4B4B-914C-227CA4670CD8}" type="parTrans" cxnId="{5D9EB66D-6D15-46B8-BB80-23286C53F359}">
      <dgm:prSet/>
      <dgm:spPr/>
      <dgm:t>
        <a:bodyPr/>
        <a:lstStyle/>
        <a:p>
          <a:endParaRPr lang="en-US"/>
        </a:p>
      </dgm:t>
    </dgm:pt>
    <dgm:pt modelId="{0750DF3F-6E80-4A63-BD5C-07683A79F618}" type="sibTrans" cxnId="{5D9EB66D-6D15-46B8-BB80-23286C53F359}">
      <dgm:prSet/>
      <dgm:spPr/>
      <dgm:t>
        <a:bodyPr/>
        <a:lstStyle/>
        <a:p>
          <a:endParaRPr lang="en-US"/>
        </a:p>
      </dgm:t>
    </dgm:pt>
    <dgm:pt modelId="{2C2F40D3-ED06-4B23-92AF-C1F4B048DC73}">
      <dgm:prSet phldrT="[Text]"/>
      <dgm:spPr/>
      <dgm:t>
        <a:bodyPr/>
        <a:lstStyle/>
        <a:p>
          <a:r>
            <a:rPr lang="en-US" dirty="0" smtClean="0"/>
            <a:t>Distribute</a:t>
          </a:r>
          <a:endParaRPr lang="en-US" dirty="0"/>
        </a:p>
      </dgm:t>
    </dgm:pt>
    <dgm:pt modelId="{81888385-A9AD-4C1C-802A-5E01E4B52EA5}" type="parTrans" cxnId="{7DEA93D0-4B6E-4097-901E-E40F3001D721}">
      <dgm:prSet/>
      <dgm:spPr/>
      <dgm:t>
        <a:bodyPr/>
        <a:lstStyle/>
        <a:p>
          <a:endParaRPr lang="en-US"/>
        </a:p>
      </dgm:t>
    </dgm:pt>
    <dgm:pt modelId="{2D28D0A1-9337-4A19-A290-B37C0546A1A7}" type="sibTrans" cxnId="{7DEA93D0-4B6E-4097-901E-E40F3001D721}">
      <dgm:prSet/>
      <dgm:spPr/>
      <dgm:t>
        <a:bodyPr/>
        <a:lstStyle/>
        <a:p>
          <a:endParaRPr lang="en-US"/>
        </a:p>
      </dgm:t>
    </dgm:pt>
    <dgm:pt modelId="{474B44D5-D64B-4E75-8630-339B16AC93A8}" type="pres">
      <dgm:prSet presAssocID="{CFD9C314-D89C-400B-A40E-06E80805834B}" presName="Name0" presStyleCnt="0">
        <dgm:presLayoutVars>
          <dgm:dir/>
          <dgm:resizeHandles val="exact"/>
        </dgm:presLayoutVars>
      </dgm:prSet>
      <dgm:spPr/>
      <dgm:t>
        <a:bodyPr/>
        <a:lstStyle/>
        <a:p>
          <a:endParaRPr lang="en-US"/>
        </a:p>
      </dgm:t>
    </dgm:pt>
    <dgm:pt modelId="{96D3D7C2-9C27-4889-B1BB-9FBD29B5F427}" type="pres">
      <dgm:prSet presAssocID="{CFD9C314-D89C-400B-A40E-06E80805834B}" presName="cycle" presStyleCnt="0"/>
      <dgm:spPr/>
    </dgm:pt>
    <dgm:pt modelId="{AC2632A5-C89A-451E-86F3-486033704EB8}" type="pres">
      <dgm:prSet presAssocID="{6CD7A71E-01F4-42FF-BA27-75294BA42A6C}" presName="nodeFirstNode" presStyleLbl="node1" presStyleIdx="0" presStyleCnt="4">
        <dgm:presLayoutVars>
          <dgm:bulletEnabled val="1"/>
        </dgm:presLayoutVars>
      </dgm:prSet>
      <dgm:spPr/>
      <dgm:t>
        <a:bodyPr/>
        <a:lstStyle/>
        <a:p>
          <a:endParaRPr lang="en-US"/>
        </a:p>
      </dgm:t>
    </dgm:pt>
    <dgm:pt modelId="{4129E271-3103-430D-91F2-2B515E8813D2}" type="pres">
      <dgm:prSet presAssocID="{E9E39BA1-9716-42B3-BDE4-23C16E64BE46}" presName="sibTransFirstNode" presStyleLbl="bgShp" presStyleIdx="0" presStyleCnt="1"/>
      <dgm:spPr/>
      <dgm:t>
        <a:bodyPr/>
        <a:lstStyle/>
        <a:p>
          <a:endParaRPr lang="en-US"/>
        </a:p>
      </dgm:t>
    </dgm:pt>
    <dgm:pt modelId="{7B155C68-8C7F-4DD7-9064-38C2CB85E0F9}" type="pres">
      <dgm:prSet presAssocID="{FB326D7D-8CFC-4AE4-BAC1-A3A5CE32DD40}" presName="nodeFollowingNodes" presStyleLbl="node1" presStyleIdx="1" presStyleCnt="4">
        <dgm:presLayoutVars>
          <dgm:bulletEnabled val="1"/>
        </dgm:presLayoutVars>
      </dgm:prSet>
      <dgm:spPr/>
      <dgm:t>
        <a:bodyPr/>
        <a:lstStyle/>
        <a:p>
          <a:endParaRPr lang="en-US"/>
        </a:p>
      </dgm:t>
    </dgm:pt>
    <dgm:pt modelId="{E7E4735D-4BB8-4DDB-B6D7-AB4EA0AED942}" type="pres">
      <dgm:prSet presAssocID="{4D643E27-FC00-4E38-A15F-4CFA6379C18C}" presName="nodeFollowingNodes" presStyleLbl="node1" presStyleIdx="2" presStyleCnt="4">
        <dgm:presLayoutVars>
          <dgm:bulletEnabled val="1"/>
        </dgm:presLayoutVars>
      </dgm:prSet>
      <dgm:spPr/>
      <dgm:t>
        <a:bodyPr/>
        <a:lstStyle/>
        <a:p>
          <a:endParaRPr lang="en-US"/>
        </a:p>
      </dgm:t>
    </dgm:pt>
    <dgm:pt modelId="{6A23DD7A-708B-4F48-B10E-019D4BE30BD6}" type="pres">
      <dgm:prSet presAssocID="{2C2F40D3-ED06-4B23-92AF-C1F4B048DC73}" presName="nodeFollowingNodes" presStyleLbl="node1" presStyleIdx="3" presStyleCnt="4">
        <dgm:presLayoutVars>
          <dgm:bulletEnabled val="1"/>
        </dgm:presLayoutVars>
      </dgm:prSet>
      <dgm:spPr/>
      <dgm:t>
        <a:bodyPr/>
        <a:lstStyle/>
        <a:p>
          <a:endParaRPr lang="en-US"/>
        </a:p>
      </dgm:t>
    </dgm:pt>
  </dgm:ptLst>
  <dgm:cxnLst>
    <dgm:cxn modelId="{16DA1088-576E-45C6-9605-073B330CA49B}" srcId="{CFD9C314-D89C-400B-A40E-06E80805834B}" destId="{6CD7A71E-01F4-42FF-BA27-75294BA42A6C}" srcOrd="0" destOrd="0" parTransId="{77461670-49D5-447C-ACE1-D361BB07EB27}" sibTransId="{E9E39BA1-9716-42B3-BDE4-23C16E64BE46}"/>
    <dgm:cxn modelId="{C079EDF1-C212-4644-BE07-06B9342D4DCE}" type="presOf" srcId="{6CD7A71E-01F4-42FF-BA27-75294BA42A6C}" destId="{AC2632A5-C89A-451E-86F3-486033704EB8}" srcOrd="0" destOrd="0" presId="urn:microsoft.com/office/officeart/2005/8/layout/cycle3"/>
    <dgm:cxn modelId="{1D67466D-E659-42E9-AF65-7206B8CDD004}" type="presOf" srcId="{4D643E27-FC00-4E38-A15F-4CFA6379C18C}" destId="{E7E4735D-4BB8-4DDB-B6D7-AB4EA0AED942}" srcOrd="0" destOrd="0" presId="urn:microsoft.com/office/officeart/2005/8/layout/cycle3"/>
    <dgm:cxn modelId="{3CB3FDCD-16DE-4E3C-800C-880F31996A76}" type="presOf" srcId="{CFD9C314-D89C-400B-A40E-06E80805834B}" destId="{474B44D5-D64B-4E75-8630-339B16AC93A8}" srcOrd="0" destOrd="0" presId="urn:microsoft.com/office/officeart/2005/8/layout/cycle3"/>
    <dgm:cxn modelId="{5D9EB66D-6D15-46B8-BB80-23286C53F359}" srcId="{CFD9C314-D89C-400B-A40E-06E80805834B}" destId="{4D643E27-FC00-4E38-A15F-4CFA6379C18C}" srcOrd="2" destOrd="0" parTransId="{79F9BB61-2AA1-4B4B-914C-227CA4670CD8}" sibTransId="{0750DF3F-6E80-4A63-BD5C-07683A79F618}"/>
    <dgm:cxn modelId="{7DEA93D0-4B6E-4097-901E-E40F3001D721}" srcId="{CFD9C314-D89C-400B-A40E-06E80805834B}" destId="{2C2F40D3-ED06-4B23-92AF-C1F4B048DC73}" srcOrd="3" destOrd="0" parTransId="{81888385-A9AD-4C1C-802A-5E01E4B52EA5}" sibTransId="{2D28D0A1-9337-4A19-A290-B37C0546A1A7}"/>
    <dgm:cxn modelId="{AA6A1BA1-6619-43CA-A256-7E12CB44C568}" type="presOf" srcId="{FB326D7D-8CFC-4AE4-BAC1-A3A5CE32DD40}" destId="{7B155C68-8C7F-4DD7-9064-38C2CB85E0F9}" srcOrd="0" destOrd="0" presId="urn:microsoft.com/office/officeart/2005/8/layout/cycle3"/>
    <dgm:cxn modelId="{6916EDCE-CFE9-46A9-817D-E2425B686AF5}" type="presOf" srcId="{2C2F40D3-ED06-4B23-92AF-C1F4B048DC73}" destId="{6A23DD7A-708B-4F48-B10E-019D4BE30BD6}" srcOrd="0" destOrd="0" presId="urn:microsoft.com/office/officeart/2005/8/layout/cycle3"/>
    <dgm:cxn modelId="{D4422C7E-750C-473D-B4A2-A9B3695AF427}" srcId="{CFD9C314-D89C-400B-A40E-06E80805834B}" destId="{FB326D7D-8CFC-4AE4-BAC1-A3A5CE32DD40}" srcOrd="1" destOrd="0" parTransId="{B68C3C0A-3B6D-47ED-AF3D-4DD923EAF566}" sibTransId="{F532ACA4-AF91-4C9E-9F22-B0F72900BF6E}"/>
    <dgm:cxn modelId="{1843038D-B099-4EDC-8764-A422D64B11FC}" type="presOf" srcId="{E9E39BA1-9716-42B3-BDE4-23C16E64BE46}" destId="{4129E271-3103-430D-91F2-2B515E8813D2}" srcOrd="0" destOrd="0" presId="urn:microsoft.com/office/officeart/2005/8/layout/cycle3"/>
    <dgm:cxn modelId="{2D5A3B36-2CDB-4BD3-81C5-46851B63A5F0}" type="presParOf" srcId="{474B44D5-D64B-4E75-8630-339B16AC93A8}" destId="{96D3D7C2-9C27-4889-B1BB-9FBD29B5F427}" srcOrd="0" destOrd="0" presId="urn:microsoft.com/office/officeart/2005/8/layout/cycle3"/>
    <dgm:cxn modelId="{1B2335AE-D7E8-49C5-B583-4046ED035DED}" type="presParOf" srcId="{96D3D7C2-9C27-4889-B1BB-9FBD29B5F427}" destId="{AC2632A5-C89A-451E-86F3-486033704EB8}" srcOrd="0" destOrd="0" presId="urn:microsoft.com/office/officeart/2005/8/layout/cycle3"/>
    <dgm:cxn modelId="{380A2B79-E5D8-4A9E-BC16-0B64189A150B}" type="presParOf" srcId="{96D3D7C2-9C27-4889-B1BB-9FBD29B5F427}" destId="{4129E271-3103-430D-91F2-2B515E8813D2}" srcOrd="1" destOrd="0" presId="urn:microsoft.com/office/officeart/2005/8/layout/cycle3"/>
    <dgm:cxn modelId="{5EF6030D-D4E8-4DED-B5C3-503306BC7C10}" type="presParOf" srcId="{96D3D7C2-9C27-4889-B1BB-9FBD29B5F427}" destId="{7B155C68-8C7F-4DD7-9064-38C2CB85E0F9}" srcOrd="2" destOrd="0" presId="urn:microsoft.com/office/officeart/2005/8/layout/cycle3"/>
    <dgm:cxn modelId="{E4B238D4-A5A6-4C57-A413-CB4550BBB5E4}" type="presParOf" srcId="{96D3D7C2-9C27-4889-B1BB-9FBD29B5F427}" destId="{E7E4735D-4BB8-4DDB-B6D7-AB4EA0AED942}" srcOrd="3" destOrd="0" presId="urn:microsoft.com/office/officeart/2005/8/layout/cycle3"/>
    <dgm:cxn modelId="{03A15161-B5A8-4C16-9037-D03E0A9DB50B}" type="presParOf" srcId="{96D3D7C2-9C27-4889-B1BB-9FBD29B5F427}" destId="{6A23DD7A-708B-4F48-B10E-019D4BE30BD6}"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7B784AF-3888-4D99-A237-CFF7D4A3FA76}"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68861C98-AF94-4134-8859-AE2550845FE9}">
      <dgm:prSet phldrT="[Text]"/>
      <dgm:spPr/>
      <dgm:t>
        <a:bodyPr/>
        <a:lstStyle/>
        <a:p>
          <a:r>
            <a:rPr lang="en-US" u="sng" dirty="0" smtClean="0"/>
            <a:t>Cooling Towers</a:t>
          </a:r>
          <a:r>
            <a:rPr lang="en-US" dirty="0" smtClean="0"/>
            <a:t>- Installed new technology to pre-treat wastewater and received aide from the Cooling Tower Rebate Program</a:t>
          </a:r>
          <a:endParaRPr lang="en-US" dirty="0"/>
        </a:p>
      </dgm:t>
    </dgm:pt>
    <dgm:pt modelId="{FEC0993B-6BBE-4841-92EE-F7854BAB9115}" type="parTrans" cxnId="{EC09D57B-0592-4816-B047-BBC141A9787D}">
      <dgm:prSet/>
      <dgm:spPr/>
      <dgm:t>
        <a:bodyPr/>
        <a:lstStyle/>
        <a:p>
          <a:endParaRPr lang="en-US"/>
        </a:p>
      </dgm:t>
    </dgm:pt>
    <dgm:pt modelId="{3EFF71AE-1DC5-4CB4-A9C3-42336FCF1DFC}" type="sibTrans" cxnId="{EC09D57B-0592-4816-B047-BBC141A9787D}">
      <dgm:prSet/>
      <dgm:spPr/>
      <dgm:t>
        <a:bodyPr/>
        <a:lstStyle/>
        <a:p>
          <a:endParaRPr lang="en-US"/>
        </a:p>
      </dgm:t>
    </dgm:pt>
    <dgm:pt modelId="{92515ACC-0B99-434F-BFAD-B53946ECDDF9}">
      <dgm:prSet phldrT="[Text]"/>
      <dgm:spPr/>
      <dgm:t>
        <a:bodyPr/>
        <a:lstStyle/>
        <a:p>
          <a:r>
            <a:rPr lang="en-US" u="sng" dirty="0" smtClean="0"/>
            <a:t>Irrigation</a:t>
          </a:r>
          <a:r>
            <a:rPr lang="en-US" dirty="0" smtClean="0"/>
            <a:t>- Received aid from program to reduce water used in irrigation through tech improvements</a:t>
          </a:r>
          <a:endParaRPr lang="en-US" dirty="0"/>
        </a:p>
      </dgm:t>
    </dgm:pt>
    <dgm:pt modelId="{064B8342-FA81-45B6-98E9-1FFE9730B248}" type="parTrans" cxnId="{CFE089D9-BF69-4CB2-85EE-11092881DE4D}">
      <dgm:prSet/>
      <dgm:spPr/>
      <dgm:t>
        <a:bodyPr/>
        <a:lstStyle/>
        <a:p>
          <a:endParaRPr lang="en-US"/>
        </a:p>
      </dgm:t>
    </dgm:pt>
    <dgm:pt modelId="{F135DD1F-CBE7-4867-965E-D036B1CBF021}" type="sibTrans" cxnId="{CFE089D9-BF69-4CB2-85EE-11092881DE4D}">
      <dgm:prSet/>
      <dgm:spPr/>
      <dgm:t>
        <a:bodyPr/>
        <a:lstStyle/>
        <a:p>
          <a:endParaRPr lang="en-US"/>
        </a:p>
      </dgm:t>
    </dgm:pt>
    <dgm:pt modelId="{CB023A44-689A-4BB6-85DC-3A4C21DB2F6A}" type="asst">
      <dgm:prSet phldrT="[Text]"/>
      <dgm:spPr/>
      <dgm:t>
        <a:bodyPr/>
        <a:lstStyle/>
        <a:p>
          <a:r>
            <a:rPr lang="en-US" u="sng" dirty="0" smtClean="0"/>
            <a:t>Internal Water Recycling</a:t>
          </a:r>
          <a:r>
            <a:rPr lang="en-US" u="none" dirty="0" smtClean="0"/>
            <a:t>- </a:t>
          </a:r>
          <a:r>
            <a:rPr lang="en-US" dirty="0" smtClean="0"/>
            <a:t>Used to resupply the source water</a:t>
          </a:r>
          <a:endParaRPr lang="en-US" dirty="0"/>
        </a:p>
      </dgm:t>
    </dgm:pt>
    <dgm:pt modelId="{9EC30062-FC7E-4A53-8C97-C4957212124F}" type="parTrans" cxnId="{896EE05D-AD60-4D83-9046-1FAA5986750E}">
      <dgm:prSet/>
      <dgm:spPr/>
      <dgm:t>
        <a:bodyPr/>
        <a:lstStyle/>
        <a:p>
          <a:endParaRPr lang="en-US"/>
        </a:p>
      </dgm:t>
    </dgm:pt>
    <dgm:pt modelId="{25BA03BB-5AB3-4248-9F3D-8C8259DCEDF3}" type="sibTrans" cxnId="{896EE05D-AD60-4D83-9046-1FAA5986750E}">
      <dgm:prSet/>
      <dgm:spPr/>
      <dgm:t>
        <a:bodyPr/>
        <a:lstStyle/>
        <a:p>
          <a:endParaRPr lang="en-US"/>
        </a:p>
      </dgm:t>
    </dgm:pt>
    <dgm:pt modelId="{88483FFA-DB9A-4C4C-B092-5553822D2493}">
      <dgm:prSet phldrT="[Text]"/>
      <dgm:spPr/>
      <dgm:t>
        <a:bodyPr/>
        <a:lstStyle/>
        <a:p>
          <a:r>
            <a:rPr lang="en-US" b="1" dirty="0" smtClean="0"/>
            <a:t>Improvements Implemented</a:t>
          </a:r>
          <a:endParaRPr lang="en-US" b="1" strike="sngStrike" dirty="0"/>
        </a:p>
      </dgm:t>
    </dgm:pt>
    <dgm:pt modelId="{56F8B817-E935-460A-8556-9E4D544A2128}" type="sibTrans" cxnId="{5AA8340B-25B8-49D1-A061-5ECA339D2611}">
      <dgm:prSet/>
      <dgm:spPr/>
      <dgm:t>
        <a:bodyPr/>
        <a:lstStyle/>
        <a:p>
          <a:endParaRPr lang="en-US"/>
        </a:p>
      </dgm:t>
    </dgm:pt>
    <dgm:pt modelId="{0C94F79A-B3E5-44FA-A0FD-F8718D4F5BB6}" type="parTrans" cxnId="{5AA8340B-25B8-49D1-A061-5ECA339D2611}">
      <dgm:prSet/>
      <dgm:spPr/>
      <dgm:t>
        <a:bodyPr/>
        <a:lstStyle/>
        <a:p>
          <a:endParaRPr lang="en-US"/>
        </a:p>
      </dgm:t>
    </dgm:pt>
    <dgm:pt modelId="{C4007EBA-5DAE-4C38-A46B-27B44FC428E5}">
      <dgm:prSet phldrT="[Text]"/>
      <dgm:spPr/>
      <dgm:t>
        <a:bodyPr/>
        <a:lstStyle/>
        <a:p>
          <a:r>
            <a:rPr lang="en-US" u="sng" dirty="0" smtClean="0"/>
            <a:t>Air Scrubber</a:t>
          </a:r>
          <a:r>
            <a:rPr lang="en-US" dirty="0" smtClean="0"/>
            <a:t>- Caustic Injectors replaced water</a:t>
          </a:r>
          <a:endParaRPr lang="en-US" dirty="0"/>
        </a:p>
      </dgm:t>
    </dgm:pt>
    <dgm:pt modelId="{4DC4C0F8-2D68-424E-89C0-2A1E248B6841}" type="parTrans" cxnId="{F7D10406-1481-4B57-81C2-D46C1BC4E0E2}">
      <dgm:prSet/>
      <dgm:spPr/>
      <dgm:t>
        <a:bodyPr/>
        <a:lstStyle/>
        <a:p>
          <a:endParaRPr lang="en-US"/>
        </a:p>
      </dgm:t>
    </dgm:pt>
    <dgm:pt modelId="{619A46A0-65AC-49BA-8219-CDB87AC32459}" type="sibTrans" cxnId="{F7D10406-1481-4B57-81C2-D46C1BC4E0E2}">
      <dgm:prSet/>
      <dgm:spPr/>
      <dgm:t>
        <a:bodyPr/>
        <a:lstStyle/>
        <a:p>
          <a:endParaRPr lang="en-US"/>
        </a:p>
      </dgm:t>
    </dgm:pt>
    <dgm:pt modelId="{545DAA33-B38B-49C3-AC18-B6C2733FD278}" type="asst">
      <dgm:prSet phldrT="[Text]"/>
      <dgm:spPr/>
      <dgm:t>
        <a:bodyPr/>
        <a:lstStyle/>
        <a:p>
          <a:r>
            <a:rPr lang="en-US" u="sng" dirty="0" smtClean="0"/>
            <a:t>Underground Aquifer Recharge</a:t>
          </a:r>
          <a:r>
            <a:rPr lang="en-US" dirty="0" smtClean="0"/>
            <a:t>-3.5  billion gallons of potable water into the Arizona aquifers</a:t>
          </a:r>
          <a:endParaRPr lang="en-US" dirty="0"/>
        </a:p>
      </dgm:t>
    </dgm:pt>
    <dgm:pt modelId="{81E334BF-5DC7-4049-BD46-F70D97D01955}" type="sibTrans" cxnId="{746E2679-CF90-4FB5-8F28-536A1441CB70}">
      <dgm:prSet/>
      <dgm:spPr/>
      <dgm:t>
        <a:bodyPr/>
        <a:lstStyle/>
        <a:p>
          <a:endParaRPr lang="en-US"/>
        </a:p>
      </dgm:t>
    </dgm:pt>
    <dgm:pt modelId="{0005A63E-5F94-4AA2-A710-3707DCA7DE24}" type="parTrans" cxnId="{746E2679-CF90-4FB5-8F28-536A1441CB70}">
      <dgm:prSet/>
      <dgm:spPr/>
      <dgm:t>
        <a:bodyPr/>
        <a:lstStyle/>
        <a:p>
          <a:endParaRPr lang="en-US"/>
        </a:p>
      </dgm:t>
    </dgm:pt>
    <dgm:pt modelId="{201A9ABC-C88F-4676-9EF8-A71E38EAA906}">
      <dgm:prSet phldrT="[Text]"/>
      <dgm:spPr/>
      <dgm:t>
        <a:bodyPr/>
        <a:lstStyle/>
        <a:p>
          <a:endParaRPr lang="en-US" dirty="0"/>
        </a:p>
      </dgm:t>
    </dgm:pt>
    <dgm:pt modelId="{47024208-1798-44E8-A24B-099D9BF6CA47}" type="parTrans" cxnId="{3DA57833-6734-4B68-BCF7-DE84C4E2AA55}">
      <dgm:prSet/>
      <dgm:spPr/>
      <dgm:t>
        <a:bodyPr/>
        <a:lstStyle/>
        <a:p>
          <a:endParaRPr lang="en-US"/>
        </a:p>
      </dgm:t>
    </dgm:pt>
    <dgm:pt modelId="{8CBE3B5F-2BC9-4011-9275-7CCA69A130BF}" type="sibTrans" cxnId="{3DA57833-6734-4B68-BCF7-DE84C4E2AA55}">
      <dgm:prSet/>
      <dgm:spPr/>
      <dgm:t>
        <a:bodyPr/>
        <a:lstStyle/>
        <a:p>
          <a:endParaRPr lang="en-US"/>
        </a:p>
      </dgm:t>
    </dgm:pt>
    <dgm:pt modelId="{834571E1-E784-40B5-B1EC-34B1DA571F4D}">
      <dgm:prSet phldrT="[Text]"/>
      <dgm:spPr/>
      <dgm:t>
        <a:bodyPr/>
        <a:lstStyle/>
        <a:p>
          <a:r>
            <a:rPr lang="en-US" u="sng" dirty="0" smtClean="0"/>
            <a:t>Intense heat recovery</a:t>
          </a:r>
          <a:r>
            <a:rPr lang="en-US" dirty="0" smtClean="0"/>
            <a:t>- Reduces the amount of heat given off by cooling towers and increases condensation</a:t>
          </a:r>
          <a:endParaRPr lang="en-US" dirty="0"/>
        </a:p>
      </dgm:t>
    </dgm:pt>
    <dgm:pt modelId="{C88F8DC3-AA7A-422A-BC10-9F869B76C0D3}" type="parTrans" cxnId="{D7BED3E6-8802-4A3C-BDD5-27715CC7213D}">
      <dgm:prSet/>
      <dgm:spPr/>
      <dgm:t>
        <a:bodyPr/>
        <a:lstStyle/>
        <a:p>
          <a:endParaRPr lang="en-US"/>
        </a:p>
      </dgm:t>
    </dgm:pt>
    <dgm:pt modelId="{4C52651D-57A7-4081-9FDD-998A0107544F}" type="sibTrans" cxnId="{D7BED3E6-8802-4A3C-BDD5-27715CC7213D}">
      <dgm:prSet/>
      <dgm:spPr/>
      <dgm:t>
        <a:bodyPr/>
        <a:lstStyle/>
        <a:p>
          <a:endParaRPr lang="en-US"/>
        </a:p>
      </dgm:t>
    </dgm:pt>
    <dgm:pt modelId="{16D9D3B0-E6FD-4B4D-B40F-7E1213EF1FEA}" type="asst">
      <dgm:prSet phldrT="[Text]"/>
      <dgm:spPr/>
      <dgm:t>
        <a:bodyPr/>
        <a:lstStyle/>
        <a:p>
          <a:endParaRPr lang="en-US" dirty="0"/>
        </a:p>
      </dgm:t>
    </dgm:pt>
    <dgm:pt modelId="{C6B4E419-74A3-43BF-BF6D-8654BA506C61}" type="parTrans" cxnId="{0BFAE373-9BD0-48EC-88A0-F3DA38102D71}">
      <dgm:prSet/>
      <dgm:spPr/>
      <dgm:t>
        <a:bodyPr/>
        <a:lstStyle/>
        <a:p>
          <a:endParaRPr lang="en-US"/>
        </a:p>
      </dgm:t>
    </dgm:pt>
    <dgm:pt modelId="{453638BC-AFAF-4717-AF84-D24DDDC4DAC8}" type="sibTrans" cxnId="{0BFAE373-9BD0-48EC-88A0-F3DA38102D71}">
      <dgm:prSet/>
      <dgm:spPr/>
      <dgm:t>
        <a:bodyPr/>
        <a:lstStyle/>
        <a:p>
          <a:endParaRPr lang="en-US"/>
        </a:p>
      </dgm:t>
    </dgm:pt>
    <dgm:pt modelId="{015E62EE-DA46-4ED8-A9FF-1CC7C231527E}" type="pres">
      <dgm:prSet presAssocID="{D7B784AF-3888-4D99-A237-CFF7D4A3FA76}" presName="Name0" presStyleCnt="0">
        <dgm:presLayoutVars>
          <dgm:dir/>
          <dgm:animLvl val="lvl"/>
          <dgm:resizeHandles val="exact"/>
        </dgm:presLayoutVars>
      </dgm:prSet>
      <dgm:spPr/>
      <dgm:t>
        <a:bodyPr/>
        <a:lstStyle/>
        <a:p>
          <a:endParaRPr lang="en-US"/>
        </a:p>
      </dgm:t>
    </dgm:pt>
    <dgm:pt modelId="{B9CC6F8A-EC03-48AE-8647-978A60E1AD6D}" type="pres">
      <dgm:prSet presAssocID="{88483FFA-DB9A-4C4C-B092-5553822D2493}" presName="composite" presStyleCnt="0"/>
      <dgm:spPr/>
    </dgm:pt>
    <dgm:pt modelId="{994ABC33-36F8-403E-B2D8-0C37F97A742A}" type="pres">
      <dgm:prSet presAssocID="{88483FFA-DB9A-4C4C-B092-5553822D2493}" presName="parTx" presStyleLbl="alignNode1" presStyleIdx="0" presStyleCnt="1">
        <dgm:presLayoutVars>
          <dgm:chMax val="0"/>
          <dgm:chPref val="0"/>
          <dgm:bulletEnabled val="1"/>
        </dgm:presLayoutVars>
      </dgm:prSet>
      <dgm:spPr/>
      <dgm:t>
        <a:bodyPr/>
        <a:lstStyle/>
        <a:p>
          <a:endParaRPr lang="en-US"/>
        </a:p>
      </dgm:t>
    </dgm:pt>
    <dgm:pt modelId="{AF9EDB28-84A7-45DA-A698-1854628AB957}" type="pres">
      <dgm:prSet presAssocID="{88483FFA-DB9A-4C4C-B092-5553822D2493}" presName="desTx" presStyleLbl="alignAccFollowNode1" presStyleIdx="0" presStyleCnt="1" custScaleY="100013">
        <dgm:presLayoutVars>
          <dgm:bulletEnabled val="1"/>
        </dgm:presLayoutVars>
      </dgm:prSet>
      <dgm:spPr/>
      <dgm:t>
        <a:bodyPr/>
        <a:lstStyle/>
        <a:p>
          <a:endParaRPr lang="en-US"/>
        </a:p>
      </dgm:t>
    </dgm:pt>
  </dgm:ptLst>
  <dgm:cxnLst>
    <dgm:cxn modelId="{3DA57833-6734-4B68-BCF7-DE84C4E2AA55}" srcId="{88483FFA-DB9A-4C4C-B092-5553822D2493}" destId="{201A9ABC-C88F-4676-9EF8-A71E38EAA906}" srcOrd="7" destOrd="0" parTransId="{47024208-1798-44E8-A24B-099D9BF6CA47}" sibTransId="{8CBE3B5F-2BC9-4011-9275-7CCA69A130BF}"/>
    <dgm:cxn modelId="{CE4DD4C3-C417-4A39-9D9D-5FC0C3AB8D7C}" type="presOf" srcId="{68861C98-AF94-4134-8859-AE2550845FE9}" destId="{AF9EDB28-84A7-45DA-A698-1854628AB957}" srcOrd="0" destOrd="4" presId="urn:microsoft.com/office/officeart/2005/8/layout/hList1"/>
    <dgm:cxn modelId="{896EE05D-AD60-4D83-9046-1FAA5986750E}" srcId="{88483FFA-DB9A-4C4C-B092-5553822D2493}" destId="{CB023A44-689A-4BB6-85DC-3A4C21DB2F6A}" srcOrd="1" destOrd="0" parTransId="{9EC30062-FC7E-4A53-8C97-C4957212124F}" sibTransId="{25BA03BB-5AB3-4248-9F3D-8C8259DCEDF3}"/>
    <dgm:cxn modelId="{D7BED3E6-8802-4A3C-BDD5-27715CC7213D}" srcId="{88483FFA-DB9A-4C4C-B092-5553822D2493}" destId="{834571E1-E784-40B5-B1EC-34B1DA571F4D}" srcOrd="5" destOrd="0" parTransId="{C88F8DC3-AA7A-422A-BC10-9F869B76C0D3}" sibTransId="{4C52651D-57A7-4081-9FDD-998A0107544F}"/>
    <dgm:cxn modelId="{383A52EA-5CA0-4EA8-B7C7-543B970084E4}" type="presOf" srcId="{834571E1-E784-40B5-B1EC-34B1DA571F4D}" destId="{AF9EDB28-84A7-45DA-A698-1854628AB957}" srcOrd="0" destOrd="5" presId="urn:microsoft.com/office/officeart/2005/8/layout/hList1"/>
    <dgm:cxn modelId="{0BFAE373-9BD0-48EC-88A0-F3DA38102D71}" srcId="{88483FFA-DB9A-4C4C-B092-5553822D2493}" destId="{16D9D3B0-E6FD-4B4D-B40F-7E1213EF1FEA}" srcOrd="0" destOrd="0" parTransId="{C6B4E419-74A3-43BF-BF6D-8654BA506C61}" sibTransId="{453638BC-AFAF-4717-AF84-D24DDDC4DAC8}"/>
    <dgm:cxn modelId="{5B17C9ED-F4C4-4133-B1CB-6B7332D2EF85}" type="presOf" srcId="{CB023A44-689A-4BB6-85DC-3A4C21DB2F6A}" destId="{AF9EDB28-84A7-45DA-A698-1854628AB957}" srcOrd="0" destOrd="1" presId="urn:microsoft.com/office/officeart/2005/8/layout/hList1"/>
    <dgm:cxn modelId="{582FF2D1-6494-45A1-B57A-E79E9D816AE8}" type="presOf" srcId="{16D9D3B0-E6FD-4B4D-B40F-7E1213EF1FEA}" destId="{AF9EDB28-84A7-45DA-A698-1854628AB957}" srcOrd="0" destOrd="0" presId="urn:microsoft.com/office/officeart/2005/8/layout/hList1"/>
    <dgm:cxn modelId="{B4A5685B-8CB7-42ED-BC02-FCAC6D9A61FA}" type="presOf" srcId="{201A9ABC-C88F-4676-9EF8-A71E38EAA906}" destId="{AF9EDB28-84A7-45DA-A698-1854628AB957}" srcOrd="0" destOrd="7" presId="urn:microsoft.com/office/officeart/2005/8/layout/hList1"/>
    <dgm:cxn modelId="{EAEB6BB3-3238-45C6-B5F0-8F3A1E14B422}" type="presOf" srcId="{D7B784AF-3888-4D99-A237-CFF7D4A3FA76}" destId="{015E62EE-DA46-4ED8-A9FF-1CC7C231527E}" srcOrd="0" destOrd="0" presId="urn:microsoft.com/office/officeart/2005/8/layout/hList1"/>
    <dgm:cxn modelId="{746E2679-CF90-4FB5-8F28-536A1441CB70}" srcId="{88483FFA-DB9A-4C4C-B092-5553822D2493}" destId="{545DAA33-B38B-49C3-AC18-B6C2733FD278}" srcOrd="2" destOrd="0" parTransId="{0005A63E-5F94-4AA2-A710-3707DCA7DE24}" sibTransId="{81E334BF-5DC7-4049-BD46-F70D97D01955}"/>
    <dgm:cxn modelId="{F7D10406-1481-4B57-81C2-D46C1BC4E0E2}" srcId="{88483FFA-DB9A-4C4C-B092-5553822D2493}" destId="{C4007EBA-5DAE-4C38-A46B-27B44FC428E5}" srcOrd="3" destOrd="0" parTransId="{4DC4C0F8-2D68-424E-89C0-2A1E248B6841}" sibTransId="{619A46A0-65AC-49BA-8219-CDB87AC32459}"/>
    <dgm:cxn modelId="{5AA8340B-25B8-49D1-A061-5ECA339D2611}" srcId="{D7B784AF-3888-4D99-A237-CFF7D4A3FA76}" destId="{88483FFA-DB9A-4C4C-B092-5553822D2493}" srcOrd="0" destOrd="0" parTransId="{0C94F79A-B3E5-44FA-A0FD-F8718D4F5BB6}" sibTransId="{56F8B817-E935-460A-8556-9E4D544A2128}"/>
    <dgm:cxn modelId="{ECAD1058-2748-4EB6-B107-1474EBBDE73E}" type="presOf" srcId="{545DAA33-B38B-49C3-AC18-B6C2733FD278}" destId="{AF9EDB28-84A7-45DA-A698-1854628AB957}" srcOrd="0" destOrd="2" presId="urn:microsoft.com/office/officeart/2005/8/layout/hList1"/>
    <dgm:cxn modelId="{EC09D57B-0592-4816-B047-BBC141A9787D}" srcId="{88483FFA-DB9A-4C4C-B092-5553822D2493}" destId="{68861C98-AF94-4134-8859-AE2550845FE9}" srcOrd="4" destOrd="0" parTransId="{FEC0993B-6BBE-4841-92EE-F7854BAB9115}" sibTransId="{3EFF71AE-1DC5-4CB4-A9C3-42336FCF1DFC}"/>
    <dgm:cxn modelId="{1501BA0B-810F-413B-8CE1-8D6721A7E3B0}" type="presOf" srcId="{88483FFA-DB9A-4C4C-B092-5553822D2493}" destId="{994ABC33-36F8-403E-B2D8-0C37F97A742A}" srcOrd="0" destOrd="0" presId="urn:microsoft.com/office/officeart/2005/8/layout/hList1"/>
    <dgm:cxn modelId="{B419DC8D-A784-44D2-99BF-19BCC4BB8CE6}" type="presOf" srcId="{C4007EBA-5DAE-4C38-A46B-27B44FC428E5}" destId="{AF9EDB28-84A7-45DA-A698-1854628AB957}" srcOrd="0" destOrd="3" presId="urn:microsoft.com/office/officeart/2005/8/layout/hList1"/>
    <dgm:cxn modelId="{3F835ED9-644B-491D-93AF-28A7417EECDD}" type="presOf" srcId="{92515ACC-0B99-434F-BFAD-B53946ECDDF9}" destId="{AF9EDB28-84A7-45DA-A698-1854628AB957}" srcOrd="0" destOrd="6" presId="urn:microsoft.com/office/officeart/2005/8/layout/hList1"/>
    <dgm:cxn modelId="{CFE089D9-BF69-4CB2-85EE-11092881DE4D}" srcId="{88483FFA-DB9A-4C4C-B092-5553822D2493}" destId="{92515ACC-0B99-434F-BFAD-B53946ECDDF9}" srcOrd="6" destOrd="0" parTransId="{064B8342-FA81-45B6-98E9-1FFE9730B248}" sibTransId="{F135DD1F-CBE7-4867-965E-D036B1CBF021}"/>
    <dgm:cxn modelId="{4E2BC587-CF52-40A9-BAFC-4B7814933BC2}" type="presParOf" srcId="{015E62EE-DA46-4ED8-A9FF-1CC7C231527E}" destId="{B9CC6F8A-EC03-48AE-8647-978A60E1AD6D}" srcOrd="0" destOrd="0" presId="urn:microsoft.com/office/officeart/2005/8/layout/hList1"/>
    <dgm:cxn modelId="{5BB3427A-2A95-482E-B962-87FC6AAB0E4F}" type="presParOf" srcId="{B9CC6F8A-EC03-48AE-8647-978A60E1AD6D}" destId="{994ABC33-36F8-403E-B2D8-0C37F97A742A}" srcOrd="0" destOrd="0" presId="urn:microsoft.com/office/officeart/2005/8/layout/hList1"/>
    <dgm:cxn modelId="{7E8F197A-9295-40C5-83F6-7EC866624566}" type="presParOf" srcId="{B9CC6F8A-EC03-48AE-8647-978A60E1AD6D}" destId="{AF9EDB28-84A7-45DA-A698-1854628AB95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600" dirty="0" smtClean="0"/>
            <a:t>Example</a:t>
          </a:r>
          <a:endParaRPr lang="en-US" sz="26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Method produces a line of distinctive, sustainably designed cleaning products.  The company focused on the customer desire for cleaning products that work, that are safe and non-toxic, and that have stylish but less environmentally damaging packaging.  The products are designed using natural, biodegradable, clean and safe ingredients.  Packaging uses minimal materials, is made of recycled or sustainable materials and is recyclable.</a:t>
          </a:r>
          <a:r>
            <a:rPr lang="en-US" sz="1400" baseline="30000" dirty="0" smtClean="0"/>
            <a:t>1</a:t>
          </a:r>
          <a:r>
            <a:rPr lang="en-US" sz="1400" dirty="0" smtClean="0"/>
            <a:t> </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0401" custScaleY="9134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Y="122000">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7653074D-C5AE-46B8-924F-DE29DF38B74A}" srcId="{FFC9B2A8-8099-4EE4-B21E-726F4DF27A71}" destId="{112CA22B-B042-40A5-9794-0730A5CA5011}" srcOrd="0" destOrd="0" parTransId="{DE105B56-DA8B-4AD7-8123-FF2C2A60A9B6}" sibTransId="{CCDA51FA-D6D3-44AF-8470-BB9D8CB320E8}"/>
    <dgm:cxn modelId="{E9510779-71CB-44D9-AB47-3AC2C7A4D107}" type="presOf" srcId="{112CA22B-B042-40A5-9794-0730A5CA5011}" destId="{04D9B468-C7DB-4896-A785-625B2A83C092}" srcOrd="0" destOrd="0" presId="urn:microsoft.com/office/officeart/2005/8/layout/hList2"/>
    <dgm:cxn modelId="{B70EC2E3-CA08-4789-9465-18DA35EA61E2}" type="presOf" srcId="{FFC9B2A8-8099-4EE4-B21E-726F4DF27A71}" destId="{D325A295-D3B8-4E94-8C14-A76270783C88}" srcOrd="0" destOrd="0" presId="urn:microsoft.com/office/officeart/2005/8/layout/hList2"/>
    <dgm:cxn modelId="{283D242F-DA9C-450E-B426-544839370416}"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0F740A46-A3A9-442A-89B4-2F1BAB82436C}" type="presParOf" srcId="{F48E3D62-5A5C-47D5-8CC0-6C5ECB4A1EE9}" destId="{04692C2A-C643-4A3E-AB35-433D0BFFF17F}" srcOrd="0" destOrd="0" presId="urn:microsoft.com/office/officeart/2005/8/layout/hList2"/>
    <dgm:cxn modelId="{CF77AC22-27A6-436F-844E-57D19282639C}" type="presParOf" srcId="{04692C2A-C643-4A3E-AB35-433D0BFFF17F}" destId="{CE974109-CA0F-440F-94D3-0CD624624309}" srcOrd="0" destOrd="0" presId="urn:microsoft.com/office/officeart/2005/8/layout/hList2"/>
    <dgm:cxn modelId="{B62539D8-85F7-4C25-AFBA-3D29C0994059}" type="presParOf" srcId="{04692C2A-C643-4A3E-AB35-433D0BFFF17F}" destId="{04D9B468-C7DB-4896-A785-625B2A83C092}" srcOrd="1" destOrd="0" presId="urn:microsoft.com/office/officeart/2005/8/layout/hList2"/>
    <dgm:cxn modelId="{481E1439-015B-442D-A3F7-36A6982A8CAF}"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tIns="182880"/>
        <a:lstStyle/>
        <a:p>
          <a:r>
            <a:rPr lang="en-US" sz="1400" dirty="0" smtClean="0"/>
            <a:t>Water Efficiency</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316A38BF-BA56-4030-B020-DA9098126622}">
      <dgm:prSet phldrT="[Text]" custT="1"/>
      <dgm:spPr/>
      <dgm:t>
        <a:bodyPr tIns="182880"/>
        <a:lstStyle/>
        <a:p>
          <a:r>
            <a:rPr lang="en-US" sz="1400" dirty="0" smtClean="0"/>
            <a:t>Water Quality</a:t>
          </a:r>
          <a:endParaRPr lang="en-US" sz="1400" dirty="0"/>
        </a:p>
      </dgm:t>
    </dgm:pt>
    <dgm:pt modelId="{B2851020-F4A1-4832-B319-55E670840B33}" type="parTrans" cxnId="{513575F4-9BAB-4156-9F66-269B30B4BAF3}">
      <dgm:prSet/>
      <dgm:spPr/>
      <dgm:t>
        <a:bodyPr/>
        <a:lstStyle/>
        <a:p>
          <a:endParaRPr lang="en-US"/>
        </a:p>
      </dgm:t>
    </dgm:pt>
    <dgm:pt modelId="{1D406742-1A4A-4DA5-9867-629E504728FF}" type="sibTrans" cxnId="{513575F4-9BAB-4156-9F66-269B30B4BAF3}">
      <dgm:prSet/>
      <dgm:spPr/>
      <dgm:t>
        <a:bodyPr/>
        <a:lstStyle/>
        <a:p>
          <a:endParaRPr lang="en-US"/>
        </a:p>
      </dgm:t>
    </dgm:pt>
    <dgm:pt modelId="{518017FC-43F4-4882-AAEC-36CDC7061A15}">
      <dgm:prSet phldrT="[Text]" custT="1"/>
      <dgm:spPr/>
      <dgm:t>
        <a:bodyPr tIns="182880"/>
        <a:lstStyle/>
        <a:p>
          <a:r>
            <a:rPr lang="en-US" sz="1400" dirty="0" smtClean="0"/>
            <a:t>How-to Guides</a:t>
          </a:r>
          <a:endParaRPr lang="en-US" sz="1400" dirty="0"/>
        </a:p>
      </dgm:t>
    </dgm:pt>
    <dgm:pt modelId="{19D5C823-8134-4CA5-9B1E-3A7421D0ED7A}" type="parTrans" cxnId="{AF4C20B6-70EF-4C37-BCA7-A6B80EE5A22F}">
      <dgm:prSet/>
      <dgm:spPr/>
      <dgm:t>
        <a:bodyPr/>
        <a:lstStyle/>
        <a:p>
          <a:endParaRPr lang="en-US"/>
        </a:p>
      </dgm:t>
    </dgm:pt>
    <dgm:pt modelId="{C4507A2F-CA24-4001-AF68-59CF50DE2955}" type="sibTrans" cxnId="{AF4C20B6-70EF-4C37-BCA7-A6B80EE5A22F}">
      <dgm:prSet/>
      <dgm:spPr/>
      <dgm:t>
        <a:bodyPr/>
        <a:lstStyle/>
        <a:p>
          <a:endParaRPr lang="en-US"/>
        </a:p>
      </dgm:t>
    </dgm:pt>
    <dgm:pt modelId="{C85AA2EE-57CA-4BB2-8FED-499B7566B650}">
      <dgm:prSet phldrT="[Text]" custT="1"/>
      <dgm:spPr/>
      <dgm:t>
        <a:bodyPr tIns="182880"/>
        <a:lstStyle/>
        <a:p>
          <a:r>
            <a:rPr lang="en-US" sz="1400" dirty="0" smtClean="0"/>
            <a:t>Pollution prevention</a:t>
          </a:r>
          <a:endParaRPr lang="en-US" sz="1400" dirty="0"/>
        </a:p>
      </dgm:t>
    </dgm:pt>
    <dgm:pt modelId="{2578AE84-A091-4633-9923-87CCEBA1BC72}" type="parTrans" cxnId="{3DC1B4B2-5CF6-4694-B59B-095A889F740A}">
      <dgm:prSet/>
      <dgm:spPr/>
      <dgm:t>
        <a:bodyPr/>
        <a:lstStyle/>
        <a:p>
          <a:endParaRPr lang="en-US"/>
        </a:p>
      </dgm:t>
    </dgm:pt>
    <dgm:pt modelId="{55C4C6F8-58E1-4638-A7BE-A913544456A0}" type="sibTrans" cxnId="{3DC1B4B2-5CF6-4694-B59B-095A889F740A}">
      <dgm:prSet/>
      <dgm:spPr/>
      <dgm:t>
        <a:bodyPr/>
        <a:lstStyle/>
        <a:p>
          <a:endParaRPr lang="en-US"/>
        </a:p>
      </dgm:t>
    </dgm:pt>
    <dgm:pt modelId="{996FB515-58B2-44E9-8FE5-7F6633162A2C}">
      <dgm:prSet phldrT="[Text]" custT="1"/>
      <dgm:spPr/>
      <dgm:t>
        <a:bodyPr tIns="182880"/>
        <a:lstStyle/>
        <a:p>
          <a:r>
            <a:rPr lang="en-US" sz="1400" dirty="0" smtClean="0"/>
            <a:t>Technical Assistance</a:t>
          </a:r>
          <a:endParaRPr lang="en-US" sz="1400" dirty="0"/>
        </a:p>
      </dgm:t>
    </dgm:pt>
    <dgm:pt modelId="{122D7B15-1302-4EA3-AD98-EEDD565D1F5A}" type="parTrans" cxnId="{AD0211B7-A448-45AF-A53D-D776C28357D3}">
      <dgm:prSet/>
      <dgm:spPr/>
      <dgm:t>
        <a:bodyPr/>
        <a:lstStyle/>
        <a:p>
          <a:endParaRPr lang="en-US"/>
        </a:p>
      </dgm:t>
    </dgm:pt>
    <dgm:pt modelId="{0B8890A7-17E7-4B47-B527-6831102D7658}" type="sibTrans" cxnId="{AD0211B7-A448-45AF-A53D-D776C28357D3}">
      <dgm:prSet/>
      <dgm:spPr/>
      <dgm:t>
        <a:bodyPr/>
        <a:lstStyle/>
        <a:p>
          <a:endParaRPr lang="en-US"/>
        </a:p>
      </dgm:t>
    </dgm:pt>
    <dgm:pt modelId="{ABA835DE-693B-49B0-811F-EEE3D8619229}">
      <dgm:prSet phldrT="[Text]" custT="1"/>
      <dgm:spPr/>
      <dgm:t>
        <a:bodyPr tIns="182880"/>
        <a:lstStyle/>
        <a:p>
          <a:endParaRPr lang="en-US" sz="1400" dirty="0"/>
        </a:p>
      </dgm:t>
    </dgm:pt>
    <dgm:pt modelId="{B75DBD75-80E9-4966-B627-17C55C2A21BA}" type="parTrans" cxnId="{F101D8C1-8376-464F-98C1-DDE038908A5F}">
      <dgm:prSet/>
      <dgm:spPr/>
      <dgm:t>
        <a:bodyPr/>
        <a:lstStyle/>
        <a:p>
          <a:endParaRPr lang="en-US"/>
        </a:p>
      </dgm:t>
    </dgm:pt>
    <dgm:pt modelId="{F64E1767-B06E-4B08-880E-C2621C9A1597}" type="sibTrans" cxnId="{F101D8C1-8376-464F-98C1-DDE038908A5F}">
      <dgm:prSet/>
      <dgm:spPr/>
      <dgm:t>
        <a:bodyPr/>
        <a:lstStyle/>
        <a:p>
          <a:endParaRPr lang="en-US"/>
        </a:p>
      </dgm:t>
    </dgm:pt>
    <dgm:pt modelId="{7248D6BD-A466-42D2-A012-63836C0E71D7}">
      <dgm:prSet phldrT="[Text]" custT="1"/>
      <dgm:spPr/>
      <dgm:t>
        <a:bodyPr tIns="182880"/>
        <a:lstStyle/>
        <a:p>
          <a:r>
            <a:rPr lang="en-US" sz="1400" dirty="0" smtClean="0"/>
            <a:t>Energy Efficiency</a:t>
          </a:r>
          <a:endParaRPr lang="en-US" sz="1400" dirty="0"/>
        </a:p>
      </dgm:t>
    </dgm:pt>
    <dgm:pt modelId="{67BC9B1F-D4EC-43F6-9579-7D84FEC99951}" type="parTrans" cxnId="{8C0A82E8-8C5E-4FDD-B967-E02B4243EE2F}">
      <dgm:prSet/>
      <dgm:spPr/>
      <dgm:t>
        <a:bodyPr/>
        <a:lstStyle/>
        <a:p>
          <a:endParaRPr lang="en-US"/>
        </a:p>
      </dgm:t>
    </dgm:pt>
    <dgm:pt modelId="{1B3BDED9-755A-4273-A7B0-AA7DA7F208B6}" type="sibTrans" cxnId="{8C0A82E8-8C5E-4FDD-B967-E02B4243EE2F}">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8645" custScaleY="77691"/>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8F9663C5-AD1C-4238-BADE-3FEA2C96F2DF}" type="presOf" srcId="{706CC38C-CCAA-416E-8B41-25CAA89F1897}" destId="{F48E3D62-5A5C-47D5-8CC0-6C5ECB4A1EE9}" srcOrd="0" destOrd="0" presId="urn:microsoft.com/office/officeart/2005/8/layout/hList2"/>
    <dgm:cxn modelId="{AD0211B7-A448-45AF-A53D-D776C28357D3}" srcId="{FFC9B2A8-8099-4EE4-B21E-726F4DF27A71}" destId="{996FB515-58B2-44E9-8FE5-7F6633162A2C}" srcOrd="5" destOrd="0" parTransId="{122D7B15-1302-4EA3-AD98-EEDD565D1F5A}" sibTransId="{0B8890A7-17E7-4B47-B527-6831102D7658}"/>
    <dgm:cxn modelId="{E0FC7A0E-B3CB-4490-8625-80E8E9754652}" type="presOf" srcId="{FFC9B2A8-8099-4EE4-B21E-726F4DF27A71}" destId="{D325A295-D3B8-4E94-8C14-A76270783C88}" srcOrd="0" destOrd="0" presId="urn:microsoft.com/office/officeart/2005/8/layout/hList2"/>
    <dgm:cxn modelId="{A4C63F16-0DE5-4EC6-99A3-62B55B1FEA0E}" type="presOf" srcId="{518017FC-43F4-4882-AAEC-36CDC7061A15}" destId="{04D9B468-C7DB-4896-A785-625B2A83C092}" srcOrd="0" destOrd="4" presId="urn:microsoft.com/office/officeart/2005/8/layout/hList2"/>
    <dgm:cxn modelId="{963405FF-EF00-4B2D-8B57-9173F0FB7E28}" type="presOf" srcId="{112CA22B-B042-40A5-9794-0730A5CA5011}" destId="{04D9B468-C7DB-4896-A785-625B2A83C092}" srcOrd="0" destOrd="0" presId="urn:microsoft.com/office/officeart/2005/8/layout/hList2"/>
    <dgm:cxn modelId="{A4057636-6392-4823-B065-C0989E07439F}" type="presOf" srcId="{C85AA2EE-57CA-4BB2-8FED-499B7566B650}" destId="{04D9B468-C7DB-4896-A785-625B2A83C092}" srcOrd="0" destOrd="3" presId="urn:microsoft.com/office/officeart/2005/8/layout/hList2"/>
    <dgm:cxn modelId="{A8E8B7C0-E5C8-4F10-A8E5-6EDCC83779BA}" type="presOf" srcId="{996FB515-58B2-44E9-8FE5-7F6633162A2C}" destId="{04D9B468-C7DB-4896-A785-625B2A83C092}" srcOrd="0" destOrd="5" presId="urn:microsoft.com/office/officeart/2005/8/layout/hList2"/>
    <dgm:cxn modelId="{AF4C20B6-70EF-4C37-BCA7-A6B80EE5A22F}" srcId="{FFC9B2A8-8099-4EE4-B21E-726F4DF27A71}" destId="{518017FC-43F4-4882-AAEC-36CDC7061A15}" srcOrd="4" destOrd="0" parTransId="{19D5C823-8134-4CA5-9B1E-3A7421D0ED7A}" sibTransId="{C4507A2F-CA24-4001-AF68-59CF50DE2955}"/>
    <dgm:cxn modelId="{7653074D-C5AE-46B8-924F-DE29DF38B74A}" srcId="{FFC9B2A8-8099-4EE4-B21E-726F4DF27A71}" destId="{112CA22B-B042-40A5-9794-0730A5CA5011}" srcOrd="0" destOrd="0" parTransId="{DE105B56-DA8B-4AD7-8123-FF2C2A60A9B6}" sibTransId="{CCDA51FA-D6D3-44AF-8470-BB9D8CB320E8}"/>
    <dgm:cxn modelId="{D05A3DFB-115B-4833-8724-78792AD92C71}" type="presOf" srcId="{7248D6BD-A466-42D2-A012-63836C0E71D7}" destId="{04D9B468-C7DB-4896-A785-625B2A83C092}" srcOrd="0" destOrd="2" presId="urn:microsoft.com/office/officeart/2005/8/layout/hList2"/>
    <dgm:cxn modelId="{8C0A82E8-8C5E-4FDD-B967-E02B4243EE2F}" srcId="{FFC9B2A8-8099-4EE4-B21E-726F4DF27A71}" destId="{7248D6BD-A466-42D2-A012-63836C0E71D7}" srcOrd="2" destOrd="0" parTransId="{67BC9B1F-D4EC-43F6-9579-7D84FEC99951}" sibTransId="{1B3BDED9-755A-4273-A7B0-AA7DA7F208B6}"/>
    <dgm:cxn modelId="{3DC1B4B2-5CF6-4694-B59B-095A889F740A}" srcId="{FFC9B2A8-8099-4EE4-B21E-726F4DF27A71}" destId="{C85AA2EE-57CA-4BB2-8FED-499B7566B650}" srcOrd="3" destOrd="0" parTransId="{2578AE84-A091-4633-9923-87CCEBA1BC72}" sibTransId="{55C4C6F8-58E1-4638-A7BE-A913544456A0}"/>
    <dgm:cxn modelId="{3DDABA37-9D25-4FCF-8EF8-F4577F36162A}" type="presOf" srcId="{316A38BF-BA56-4030-B020-DA9098126622}" destId="{04D9B468-C7DB-4896-A785-625B2A83C092}" srcOrd="0" destOrd="1" presId="urn:microsoft.com/office/officeart/2005/8/layout/hList2"/>
    <dgm:cxn modelId="{513575F4-9BAB-4156-9F66-269B30B4BAF3}" srcId="{FFC9B2A8-8099-4EE4-B21E-726F4DF27A71}" destId="{316A38BF-BA56-4030-B020-DA9098126622}" srcOrd="1" destOrd="0" parTransId="{B2851020-F4A1-4832-B319-55E670840B33}" sibTransId="{1D406742-1A4A-4DA5-9867-629E504728FF}"/>
    <dgm:cxn modelId="{F101D8C1-8376-464F-98C1-DDE038908A5F}" srcId="{FFC9B2A8-8099-4EE4-B21E-726F4DF27A71}" destId="{ABA835DE-693B-49B0-811F-EEE3D8619229}" srcOrd="6" destOrd="0" parTransId="{B75DBD75-80E9-4966-B627-17C55C2A21BA}" sibTransId="{F64E1767-B06E-4B08-880E-C2621C9A1597}"/>
    <dgm:cxn modelId="{6E98800E-9E3C-420D-B42E-B24A87587054}" type="presOf" srcId="{ABA835DE-693B-49B0-811F-EEE3D8619229}" destId="{04D9B468-C7DB-4896-A785-625B2A83C092}" srcOrd="0" destOrd="6"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A8870009-47BE-434C-AFDE-54A4F9BF670E}" type="presParOf" srcId="{F48E3D62-5A5C-47D5-8CC0-6C5ECB4A1EE9}" destId="{04692C2A-C643-4A3E-AB35-433D0BFFF17F}" srcOrd="0" destOrd="0" presId="urn:microsoft.com/office/officeart/2005/8/layout/hList2"/>
    <dgm:cxn modelId="{6E3DD344-713B-41C6-A08D-691AB040C08D}" type="presParOf" srcId="{04692C2A-C643-4A3E-AB35-433D0BFFF17F}" destId="{CE974109-CA0F-440F-94D3-0CD624624309}" srcOrd="0" destOrd="0" presId="urn:microsoft.com/office/officeart/2005/8/layout/hList2"/>
    <dgm:cxn modelId="{D2C7167B-0EB6-41B1-A0E5-8B70A149F9B3}" type="presParOf" srcId="{04692C2A-C643-4A3E-AB35-433D0BFFF17F}" destId="{04D9B468-C7DB-4896-A785-625B2A83C092}" srcOrd="1" destOrd="0" presId="urn:microsoft.com/office/officeart/2005/8/layout/hList2"/>
    <dgm:cxn modelId="{BFE61F90-5990-4B88-A119-298E9C1430DA}"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FB76F93-2AE1-4A3F-AB0A-CF58AA24B33D}" type="doc">
      <dgm:prSet loTypeId="urn:microsoft.com/office/officeart/2005/8/layout/hList2" loCatId="list" qsTypeId="urn:microsoft.com/office/officeart/2005/8/quickstyle/3d1" qsCatId="3D" csTypeId="urn:microsoft.com/office/officeart/2005/8/colors/accent2_2" csCatId="accent2" phldr="1"/>
      <dgm:spPr/>
      <dgm:t>
        <a:bodyPr/>
        <a:lstStyle/>
        <a:p>
          <a:endParaRPr lang="en-US"/>
        </a:p>
      </dgm:t>
    </dgm:pt>
    <dgm:pt modelId="{ABE69570-B9B5-4CF1-A1D1-C2196F46A19C}">
      <dgm:prSet phldrT="[Text]" custT="1"/>
      <dgm:spPr/>
      <dgm:t>
        <a:bodyPr/>
        <a:lstStyle/>
        <a:p>
          <a:pPr algn="ctr"/>
          <a:r>
            <a:rPr lang="en-US" sz="2400" dirty="0" smtClean="0"/>
            <a:t>Use Less Energy</a:t>
          </a:r>
          <a:endParaRPr lang="en-US" sz="2400" dirty="0"/>
        </a:p>
      </dgm:t>
    </dgm:pt>
    <dgm:pt modelId="{7DB406A8-AB45-4885-889D-03CE1CC38585}" type="parTrans" cxnId="{90EAEA47-3CE3-4198-817C-2EB8601081B6}">
      <dgm:prSet/>
      <dgm:spPr/>
      <dgm:t>
        <a:bodyPr/>
        <a:lstStyle/>
        <a:p>
          <a:endParaRPr lang="en-US"/>
        </a:p>
      </dgm:t>
    </dgm:pt>
    <dgm:pt modelId="{EE6FB77C-CC29-4220-81BE-F3C49F5BF7E5}" type="sibTrans" cxnId="{90EAEA47-3CE3-4198-817C-2EB8601081B6}">
      <dgm:prSet/>
      <dgm:spPr/>
      <dgm:t>
        <a:bodyPr/>
        <a:lstStyle/>
        <a:p>
          <a:endParaRPr lang="en-US"/>
        </a:p>
      </dgm:t>
    </dgm:pt>
    <dgm:pt modelId="{37D680F6-759D-486F-B040-18B4EFBEC659}">
      <dgm:prSet phldrT="[Text]"/>
      <dgm:spPr/>
      <dgm:t>
        <a:bodyPr/>
        <a:lstStyle/>
        <a:p>
          <a:r>
            <a:rPr lang="en-US" dirty="0" smtClean="0"/>
            <a:t>This means becoming more </a:t>
          </a:r>
          <a:r>
            <a:rPr lang="en-US" u="sng" dirty="0" smtClean="0"/>
            <a:t>efficient</a:t>
          </a:r>
          <a:r>
            <a:rPr lang="en-US" dirty="0" smtClean="0"/>
            <a:t> – using less energy to do the same amount of work.</a:t>
          </a:r>
          <a:endParaRPr lang="en-US" dirty="0"/>
        </a:p>
      </dgm:t>
    </dgm:pt>
    <dgm:pt modelId="{138975BD-BD0F-4880-91C4-01880DE9AE95}" type="parTrans" cxnId="{FC94FA51-B198-4AF6-8EBC-39D19C024205}">
      <dgm:prSet/>
      <dgm:spPr/>
      <dgm:t>
        <a:bodyPr/>
        <a:lstStyle/>
        <a:p>
          <a:endParaRPr lang="en-US"/>
        </a:p>
      </dgm:t>
    </dgm:pt>
    <dgm:pt modelId="{93C1D4DD-0172-4CDC-8FAD-4317363F61A7}" type="sibTrans" cxnId="{FC94FA51-B198-4AF6-8EBC-39D19C024205}">
      <dgm:prSet/>
      <dgm:spPr/>
      <dgm:t>
        <a:bodyPr/>
        <a:lstStyle/>
        <a:p>
          <a:endParaRPr lang="en-US"/>
        </a:p>
      </dgm:t>
    </dgm:pt>
    <dgm:pt modelId="{7C9D43D4-792B-4F80-8BB4-6EBB18E000C2}">
      <dgm:prSet phldrT="[Text]" custT="1"/>
      <dgm:spPr/>
      <dgm:t>
        <a:bodyPr/>
        <a:lstStyle/>
        <a:p>
          <a:pPr algn="ctr"/>
          <a:r>
            <a:rPr lang="en-US" sz="2200" dirty="0" smtClean="0"/>
            <a:t>Use More Renewable Energy</a:t>
          </a:r>
          <a:endParaRPr lang="en-US" sz="2200" dirty="0"/>
        </a:p>
      </dgm:t>
    </dgm:pt>
    <dgm:pt modelId="{F889BD63-1796-42A4-B328-3229C0E070F3}" type="parTrans" cxnId="{21EC405F-CF44-45C1-BA37-F1F5EC38BADF}">
      <dgm:prSet/>
      <dgm:spPr/>
      <dgm:t>
        <a:bodyPr/>
        <a:lstStyle/>
        <a:p>
          <a:endParaRPr lang="en-US"/>
        </a:p>
      </dgm:t>
    </dgm:pt>
    <dgm:pt modelId="{CA19EFED-4795-440A-B6C2-ECEB1D6F97B1}" type="sibTrans" cxnId="{21EC405F-CF44-45C1-BA37-F1F5EC38BADF}">
      <dgm:prSet/>
      <dgm:spPr/>
      <dgm:t>
        <a:bodyPr/>
        <a:lstStyle/>
        <a:p>
          <a:endParaRPr lang="en-US"/>
        </a:p>
      </dgm:t>
    </dgm:pt>
    <dgm:pt modelId="{336A2C03-D30D-4C34-AE0A-B9E725175F17}">
      <dgm:prSet phldrT="[Text]"/>
      <dgm:spPr/>
      <dgm:t>
        <a:bodyPr/>
        <a:lstStyle/>
        <a:p>
          <a:endParaRPr lang="en-US" dirty="0"/>
        </a:p>
      </dgm:t>
    </dgm:pt>
    <dgm:pt modelId="{5AFDB7F0-6FD0-4EEB-863D-0A627E697B5F}" type="parTrans" cxnId="{112621CB-E50F-491E-9C73-809FA5C2BABD}">
      <dgm:prSet/>
      <dgm:spPr/>
      <dgm:t>
        <a:bodyPr/>
        <a:lstStyle/>
        <a:p>
          <a:endParaRPr lang="en-US"/>
        </a:p>
      </dgm:t>
    </dgm:pt>
    <dgm:pt modelId="{1F5F9415-BC1C-40F6-ACFA-2EBD83D1C779}" type="sibTrans" cxnId="{112621CB-E50F-491E-9C73-809FA5C2BABD}">
      <dgm:prSet/>
      <dgm:spPr/>
      <dgm:t>
        <a:bodyPr/>
        <a:lstStyle/>
        <a:p>
          <a:endParaRPr lang="en-US"/>
        </a:p>
      </dgm:t>
    </dgm:pt>
    <dgm:pt modelId="{686B287D-231C-459B-BB8A-F0B9ABECEA0D}">
      <dgm:prSet phldrT="[Text]"/>
      <dgm:spPr/>
      <dgm:t>
        <a:bodyPr/>
        <a:lstStyle/>
        <a:p>
          <a:r>
            <a:rPr lang="en-US" dirty="0" smtClean="0"/>
            <a:t>Most of the energy in the U.S. comes from the burning of fossil fuels.  </a:t>
          </a:r>
          <a:endParaRPr lang="en-US" dirty="0"/>
        </a:p>
      </dgm:t>
    </dgm:pt>
    <dgm:pt modelId="{DBD201F4-FB23-4390-8262-8BB04F942276}" type="parTrans" cxnId="{D1B75430-187E-4165-A4B7-B4A547357057}">
      <dgm:prSet/>
      <dgm:spPr/>
      <dgm:t>
        <a:bodyPr/>
        <a:lstStyle/>
        <a:p>
          <a:endParaRPr lang="en-US"/>
        </a:p>
      </dgm:t>
    </dgm:pt>
    <dgm:pt modelId="{FF33467D-233C-4AC0-8EBE-A2089A67E8FE}" type="sibTrans" cxnId="{D1B75430-187E-4165-A4B7-B4A547357057}">
      <dgm:prSet/>
      <dgm:spPr/>
      <dgm:t>
        <a:bodyPr/>
        <a:lstStyle/>
        <a:p>
          <a:endParaRPr lang="en-US"/>
        </a:p>
      </dgm:t>
    </dgm:pt>
    <dgm:pt modelId="{A7DAA674-657B-41D0-8F4B-D7272C5AF712}">
      <dgm:prSet/>
      <dgm:spPr/>
      <dgm:t>
        <a:bodyPr/>
        <a:lstStyle/>
        <a:p>
          <a:r>
            <a:rPr lang="en-US" dirty="0" smtClean="0"/>
            <a:t>Energy efficiency is a key way to lower your impact while reducing costs</a:t>
          </a:r>
        </a:p>
      </dgm:t>
    </dgm:pt>
    <dgm:pt modelId="{12C9F17E-DC88-49DF-9D6A-BFA15666EEC0}" type="parTrans" cxnId="{056D1E87-7661-47FD-B007-E01761A10679}">
      <dgm:prSet/>
      <dgm:spPr/>
      <dgm:t>
        <a:bodyPr/>
        <a:lstStyle/>
        <a:p>
          <a:endParaRPr lang="en-US"/>
        </a:p>
      </dgm:t>
    </dgm:pt>
    <dgm:pt modelId="{5ED7EAA1-AED0-48DC-9A8B-958192DBFB74}" type="sibTrans" cxnId="{056D1E87-7661-47FD-B007-E01761A10679}">
      <dgm:prSet/>
      <dgm:spPr/>
      <dgm:t>
        <a:bodyPr/>
        <a:lstStyle/>
        <a:p>
          <a:endParaRPr lang="en-US"/>
        </a:p>
      </dgm:t>
    </dgm:pt>
    <dgm:pt modelId="{BE0761F2-CD5C-4197-9528-5C5E72E20A8A}">
      <dgm:prSet/>
      <dgm:spPr/>
      <dgm:t>
        <a:bodyPr/>
        <a:lstStyle/>
        <a:p>
          <a:endParaRPr lang="en-US" dirty="0" smtClean="0"/>
        </a:p>
      </dgm:t>
    </dgm:pt>
    <dgm:pt modelId="{4D967C8E-E6FE-440A-AAA0-56D498A85424}" type="parTrans" cxnId="{55792D7A-2F75-4DFC-904D-30441A359F1A}">
      <dgm:prSet/>
      <dgm:spPr/>
      <dgm:t>
        <a:bodyPr/>
        <a:lstStyle/>
        <a:p>
          <a:endParaRPr lang="en-US"/>
        </a:p>
      </dgm:t>
    </dgm:pt>
    <dgm:pt modelId="{FBB0F116-4B0C-492E-B2CB-B23C6A695CE9}" type="sibTrans" cxnId="{55792D7A-2F75-4DFC-904D-30441A359F1A}">
      <dgm:prSet/>
      <dgm:spPr/>
      <dgm:t>
        <a:bodyPr/>
        <a:lstStyle/>
        <a:p>
          <a:endParaRPr lang="en-US"/>
        </a:p>
      </dgm:t>
    </dgm:pt>
    <dgm:pt modelId="{B29A2DEB-A9B7-4B24-988E-49AA70AAC4E4}">
      <dgm:prSet/>
      <dgm:spPr/>
      <dgm:t>
        <a:bodyPr/>
        <a:lstStyle/>
        <a:p>
          <a:r>
            <a:rPr lang="en-US" dirty="0" smtClean="0"/>
            <a:t>Using renewable energy (i.e. wind, solar, geothermal,  biomass) can have a lower environmental impact as well as other business benefits such as improved reputation. </a:t>
          </a:r>
          <a:endParaRPr lang="en-US" dirty="0"/>
        </a:p>
      </dgm:t>
    </dgm:pt>
    <dgm:pt modelId="{D0196DBA-E132-4E23-B27A-AEFE7EB2D266}" type="parTrans" cxnId="{5C1F92B6-B653-4464-A53D-208127A03722}">
      <dgm:prSet/>
      <dgm:spPr/>
      <dgm:t>
        <a:bodyPr/>
        <a:lstStyle/>
        <a:p>
          <a:endParaRPr lang="en-US"/>
        </a:p>
      </dgm:t>
    </dgm:pt>
    <dgm:pt modelId="{A619899E-CE1B-4036-9045-56C6B6A6DED0}" type="sibTrans" cxnId="{5C1F92B6-B653-4464-A53D-208127A03722}">
      <dgm:prSet/>
      <dgm:spPr/>
      <dgm:t>
        <a:bodyPr/>
        <a:lstStyle/>
        <a:p>
          <a:endParaRPr lang="en-US"/>
        </a:p>
      </dgm:t>
    </dgm:pt>
    <dgm:pt modelId="{993FB8C5-9128-4D1E-AFB9-742D6DFEFF88}">
      <dgm:prSet phldrT="[Text]"/>
      <dgm:spPr/>
      <dgm:t>
        <a:bodyPr/>
        <a:lstStyle/>
        <a:p>
          <a:endParaRPr lang="en-US" dirty="0"/>
        </a:p>
      </dgm:t>
    </dgm:pt>
    <dgm:pt modelId="{967DC286-013D-4911-AE70-2D06589AA020}" type="parTrans" cxnId="{93449924-BD1D-43AB-A44D-E3E31E0358D9}">
      <dgm:prSet/>
      <dgm:spPr/>
      <dgm:t>
        <a:bodyPr/>
        <a:lstStyle/>
        <a:p>
          <a:endParaRPr lang="en-US"/>
        </a:p>
      </dgm:t>
    </dgm:pt>
    <dgm:pt modelId="{242BC80B-8BC9-4972-B43F-6ED2B08A42B5}" type="sibTrans" cxnId="{93449924-BD1D-43AB-A44D-E3E31E0358D9}">
      <dgm:prSet/>
      <dgm:spPr/>
      <dgm:t>
        <a:bodyPr/>
        <a:lstStyle/>
        <a:p>
          <a:endParaRPr lang="en-US"/>
        </a:p>
      </dgm:t>
    </dgm:pt>
    <dgm:pt modelId="{5110BA66-223E-4496-BED1-EC221A9B68EE}" type="pres">
      <dgm:prSet presAssocID="{8FB76F93-2AE1-4A3F-AB0A-CF58AA24B33D}" presName="linearFlow" presStyleCnt="0">
        <dgm:presLayoutVars>
          <dgm:dir/>
          <dgm:animLvl val="lvl"/>
          <dgm:resizeHandles/>
        </dgm:presLayoutVars>
      </dgm:prSet>
      <dgm:spPr/>
      <dgm:t>
        <a:bodyPr/>
        <a:lstStyle/>
        <a:p>
          <a:endParaRPr lang="en-US"/>
        </a:p>
      </dgm:t>
    </dgm:pt>
    <dgm:pt modelId="{E6C9628D-F6BE-4580-9012-22F18C215BC7}" type="pres">
      <dgm:prSet presAssocID="{ABE69570-B9B5-4CF1-A1D1-C2196F46A19C}" presName="compositeNode" presStyleCnt="0">
        <dgm:presLayoutVars>
          <dgm:bulletEnabled val="1"/>
        </dgm:presLayoutVars>
      </dgm:prSet>
      <dgm:spPr/>
    </dgm:pt>
    <dgm:pt modelId="{83F92E29-04E7-4534-8380-F3EDFDADD348}" type="pres">
      <dgm:prSet presAssocID="{ABE69570-B9B5-4CF1-A1D1-C2196F46A19C}" presName="image" presStyleLbl="fgImgPlace1" presStyleIdx="0" presStyleCnt="2"/>
      <dgm:spPr>
        <a:blipFill rotWithShape="0">
          <a:blip xmlns:r="http://schemas.openxmlformats.org/officeDocument/2006/relationships" r:embed="rId1"/>
          <a:stretch>
            <a:fillRect/>
          </a:stretch>
        </a:blipFill>
      </dgm:spPr>
    </dgm:pt>
    <dgm:pt modelId="{F90E33C2-B9F2-48E4-9A12-D63A5B2D5B92}" type="pres">
      <dgm:prSet presAssocID="{ABE69570-B9B5-4CF1-A1D1-C2196F46A19C}" presName="childNode" presStyleLbl="node1" presStyleIdx="0" presStyleCnt="2">
        <dgm:presLayoutVars>
          <dgm:bulletEnabled val="1"/>
        </dgm:presLayoutVars>
      </dgm:prSet>
      <dgm:spPr/>
      <dgm:t>
        <a:bodyPr/>
        <a:lstStyle/>
        <a:p>
          <a:endParaRPr lang="en-US"/>
        </a:p>
      </dgm:t>
    </dgm:pt>
    <dgm:pt modelId="{C80B14A8-A1EA-47F5-949C-7C3FF9A95427}" type="pres">
      <dgm:prSet presAssocID="{ABE69570-B9B5-4CF1-A1D1-C2196F46A19C}" presName="parentNode" presStyleLbl="revTx" presStyleIdx="0" presStyleCnt="2" custAng="5400000" custScaleX="75148" custScaleY="82732" custLinFactX="186785" custLinFactNeighborX="200000" custLinFactNeighborY="-54031">
        <dgm:presLayoutVars>
          <dgm:chMax val="0"/>
          <dgm:bulletEnabled val="1"/>
        </dgm:presLayoutVars>
      </dgm:prSet>
      <dgm:spPr/>
      <dgm:t>
        <a:bodyPr/>
        <a:lstStyle/>
        <a:p>
          <a:endParaRPr lang="en-US"/>
        </a:p>
      </dgm:t>
    </dgm:pt>
    <dgm:pt modelId="{D48A80E0-59E5-4CCB-9679-438448827F41}" type="pres">
      <dgm:prSet presAssocID="{EE6FB77C-CC29-4220-81BE-F3C49F5BF7E5}" presName="sibTrans" presStyleCnt="0"/>
      <dgm:spPr/>
    </dgm:pt>
    <dgm:pt modelId="{EFE20391-9140-4276-89C2-BF91485A6668}" type="pres">
      <dgm:prSet presAssocID="{7C9D43D4-792B-4F80-8BB4-6EBB18E000C2}" presName="compositeNode" presStyleCnt="0">
        <dgm:presLayoutVars>
          <dgm:bulletEnabled val="1"/>
        </dgm:presLayoutVars>
      </dgm:prSet>
      <dgm:spPr/>
    </dgm:pt>
    <dgm:pt modelId="{7E35296C-4E5C-4282-98C1-7598523BE1FC}" type="pres">
      <dgm:prSet presAssocID="{7C9D43D4-792B-4F80-8BB4-6EBB18E000C2}" presName="image" presStyleLbl="fgImgPlace1" presStyleIdx="1" presStyleCnt="2" custLinFactNeighborX="-41151"/>
      <dgm:spPr>
        <a:blipFill rotWithShape="0">
          <a:blip xmlns:r="http://schemas.openxmlformats.org/officeDocument/2006/relationships" r:embed="rId2"/>
          <a:stretch>
            <a:fillRect/>
          </a:stretch>
        </a:blipFill>
      </dgm:spPr>
    </dgm:pt>
    <dgm:pt modelId="{1B090A8F-C588-4416-AE35-C12A7989CED4}" type="pres">
      <dgm:prSet presAssocID="{7C9D43D4-792B-4F80-8BB4-6EBB18E000C2}" presName="childNode" presStyleLbl="node1" presStyleIdx="1" presStyleCnt="2" custLinFactNeighborX="-16524">
        <dgm:presLayoutVars>
          <dgm:bulletEnabled val="1"/>
        </dgm:presLayoutVars>
      </dgm:prSet>
      <dgm:spPr/>
      <dgm:t>
        <a:bodyPr/>
        <a:lstStyle/>
        <a:p>
          <a:endParaRPr lang="en-US"/>
        </a:p>
      </dgm:t>
    </dgm:pt>
    <dgm:pt modelId="{D09B7798-9613-4BAA-91B6-3656E84F2695}" type="pres">
      <dgm:prSet presAssocID="{7C9D43D4-792B-4F80-8BB4-6EBB18E000C2}" presName="parentNode" presStyleLbl="revTx" presStyleIdx="1" presStyleCnt="2" custAng="5400000" custScaleX="149711" custScaleY="81313" custLinFactX="100000" custLinFactNeighborX="196993" custLinFactNeighborY="-62534">
        <dgm:presLayoutVars>
          <dgm:chMax val="0"/>
          <dgm:bulletEnabled val="1"/>
        </dgm:presLayoutVars>
      </dgm:prSet>
      <dgm:spPr/>
      <dgm:t>
        <a:bodyPr/>
        <a:lstStyle/>
        <a:p>
          <a:endParaRPr lang="en-US"/>
        </a:p>
      </dgm:t>
    </dgm:pt>
  </dgm:ptLst>
  <dgm:cxnLst>
    <dgm:cxn modelId="{AD89F84C-7016-4C9C-ADBD-4219ACA01AFB}" type="presOf" srcId="{37D680F6-759D-486F-B040-18B4EFBEC659}" destId="{F90E33C2-B9F2-48E4-9A12-D63A5B2D5B92}" srcOrd="0" destOrd="0" presId="urn:microsoft.com/office/officeart/2005/8/layout/hList2"/>
    <dgm:cxn modelId="{CEE37564-F7B3-4166-A9F5-E44F52D065C4}" type="presOf" srcId="{B29A2DEB-A9B7-4B24-988E-49AA70AAC4E4}" destId="{1B090A8F-C588-4416-AE35-C12A7989CED4}" srcOrd="0" destOrd="3" presId="urn:microsoft.com/office/officeart/2005/8/layout/hList2"/>
    <dgm:cxn modelId="{F7DE040D-2FCB-4CA5-8B4A-D48D0057ABED}" type="presOf" srcId="{336A2C03-D30D-4C34-AE0A-B9E725175F17}" destId="{1B090A8F-C588-4416-AE35-C12A7989CED4}" srcOrd="0" destOrd="0" presId="urn:microsoft.com/office/officeart/2005/8/layout/hList2"/>
    <dgm:cxn modelId="{E2AD5418-347A-4709-A619-78B5666B4F72}" type="presOf" srcId="{BE0761F2-CD5C-4197-9528-5C5E72E20A8A}" destId="{1B090A8F-C588-4416-AE35-C12A7989CED4}" srcOrd="0" destOrd="2" presId="urn:microsoft.com/office/officeart/2005/8/layout/hList2"/>
    <dgm:cxn modelId="{55792D7A-2F75-4DFC-904D-30441A359F1A}" srcId="{7C9D43D4-792B-4F80-8BB4-6EBB18E000C2}" destId="{BE0761F2-CD5C-4197-9528-5C5E72E20A8A}" srcOrd="2" destOrd="0" parTransId="{4D967C8E-E6FE-440A-AAA0-56D498A85424}" sibTransId="{FBB0F116-4B0C-492E-B2CB-B23C6A695CE9}"/>
    <dgm:cxn modelId="{CA08C218-7694-4AF5-BC02-A4F6F376D43D}" type="presOf" srcId="{7C9D43D4-792B-4F80-8BB4-6EBB18E000C2}" destId="{D09B7798-9613-4BAA-91B6-3656E84F2695}" srcOrd="0" destOrd="0" presId="urn:microsoft.com/office/officeart/2005/8/layout/hList2"/>
    <dgm:cxn modelId="{51018ABB-9AE9-4466-B120-2AE0192C196A}" type="presOf" srcId="{686B287D-231C-459B-BB8A-F0B9ABECEA0D}" destId="{1B090A8F-C588-4416-AE35-C12A7989CED4}" srcOrd="0" destOrd="1" presId="urn:microsoft.com/office/officeart/2005/8/layout/hList2"/>
    <dgm:cxn modelId="{FC94FA51-B198-4AF6-8EBC-39D19C024205}" srcId="{ABE69570-B9B5-4CF1-A1D1-C2196F46A19C}" destId="{37D680F6-759D-486F-B040-18B4EFBEC659}" srcOrd="0" destOrd="0" parTransId="{138975BD-BD0F-4880-91C4-01880DE9AE95}" sibTransId="{93C1D4DD-0172-4CDC-8FAD-4317363F61A7}"/>
    <dgm:cxn modelId="{6FADFDDA-B099-401E-B7B6-5099FD284F20}" type="presOf" srcId="{8FB76F93-2AE1-4A3F-AB0A-CF58AA24B33D}" destId="{5110BA66-223E-4496-BED1-EC221A9B68EE}" srcOrd="0" destOrd="0" presId="urn:microsoft.com/office/officeart/2005/8/layout/hList2"/>
    <dgm:cxn modelId="{112621CB-E50F-491E-9C73-809FA5C2BABD}" srcId="{7C9D43D4-792B-4F80-8BB4-6EBB18E000C2}" destId="{336A2C03-D30D-4C34-AE0A-B9E725175F17}" srcOrd="0" destOrd="0" parTransId="{5AFDB7F0-6FD0-4EEB-863D-0A627E697B5F}" sibTransId="{1F5F9415-BC1C-40F6-ACFA-2EBD83D1C779}"/>
    <dgm:cxn modelId="{056D1E87-7661-47FD-B007-E01761A10679}" srcId="{ABE69570-B9B5-4CF1-A1D1-C2196F46A19C}" destId="{A7DAA674-657B-41D0-8F4B-D7272C5AF712}" srcOrd="2" destOrd="0" parTransId="{12C9F17E-DC88-49DF-9D6A-BFA15666EEC0}" sibTransId="{5ED7EAA1-AED0-48DC-9A8B-958192DBFB74}"/>
    <dgm:cxn modelId="{93449924-BD1D-43AB-A44D-E3E31E0358D9}" srcId="{ABE69570-B9B5-4CF1-A1D1-C2196F46A19C}" destId="{993FB8C5-9128-4D1E-AFB9-742D6DFEFF88}" srcOrd="1" destOrd="0" parTransId="{967DC286-013D-4911-AE70-2D06589AA020}" sibTransId="{242BC80B-8BC9-4972-B43F-6ED2B08A42B5}"/>
    <dgm:cxn modelId="{21EC405F-CF44-45C1-BA37-F1F5EC38BADF}" srcId="{8FB76F93-2AE1-4A3F-AB0A-CF58AA24B33D}" destId="{7C9D43D4-792B-4F80-8BB4-6EBB18E000C2}" srcOrd="1" destOrd="0" parTransId="{F889BD63-1796-42A4-B328-3229C0E070F3}" sibTransId="{CA19EFED-4795-440A-B6C2-ECEB1D6F97B1}"/>
    <dgm:cxn modelId="{D1B75430-187E-4165-A4B7-B4A547357057}" srcId="{7C9D43D4-792B-4F80-8BB4-6EBB18E000C2}" destId="{686B287D-231C-459B-BB8A-F0B9ABECEA0D}" srcOrd="1" destOrd="0" parTransId="{DBD201F4-FB23-4390-8262-8BB04F942276}" sibTransId="{FF33467D-233C-4AC0-8EBE-A2089A67E8FE}"/>
    <dgm:cxn modelId="{5C1F92B6-B653-4464-A53D-208127A03722}" srcId="{7C9D43D4-792B-4F80-8BB4-6EBB18E000C2}" destId="{B29A2DEB-A9B7-4B24-988E-49AA70AAC4E4}" srcOrd="3" destOrd="0" parTransId="{D0196DBA-E132-4E23-B27A-AEFE7EB2D266}" sibTransId="{A619899E-CE1B-4036-9045-56C6B6A6DED0}"/>
    <dgm:cxn modelId="{DF419AE4-AC31-4879-933F-8B9BB271035B}" type="presOf" srcId="{ABE69570-B9B5-4CF1-A1D1-C2196F46A19C}" destId="{C80B14A8-A1EA-47F5-949C-7C3FF9A95427}" srcOrd="0" destOrd="0" presId="urn:microsoft.com/office/officeart/2005/8/layout/hList2"/>
    <dgm:cxn modelId="{487C7E3B-50E3-492D-ACC8-D00DD7BC3DE5}" type="presOf" srcId="{993FB8C5-9128-4D1E-AFB9-742D6DFEFF88}" destId="{F90E33C2-B9F2-48E4-9A12-D63A5B2D5B92}" srcOrd="0" destOrd="1" presId="urn:microsoft.com/office/officeart/2005/8/layout/hList2"/>
    <dgm:cxn modelId="{90EAEA47-3CE3-4198-817C-2EB8601081B6}" srcId="{8FB76F93-2AE1-4A3F-AB0A-CF58AA24B33D}" destId="{ABE69570-B9B5-4CF1-A1D1-C2196F46A19C}" srcOrd="0" destOrd="0" parTransId="{7DB406A8-AB45-4885-889D-03CE1CC38585}" sibTransId="{EE6FB77C-CC29-4220-81BE-F3C49F5BF7E5}"/>
    <dgm:cxn modelId="{ED5E2C5E-A67D-49F5-923F-E59FB6168D35}" type="presOf" srcId="{A7DAA674-657B-41D0-8F4B-D7272C5AF712}" destId="{F90E33C2-B9F2-48E4-9A12-D63A5B2D5B92}" srcOrd="0" destOrd="2" presId="urn:microsoft.com/office/officeart/2005/8/layout/hList2"/>
    <dgm:cxn modelId="{DAE2EA6B-0C6A-46ED-8B2D-B6ADEA92FF13}" type="presParOf" srcId="{5110BA66-223E-4496-BED1-EC221A9B68EE}" destId="{E6C9628D-F6BE-4580-9012-22F18C215BC7}" srcOrd="0" destOrd="0" presId="urn:microsoft.com/office/officeart/2005/8/layout/hList2"/>
    <dgm:cxn modelId="{B3CA502C-F1CD-4778-A33F-A5415125D12D}" type="presParOf" srcId="{E6C9628D-F6BE-4580-9012-22F18C215BC7}" destId="{83F92E29-04E7-4534-8380-F3EDFDADD348}" srcOrd="0" destOrd="0" presId="urn:microsoft.com/office/officeart/2005/8/layout/hList2"/>
    <dgm:cxn modelId="{60C673ED-A72E-48F1-BD89-D6B3498F82DE}" type="presParOf" srcId="{E6C9628D-F6BE-4580-9012-22F18C215BC7}" destId="{F90E33C2-B9F2-48E4-9A12-D63A5B2D5B92}" srcOrd="1" destOrd="0" presId="urn:microsoft.com/office/officeart/2005/8/layout/hList2"/>
    <dgm:cxn modelId="{1471D439-7079-4219-BB9D-713B729939B5}" type="presParOf" srcId="{E6C9628D-F6BE-4580-9012-22F18C215BC7}" destId="{C80B14A8-A1EA-47F5-949C-7C3FF9A95427}" srcOrd="2" destOrd="0" presId="urn:microsoft.com/office/officeart/2005/8/layout/hList2"/>
    <dgm:cxn modelId="{B2BE85A8-B5EF-4CA4-9A1F-28FAC092F6C7}" type="presParOf" srcId="{5110BA66-223E-4496-BED1-EC221A9B68EE}" destId="{D48A80E0-59E5-4CCB-9679-438448827F41}" srcOrd="1" destOrd="0" presId="urn:microsoft.com/office/officeart/2005/8/layout/hList2"/>
    <dgm:cxn modelId="{A466B5EB-14CA-4DBB-98BD-CA3A1CE61AB2}" type="presParOf" srcId="{5110BA66-223E-4496-BED1-EC221A9B68EE}" destId="{EFE20391-9140-4276-89C2-BF91485A6668}" srcOrd="2" destOrd="0" presId="urn:microsoft.com/office/officeart/2005/8/layout/hList2"/>
    <dgm:cxn modelId="{11E1C449-BCAD-4AC7-BEE2-6032EA4DE6C8}" type="presParOf" srcId="{EFE20391-9140-4276-89C2-BF91485A6668}" destId="{7E35296C-4E5C-4282-98C1-7598523BE1FC}" srcOrd="0" destOrd="0" presId="urn:microsoft.com/office/officeart/2005/8/layout/hList2"/>
    <dgm:cxn modelId="{42062028-5BB6-445C-95B9-13A576CB2BDE}" type="presParOf" srcId="{EFE20391-9140-4276-89C2-BF91485A6668}" destId="{1B090A8F-C588-4416-AE35-C12A7989CED4}" srcOrd="1" destOrd="0" presId="urn:microsoft.com/office/officeart/2005/8/layout/hList2"/>
    <dgm:cxn modelId="{2BDF4CBA-1694-481B-BF0D-C9E837629202}" type="presParOf" srcId="{EFE20391-9140-4276-89C2-BF91485A6668}" destId="{D09B7798-9613-4BAA-91B6-3656E84F2695}"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6C3FA39-20BD-4A19-9307-C4AC7D430063}" type="doc">
      <dgm:prSet loTypeId="urn:microsoft.com/office/officeart/2005/8/layout/cycle2" loCatId="cycle" qsTypeId="urn:microsoft.com/office/officeart/2005/8/quickstyle/simple4" qsCatId="simple" csTypeId="urn:microsoft.com/office/officeart/2005/8/colors/colorful1" csCatId="colorful" phldr="1"/>
      <dgm:spPr/>
      <dgm:t>
        <a:bodyPr/>
        <a:lstStyle/>
        <a:p>
          <a:endParaRPr lang="en-US"/>
        </a:p>
      </dgm:t>
    </dgm:pt>
    <dgm:pt modelId="{5E1A2111-4440-4134-9D9D-1A7CE9BBEF48}">
      <dgm:prSet phldrT="[Text]"/>
      <dgm:spPr/>
      <dgm:t>
        <a:bodyPr anchor="ctr"/>
        <a:lstStyle/>
        <a:p>
          <a:r>
            <a:rPr lang="en-US" dirty="0" smtClean="0"/>
            <a:t>Plan</a:t>
          </a:r>
        </a:p>
        <a:p>
          <a:endParaRPr lang="en-US" dirty="0"/>
        </a:p>
      </dgm:t>
    </dgm:pt>
    <dgm:pt modelId="{BC7DB349-AD42-4E54-9131-604E177B70D8}" type="parTrans" cxnId="{F45BD535-5C02-4671-AEFB-95B003D70962}">
      <dgm:prSet/>
      <dgm:spPr/>
      <dgm:t>
        <a:bodyPr/>
        <a:lstStyle/>
        <a:p>
          <a:endParaRPr lang="en-US"/>
        </a:p>
      </dgm:t>
    </dgm:pt>
    <dgm:pt modelId="{49D2FD57-F50B-436F-8B1D-96CA471FA42D}" type="sibTrans" cxnId="{F45BD535-5C02-4671-AEFB-95B003D70962}">
      <dgm:prSet/>
      <dgm:spPr/>
      <dgm:t>
        <a:bodyPr/>
        <a:lstStyle/>
        <a:p>
          <a:endParaRPr lang="en-US"/>
        </a:p>
      </dgm:t>
    </dgm:pt>
    <dgm:pt modelId="{2C01A6AC-86BA-4FB9-8299-932A3F617B66}">
      <dgm:prSet phldrT="[Text]"/>
      <dgm:spPr/>
      <dgm:t>
        <a:bodyPr anchor="ctr"/>
        <a:lstStyle/>
        <a:p>
          <a:r>
            <a:rPr lang="en-US" dirty="0" smtClean="0"/>
            <a:t>Do</a:t>
          </a:r>
        </a:p>
        <a:p>
          <a:endParaRPr lang="en-US" dirty="0"/>
        </a:p>
      </dgm:t>
    </dgm:pt>
    <dgm:pt modelId="{66532858-1751-41D6-8B79-42BEC8A9D14A}" type="parTrans" cxnId="{2DB4C8BA-7A68-49E8-8A27-8C9A88FF5EDB}">
      <dgm:prSet/>
      <dgm:spPr/>
      <dgm:t>
        <a:bodyPr/>
        <a:lstStyle/>
        <a:p>
          <a:endParaRPr lang="en-US"/>
        </a:p>
      </dgm:t>
    </dgm:pt>
    <dgm:pt modelId="{35F8B13B-C166-4550-8A3E-AA9A91694183}" type="sibTrans" cxnId="{2DB4C8BA-7A68-49E8-8A27-8C9A88FF5EDB}">
      <dgm:prSet/>
      <dgm:spPr/>
      <dgm:t>
        <a:bodyPr/>
        <a:lstStyle/>
        <a:p>
          <a:endParaRPr lang="en-US"/>
        </a:p>
      </dgm:t>
    </dgm:pt>
    <dgm:pt modelId="{36449B83-7227-45DF-9349-C5C09070EC85}">
      <dgm:prSet phldrT="[Text]"/>
      <dgm:spPr/>
      <dgm:t>
        <a:bodyPr anchor="ctr"/>
        <a:lstStyle/>
        <a:p>
          <a:r>
            <a:rPr lang="en-US" dirty="0" smtClean="0"/>
            <a:t>Check</a:t>
          </a:r>
        </a:p>
        <a:p>
          <a:endParaRPr lang="en-US" dirty="0"/>
        </a:p>
      </dgm:t>
    </dgm:pt>
    <dgm:pt modelId="{16D7B911-8039-43BF-A55C-3E2526427DA1}" type="parTrans" cxnId="{AD8BE3B2-9C22-49B5-8C6E-24089098E954}">
      <dgm:prSet/>
      <dgm:spPr/>
      <dgm:t>
        <a:bodyPr/>
        <a:lstStyle/>
        <a:p>
          <a:endParaRPr lang="en-US"/>
        </a:p>
      </dgm:t>
    </dgm:pt>
    <dgm:pt modelId="{8342EEE2-5E52-4FD1-8E1E-88BCF882114C}" type="sibTrans" cxnId="{AD8BE3B2-9C22-49B5-8C6E-24089098E954}">
      <dgm:prSet/>
      <dgm:spPr/>
      <dgm:t>
        <a:bodyPr/>
        <a:lstStyle/>
        <a:p>
          <a:endParaRPr lang="en-US"/>
        </a:p>
      </dgm:t>
    </dgm:pt>
    <dgm:pt modelId="{3CE44A2D-0A5A-4367-A634-35486FE9E2FF}">
      <dgm:prSet phldrT="[Text]"/>
      <dgm:spPr/>
      <dgm:t>
        <a:bodyPr anchor="ctr"/>
        <a:lstStyle/>
        <a:p>
          <a:r>
            <a:rPr lang="en-US" dirty="0" smtClean="0"/>
            <a:t>Act</a:t>
          </a:r>
        </a:p>
        <a:p>
          <a:endParaRPr lang="en-US" dirty="0"/>
        </a:p>
      </dgm:t>
    </dgm:pt>
    <dgm:pt modelId="{5C5B1B34-1DE5-4AD7-A4D0-016ED36F7243}" type="parTrans" cxnId="{54A2F46A-6A9D-4C46-88DA-AAC93F92B291}">
      <dgm:prSet/>
      <dgm:spPr/>
      <dgm:t>
        <a:bodyPr/>
        <a:lstStyle/>
        <a:p>
          <a:endParaRPr lang="en-US"/>
        </a:p>
      </dgm:t>
    </dgm:pt>
    <dgm:pt modelId="{534FEFA9-02C0-41D7-9F3D-9AA27315093C}" type="sibTrans" cxnId="{54A2F46A-6A9D-4C46-88DA-AAC93F92B291}">
      <dgm:prSet/>
      <dgm:spPr/>
      <dgm:t>
        <a:bodyPr/>
        <a:lstStyle/>
        <a:p>
          <a:endParaRPr lang="en-US"/>
        </a:p>
      </dgm:t>
    </dgm:pt>
    <dgm:pt modelId="{58BB941B-17B3-4536-A24E-A1027C462661}" type="pres">
      <dgm:prSet presAssocID="{B6C3FA39-20BD-4A19-9307-C4AC7D430063}" presName="cycle" presStyleCnt="0">
        <dgm:presLayoutVars>
          <dgm:dir/>
          <dgm:resizeHandles val="exact"/>
        </dgm:presLayoutVars>
      </dgm:prSet>
      <dgm:spPr/>
      <dgm:t>
        <a:bodyPr/>
        <a:lstStyle/>
        <a:p>
          <a:endParaRPr lang="en-US"/>
        </a:p>
      </dgm:t>
    </dgm:pt>
    <dgm:pt modelId="{00788B6F-5CA9-4B61-ADFE-4797DE961509}" type="pres">
      <dgm:prSet presAssocID="{5E1A2111-4440-4134-9D9D-1A7CE9BBEF48}" presName="node" presStyleLbl="node1" presStyleIdx="0" presStyleCnt="4">
        <dgm:presLayoutVars>
          <dgm:bulletEnabled val="1"/>
        </dgm:presLayoutVars>
      </dgm:prSet>
      <dgm:spPr/>
      <dgm:t>
        <a:bodyPr/>
        <a:lstStyle/>
        <a:p>
          <a:endParaRPr lang="en-US"/>
        </a:p>
      </dgm:t>
    </dgm:pt>
    <dgm:pt modelId="{3D5D3F03-7319-46D2-BA10-25CDC901F7B1}" type="pres">
      <dgm:prSet presAssocID="{49D2FD57-F50B-436F-8B1D-96CA471FA42D}" presName="sibTrans" presStyleLbl="sibTrans2D1" presStyleIdx="0" presStyleCnt="4"/>
      <dgm:spPr/>
      <dgm:t>
        <a:bodyPr/>
        <a:lstStyle/>
        <a:p>
          <a:endParaRPr lang="en-US"/>
        </a:p>
      </dgm:t>
    </dgm:pt>
    <dgm:pt modelId="{127610C4-407B-4912-9C1C-8A260B9C3257}" type="pres">
      <dgm:prSet presAssocID="{49D2FD57-F50B-436F-8B1D-96CA471FA42D}" presName="connectorText" presStyleLbl="sibTrans2D1" presStyleIdx="0" presStyleCnt="4"/>
      <dgm:spPr/>
      <dgm:t>
        <a:bodyPr/>
        <a:lstStyle/>
        <a:p>
          <a:endParaRPr lang="en-US"/>
        </a:p>
      </dgm:t>
    </dgm:pt>
    <dgm:pt modelId="{15AE3437-2F57-4F30-A6C8-6B98895DD497}" type="pres">
      <dgm:prSet presAssocID="{2C01A6AC-86BA-4FB9-8299-932A3F617B66}" presName="node" presStyleLbl="node1" presStyleIdx="1" presStyleCnt="4">
        <dgm:presLayoutVars>
          <dgm:bulletEnabled val="1"/>
        </dgm:presLayoutVars>
      </dgm:prSet>
      <dgm:spPr/>
      <dgm:t>
        <a:bodyPr/>
        <a:lstStyle/>
        <a:p>
          <a:endParaRPr lang="en-US"/>
        </a:p>
      </dgm:t>
    </dgm:pt>
    <dgm:pt modelId="{62D62519-145B-4455-89DE-8A881401E519}" type="pres">
      <dgm:prSet presAssocID="{35F8B13B-C166-4550-8A3E-AA9A91694183}" presName="sibTrans" presStyleLbl="sibTrans2D1" presStyleIdx="1" presStyleCnt="4"/>
      <dgm:spPr/>
      <dgm:t>
        <a:bodyPr/>
        <a:lstStyle/>
        <a:p>
          <a:endParaRPr lang="en-US"/>
        </a:p>
      </dgm:t>
    </dgm:pt>
    <dgm:pt modelId="{F46FE112-ACE7-441F-A126-45730604F4B9}" type="pres">
      <dgm:prSet presAssocID="{35F8B13B-C166-4550-8A3E-AA9A91694183}" presName="connectorText" presStyleLbl="sibTrans2D1" presStyleIdx="1" presStyleCnt="4"/>
      <dgm:spPr/>
      <dgm:t>
        <a:bodyPr/>
        <a:lstStyle/>
        <a:p>
          <a:endParaRPr lang="en-US"/>
        </a:p>
      </dgm:t>
    </dgm:pt>
    <dgm:pt modelId="{449A46AC-13F5-4215-9530-EEC1F18B3077}" type="pres">
      <dgm:prSet presAssocID="{36449B83-7227-45DF-9349-C5C09070EC85}" presName="node" presStyleLbl="node1" presStyleIdx="2" presStyleCnt="4">
        <dgm:presLayoutVars>
          <dgm:bulletEnabled val="1"/>
        </dgm:presLayoutVars>
      </dgm:prSet>
      <dgm:spPr/>
      <dgm:t>
        <a:bodyPr/>
        <a:lstStyle/>
        <a:p>
          <a:endParaRPr lang="en-US"/>
        </a:p>
      </dgm:t>
    </dgm:pt>
    <dgm:pt modelId="{A341BB1F-16ED-46B6-9B6F-16C24C2EF1BF}" type="pres">
      <dgm:prSet presAssocID="{8342EEE2-5E52-4FD1-8E1E-88BCF882114C}" presName="sibTrans" presStyleLbl="sibTrans2D1" presStyleIdx="2" presStyleCnt="4"/>
      <dgm:spPr/>
      <dgm:t>
        <a:bodyPr/>
        <a:lstStyle/>
        <a:p>
          <a:endParaRPr lang="en-US"/>
        </a:p>
      </dgm:t>
    </dgm:pt>
    <dgm:pt modelId="{ECF35F78-B76D-483D-A3DC-DCEC2CE3F3C2}" type="pres">
      <dgm:prSet presAssocID="{8342EEE2-5E52-4FD1-8E1E-88BCF882114C}" presName="connectorText" presStyleLbl="sibTrans2D1" presStyleIdx="2" presStyleCnt="4"/>
      <dgm:spPr/>
      <dgm:t>
        <a:bodyPr/>
        <a:lstStyle/>
        <a:p>
          <a:endParaRPr lang="en-US"/>
        </a:p>
      </dgm:t>
    </dgm:pt>
    <dgm:pt modelId="{0524B384-77D7-41F3-976B-6203B48B6426}" type="pres">
      <dgm:prSet presAssocID="{3CE44A2D-0A5A-4367-A634-35486FE9E2FF}" presName="node" presStyleLbl="node1" presStyleIdx="3" presStyleCnt="4">
        <dgm:presLayoutVars>
          <dgm:bulletEnabled val="1"/>
        </dgm:presLayoutVars>
      </dgm:prSet>
      <dgm:spPr/>
      <dgm:t>
        <a:bodyPr/>
        <a:lstStyle/>
        <a:p>
          <a:endParaRPr lang="en-US"/>
        </a:p>
      </dgm:t>
    </dgm:pt>
    <dgm:pt modelId="{32FD44C5-DE8D-4938-A8C8-8E138C6CA001}" type="pres">
      <dgm:prSet presAssocID="{534FEFA9-02C0-41D7-9F3D-9AA27315093C}" presName="sibTrans" presStyleLbl="sibTrans2D1" presStyleIdx="3" presStyleCnt="4"/>
      <dgm:spPr/>
      <dgm:t>
        <a:bodyPr/>
        <a:lstStyle/>
        <a:p>
          <a:endParaRPr lang="en-US"/>
        </a:p>
      </dgm:t>
    </dgm:pt>
    <dgm:pt modelId="{F313B974-4187-4587-914B-2EEA48729652}" type="pres">
      <dgm:prSet presAssocID="{534FEFA9-02C0-41D7-9F3D-9AA27315093C}" presName="connectorText" presStyleLbl="sibTrans2D1" presStyleIdx="3" presStyleCnt="4"/>
      <dgm:spPr/>
      <dgm:t>
        <a:bodyPr/>
        <a:lstStyle/>
        <a:p>
          <a:endParaRPr lang="en-US"/>
        </a:p>
      </dgm:t>
    </dgm:pt>
  </dgm:ptLst>
  <dgm:cxnLst>
    <dgm:cxn modelId="{54A2F46A-6A9D-4C46-88DA-AAC93F92B291}" srcId="{B6C3FA39-20BD-4A19-9307-C4AC7D430063}" destId="{3CE44A2D-0A5A-4367-A634-35486FE9E2FF}" srcOrd="3" destOrd="0" parTransId="{5C5B1B34-1DE5-4AD7-A4D0-016ED36F7243}" sibTransId="{534FEFA9-02C0-41D7-9F3D-9AA27315093C}"/>
    <dgm:cxn modelId="{FACF97EC-72B1-4D72-9FF4-5A5D0AEC9952}" type="presOf" srcId="{B6C3FA39-20BD-4A19-9307-C4AC7D430063}" destId="{58BB941B-17B3-4536-A24E-A1027C462661}" srcOrd="0" destOrd="0" presId="urn:microsoft.com/office/officeart/2005/8/layout/cycle2"/>
    <dgm:cxn modelId="{A6E035A7-A871-4264-AC90-DA5F9C180152}" type="presOf" srcId="{36449B83-7227-45DF-9349-C5C09070EC85}" destId="{449A46AC-13F5-4215-9530-EEC1F18B3077}" srcOrd="0" destOrd="0" presId="urn:microsoft.com/office/officeart/2005/8/layout/cycle2"/>
    <dgm:cxn modelId="{171EF7EF-A6D2-4BF4-AF63-DAD0C2C687A4}" type="presOf" srcId="{35F8B13B-C166-4550-8A3E-AA9A91694183}" destId="{F46FE112-ACE7-441F-A126-45730604F4B9}" srcOrd="1" destOrd="0" presId="urn:microsoft.com/office/officeart/2005/8/layout/cycle2"/>
    <dgm:cxn modelId="{FC0D3E54-C3B8-4837-8B81-1427E2FA4484}" type="presOf" srcId="{3CE44A2D-0A5A-4367-A634-35486FE9E2FF}" destId="{0524B384-77D7-41F3-976B-6203B48B6426}" srcOrd="0" destOrd="0" presId="urn:microsoft.com/office/officeart/2005/8/layout/cycle2"/>
    <dgm:cxn modelId="{AD8BE3B2-9C22-49B5-8C6E-24089098E954}" srcId="{B6C3FA39-20BD-4A19-9307-C4AC7D430063}" destId="{36449B83-7227-45DF-9349-C5C09070EC85}" srcOrd="2" destOrd="0" parTransId="{16D7B911-8039-43BF-A55C-3E2526427DA1}" sibTransId="{8342EEE2-5E52-4FD1-8E1E-88BCF882114C}"/>
    <dgm:cxn modelId="{4515CFE9-CA06-41DE-9FFC-775158C51168}" type="presOf" srcId="{49D2FD57-F50B-436F-8B1D-96CA471FA42D}" destId="{127610C4-407B-4912-9C1C-8A260B9C3257}" srcOrd="1" destOrd="0" presId="urn:microsoft.com/office/officeart/2005/8/layout/cycle2"/>
    <dgm:cxn modelId="{55376018-FC59-47EF-8275-23C5E905C5E8}" type="presOf" srcId="{8342EEE2-5E52-4FD1-8E1E-88BCF882114C}" destId="{ECF35F78-B76D-483D-A3DC-DCEC2CE3F3C2}" srcOrd="1" destOrd="0" presId="urn:microsoft.com/office/officeart/2005/8/layout/cycle2"/>
    <dgm:cxn modelId="{F45BD535-5C02-4671-AEFB-95B003D70962}" srcId="{B6C3FA39-20BD-4A19-9307-C4AC7D430063}" destId="{5E1A2111-4440-4134-9D9D-1A7CE9BBEF48}" srcOrd="0" destOrd="0" parTransId="{BC7DB349-AD42-4E54-9131-604E177B70D8}" sibTransId="{49D2FD57-F50B-436F-8B1D-96CA471FA42D}"/>
    <dgm:cxn modelId="{609C6B11-1AC6-49A0-82C1-83B7452E0A13}" type="presOf" srcId="{8342EEE2-5E52-4FD1-8E1E-88BCF882114C}" destId="{A341BB1F-16ED-46B6-9B6F-16C24C2EF1BF}" srcOrd="0" destOrd="0" presId="urn:microsoft.com/office/officeart/2005/8/layout/cycle2"/>
    <dgm:cxn modelId="{EA7E9AB2-D17A-4C0E-9A1D-E02ABCD21706}" type="presOf" srcId="{2C01A6AC-86BA-4FB9-8299-932A3F617B66}" destId="{15AE3437-2F57-4F30-A6C8-6B98895DD497}" srcOrd="0" destOrd="0" presId="urn:microsoft.com/office/officeart/2005/8/layout/cycle2"/>
    <dgm:cxn modelId="{68DF9E15-DA47-4CE1-9930-5650EA1D6410}" type="presOf" srcId="{534FEFA9-02C0-41D7-9F3D-9AA27315093C}" destId="{F313B974-4187-4587-914B-2EEA48729652}" srcOrd="1" destOrd="0" presId="urn:microsoft.com/office/officeart/2005/8/layout/cycle2"/>
    <dgm:cxn modelId="{C98414DC-AFA0-430F-8B55-C4D6FACDFE4B}" type="presOf" srcId="{35F8B13B-C166-4550-8A3E-AA9A91694183}" destId="{62D62519-145B-4455-89DE-8A881401E519}" srcOrd="0" destOrd="0" presId="urn:microsoft.com/office/officeart/2005/8/layout/cycle2"/>
    <dgm:cxn modelId="{4F18B9FD-5D5E-4B4B-9320-3C04791440DD}" type="presOf" srcId="{49D2FD57-F50B-436F-8B1D-96CA471FA42D}" destId="{3D5D3F03-7319-46D2-BA10-25CDC901F7B1}" srcOrd="0" destOrd="0" presId="urn:microsoft.com/office/officeart/2005/8/layout/cycle2"/>
    <dgm:cxn modelId="{F1684B20-97D7-4BEE-8E0C-0C3DD827EEE3}" type="presOf" srcId="{534FEFA9-02C0-41D7-9F3D-9AA27315093C}" destId="{32FD44C5-DE8D-4938-A8C8-8E138C6CA001}" srcOrd="0" destOrd="0" presId="urn:microsoft.com/office/officeart/2005/8/layout/cycle2"/>
    <dgm:cxn modelId="{D0D59EE6-AF9D-4FF7-AEAC-30389B40E46D}" type="presOf" srcId="{5E1A2111-4440-4134-9D9D-1A7CE9BBEF48}" destId="{00788B6F-5CA9-4B61-ADFE-4797DE961509}" srcOrd="0" destOrd="0" presId="urn:microsoft.com/office/officeart/2005/8/layout/cycle2"/>
    <dgm:cxn modelId="{2DB4C8BA-7A68-49E8-8A27-8C9A88FF5EDB}" srcId="{B6C3FA39-20BD-4A19-9307-C4AC7D430063}" destId="{2C01A6AC-86BA-4FB9-8299-932A3F617B66}" srcOrd="1" destOrd="0" parTransId="{66532858-1751-41D6-8B79-42BEC8A9D14A}" sibTransId="{35F8B13B-C166-4550-8A3E-AA9A91694183}"/>
    <dgm:cxn modelId="{835A0B08-9E35-444F-8C0A-74AD9E6DF9FC}" type="presParOf" srcId="{58BB941B-17B3-4536-A24E-A1027C462661}" destId="{00788B6F-5CA9-4B61-ADFE-4797DE961509}" srcOrd="0" destOrd="0" presId="urn:microsoft.com/office/officeart/2005/8/layout/cycle2"/>
    <dgm:cxn modelId="{C4885569-E14F-4253-91F9-356C33FA458E}" type="presParOf" srcId="{58BB941B-17B3-4536-A24E-A1027C462661}" destId="{3D5D3F03-7319-46D2-BA10-25CDC901F7B1}" srcOrd="1" destOrd="0" presId="urn:microsoft.com/office/officeart/2005/8/layout/cycle2"/>
    <dgm:cxn modelId="{0645933E-C153-40EB-887D-B15781D9A63F}" type="presParOf" srcId="{3D5D3F03-7319-46D2-BA10-25CDC901F7B1}" destId="{127610C4-407B-4912-9C1C-8A260B9C3257}" srcOrd="0" destOrd="0" presId="urn:microsoft.com/office/officeart/2005/8/layout/cycle2"/>
    <dgm:cxn modelId="{B6991FDD-2607-4318-86E0-BC7F0F5CE0C1}" type="presParOf" srcId="{58BB941B-17B3-4536-A24E-A1027C462661}" destId="{15AE3437-2F57-4F30-A6C8-6B98895DD497}" srcOrd="2" destOrd="0" presId="urn:microsoft.com/office/officeart/2005/8/layout/cycle2"/>
    <dgm:cxn modelId="{8DDA4A3C-35FC-4AAE-9722-FDF57F91AB95}" type="presParOf" srcId="{58BB941B-17B3-4536-A24E-A1027C462661}" destId="{62D62519-145B-4455-89DE-8A881401E519}" srcOrd="3" destOrd="0" presId="urn:microsoft.com/office/officeart/2005/8/layout/cycle2"/>
    <dgm:cxn modelId="{065E2D56-43C9-40B4-9DC3-45C88059B6E7}" type="presParOf" srcId="{62D62519-145B-4455-89DE-8A881401E519}" destId="{F46FE112-ACE7-441F-A126-45730604F4B9}" srcOrd="0" destOrd="0" presId="urn:microsoft.com/office/officeart/2005/8/layout/cycle2"/>
    <dgm:cxn modelId="{EBA2B1D2-52DF-4F26-950B-94273FC3871E}" type="presParOf" srcId="{58BB941B-17B3-4536-A24E-A1027C462661}" destId="{449A46AC-13F5-4215-9530-EEC1F18B3077}" srcOrd="4" destOrd="0" presId="urn:microsoft.com/office/officeart/2005/8/layout/cycle2"/>
    <dgm:cxn modelId="{28383999-DF77-414B-9983-D311BE8ACE40}" type="presParOf" srcId="{58BB941B-17B3-4536-A24E-A1027C462661}" destId="{A341BB1F-16ED-46B6-9B6F-16C24C2EF1BF}" srcOrd="5" destOrd="0" presId="urn:microsoft.com/office/officeart/2005/8/layout/cycle2"/>
    <dgm:cxn modelId="{1FB88F46-6A2C-419D-802C-9670BF9E6C09}" type="presParOf" srcId="{A341BB1F-16ED-46B6-9B6F-16C24C2EF1BF}" destId="{ECF35F78-B76D-483D-A3DC-DCEC2CE3F3C2}" srcOrd="0" destOrd="0" presId="urn:microsoft.com/office/officeart/2005/8/layout/cycle2"/>
    <dgm:cxn modelId="{2F8EFF5E-7C84-4680-B39F-24F2ADC908B5}" type="presParOf" srcId="{58BB941B-17B3-4536-A24E-A1027C462661}" destId="{0524B384-77D7-41F3-976B-6203B48B6426}" srcOrd="6" destOrd="0" presId="urn:microsoft.com/office/officeart/2005/8/layout/cycle2"/>
    <dgm:cxn modelId="{F3A07A5F-137E-43EC-A806-5ABBB321D3CE}" type="presParOf" srcId="{58BB941B-17B3-4536-A24E-A1027C462661}" destId="{32FD44C5-DE8D-4938-A8C8-8E138C6CA001}" srcOrd="7" destOrd="0" presId="urn:microsoft.com/office/officeart/2005/8/layout/cycle2"/>
    <dgm:cxn modelId="{66460B78-7BAB-472A-B492-BC967F0C7638}" type="presParOf" srcId="{32FD44C5-DE8D-4938-A8C8-8E138C6CA001}" destId="{F313B974-4187-4587-914B-2EEA4872965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586B913-A4A2-4A97-B671-1B8B193DF04A}"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D1075791-5DE4-4034-8DAC-411088137188}">
      <dgm:prSet phldrT="[Text]" custT="1"/>
      <dgm:spPr/>
      <dgm:t>
        <a:bodyPr/>
        <a:lstStyle/>
        <a:p>
          <a:r>
            <a:rPr lang="en-US" sz="1600" dirty="0" smtClean="0"/>
            <a:t>1</a:t>
          </a:r>
          <a:endParaRPr lang="en-US" sz="1600" dirty="0"/>
        </a:p>
      </dgm:t>
    </dgm:pt>
    <dgm:pt modelId="{C67139C6-73AD-4659-8DBF-99BA1E529282}" type="parTrans" cxnId="{C36463AB-06C2-4549-88C4-736A05BF9EAB}">
      <dgm:prSet/>
      <dgm:spPr/>
      <dgm:t>
        <a:bodyPr/>
        <a:lstStyle/>
        <a:p>
          <a:endParaRPr lang="en-US" sz="1600"/>
        </a:p>
      </dgm:t>
    </dgm:pt>
    <dgm:pt modelId="{3490CB77-A2D7-42F0-9F4A-ACFDA32CB520}" type="sibTrans" cxnId="{C36463AB-06C2-4549-88C4-736A05BF9EAB}">
      <dgm:prSet/>
      <dgm:spPr/>
      <dgm:t>
        <a:bodyPr/>
        <a:lstStyle/>
        <a:p>
          <a:endParaRPr lang="en-US" sz="1600"/>
        </a:p>
      </dgm:t>
    </dgm:pt>
    <dgm:pt modelId="{DC754324-281D-446E-A9F3-C54510E235B9}">
      <dgm:prSet phldrT="[Text]" custT="1"/>
      <dgm:spPr/>
      <dgm:t>
        <a:bodyPr/>
        <a:lstStyle/>
        <a:p>
          <a:r>
            <a:rPr lang="en-US" sz="1600" dirty="0" smtClean="0"/>
            <a:t>2</a:t>
          </a:r>
          <a:endParaRPr lang="en-US" sz="1600" dirty="0"/>
        </a:p>
      </dgm:t>
    </dgm:pt>
    <dgm:pt modelId="{94CFF1C2-2723-40E4-9C8D-63890602D9EC}" type="parTrans" cxnId="{EDABD39A-5D05-4A31-8441-C8A4F4FC5257}">
      <dgm:prSet/>
      <dgm:spPr/>
      <dgm:t>
        <a:bodyPr/>
        <a:lstStyle/>
        <a:p>
          <a:endParaRPr lang="en-US" sz="1600"/>
        </a:p>
      </dgm:t>
    </dgm:pt>
    <dgm:pt modelId="{3A815311-F2A3-4F70-8C22-D89D0B76F12A}" type="sibTrans" cxnId="{EDABD39A-5D05-4A31-8441-C8A4F4FC5257}">
      <dgm:prSet/>
      <dgm:spPr/>
      <dgm:t>
        <a:bodyPr/>
        <a:lstStyle/>
        <a:p>
          <a:endParaRPr lang="en-US" sz="1600"/>
        </a:p>
      </dgm:t>
    </dgm:pt>
    <dgm:pt modelId="{59EDC131-954D-4843-9346-6C3230DE83E2}">
      <dgm:prSet phldrT="[Text]" custT="1"/>
      <dgm:spPr/>
      <dgm:t>
        <a:bodyPr/>
        <a:lstStyle/>
        <a:p>
          <a:r>
            <a:rPr lang="en-US" sz="1600" dirty="0" smtClean="0"/>
            <a:t>3</a:t>
          </a:r>
          <a:endParaRPr lang="en-US" sz="1600" dirty="0"/>
        </a:p>
      </dgm:t>
    </dgm:pt>
    <dgm:pt modelId="{6340DCA5-27C4-480B-B62C-E225A481B844}" type="parTrans" cxnId="{7F926737-E5AC-431E-8FA0-9C911764B4AF}">
      <dgm:prSet/>
      <dgm:spPr/>
      <dgm:t>
        <a:bodyPr/>
        <a:lstStyle/>
        <a:p>
          <a:endParaRPr lang="en-US" sz="1600"/>
        </a:p>
      </dgm:t>
    </dgm:pt>
    <dgm:pt modelId="{DE93949E-7016-4A34-91F6-C49840236721}" type="sibTrans" cxnId="{7F926737-E5AC-431E-8FA0-9C911764B4AF}">
      <dgm:prSet/>
      <dgm:spPr/>
      <dgm:t>
        <a:bodyPr/>
        <a:lstStyle/>
        <a:p>
          <a:endParaRPr lang="en-US" sz="1600"/>
        </a:p>
      </dgm:t>
    </dgm:pt>
    <dgm:pt modelId="{C0C30D0A-7071-4BA0-9157-359735FF3B0B}">
      <dgm:prSet phldrT="[Text]" custT="1"/>
      <dgm:spPr/>
      <dgm:t>
        <a:bodyPr/>
        <a:lstStyle/>
        <a:p>
          <a:r>
            <a:rPr lang="en-US" sz="1600" dirty="0" smtClean="0"/>
            <a:t>4</a:t>
          </a:r>
          <a:endParaRPr lang="en-US" sz="1600" dirty="0"/>
        </a:p>
      </dgm:t>
    </dgm:pt>
    <dgm:pt modelId="{9F65E87A-F7B2-41AC-9FEC-9EF3FE88D8D1}" type="parTrans" cxnId="{406DE3B5-A29B-4FFA-9D95-FBE1DAFD15BD}">
      <dgm:prSet/>
      <dgm:spPr/>
      <dgm:t>
        <a:bodyPr/>
        <a:lstStyle/>
        <a:p>
          <a:endParaRPr lang="en-US" sz="1600"/>
        </a:p>
      </dgm:t>
    </dgm:pt>
    <dgm:pt modelId="{E684BEC8-E59C-4105-A5F6-63B5E1354CCB}" type="sibTrans" cxnId="{406DE3B5-A29B-4FFA-9D95-FBE1DAFD15BD}">
      <dgm:prSet/>
      <dgm:spPr/>
      <dgm:t>
        <a:bodyPr/>
        <a:lstStyle/>
        <a:p>
          <a:endParaRPr lang="en-US" sz="1600"/>
        </a:p>
      </dgm:t>
    </dgm:pt>
    <dgm:pt modelId="{DA28478E-9775-4F86-8418-F2D1404F36FD}">
      <dgm:prSet phldrT="[Text]" custT="1"/>
      <dgm:spPr/>
      <dgm:t>
        <a:bodyPr/>
        <a:lstStyle/>
        <a:p>
          <a:r>
            <a:rPr lang="en-US" sz="1600" dirty="0" smtClean="0"/>
            <a:t>5</a:t>
          </a:r>
          <a:endParaRPr lang="en-US" sz="1600" dirty="0"/>
        </a:p>
      </dgm:t>
    </dgm:pt>
    <dgm:pt modelId="{C3F1E450-DD3A-4BBD-B2A3-5361D123505A}" type="parTrans" cxnId="{DFC8A7CB-60B1-4E18-BE52-9269AC03D767}">
      <dgm:prSet/>
      <dgm:spPr/>
      <dgm:t>
        <a:bodyPr/>
        <a:lstStyle/>
        <a:p>
          <a:endParaRPr lang="en-US" sz="1600"/>
        </a:p>
      </dgm:t>
    </dgm:pt>
    <dgm:pt modelId="{258273E6-589F-4F51-8763-2DCB515328E0}" type="sibTrans" cxnId="{DFC8A7CB-60B1-4E18-BE52-9269AC03D767}">
      <dgm:prSet/>
      <dgm:spPr/>
      <dgm:t>
        <a:bodyPr/>
        <a:lstStyle/>
        <a:p>
          <a:endParaRPr lang="en-US" sz="1600"/>
        </a:p>
      </dgm:t>
    </dgm:pt>
    <dgm:pt modelId="{0CD8F4C9-7BAD-4E37-A99E-4968B640FEB1}">
      <dgm:prSet phldrT="[Text]" custT="1"/>
      <dgm:spPr/>
      <dgm:t>
        <a:bodyPr/>
        <a:lstStyle/>
        <a:p>
          <a:r>
            <a:rPr lang="en-US" sz="1600" dirty="0" smtClean="0"/>
            <a:t>6</a:t>
          </a:r>
          <a:endParaRPr lang="en-US" sz="1600" dirty="0"/>
        </a:p>
      </dgm:t>
    </dgm:pt>
    <dgm:pt modelId="{5FA8EA62-F52B-440E-9D54-8D3D9F589D2D}" type="parTrans" cxnId="{1D84CC9A-CA9E-43DE-A480-4ADA7DAFB965}">
      <dgm:prSet/>
      <dgm:spPr/>
      <dgm:t>
        <a:bodyPr/>
        <a:lstStyle/>
        <a:p>
          <a:endParaRPr lang="en-US" sz="1600"/>
        </a:p>
      </dgm:t>
    </dgm:pt>
    <dgm:pt modelId="{A37601B0-C394-45B3-8977-34A989A08820}" type="sibTrans" cxnId="{1D84CC9A-CA9E-43DE-A480-4ADA7DAFB965}">
      <dgm:prSet/>
      <dgm:spPr/>
      <dgm:t>
        <a:bodyPr/>
        <a:lstStyle/>
        <a:p>
          <a:endParaRPr lang="en-US" sz="1600"/>
        </a:p>
      </dgm:t>
    </dgm:pt>
    <dgm:pt modelId="{34E5898A-A43B-41A0-A677-FFC30D7772C8}">
      <dgm:prSet phldrT="[Text]" custT="1"/>
      <dgm:spPr/>
      <dgm:t>
        <a:bodyPr/>
        <a:lstStyle/>
        <a:p>
          <a:r>
            <a:rPr lang="en-US" sz="1600" dirty="0" smtClean="0"/>
            <a:t>7</a:t>
          </a:r>
          <a:endParaRPr lang="en-US" sz="1600" dirty="0"/>
        </a:p>
      </dgm:t>
    </dgm:pt>
    <dgm:pt modelId="{16899780-DFF7-47FE-92F8-4D9694CB5A4E}" type="parTrans" cxnId="{0DD3D3FE-2899-4462-ACD5-C64373F51C8D}">
      <dgm:prSet/>
      <dgm:spPr/>
      <dgm:t>
        <a:bodyPr/>
        <a:lstStyle/>
        <a:p>
          <a:endParaRPr lang="en-US" sz="1600"/>
        </a:p>
      </dgm:t>
    </dgm:pt>
    <dgm:pt modelId="{4EA41CF6-0448-41E1-9A4C-8F3EF7AC782D}" type="sibTrans" cxnId="{0DD3D3FE-2899-4462-ACD5-C64373F51C8D}">
      <dgm:prSet/>
      <dgm:spPr/>
      <dgm:t>
        <a:bodyPr/>
        <a:lstStyle/>
        <a:p>
          <a:endParaRPr lang="en-US" sz="1600"/>
        </a:p>
      </dgm:t>
    </dgm:pt>
    <dgm:pt modelId="{799B754D-FC54-4E03-86D5-32293C46FA76}">
      <dgm:prSet custT="1"/>
      <dgm:spPr/>
      <dgm:t>
        <a:bodyPr/>
        <a:lstStyle/>
        <a:p>
          <a:r>
            <a:rPr lang="en-US" sz="1600" dirty="0" smtClean="0"/>
            <a:t>Make a commitment to continuous improvement </a:t>
          </a:r>
          <a:endParaRPr lang="en-US" sz="1600" dirty="0"/>
        </a:p>
      </dgm:t>
    </dgm:pt>
    <dgm:pt modelId="{82400715-1E84-4EF8-AAAA-F5CCE8F5F22C}" type="parTrans" cxnId="{F7D3094E-9F68-4096-9E00-2FF5A03738E3}">
      <dgm:prSet/>
      <dgm:spPr/>
      <dgm:t>
        <a:bodyPr/>
        <a:lstStyle/>
        <a:p>
          <a:endParaRPr lang="en-US" sz="1600"/>
        </a:p>
      </dgm:t>
    </dgm:pt>
    <dgm:pt modelId="{5AFEDEB7-6717-46CA-AD39-A4B0DB9D7C4B}" type="sibTrans" cxnId="{F7D3094E-9F68-4096-9E00-2FF5A03738E3}">
      <dgm:prSet/>
      <dgm:spPr/>
      <dgm:t>
        <a:bodyPr/>
        <a:lstStyle/>
        <a:p>
          <a:endParaRPr lang="en-US" sz="1600"/>
        </a:p>
      </dgm:t>
    </dgm:pt>
    <dgm:pt modelId="{C8654275-6BAA-4510-AA38-20ACDC509A30}">
      <dgm:prSet custT="1"/>
      <dgm:spPr/>
      <dgm:t>
        <a:bodyPr/>
        <a:lstStyle/>
        <a:p>
          <a:r>
            <a:rPr lang="en-US" sz="1600" dirty="0" smtClean="0"/>
            <a:t>Assess your performance</a:t>
          </a:r>
          <a:endParaRPr lang="en-US" sz="1600" dirty="0"/>
        </a:p>
      </dgm:t>
    </dgm:pt>
    <dgm:pt modelId="{4E1C06AE-C0DE-4F5D-ACFB-52C879D7EFFA}" type="parTrans" cxnId="{6F014479-0297-4652-9D72-AC19E389CEF1}">
      <dgm:prSet/>
      <dgm:spPr/>
      <dgm:t>
        <a:bodyPr/>
        <a:lstStyle/>
        <a:p>
          <a:endParaRPr lang="en-US" sz="1600"/>
        </a:p>
      </dgm:t>
    </dgm:pt>
    <dgm:pt modelId="{73BBE90C-C118-4CD6-AD07-3371B719F101}" type="sibTrans" cxnId="{6F014479-0297-4652-9D72-AC19E389CEF1}">
      <dgm:prSet/>
      <dgm:spPr/>
      <dgm:t>
        <a:bodyPr/>
        <a:lstStyle/>
        <a:p>
          <a:endParaRPr lang="en-US" sz="1600"/>
        </a:p>
      </dgm:t>
    </dgm:pt>
    <dgm:pt modelId="{C6DC22CA-780E-49BC-86FE-DFBA808E9664}">
      <dgm:prSet custT="1"/>
      <dgm:spPr/>
      <dgm:t>
        <a:bodyPr/>
        <a:lstStyle/>
        <a:p>
          <a:r>
            <a:rPr lang="en-US" sz="1600" dirty="0" smtClean="0"/>
            <a:t>Set goals</a:t>
          </a:r>
          <a:endParaRPr lang="en-US" sz="1600" dirty="0"/>
        </a:p>
      </dgm:t>
    </dgm:pt>
    <dgm:pt modelId="{ADBA60DA-C6CD-49B9-9417-C3625D07ECA9}" type="parTrans" cxnId="{D1C274BE-CD00-4166-AA94-2C7EC0BA2B4B}">
      <dgm:prSet/>
      <dgm:spPr/>
      <dgm:t>
        <a:bodyPr/>
        <a:lstStyle/>
        <a:p>
          <a:endParaRPr lang="en-US" sz="1600"/>
        </a:p>
      </dgm:t>
    </dgm:pt>
    <dgm:pt modelId="{8BCA154A-D50B-41E3-86D4-F0317A8AD267}" type="sibTrans" cxnId="{D1C274BE-CD00-4166-AA94-2C7EC0BA2B4B}">
      <dgm:prSet/>
      <dgm:spPr/>
      <dgm:t>
        <a:bodyPr/>
        <a:lstStyle/>
        <a:p>
          <a:endParaRPr lang="en-US" sz="1600"/>
        </a:p>
      </dgm:t>
    </dgm:pt>
    <dgm:pt modelId="{9AA88A53-3126-4268-A4AA-BF4CA8274650}">
      <dgm:prSet custT="1"/>
      <dgm:spPr/>
      <dgm:t>
        <a:bodyPr/>
        <a:lstStyle/>
        <a:p>
          <a:r>
            <a:rPr lang="en-US" sz="1600" dirty="0" smtClean="0"/>
            <a:t>Create an action plan</a:t>
          </a:r>
          <a:endParaRPr lang="en-US" sz="1600" dirty="0"/>
        </a:p>
      </dgm:t>
    </dgm:pt>
    <dgm:pt modelId="{6AF6AC69-6C40-4C80-A445-0802832AC594}" type="parTrans" cxnId="{C1A76F1F-7A31-45A5-A4AF-27577DAA2ABB}">
      <dgm:prSet/>
      <dgm:spPr/>
      <dgm:t>
        <a:bodyPr/>
        <a:lstStyle/>
        <a:p>
          <a:endParaRPr lang="en-US" sz="1600"/>
        </a:p>
      </dgm:t>
    </dgm:pt>
    <dgm:pt modelId="{976A66A3-C2BF-4F17-AA0A-EF64D894F0E4}" type="sibTrans" cxnId="{C1A76F1F-7A31-45A5-A4AF-27577DAA2ABB}">
      <dgm:prSet/>
      <dgm:spPr/>
      <dgm:t>
        <a:bodyPr/>
        <a:lstStyle/>
        <a:p>
          <a:endParaRPr lang="en-US" sz="1600"/>
        </a:p>
      </dgm:t>
    </dgm:pt>
    <dgm:pt modelId="{6DB0103B-917A-490C-9DEA-812355E2CB16}">
      <dgm:prSet custT="1"/>
      <dgm:spPr/>
      <dgm:t>
        <a:bodyPr/>
        <a:lstStyle/>
        <a:p>
          <a:r>
            <a:rPr lang="en-US" sz="1600" dirty="0" smtClean="0"/>
            <a:t>Implement the action plan</a:t>
          </a:r>
          <a:endParaRPr lang="en-US" sz="1600" dirty="0"/>
        </a:p>
      </dgm:t>
    </dgm:pt>
    <dgm:pt modelId="{331F482C-658D-4649-BC3A-F71C4B621457}" type="parTrans" cxnId="{8DC09D50-E792-40AC-BE27-B947977B2C75}">
      <dgm:prSet/>
      <dgm:spPr/>
      <dgm:t>
        <a:bodyPr/>
        <a:lstStyle/>
        <a:p>
          <a:endParaRPr lang="en-US" sz="1600"/>
        </a:p>
      </dgm:t>
    </dgm:pt>
    <dgm:pt modelId="{93FA674A-A8ED-4652-BFEE-B48D4298DD55}" type="sibTrans" cxnId="{8DC09D50-E792-40AC-BE27-B947977B2C75}">
      <dgm:prSet/>
      <dgm:spPr/>
      <dgm:t>
        <a:bodyPr/>
        <a:lstStyle/>
        <a:p>
          <a:endParaRPr lang="en-US" sz="1600"/>
        </a:p>
      </dgm:t>
    </dgm:pt>
    <dgm:pt modelId="{9266C237-0FF3-47AB-B405-B84C6F952EB3}">
      <dgm:prSet custT="1"/>
      <dgm:spPr/>
      <dgm:t>
        <a:bodyPr/>
        <a:lstStyle/>
        <a:p>
          <a:r>
            <a:rPr lang="en-US" sz="1600" dirty="0" smtClean="0"/>
            <a:t>Evaluate your progress</a:t>
          </a:r>
          <a:endParaRPr lang="en-US" sz="1600" dirty="0"/>
        </a:p>
      </dgm:t>
    </dgm:pt>
    <dgm:pt modelId="{4B447ACD-B818-460A-A901-942DD1C2BF6D}" type="parTrans" cxnId="{FD2A8AC0-C8A7-44DC-A0F1-BE07E52F4F2C}">
      <dgm:prSet/>
      <dgm:spPr/>
      <dgm:t>
        <a:bodyPr/>
        <a:lstStyle/>
        <a:p>
          <a:endParaRPr lang="en-US" sz="1600"/>
        </a:p>
      </dgm:t>
    </dgm:pt>
    <dgm:pt modelId="{4598CF80-9F7B-41A0-977D-2D283CADF581}" type="sibTrans" cxnId="{FD2A8AC0-C8A7-44DC-A0F1-BE07E52F4F2C}">
      <dgm:prSet/>
      <dgm:spPr/>
      <dgm:t>
        <a:bodyPr/>
        <a:lstStyle/>
        <a:p>
          <a:endParaRPr lang="en-US" sz="1600"/>
        </a:p>
      </dgm:t>
    </dgm:pt>
    <dgm:pt modelId="{2B7A93BD-1BC0-438E-980B-EFA4CC9A8E8B}">
      <dgm:prSet custT="1"/>
      <dgm:spPr/>
      <dgm:t>
        <a:bodyPr/>
        <a:lstStyle/>
        <a:p>
          <a:r>
            <a:rPr lang="en-US" sz="1600" dirty="0" smtClean="0"/>
            <a:t>Recognize achievements</a:t>
          </a:r>
          <a:endParaRPr lang="en-US" sz="1600" dirty="0"/>
        </a:p>
      </dgm:t>
    </dgm:pt>
    <dgm:pt modelId="{97250D7C-F517-465F-9A1F-9EDDB2EAF30B}" type="parTrans" cxnId="{5B4BDFDB-A51E-4D6C-8D8D-AA75E42F6842}">
      <dgm:prSet/>
      <dgm:spPr/>
      <dgm:t>
        <a:bodyPr/>
        <a:lstStyle/>
        <a:p>
          <a:endParaRPr lang="en-US" sz="1600"/>
        </a:p>
      </dgm:t>
    </dgm:pt>
    <dgm:pt modelId="{B26CA113-C2D9-4195-B2DD-18F12658814F}" type="sibTrans" cxnId="{5B4BDFDB-A51E-4D6C-8D8D-AA75E42F6842}">
      <dgm:prSet/>
      <dgm:spPr/>
      <dgm:t>
        <a:bodyPr/>
        <a:lstStyle/>
        <a:p>
          <a:endParaRPr lang="en-US" sz="1600"/>
        </a:p>
      </dgm:t>
    </dgm:pt>
    <dgm:pt modelId="{876A4EF6-7656-49F9-9B66-469249244A2D}" type="pres">
      <dgm:prSet presAssocID="{1586B913-A4A2-4A97-B671-1B8B193DF04A}" presName="linearFlow" presStyleCnt="0">
        <dgm:presLayoutVars>
          <dgm:dir/>
          <dgm:animLvl val="lvl"/>
          <dgm:resizeHandles val="exact"/>
        </dgm:presLayoutVars>
      </dgm:prSet>
      <dgm:spPr/>
      <dgm:t>
        <a:bodyPr/>
        <a:lstStyle/>
        <a:p>
          <a:endParaRPr lang="en-US"/>
        </a:p>
      </dgm:t>
    </dgm:pt>
    <dgm:pt modelId="{A045DE9B-71DA-4E9B-BB57-335DAFBC6455}" type="pres">
      <dgm:prSet presAssocID="{D1075791-5DE4-4034-8DAC-411088137188}" presName="composite" presStyleCnt="0"/>
      <dgm:spPr/>
    </dgm:pt>
    <dgm:pt modelId="{867D12EE-454D-46AA-81D8-10CB0718A611}" type="pres">
      <dgm:prSet presAssocID="{D1075791-5DE4-4034-8DAC-411088137188}" presName="parentText" presStyleLbl="alignNode1" presStyleIdx="0" presStyleCnt="7">
        <dgm:presLayoutVars>
          <dgm:chMax val="1"/>
          <dgm:bulletEnabled val="1"/>
        </dgm:presLayoutVars>
      </dgm:prSet>
      <dgm:spPr/>
      <dgm:t>
        <a:bodyPr/>
        <a:lstStyle/>
        <a:p>
          <a:endParaRPr lang="en-US"/>
        </a:p>
      </dgm:t>
    </dgm:pt>
    <dgm:pt modelId="{254A2098-E3A5-45BC-BB75-D862118AFB1C}" type="pres">
      <dgm:prSet presAssocID="{D1075791-5DE4-4034-8DAC-411088137188}" presName="descendantText" presStyleLbl="alignAcc1" presStyleIdx="0" presStyleCnt="7">
        <dgm:presLayoutVars>
          <dgm:bulletEnabled val="1"/>
        </dgm:presLayoutVars>
      </dgm:prSet>
      <dgm:spPr/>
      <dgm:t>
        <a:bodyPr/>
        <a:lstStyle/>
        <a:p>
          <a:endParaRPr lang="en-US"/>
        </a:p>
      </dgm:t>
    </dgm:pt>
    <dgm:pt modelId="{46550171-2532-4C32-80D1-F511E2E8074D}" type="pres">
      <dgm:prSet presAssocID="{3490CB77-A2D7-42F0-9F4A-ACFDA32CB520}" presName="sp" presStyleCnt="0"/>
      <dgm:spPr/>
    </dgm:pt>
    <dgm:pt modelId="{7C463ED1-E0E1-48DB-A126-82A47C72F879}" type="pres">
      <dgm:prSet presAssocID="{DC754324-281D-446E-A9F3-C54510E235B9}" presName="composite" presStyleCnt="0"/>
      <dgm:spPr/>
    </dgm:pt>
    <dgm:pt modelId="{FFE8E5E0-9F74-4AD3-9EBD-A6BF69523C0F}" type="pres">
      <dgm:prSet presAssocID="{DC754324-281D-446E-A9F3-C54510E235B9}" presName="parentText" presStyleLbl="alignNode1" presStyleIdx="1" presStyleCnt="7">
        <dgm:presLayoutVars>
          <dgm:chMax val="1"/>
          <dgm:bulletEnabled val="1"/>
        </dgm:presLayoutVars>
      </dgm:prSet>
      <dgm:spPr/>
      <dgm:t>
        <a:bodyPr/>
        <a:lstStyle/>
        <a:p>
          <a:endParaRPr lang="en-US"/>
        </a:p>
      </dgm:t>
    </dgm:pt>
    <dgm:pt modelId="{0F3356FE-C2F6-4092-8BEE-FA48248A68EA}" type="pres">
      <dgm:prSet presAssocID="{DC754324-281D-446E-A9F3-C54510E235B9}" presName="descendantText" presStyleLbl="alignAcc1" presStyleIdx="1" presStyleCnt="7">
        <dgm:presLayoutVars>
          <dgm:bulletEnabled val="1"/>
        </dgm:presLayoutVars>
      </dgm:prSet>
      <dgm:spPr/>
      <dgm:t>
        <a:bodyPr/>
        <a:lstStyle/>
        <a:p>
          <a:endParaRPr lang="en-US"/>
        </a:p>
      </dgm:t>
    </dgm:pt>
    <dgm:pt modelId="{B6CBEBD4-0AC2-4230-9870-8AC55FFCE214}" type="pres">
      <dgm:prSet presAssocID="{3A815311-F2A3-4F70-8C22-D89D0B76F12A}" presName="sp" presStyleCnt="0"/>
      <dgm:spPr/>
    </dgm:pt>
    <dgm:pt modelId="{BFFF82E1-068D-4292-A67C-6EA3C059590C}" type="pres">
      <dgm:prSet presAssocID="{59EDC131-954D-4843-9346-6C3230DE83E2}" presName="composite" presStyleCnt="0"/>
      <dgm:spPr/>
    </dgm:pt>
    <dgm:pt modelId="{75470D49-B471-432E-A70D-BEC4EB74B883}" type="pres">
      <dgm:prSet presAssocID="{59EDC131-954D-4843-9346-6C3230DE83E2}" presName="parentText" presStyleLbl="alignNode1" presStyleIdx="2" presStyleCnt="7">
        <dgm:presLayoutVars>
          <dgm:chMax val="1"/>
          <dgm:bulletEnabled val="1"/>
        </dgm:presLayoutVars>
      </dgm:prSet>
      <dgm:spPr/>
      <dgm:t>
        <a:bodyPr/>
        <a:lstStyle/>
        <a:p>
          <a:endParaRPr lang="en-US"/>
        </a:p>
      </dgm:t>
    </dgm:pt>
    <dgm:pt modelId="{88C98E03-AC59-4845-93F4-5BD163D71355}" type="pres">
      <dgm:prSet presAssocID="{59EDC131-954D-4843-9346-6C3230DE83E2}" presName="descendantText" presStyleLbl="alignAcc1" presStyleIdx="2" presStyleCnt="7">
        <dgm:presLayoutVars>
          <dgm:bulletEnabled val="1"/>
        </dgm:presLayoutVars>
      </dgm:prSet>
      <dgm:spPr/>
      <dgm:t>
        <a:bodyPr/>
        <a:lstStyle/>
        <a:p>
          <a:endParaRPr lang="en-US"/>
        </a:p>
      </dgm:t>
    </dgm:pt>
    <dgm:pt modelId="{6B90F2E2-A84B-46E5-9C3D-F855F9AC0F69}" type="pres">
      <dgm:prSet presAssocID="{DE93949E-7016-4A34-91F6-C49840236721}" presName="sp" presStyleCnt="0"/>
      <dgm:spPr/>
    </dgm:pt>
    <dgm:pt modelId="{A15F4827-42DF-45FF-859B-049CE146FC9D}" type="pres">
      <dgm:prSet presAssocID="{C0C30D0A-7071-4BA0-9157-359735FF3B0B}" presName="composite" presStyleCnt="0"/>
      <dgm:spPr/>
    </dgm:pt>
    <dgm:pt modelId="{D0CF0573-375C-438A-B54D-FFF5A5D81FA5}" type="pres">
      <dgm:prSet presAssocID="{C0C30D0A-7071-4BA0-9157-359735FF3B0B}" presName="parentText" presStyleLbl="alignNode1" presStyleIdx="3" presStyleCnt="7">
        <dgm:presLayoutVars>
          <dgm:chMax val="1"/>
          <dgm:bulletEnabled val="1"/>
        </dgm:presLayoutVars>
      </dgm:prSet>
      <dgm:spPr/>
      <dgm:t>
        <a:bodyPr/>
        <a:lstStyle/>
        <a:p>
          <a:endParaRPr lang="en-US"/>
        </a:p>
      </dgm:t>
    </dgm:pt>
    <dgm:pt modelId="{56768EE9-4CF1-4126-91DB-EAF4EC9BCF04}" type="pres">
      <dgm:prSet presAssocID="{C0C30D0A-7071-4BA0-9157-359735FF3B0B}" presName="descendantText" presStyleLbl="alignAcc1" presStyleIdx="3" presStyleCnt="7">
        <dgm:presLayoutVars>
          <dgm:bulletEnabled val="1"/>
        </dgm:presLayoutVars>
      </dgm:prSet>
      <dgm:spPr/>
      <dgm:t>
        <a:bodyPr/>
        <a:lstStyle/>
        <a:p>
          <a:endParaRPr lang="en-US"/>
        </a:p>
      </dgm:t>
    </dgm:pt>
    <dgm:pt modelId="{A3A7F123-08A0-4EE5-9B62-3CD51215B3C7}" type="pres">
      <dgm:prSet presAssocID="{E684BEC8-E59C-4105-A5F6-63B5E1354CCB}" presName="sp" presStyleCnt="0"/>
      <dgm:spPr/>
    </dgm:pt>
    <dgm:pt modelId="{8BB4E981-B3E0-433A-8912-5A9934C84B03}" type="pres">
      <dgm:prSet presAssocID="{DA28478E-9775-4F86-8418-F2D1404F36FD}" presName="composite" presStyleCnt="0"/>
      <dgm:spPr/>
    </dgm:pt>
    <dgm:pt modelId="{557123FD-0657-4278-A3F0-FE2B1EEB172B}" type="pres">
      <dgm:prSet presAssocID="{DA28478E-9775-4F86-8418-F2D1404F36FD}" presName="parentText" presStyleLbl="alignNode1" presStyleIdx="4" presStyleCnt="7">
        <dgm:presLayoutVars>
          <dgm:chMax val="1"/>
          <dgm:bulletEnabled val="1"/>
        </dgm:presLayoutVars>
      </dgm:prSet>
      <dgm:spPr/>
      <dgm:t>
        <a:bodyPr/>
        <a:lstStyle/>
        <a:p>
          <a:endParaRPr lang="en-US"/>
        </a:p>
      </dgm:t>
    </dgm:pt>
    <dgm:pt modelId="{644CDCD0-2E49-449A-91BF-4DDDEE5AA703}" type="pres">
      <dgm:prSet presAssocID="{DA28478E-9775-4F86-8418-F2D1404F36FD}" presName="descendantText" presStyleLbl="alignAcc1" presStyleIdx="4" presStyleCnt="7">
        <dgm:presLayoutVars>
          <dgm:bulletEnabled val="1"/>
        </dgm:presLayoutVars>
      </dgm:prSet>
      <dgm:spPr/>
      <dgm:t>
        <a:bodyPr/>
        <a:lstStyle/>
        <a:p>
          <a:endParaRPr lang="en-US"/>
        </a:p>
      </dgm:t>
    </dgm:pt>
    <dgm:pt modelId="{B712AB94-E1CF-4920-8A32-737A81ABE4AB}" type="pres">
      <dgm:prSet presAssocID="{258273E6-589F-4F51-8763-2DCB515328E0}" presName="sp" presStyleCnt="0"/>
      <dgm:spPr/>
    </dgm:pt>
    <dgm:pt modelId="{A1923FE0-A776-4475-839E-2F27198FD66E}" type="pres">
      <dgm:prSet presAssocID="{0CD8F4C9-7BAD-4E37-A99E-4968B640FEB1}" presName="composite" presStyleCnt="0"/>
      <dgm:spPr/>
    </dgm:pt>
    <dgm:pt modelId="{91DBB903-1194-42A5-92C8-315F04F4F42F}" type="pres">
      <dgm:prSet presAssocID="{0CD8F4C9-7BAD-4E37-A99E-4968B640FEB1}" presName="parentText" presStyleLbl="alignNode1" presStyleIdx="5" presStyleCnt="7">
        <dgm:presLayoutVars>
          <dgm:chMax val="1"/>
          <dgm:bulletEnabled val="1"/>
        </dgm:presLayoutVars>
      </dgm:prSet>
      <dgm:spPr/>
      <dgm:t>
        <a:bodyPr/>
        <a:lstStyle/>
        <a:p>
          <a:endParaRPr lang="en-US"/>
        </a:p>
      </dgm:t>
    </dgm:pt>
    <dgm:pt modelId="{568F1110-8744-460B-AE4B-D284F35AE24B}" type="pres">
      <dgm:prSet presAssocID="{0CD8F4C9-7BAD-4E37-A99E-4968B640FEB1}" presName="descendantText" presStyleLbl="alignAcc1" presStyleIdx="5" presStyleCnt="7">
        <dgm:presLayoutVars>
          <dgm:bulletEnabled val="1"/>
        </dgm:presLayoutVars>
      </dgm:prSet>
      <dgm:spPr/>
      <dgm:t>
        <a:bodyPr/>
        <a:lstStyle/>
        <a:p>
          <a:endParaRPr lang="en-US"/>
        </a:p>
      </dgm:t>
    </dgm:pt>
    <dgm:pt modelId="{3A5D5908-AB31-40EC-A372-5A3A5B89E285}" type="pres">
      <dgm:prSet presAssocID="{A37601B0-C394-45B3-8977-34A989A08820}" presName="sp" presStyleCnt="0"/>
      <dgm:spPr/>
    </dgm:pt>
    <dgm:pt modelId="{35D18A84-0741-447C-96AA-CB0C2B93C742}" type="pres">
      <dgm:prSet presAssocID="{34E5898A-A43B-41A0-A677-FFC30D7772C8}" presName="composite" presStyleCnt="0"/>
      <dgm:spPr/>
    </dgm:pt>
    <dgm:pt modelId="{37738C6E-B25F-4FE6-85CB-7E584D66431F}" type="pres">
      <dgm:prSet presAssocID="{34E5898A-A43B-41A0-A677-FFC30D7772C8}" presName="parentText" presStyleLbl="alignNode1" presStyleIdx="6" presStyleCnt="7">
        <dgm:presLayoutVars>
          <dgm:chMax val="1"/>
          <dgm:bulletEnabled val="1"/>
        </dgm:presLayoutVars>
      </dgm:prSet>
      <dgm:spPr/>
      <dgm:t>
        <a:bodyPr/>
        <a:lstStyle/>
        <a:p>
          <a:endParaRPr lang="en-US"/>
        </a:p>
      </dgm:t>
    </dgm:pt>
    <dgm:pt modelId="{8D7CA8DF-62BA-49A6-B5D7-156861F96463}" type="pres">
      <dgm:prSet presAssocID="{34E5898A-A43B-41A0-A677-FFC30D7772C8}" presName="descendantText" presStyleLbl="alignAcc1" presStyleIdx="6" presStyleCnt="7">
        <dgm:presLayoutVars>
          <dgm:bulletEnabled val="1"/>
        </dgm:presLayoutVars>
      </dgm:prSet>
      <dgm:spPr/>
      <dgm:t>
        <a:bodyPr/>
        <a:lstStyle/>
        <a:p>
          <a:endParaRPr lang="en-US"/>
        </a:p>
      </dgm:t>
    </dgm:pt>
  </dgm:ptLst>
  <dgm:cxnLst>
    <dgm:cxn modelId="{7F926737-E5AC-431E-8FA0-9C911764B4AF}" srcId="{1586B913-A4A2-4A97-B671-1B8B193DF04A}" destId="{59EDC131-954D-4843-9346-6C3230DE83E2}" srcOrd="2" destOrd="0" parTransId="{6340DCA5-27C4-480B-B62C-E225A481B844}" sibTransId="{DE93949E-7016-4A34-91F6-C49840236721}"/>
    <dgm:cxn modelId="{0DD3D3FE-2899-4462-ACD5-C64373F51C8D}" srcId="{1586B913-A4A2-4A97-B671-1B8B193DF04A}" destId="{34E5898A-A43B-41A0-A677-FFC30D7772C8}" srcOrd="6" destOrd="0" parTransId="{16899780-DFF7-47FE-92F8-4D9694CB5A4E}" sibTransId="{4EA41CF6-0448-41E1-9A4C-8F3EF7AC782D}"/>
    <dgm:cxn modelId="{EDABD39A-5D05-4A31-8441-C8A4F4FC5257}" srcId="{1586B913-A4A2-4A97-B671-1B8B193DF04A}" destId="{DC754324-281D-446E-A9F3-C54510E235B9}" srcOrd="1" destOrd="0" parTransId="{94CFF1C2-2723-40E4-9C8D-63890602D9EC}" sibTransId="{3A815311-F2A3-4F70-8C22-D89D0B76F12A}"/>
    <dgm:cxn modelId="{C36463AB-06C2-4549-88C4-736A05BF9EAB}" srcId="{1586B913-A4A2-4A97-B671-1B8B193DF04A}" destId="{D1075791-5DE4-4034-8DAC-411088137188}" srcOrd="0" destOrd="0" parTransId="{C67139C6-73AD-4659-8DBF-99BA1E529282}" sibTransId="{3490CB77-A2D7-42F0-9F4A-ACFDA32CB520}"/>
    <dgm:cxn modelId="{1CD8F578-82DA-455E-A4F8-94075F207035}" type="presOf" srcId="{C0C30D0A-7071-4BA0-9157-359735FF3B0B}" destId="{D0CF0573-375C-438A-B54D-FFF5A5D81FA5}" srcOrd="0" destOrd="0" presId="urn:microsoft.com/office/officeart/2005/8/layout/chevron2"/>
    <dgm:cxn modelId="{F5F89835-AAE2-4DA0-A250-49E6EBD7666F}" type="presOf" srcId="{9AA88A53-3126-4268-A4AA-BF4CA8274650}" destId="{56768EE9-4CF1-4126-91DB-EAF4EC9BCF04}" srcOrd="0" destOrd="0" presId="urn:microsoft.com/office/officeart/2005/8/layout/chevron2"/>
    <dgm:cxn modelId="{76DA67C2-1FF9-4018-ABA1-58CD4A096680}" type="presOf" srcId="{C8654275-6BAA-4510-AA38-20ACDC509A30}" destId="{0F3356FE-C2F6-4092-8BEE-FA48248A68EA}" srcOrd="0" destOrd="0" presId="urn:microsoft.com/office/officeart/2005/8/layout/chevron2"/>
    <dgm:cxn modelId="{19777A12-919E-4940-B45C-400F69EDDDBB}" type="presOf" srcId="{C6DC22CA-780E-49BC-86FE-DFBA808E9664}" destId="{88C98E03-AC59-4845-93F4-5BD163D71355}" srcOrd="0" destOrd="0" presId="urn:microsoft.com/office/officeart/2005/8/layout/chevron2"/>
    <dgm:cxn modelId="{DFC8A7CB-60B1-4E18-BE52-9269AC03D767}" srcId="{1586B913-A4A2-4A97-B671-1B8B193DF04A}" destId="{DA28478E-9775-4F86-8418-F2D1404F36FD}" srcOrd="4" destOrd="0" parTransId="{C3F1E450-DD3A-4BBD-B2A3-5361D123505A}" sibTransId="{258273E6-589F-4F51-8763-2DCB515328E0}"/>
    <dgm:cxn modelId="{F7D3094E-9F68-4096-9E00-2FF5A03738E3}" srcId="{D1075791-5DE4-4034-8DAC-411088137188}" destId="{799B754D-FC54-4E03-86D5-32293C46FA76}" srcOrd="0" destOrd="0" parTransId="{82400715-1E84-4EF8-AAAA-F5CCE8F5F22C}" sibTransId="{5AFEDEB7-6717-46CA-AD39-A4B0DB9D7C4B}"/>
    <dgm:cxn modelId="{65EC1732-78E8-405C-ABDF-2D677078B903}" type="presOf" srcId="{0CD8F4C9-7BAD-4E37-A99E-4968B640FEB1}" destId="{91DBB903-1194-42A5-92C8-315F04F4F42F}" srcOrd="0" destOrd="0" presId="urn:microsoft.com/office/officeart/2005/8/layout/chevron2"/>
    <dgm:cxn modelId="{0932BE6D-BCBF-4B73-94DB-2D474A601790}" type="presOf" srcId="{9266C237-0FF3-47AB-B405-B84C6F952EB3}" destId="{568F1110-8744-460B-AE4B-D284F35AE24B}" srcOrd="0" destOrd="0" presId="urn:microsoft.com/office/officeart/2005/8/layout/chevron2"/>
    <dgm:cxn modelId="{C204FAD6-D51D-41CD-99B2-3B939ACB09CE}" type="presOf" srcId="{DA28478E-9775-4F86-8418-F2D1404F36FD}" destId="{557123FD-0657-4278-A3F0-FE2B1EEB172B}" srcOrd="0" destOrd="0" presId="urn:microsoft.com/office/officeart/2005/8/layout/chevron2"/>
    <dgm:cxn modelId="{90C9E394-ED2D-486A-9C50-95ABB068B1FD}" type="presOf" srcId="{2B7A93BD-1BC0-438E-980B-EFA4CC9A8E8B}" destId="{8D7CA8DF-62BA-49A6-B5D7-156861F96463}" srcOrd="0" destOrd="0" presId="urn:microsoft.com/office/officeart/2005/8/layout/chevron2"/>
    <dgm:cxn modelId="{E76EAD7F-9597-40F0-A49A-04AA14567610}" type="presOf" srcId="{DC754324-281D-446E-A9F3-C54510E235B9}" destId="{FFE8E5E0-9F74-4AD3-9EBD-A6BF69523C0F}" srcOrd="0" destOrd="0" presId="urn:microsoft.com/office/officeart/2005/8/layout/chevron2"/>
    <dgm:cxn modelId="{4627D432-3709-421E-B5E2-CC8088AEDD0A}" type="presOf" srcId="{799B754D-FC54-4E03-86D5-32293C46FA76}" destId="{254A2098-E3A5-45BC-BB75-D862118AFB1C}" srcOrd="0" destOrd="0" presId="urn:microsoft.com/office/officeart/2005/8/layout/chevron2"/>
    <dgm:cxn modelId="{6F014479-0297-4652-9D72-AC19E389CEF1}" srcId="{DC754324-281D-446E-A9F3-C54510E235B9}" destId="{C8654275-6BAA-4510-AA38-20ACDC509A30}" srcOrd="0" destOrd="0" parTransId="{4E1C06AE-C0DE-4F5D-ACFB-52C879D7EFFA}" sibTransId="{73BBE90C-C118-4CD6-AD07-3371B719F101}"/>
    <dgm:cxn modelId="{5413E856-B4A0-4EC5-9D02-381ABFCE16BF}" type="presOf" srcId="{6DB0103B-917A-490C-9DEA-812355E2CB16}" destId="{644CDCD0-2E49-449A-91BF-4DDDEE5AA703}" srcOrd="0" destOrd="0" presId="urn:microsoft.com/office/officeart/2005/8/layout/chevron2"/>
    <dgm:cxn modelId="{5B4BDFDB-A51E-4D6C-8D8D-AA75E42F6842}" srcId="{34E5898A-A43B-41A0-A677-FFC30D7772C8}" destId="{2B7A93BD-1BC0-438E-980B-EFA4CC9A8E8B}" srcOrd="0" destOrd="0" parTransId="{97250D7C-F517-465F-9A1F-9EDDB2EAF30B}" sibTransId="{B26CA113-C2D9-4195-B2DD-18F12658814F}"/>
    <dgm:cxn modelId="{D1C274BE-CD00-4166-AA94-2C7EC0BA2B4B}" srcId="{59EDC131-954D-4843-9346-6C3230DE83E2}" destId="{C6DC22CA-780E-49BC-86FE-DFBA808E9664}" srcOrd="0" destOrd="0" parTransId="{ADBA60DA-C6CD-49B9-9417-C3625D07ECA9}" sibTransId="{8BCA154A-D50B-41E3-86D4-F0317A8AD267}"/>
    <dgm:cxn modelId="{26125A2B-1347-4FFD-9F8D-A4AB1014D995}" type="presOf" srcId="{34E5898A-A43B-41A0-A677-FFC30D7772C8}" destId="{37738C6E-B25F-4FE6-85CB-7E584D66431F}" srcOrd="0" destOrd="0" presId="urn:microsoft.com/office/officeart/2005/8/layout/chevron2"/>
    <dgm:cxn modelId="{C1A76F1F-7A31-45A5-A4AF-27577DAA2ABB}" srcId="{C0C30D0A-7071-4BA0-9157-359735FF3B0B}" destId="{9AA88A53-3126-4268-A4AA-BF4CA8274650}" srcOrd="0" destOrd="0" parTransId="{6AF6AC69-6C40-4C80-A445-0802832AC594}" sibTransId="{976A66A3-C2BF-4F17-AA0A-EF64D894F0E4}"/>
    <dgm:cxn modelId="{32AC985C-EE3B-4407-B923-4B8C13853C75}" type="presOf" srcId="{D1075791-5DE4-4034-8DAC-411088137188}" destId="{867D12EE-454D-46AA-81D8-10CB0718A611}" srcOrd="0" destOrd="0" presId="urn:microsoft.com/office/officeart/2005/8/layout/chevron2"/>
    <dgm:cxn modelId="{FD2A8AC0-C8A7-44DC-A0F1-BE07E52F4F2C}" srcId="{0CD8F4C9-7BAD-4E37-A99E-4968B640FEB1}" destId="{9266C237-0FF3-47AB-B405-B84C6F952EB3}" srcOrd="0" destOrd="0" parTransId="{4B447ACD-B818-460A-A901-942DD1C2BF6D}" sibTransId="{4598CF80-9F7B-41A0-977D-2D283CADF581}"/>
    <dgm:cxn modelId="{1D84CC9A-CA9E-43DE-A480-4ADA7DAFB965}" srcId="{1586B913-A4A2-4A97-B671-1B8B193DF04A}" destId="{0CD8F4C9-7BAD-4E37-A99E-4968B640FEB1}" srcOrd="5" destOrd="0" parTransId="{5FA8EA62-F52B-440E-9D54-8D3D9F589D2D}" sibTransId="{A37601B0-C394-45B3-8977-34A989A08820}"/>
    <dgm:cxn modelId="{8DC09D50-E792-40AC-BE27-B947977B2C75}" srcId="{DA28478E-9775-4F86-8418-F2D1404F36FD}" destId="{6DB0103B-917A-490C-9DEA-812355E2CB16}" srcOrd="0" destOrd="0" parTransId="{331F482C-658D-4649-BC3A-F71C4B621457}" sibTransId="{93FA674A-A8ED-4652-BFEE-B48D4298DD55}"/>
    <dgm:cxn modelId="{C1421570-1CA2-4992-AA9E-16165FA4AAEC}" type="presOf" srcId="{59EDC131-954D-4843-9346-6C3230DE83E2}" destId="{75470D49-B471-432E-A70D-BEC4EB74B883}" srcOrd="0" destOrd="0" presId="urn:microsoft.com/office/officeart/2005/8/layout/chevron2"/>
    <dgm:cxn modelId="{406DE3B5-A29B-4FFA-9D95-FBE1DAFD15BD}" srcId="{1586B913-A4A2-4A97-B671-1B8B193DF04A}" destId="{C0C30D0A-7071-4BA0-9157-359735FF3B0B}" srcOrd="3" destOrd="0" parTransId="{9F65E87A-F7B2-41AC-9FEC-9EF3FE88D8D1}" sibTransId="{E684BEC8-E59C-4105-A5F6-63B5E1354CCB}"/>
    <dgm:cxn modelId="{D3908BCA-ADD2-4474-A453-030C094C98A3}" type="presOf" srcId="{1586B913-A4A2-4A97-B671-1B8B193DF04A}" destId="{876A4EF6-7656-49F9-9B66-469249244A2D}" srcOrd="0" destOrd="0" presId="urn:microsoft.com/office/officeart/2005/8/layout/chevron2"/>
    <dgm:cxn modelId="{8CDAE79D-5FC2-44B1-B32E-D16E7624EAE6}" type="presParOf" srcId="{876A4EF6-7656-49F9-9B66-469249244A2D}" destId="{A045DE9B-71DA-4E9B-BB57-335DAFBC6455}" srcOrd="0" destOrd="0" presId="urn:microsoft.com/office/officeart/2005/8/layout/chevron2"/>
    <dgm:cxn modelId="{42BE781D-41D0-44DF-8D9C-3F5CCC877D3C}" type="presParOf" srcId="{A045DE9B-71DA-4E9B-BB57-335DAFBC6455}" destId="{867D12EE-454D-46AA-81D8-10CB0718A611}" srcOrd="0" destOrd="0" presId="urn:microsoft.com/office/officeart/2005/8/layout/chevron2"/>
    <dgm:cxn modelId="{F9DEFA75-F186-486B-80FA-C9623BC6D706}" type="presParOf" srcId="{A045DE9B-71DA-4E9B-BB57-335DAFBC6455}" destId="{254A2098-E3A5-45BC-BB75-D862118AFB1C}" srcOrd="1" destOrd="0" presId="urn:microsoft.com/office/officeart/2005/8/layout/chevron2"/>
    <dgm:cxn modelId="{EB0D7665-B24B-4708-BBB4-E0C17921E9B0}" type="presParOf" srcId="{876A4EF6-7656-49F9-9B66-469249244A2D}" destId="{46550171-2532-4C32-80D1-F511E2E8074D}" srcOrd="1" destOrd="0" presId="urn:microsoft.com/office/officeart/2005/8/layout/chevron2"/>
    <dgm:cxn modelId="{4AECFB97-8792-4BE5-9E3E-619D88A3E030}" type="presParOf" srcId="{876A4EF6-7656-49F9-9B66-469249244A2D}" destId="{7C463ED1-E0E1-48DB-A126-82A47C72F879}" srcOrd="2" destOrd="0" presId="urn:microsoft.com/office/officeart/2005/8/layout/chevron2"/>
    <dgm:cxn modelId="{EF353DE0-8C87-43E3-A9D1-7507F29E7DC5}" type="presParOf" srcId="{7C463ED1-E0E1-48DB-A126-82A47C72F879}" destId="{FFE8E5E0-9F74-4AD3-9EBD-A6BF69523C0F}" srcOrd="0" destOrd="0" presId="urn:microsoft.com/office/officeart/2005/8/layout/chevron2"/>
    <dgm:cxn modelId="{5BCE99FA-8C88-4C0E-BBC4-F4566F694075}" type="presParOf" srcId="{7C463ED1-E0E1-48DB-A126-82A47C72F879}" destId="{0F3356FE-C2F6-4092-8BEE-FA48248A68EA}" srcOrd="1" destOrd="0" presId="urn:microsoft.com/office/officeart/2005/8/layout/chevron2"/>
    <dgm:cxn modelId="{5B6FA9C1-66C9-4B5E-A9F3-A3B17AD253A6}" type="presParOf" srcId="{876A4EF6-7656-49F9-9B66-469249244A2D}" destId="{B6CBEBD4-0AC2-4230-9870-8AC55FFCE214}" srcOrd="3" destOrd="0" presId="urn:microsoft.com/office/officeart/2005/8/layout/chevron2"/>
    <dgm:cxn modelId="{00E2BF35-532D-4353-9062-C67E0BC307D0}" type="presParOf" srcId="{876A4EF6-7656-49F9-9B66-469249244A2D}" destId="{BFFF82E1-068D-4292-A67C-6EA3C059590C}" srcOrd="4" destOrd="0" presId="urn:microsoft.com/office/officeart/2005/8/layout/chevron2"/>
    <dgm:cxn modelId="{5FE3C7FB-D6D9-4E9C-B7E7-DE633415ACC4}" type="presParOf" srcId="{BFFF82E1-068D-4292-A67C-6EA3C059590C}" destId="{75470D49-B471-432E-A70D-BEC4EB74B883}" srcOrd="0" destOrd="0" presId="urn:microsoft.com/office/officeart/2005/8/layout/chevron2"/>
    <dgm:cxn modelId="{ADFD4E42-AEFC-49B3-8E76-1C96B9E67576}" type="presParOf" srcId="{BFFF82E1-068D-4292-A67C-6EA3C059590C}" destId="{88C98E03-AC59-4845-93F4-5BD163D71355}" srcOrd="1" destOrd="0" presId="urn:microsoft.com/office/officeart/2005/8/layout/chevron2"/>
    <dgm:cxn modelId="{58BD9D09-35C9-4356-8DA7-07F4FE275B97}" type="presParOf" srcId="{876A4EF6-7656-49F9-9B66-469249244A2D}" destId="{6B90F2E2-A84B-46E5-9C3D-F855F9AC0F69}" srcOrd="5" destOrd="0" presId="urn:microsoft.com/office/officeart/2005/8/layout/chevron2"/>
    <dgm:cxn modelId="{6857AE52-0CD3-41E5-828D-B27B35C6C319}" type="presParOf" srcId="{876A4EF6-7656-49F9-9B66-469249244A2D}" destId="{A15F4827-42DF-45FF-859B-049CE146FC9D}" srcOrd="6" destOrd="0" presId="urn:microsoft.com/office/officeart/2005/8/layout/chevron2"/>
    <dgm:cxn modelId="{8F3BFD44-8E9C-4108-BC89-FA548389838F}" type="presParOf" srcId="{A15F4827-42DF-45FF-859B-049CE146FC9D}" destId="{D0CF0573-375C-438A-B54D-FFF5A5D81FA5}" srcOrd="0" destOrd="0" presId="urn:microsoft.com/office/officeart/2005/8/layout/chevron2"/>
    <dgm:cxn modelId="{38630F56-2874-4105-B461-0AB634A90C8B}" type="presParOf" srcId="{A15F4827-42DF-45FF-859B-049CE146FC9D}" destId="{56768EE9-4CF1-4126-91DB-EAF4EC9BCF04}" srcOrd="1" destOrd="0" presId="urn:microsoft.com/office/officeart/2005/8/layout/chevron2"/>
    <dgm:cxn modelId="{2725A2E9-F4A5-4568-9E54-3C475F759823}" type="presParOf" srcId="{876A4EF6-7656-49F9-9B66-469249244A2D}" destId="{A3A7F123-08A0-4EE5-9B62-3CD51215B3C7}" srcOrd="7" destOrd="0" presId="urn:microsoft.com/office/officeart/2005/8/layout/chevron2"/>
    <dgm:cxn modelId="{41A119E3-2336-42F3-BC95-0A39C8796C15}" type="presParOf" srcId="{876A4EF6-7656-49F9-9B66-469249244A2D}" destId="{8BB4E981-B3E0-433A-8912-5A9934C84B03}" srcOrd="8" destOrd="0" presId="urn:microsoft.com/office/officeart/2005/8/layout/chevron2"/>
    <dgm:cxn modelId="{F86716A9-EB9E-4CC1-89A2-EA091F4765DD}" type="presParOf" srcId="{8BB4E981-B3E0-433A-8912-5A9934C84B03}" destId="{557123FD-0657-4278-A3F0-FE2B1EEB172B}" srcOrd="0" destOrd="0" presId="urn:microsoft.com/office/officeart/2005/8/layout/chevron2"/>
    <dgm:cxn modelId="{6C2E671D-6464-4CD7-9774-50757E857A9E}" type="presParOf" srcId="{8BB4E981-B3E0-433A-8912-5A9934C84B03}" destId="{644CDCD0-2E49-449A-91BF-4DDDEE5AA703}" srcOrd="1" destOrd="0" presId="urn:microsoft.com/office/officeart/2005/8/layout/chevron2"/>
    <dgm:cxn modelId="{E99BF454-2169-47E0-A34C-38B8CF861187}" type="presParOf" srcId="{876A4EF6-7656-49F9-9B66-469249244A2D}" destId="{B712AB94-E1CF-4920-8A32-737A81ABE4AB}" srcOrd="9" destOrd="0" presId="urn:microsoft.com/office/officeart/2005/8/layout/chevron2"/>
    <dgm:cxn modelId="{320545D1-6C55-4CD6-887C-8B46C03F7660}" type="presParOf" srcId="{876A4EF6-7656-49F9-9B66-469249244A2D}" destId="{A1923FE0-A776-4475-839E-2F27198FD66E}" srcOrd="10" destOrd="0" presId="urn:microsoft.com/office/officeart/2005/8/layout/chevron2"/>
    <dgm:cxn modelId="{2BE49166-8620-405A-B166-18F3938055EC}" type="presParOf" srcId="{A1923FE0-A776-4475-839E-2F27198FD66E}" destId="{91DBB903-1194-42A5-92C8-315F04F4F42F}" srcOrd="0" destOrd="0" presId="urn:microsoft.com/office/officeart/2005/8/layout/chevron2"/>
    <dgm:cxn modelId="{6B5CA57C-ADFB-4BB1-B225-CADD5290F0F8}" type="presParOf" srcId="{A1923FE0-A776-4475-839E-2F27198FD66E}" destId="{568F1110-8744-460B-AE4B-D284F35AE24B}" srcOrd="1" destOrd="0" presId="urn:microsoft.com/office/officeart/2005/8/layout/chevron2"/>
    <dgm:cxn modelId="{CB3619DC-7436-4941-9140-419CCE4E04AD}" type="presParOf" srcId="{876A4EF6-7656-49F9-9B66-469249244A2D}" destId="{3A5D5908-AB31-40EC-A372-5A3A5B89E285}" srcOrd="11" destOrd="0" presId="urn:microsoft.com/office/officeart/2005/8/layout/chevron2"/>
    <dgm:cxn modelId="{A619196C-07D7-41BC-949E-28FBA36A55D7}" type="presParOf" srcId="{876A4EF6-7656-49F9-9B66-469249244A2D}" destId="{35D18A84-0741-447C-96AA-CB0C2B93C742}" srcOrd="12" destOrd="0" presId="urn:microsoft.com/office/officeart/2005/8/layout/chevron2"/>
    <dgm:cxn modelId="{80E8C8E6-912E-48F2-94ED-A0CB05788878}" type="presParOf" srcId="{35D18A84-0741-447C-96AA-CB0C2B93C742}" destId="{37738C6E-B25F-4FE6-85CB-7E584D66431F}" srcOrd="0" destOrd="0" presId="urn:microsoft.com/office/officeart/2005/8/layout/chevron2"/>
    <dgm:cxn modelId="{0F268635-78B2-4A8A-9560-80C1CEF988D2}" type="presParOf" srcId="{35D18A84-0741-447C-96AA-CB0C2B93C742}" destId="{8D7CA8DF-62BA-49A6-B5D7-156861F9646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E42C2D3-2E7E-4846-B7D3-E8EB3EFFE5E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12B3B6F-CDF7-4575-BFFE-E2863928A247}">
      <dgm:prSet phldrT="[Text]" custT="1"/>
      <dgm:spPr/>
      <dgm:t>
        <a:bodyPr/>
        <a:lstStyle/>
        <a:p>
          <a:r>
            <a:rPr lang="en-US" sz="1600" dirty="0" smtClean="0"/>
            <a:t>1. Gather energy data</a:t>
          </a:r>
          <a:endParaRPr lang="en-US" sz="1600" dirty="0"/>
        </a:p>
      </dgm:t>
    </dgm:pt>
    <dgm:pt modelId="{A556B037-89D5-4621-BEC8-F34A7EFFDCCF}" type="parTrans" cxnId="{F3865BCF-7E79-4D59-BBAA-3F299F12F0C4}">
      <dgm:prSet/>
      <dgm:spPr/>
      <dgm:t>
        <a:bodyPr/>
        <a:lstStyle/>
        <a:p>
          <a:endParaRPr lang="en-US"/>
        </a:p>
      </dgm:t>
    </dgm:pt>
    <dgm:pt modelId="{1CEF1357-DE5E-496B-B553-41A0F177C0F1}" type="sibTrans" cxnId="{F3865BCF-7E79-4D59-BBAA-3F299F12F0C4}">
      <dgm:prSet/>
      <dgm:spPr/>
      <dgm:t>
        <a:bodyPr/>
        <a:lstStyle/>
        <a:p>
          <a:endParaRPr lang="en-US"/>
        </a:p>
      </dgm:t>
    </dgm:pt>
    <dgm:pt modelId="{822F1396-0964-40A9-BF0B-5E30082408B1}">
      <dgm:prSet custT="1"/>
      <dgm:spPr/>
      <dgm:t>
        <a:bodyPr/>
        <a:lstStyle/>
        <a:p>
          <a:r>
            <a:rPr lang="en-US" sz="1600" dirty="0" smtClean="0"/>
            <a:t>2. Establish your baseline</a:t>
          </a:r>
        </a:p>
      </dgm:t>
    </dgm:pt>
    <dgm:pt modelId="{99D351CB-B301-424C-B9F8-EE5EB6E4B888}" type="parTrans" cxnId="{A2B55BD4-8C31-4578-A65E-20D2D1A58FF7}">
      <dgm:prSet/>
      <dgm:spPr/>
      <dgm:t>
        <a:bodyPr/>
        <a:lstStyle/>
        <a:p>
          <a:endParaRPr lang="en-US"/>
        </a:p>
      </dgm:t>
    </dgm:pt>
    <dgm:pt modelId="{FC24EB69-8D8F-43E5-B51E-940353B14D05}" type="sibTrans" cxnId="{A2B55BD4-8C31-4578-A65E-20D2D1A58FF7}">
      <dgm:prSet/>
      <dgm:spPr/>
      <dgm:t>
        <a:bodyPr/>
        <a:lstStyle/>
        <a:p>
          <a:endParaRPr lang="en-US"/>
        </a:p>
      </dgm:t>
    </dgm:pt>
    <dgm:pt modelId="{27E0E973-C565-4FF8-9178-49B8239BC926}">
      <dgm:prSet custT="1"/>
      <dgm:spPr/>
      <dgm:t>
        <a:bodyPr/>
        <a:lstStyle/>
        <a:p>
          <a:r>
            <a:rPr lang="en-US" sz="1600" dirty="0" smtClean="0"/>
            <a:t>3. Analyze your usage patterns</a:t>
          </a:r>
        </a:p>
      </dgm:t>
    </dgm:pt>
    <dgm:pt modelId="{65DFCB82-6927-448A-B2EA-0CED78D1B8D9}" type="parTrans" cxnId="{99B252E1-5759-47AE-A67A-D77B795706C3}">
      <dgm:prSet/>
      <dgm:spPr/>
      <dgm:t>
        <a:bodyPr/>
        <a:lstStyle/>
        <a:p>
          <a:endParaRPr lang="en-US"/>
        </a:p>
      </dgm:t>
    </dgm:pt>
    <dgm:pt modelId="{F04D9444-61EF-4908-96AA-BABAA6E4106A}" type="sibTrans" cxnId="{99B252E1-5759-47AE-A67A-D77B795706C3}">
      <dgm:prSet/>
      <dgm:spPr/>
      <dgm:t>
        <a:bodyPr/>
        <a:lstStyle/>
        <a:p>
          <a:endParaRPr lang="en-US"/>
        </a:p>
      </dgm:t>
    </dgm:pt>
    <dgm:pt modelId="{A7BE673E-8F25-4F10-A1BA-F3EC29219C55}">
      <dgm:prSet custT="1"/>
      <dgm:spPr/>
      <dgm:t>
        <a:bodyPr/>
        <a:lstStyle/>
        <a:p>
          <a:r>
            <a:rPr lang="en-US" sz="1600" dirty="0" smtClean="0"/>
            <a:t>4. Benchmark</a:t>
          </a:r>
        </a:p>
      </dgm:t>
    </dgm:pt>
    <dgm:pt modelId="{EA189FE6-DE10-4B53-A2D7-D38943BD682C}" type="parTrans" cxnId="{43B79EE5-AC42-492F-BD7E-600198ADFB97}">
      <dgm:prSet/>
      <dgm:spPr/>
      <dgm:t>
        <a:bodyPr/>
        <a:lstStyle/>
        <a:p>
          <a:endParaRPr lang="en-US"/>
        </a:p>
      </dgm:t>
    </dgm:pt>
    <dgm:pt modelId="{996CAB20-B30D-499C-A36B-CEFA19229A92}" type="sibTrans" cxnId="{43B79EE5-AC42-492F-BD7E-600198ADFB97}">
      <dgm:prSet/>
      <dgm:spPr/>
      <dgm:t>
        <a:bodyPr/>
        <a:lstStyle/>
        <a:p>
          <a:endParaRPr lang="en-US"/>
        </a:p>
      </dgm:t>
    </dgm:pt>
    <dgm:pt modelId="{53CF7B66-CB6D-4218-AE11-763721CB9C93}">
      <dgm:prSet custT="1"/>
      <dgm:spPr/>
      <dgm:t>
        <a:bodyPr/>
        <a:lstStyle/>
        <a:p>
          <a:r>
            <a:rPr lang="en-US" sz="1600" dirty="0" smtClean="0"/>
            <a:t>5. Assess for Opportunities</a:t>
          </a:r>
          <a:endParaRPr lang="en-US" sz="1600" dirty="0"/>
        </a:p>
      </dgm:t>
    </dgm:pt>
    <dgm:pt modelId="{0273A3B9-64E0-4210-B852-50EAFC4D2D77}" type="parTrans" cxnId="{B7028027-B675-4282-BBB3-93366727DB9A}">
      <dgm:prSet/>
      <dgm:spPr/>
      <dgm:t>
        <a:bodyPr/>
        <a:lstStyle/>
        <a:p>
          <a:endParaRPr lang="en-US"/>
        </a:p>
      </dgm:t>
    </dgm:pt>
    <dgm:pt modelId="{67D71678-6482-4EC0-A0D8-5D8B3C96874B}" type="sibTrans" cxnId="{B7028027-B675-4282-BBB3-93366727DB9A}">
      <dgm:prSet/>
      <dgm:spPr/>
      <dgm:t>
        <a:bodyPr/>
        <a:lstStyle/>
        <a:p>
          <a:endParaRPr lang="en-US"/>
        </a:p>
      </dgm:t>
    </dgm:pt>
    <dgm:pt modelId="{D34393DF-36C5-4BF2-A5CC-E2F91D0B7428}">
      <dgm:prSet phldrT="[Text]" custT="1"/>
      <dgm:spPr/>
      <dgm:t>
        <a:bodyPr/>
        <a:lstStyle/>
        <a:p>
          <a:r>
            <a:rPr lang="en-US" sz="1400" dirty="0" smtClean="0"/>
            <a:t>Collect your overall energy consumption data by volume and cost from utility bills</a:t>
          </a:r>
          <a:endParaRPr lang="en-US" sz="1400" dirty="0"/>
        </a:p>
      </dgm:t>
    </dgm:pt>
    <dgm:pt modelId="{13FA6A3E-BF46-4BE5-B75E-D1171C9C647E}" type="parTrans" cxnId="{DCD7CB68-8B01-41CA-8793-8C18C924716C}">
      <dgm:prSet/>
      <dgm:spPr/>
      <dgm:t>
        <a:bodyPr/>
        <a:lstStyle/>
        <a:p>
          <a:endParaRPr lang="en-US"/>
        </a:p>
      </dgm:t>
    </dgm:pt>
    <dgm:pt modelId="{90BCB795-C113-4FE3-BCAB-E0D837A9DE72}" type="sibTrans" cxnId="{DCD7CB68-8B01-41CA-8793-8C18C924716C}">
      <dgm:prSet/>
      <dgm:spPr/>
      <dgm:t>
        <a:bodyPr/>
        <a:lstStyle/>
        <a:p>
          <a:endParaRPr lang="en-US"/>
        </a:p>
      </dgm:t>
    </dgm:pt>
    <dgm:pt modelId="{9DF8F67D-19F9-44E8-A87A-0CD67C4A74E6}">
      <dgm:prSet custT="1"/>
      <dgm:spPr/>
      <dgm:t>
        <a:bodyPr/>
        <a:lstStyle/>
        <a:p>
          <a:r>
            <a:rPr lang="en-US" sz="1400" dirty="0" smtClean="0"/>
            <a:t>Determine a starting point from where you will measure future progress</a:t>
          </a:r>
        </a:p>
      </dgm:t>
    </dgm:pt>
    <dgm:pt modelId="{2CA104BD-0F85-477B-B521-C50726C44FF0}" type="parTrans" cxnId="{37A27F5E-D04D-4CED-A076-F153AE7A67FE}">
      <dgm:prSet/>
      <dgm:spPr/>
      <dgm:t>
        <a:bodyPr/>
        <a:lstStyle/>
        <a:p>
          <a:endParaRPr lang="en-US"/>
        </a:p>
      </dgm:t>
    </dgm:pt>
    <dgm:pt modelId="{F2DEA436-3728-492C-B171-7AC6E1C2B53E}" type="sibTrans" cxnId="{37A27F5E-D04D-4CED-A076-F153AE7A67FE}">
      <dgm:prSet/>
      <dgm:spPr/>
      <dgm:t>
        <a:bodyPr/>
        <a:lstStyle/>
        <a:p>
          <a:endParaRPr lang="en-US"/>
        </a:p>
      </dgm:t>
    </dgm:pt>
    <dgm:pt modelId="{6DC973BA-5AE5-4F97-AFC6-5ACF53D266F7}">
      <dgm:prSet custT="1"/>
      <dgm:spPr/>
      <dgm:t>
        <a:bodyPr/>
        <a:lstStyle/>
        <a:p>
          <a:r>
            <a:rPr lang="en-US" sz="1400" dirty="0" smtClean="0"/>
            <a:t>Compare your energy use to other companies or an industry average</a:t>
          </a:r>
        </a:p>
      </dgm:t>
    </dgm:pt>
    <dgm:pt modelId="{8E997DCF-38B4-4D5A-B7A7-175F1A094E96}" type="parTrans" cxnId="{7333B4E2-A320-4AF6-9B09-2FBAAA3F2B11}">
      <dgm:prSet/>
      <dgm:spPr/>
      <dgm:t>
        <a:bodyPr/>
        <a:lstStyle/>
        <a:p>
          <a:endParaRPr lang="en-US"/>
        </a:p>
      </dgm:t>
    </dgm:pt>
    <dgm:pt modelId="{B7C73739-78DE-4C99-A321-60DD91D6EDB4}" type="sibTrans" cxnId="{7333B4E2-A320-4AF6-9B09-2FBAAA3F2B11}">
      <dgm:prSet/>
      <dgm:spPr/>
      <dgm:t>
        <a:bodyPr/>
        <a:lstStyle/>
        <a:p>
          <a:endParaRPr lang="en-US"/>
        </a:p>
      </dgm:t>
    </dgm:pt>
    <dgm:pt modelId="{CCC2A734-80AF-4F61-9113-D85067065734}">
      <dgm:prSet custT="1"/>
      <dgm:spPr/>
      <dgm:t>
        <a:bodyPr/>
        <a:lstStyle/>
        <a:p>
          <a:r>
            <a:rPr lang="en-US" sz="1400" dirty="0" smtClean="0"/>
            <a:t>An assessment or audit by an energy professional will identify areas of opportunity for improvement</a:t>
          </a:r>
          <a:endParaRPr lang="en-US" sz="1400" dirty="0"/>
        </a:p>
      </dgm:t>
    </dgm:pt>
    <dgm:pt modelId="{5EFB9FFF-3ECC-4B8D-8389-CE82471344B6}" type="parTrans" cxnId="{A1D39FDB-2643-4FCF-95A7-EA09D373B7FF}">
      <dgm:prSet/>
      <dgm:spPr/>
      <dgm:t>
        <a:bodyPr/>
        <a:lstStyle/>
        <a:p>
          <a:endParaRPr lang="en-US"/>
        </a:p>
      </dgm:t>
    </dgm:pt>
    <dgm:pt modelId="{75AFC4E9-B86B-4E7D-92C5-ACC0FA87372A}" type="sibTrans" cxnId="{A1D39FDB-2643-4FCF-95A7-EA09D373B7FF}">
      <dgm:prSet/>
      <dgm:spPr/>
      <dgm:t>
        <a:bodyPr/>
        <a:lstStyle/>
        <a:p>
          <a:endParaRPr lang="en-US"/>
        </a:p>
      </dgm:t>
    </dgm:pt>
    <dgm:pt modelId="{3CC0FB8D-2264-468C-88C9-329BFA309877}">
      <dgm:prSet custT="1"/>
      <dgm:spPr/>
      <dgm:t>
        <a:bodyPr/>
        <a:lstStyle/>
        <a:p>
          <a:r>
            <a:rPr lang="en-US" sz="1400" dirty="0" smtClean="0"/>
            <a:t>Identify which equipment are major energy users and how energy is used in the facility  </a:t>
          </a:r>
          <a:endParaRPr lang="en-US" sz="1400" dirty="0"/>
        </a:p>
      </dgm:t>
    </dgm:pt>
    <dgm:pt modelId="{8844B523-1440-4D40-9EE4-E93F54FC9965}" type="parTrans" cxnId="{FBE120E8-0A98-4651-9571-F0701D3AF444}">
      <dgm:prSet/>
      <dgm:spPr/>
      <dgm:t>
        <a:bodyPr/>
        <a:lstStyle/>
        <a:p>
          <a:endParaRPr lang="en-US"/>
        </a:p>
      </dgm:t>
    </dgm:pt>
    <dgm:pt modelId="{0EFCCA21-C1A6-4D57-AEDC-7C5B273176E5}" type="sibTrans" cxnId="{FBE120E8-0A98-4651-9571-F0701D3AF444}">
      <dgm:prSet/>
      <dgm:spPr/>
      <dgm:t>
        <a:bodyPr/>
        <a:lstStyle/>
        <a:p>
          <a:endParaRPr lang="en-US"/>
        </a:p>
      </dgm:t>
    </dgm:pt>
    <dgm:pt modelId="{D514CD94-2FD5-4F3C-85E5-BEF1F8372A53}" type="pres">
      <dgm:prSet presAssocID="{2E42C2D3-2E7E-4846-B7D3-E8EB3EFFE5E7}" presName="linear" presStyleCnt="0">
        <dgm:presLayoutVars>
          <dgm:dir/>
          <dgm:animLvl val="lvl"/>
          <dgm:resizeHandles val="exact"/>
        </dgm:presLayoutVars>
      </dgm:prSet>
      <dgm:spPr/>
      <dgm:t>
        <a:bodyPr/>
        <a:lstStyle/>
        <a:p>
          <a:endParaRPr lang="en-US"/>
        </a:p>
      </dgm:t>
    </dgm:pt>
    <dgm:pt modelId="{334065FD-A580-4540-8226-6B160BE0884E}" type="pres">
      <dgm:prSet presAssocID="{A12B3B6F-CDF7-4575-BFFE-E2863928A247}" presName="parentLin" presStyleCnt="0"/>
      <dgm:spPr/>
    </dgm:pt>
    <dgm:pt modelId="{B1C0D730-2BDC-4E8F-AFCA-C66152C5EC47}" type="pres">
      <dgm:prSet presAssocID="{A12B3B6F-CDF7-4575-BFFE-E2863928A247}" presName="parentLeftMargin" presStyleLbl="node1" presStyleIdx="0" presStyleCnt="5"/>
      <dgm:spPr/>
      <dgm:t>
        <a:bodyPr/>
        <a:lstStyle/>
        <a:p>
          <a:endParaRPr lang="en-US"/>
        </a:p>
      </dgm:t>
    </dgm:pt>
    <dgm:pt modelId="{1CBCFE50-3FE4-4695-916C-A81B4C98400A}" type="pres">
      <dgm:prSet presAssocID="{A12B3B6F-CDF7-4575-BFFE-E2863928A247}" presName="parentText" presStyleLbl="node1" presStyleIdx="0" presStyleCnt="5">
        <dgm:presLayoutVars>
          <dgm:chMax val="0"/>
          <dgm:bulletEnabled val="1"/>
        </dgm:presLayoutVars>
      </dgm:prSet>
      <dgm:spPr/>
      <dgm:t>
        <a:bodyPr/>
        <a:lstStyle/>
        <a:p>
          <a:endParaRPr lang="en-US"/>
        </a:p>
      </dgm:t>
    </dgm:pt>
    <dgm:pt modelId="{60E0A4D7-3B24-4E1D-AAF5-B2FF9AC0F6F1}" type="pres">
      <dgm:prSet presAssocID="{A12B3B6F-CDF7-4575-BFFE-E2863928A247}" presName="negativeSpace" presStyleCnt="0"/>
      <dgm:spPr/>
    </dgm:pt>
    <dgm:pt modelId="{F3E3BDE4-99E2-4A63-95E7-1368DCD0142A}" type="pres">
      <dgm:prSet presAssocID="{A12B3B6F-CDF7-4575-BFFE-E2863928A247}" presName="childText" presStyleLbl="conFgAcc1" presStyleIdx="0" presStyleCnt="5">
        <dgm:presLayoutVars>
          <dgm:bulletEnabled val="1"/>
        </dgm:presLayoutVars>
      </dgm:prSet>
      <dgm:spPr/>
      <dgm:t>
        <a:bodyPr/>
        <a:lstStyle/>
        <a:p>
          <a:endParaRPr lang="en-US"/>
        </a:p>
      </dgm:t>
    </dgm:pt>
    <dgm:pt modelId="{35E058C0-BE35-4A61-92BC-1AE05C01326E}" type="pres">
      <dgm:prSet presAssocID="{1CEF1357-DE5E-496B-B553-41A0F177C0F1}" presName="spaceBetweenRectangles" presStyleCnt="0"/>
      <dgm:spPr/>
    </dgm:pt>
    <dgm:pt modelId="{CB0BFFE3-A075-48B6-A940-746E044FFF18}" type="pres">
      <dgm:prSet presAssocID="{822F1396-0964-40A9-BF0B-5E30082408B1}" presName="parentLin" presStyleCnt="0"/>
      <dgm:spPr/>
    </dgm:pt>
    <dgm:pt modelId="{0682FE4C-1B4A-4F9E-8E13-F5A3FC839F7E}" type="pres">
      <dgm:prSet presAssocID="{822F1396-0964-40A9-BF0B-5E30082408B1}" presName="parentLeftMargin" presStyleLbl="node1" presStyleIdx="0" presStyleCnt="5"/>
      <dgm:spPr/>
      <dgm:t>
        <a:bodyPr/>
        <a:lstStyle/>
        <a:p>
          <a:endParaRPr lang="en-US"/>
        </a:p>
      </dgm:t>
    </dgm:pt>
    <dgm:pt modelId="{E896A2DB-A61C-44B5-9692-2548298DF47A}" type="pres">
      <dgm:prSet presAssocID="{822F1396-0964-40A9-BF0B-5E30082408B1}" presName="parentText" presStyleLbl="node1" presStyleIdx="1" presStyleCnt="5">
        <dgm:presLayoutVars>
          <dgm:chMax val="0"/>
          <dgm:bulletEnabled val="1"/>
        </dgm:presLayoutVars>
      </dgm:prSet>
      <dgm:spPr/>
      <dgm:t>
        <a:bodyPr/>
        <a:lstStyle/>
        <a:p>
          <a:endParaRPr lang="en-US"/>
        </a:p>
      </dgm:t>
    </dgm:pt>
    <dgm:pt modelId="{AE7EE3D1-2612-4F56-A40F-3306B0E3CF61}" type="pres">
      <dgm:prSet presAssocID="{822F1396-0964-40A9-BF0B-5E30082408B1}" presName="negativeSpace" presStyleCnt="0"/>
      <dgm:spPr/>
    </dgm:pt>
    <dgm:pt modelId="{F5A1D757-3266-4A3D-A480-5310372A511F}" type="pres">
      <dgm:prSet presAssocID="{822F1396-0964-40A9-BF0B-5E30082408B1}" presName="childText" presStyleLbl="conFgAcc1" presStyleIdx="1" presStyleCnt="5">
        <dgm:presLayoutVars>
          <dgm:bulletEnabled val="1"/>
        </dgm:presLayoutVars>
      </dgm:prSet>
      <dgm:spPr/>
      <dgm:t>
        <a:bodyPr/>
        <a:lstStyle/>
        <a:p>
          <a:endParaRPr lang="en-US"/>
        </a:p>
      </dgm:t>
    </dgm:pt>
    <dgm:pt modelId="{E7ED01DC-015C-4193-9E80-1EA72C6D50C8}" type="pres">
      <dgm:prSet presAssocID="{FC24EB69-8D8F-43E5-B51E-940353B14D05}" presName="spaceBetweenRectangles" presStyleCnt="0"/>
      <dgm:spPr/>
    </dgm:pt>
    <dgm:pt modelId="{F6C9A9D2-E8A4-41C9-9051-5FEBF76BE66A}" type="pres">
      <dgm:prSet presAssocID="{27E0E973-C565-4FF8-9178-49B8239BC926}" presName="parentLin" presStyleCnt="0"/>
      <dgm:spPr/>
    </dgm:pt>
    <dgm:pt modelId="{983F3861-BD1A-4A40-B697-AAAECF77BC6C}" type="pres">
      <dgm:prSet presAssocID="{27E0E973-C565-4FF8-9178-49B8239BC926}" presName="parentLeftMargin" presStyleLbl="node1" presStyleIdx="1" presStyleCnt="5"/>
      <dgm:spPr/>
      <dgm:t>
        <a:bodyPr/>
        <a:lstStyle/>
        <a:p>
          <a:endParaRPr lang="en-US"/>
        </a:p>
      </dgm:t>
    </dgm:pt>
    <dgm:pt modelId="{6BEA3B64-2FEE-48A8-8B5C-83ADACF0E287}" type="pres">
      <dgm:prSet presAssocID="{27E0E973-C565-4FF8-9178-49B8239BC926}" presName="parentText" presStyleLbl="node1" presStyleIdx="2" presStyleCnt="5">
        <dgm:presLayoutVars>
          <dgm:chMax val="0"/>
          <dgm:bulletEnabled val="1"/>
        </dgm:presLayoutVars>
      </dgm:prSet>
      <dgm:spPr/>
      <dgm:t>
        <a:bodyPr/>
        <a:lstStyle/>
        <a:p>
          <a:endParaRPr lang="en-US"/>
        </a:p>
      </dgm:t>
    </dgm:pt>
    <dgm:pt modelId="{94C768FE-F9A5-4347-849C-DBA2DB2358F0}" type="pres">
      <dgm:prSet presAssocID="{27E0E973-C565-4FF8-9178-49B8239BC926}" presName="negativeSpace" presStyleCnt="0"/>
      <dgm:spPr/>
    </dgm:pt>
    <dgm:pt modelId="{BA105352-0CD8-44A2-B1B3-800CED1908A2}" type="pres">
      <dgm:prSet presAssocID="{27E0E973-C565-4FF8-9178-49B8239BC926}" presName="childText" presStyleLbl="conFgAcc1" presStyleIdx="2" presStyleCnt="5">
        <dgm:presLayoutVars>
          <dgm:bulletEnabled val="1"/>
        </dgm:presLayoutVars>
      </dgm:prSet>
      <dgm:spPr/>
      <dgm:t>
        <a:bodyPr/>
        <a:lstStyle/>
        <a:p>
          <a:endParaRPr lang="en-US"/>
        </a:p>
      </dgm:t>
    </dgm:pt>
    <dgm:pt modelId="{CA9A9BD5-245B-4123-BCB6-25B2F5736F7C}" type="pres">
      <dgm:prSet presAssocID="{F04D9444-61EF-4908-96AA-BABAA6E4106A}" presName="spaceBetweenRectangles" presStyleCnt="0"/>
      <dgm:spPr/>
    </dgm:pt>
    <dgm:pt modelId="{55526927-DE3B-4DFD-9C81-4D9447FB5716}" type="pres">
      <dgm:prSet presAssocID="{A7BE673E-8F25-4F10-A1BA-F3EC29219C55}" presName="parentLin" presStyleCnt="0"/>
      <dgm:spPr/>
    </dgm:pt>
    <dgm:pt modelId="{4C4AB7BB-345D-44A9-BDFD-FFED6DC1737A}" type="pres">
      <dgm:prSet presAssocID="{A7BE673E-8F25-4F10-A1BA-F3EC29219C55}" presName="parentLeftMargin" presStyleLbl="node1" presStyleIdx="2" presStyleCnt="5"/>
      <dgm:spPr/>
      <dgm:t>
        <a:bodyPr/>
        <a:lstStyle/>
        <a:p>
          <a:endParaRPr lang="en-US"/>
        </a:p>
      </dgm:t>
    </dgm:pt>
    <dgm:pt modelId="{82592265-8AE6-4DB8-BD01-54FD00752FB0}" type="pres">
      <dgm:prSet presAssocID="{A7BE673E-8F25-4F10-A1BA-F3EC29219C55}" presName="parentText" presStyleLbl="node1" presStyleIdx="3" presStyleCnt="5">
        <dgm:presLayoutVars>
          <dgm:chMax val="0"/>
          <dgm:bulletEnabled val="1"/>
        </dgm:presLayoutVars>
      </dgm:prSet>
      <dgm:spPr/>
      <dgm:t>
        <a:bodyPr/>
        <a:lstStyle/>
        <a:p>
          <a:endParaRPr lang="en-US"/>
        </a:p>
      </dgm:t>
    </dgm:pt>
    <dgm:pt modelId="{0CDE3D33-CC7D-444A-BEC2-8D4BE33575F8}" type="pres">
      <dgm:prSet presAssocID="{A7BE673E-8F25-4F10-A1BA-F3EC29219C55}" presName="negativeSpace" presStyleCnt="0"/>
      <dgm:spPr/>
    </dgm:pt>
    <dgm:pt modelId="{2969D92B-BDFF-44AB-AE68-2795540F1DA8}" type="pres">
      <dgm:prSet presAssocID="{A7BE673E-8F25-4F10-A1BA-F3EC29219C55}" presName="childText" presStyleLbl="conFgAcc1" presStyleIdx="3" presStyleCnt="5">
        <dgm:presLayoutVars>
          <dgm:bulletEnabled val="1"/>
        </dgm:presLayoutVars>
      </dgm:prSet>
      <dgm:spPr/>
      <dgm:t>
        <a:bodyPr/>
        <a:lstStyle/>
        <a:p>
          <a:endParaRPr lang="en-US"/>
        </a:p>
      </dgm:t>
    </dgm:pt>
    <dgm:pt modelId="{BAA69905-710C-4103-8F0D-DD538B723995}" type="pres">
      <dgm:prSet presAssocID="{996CAB20-B30D-499C-A36B-CEFA19229A92}" presName="spaceBetweenRectangles" presStyleCnt="0"/>
      <dgm:spPr/>
    </dgm:pt>
    <dgm:pt modelId="{9410A502-3345-48D5-ABF5-1EC339109A0A}" type="pres">
      <dgm:prSet presAssocID="{53CF7B66-CB6D-4218-AE11-763721CB9C93}" presName="parentLin" presStyleCnt="0"/>
      <dgm:spPr/>
    </dgm:pt>
    <dgm:pt modelId="{72A80535-C1A3-48A6-8D94-A4430FA6927C}" type="pres">
      <dgm:prSet presAssocID="{53CF7B66-CB6D-4218-AE11-763721CB9C93}" presName="parentLeftMargin" presStyleLbl="node1" presStyleIdx="3" presStyleCnt="5"/>
      <dgm:spPr/>
      <dgm:t>
        <a:bodyPr/>
        <a:lstStyle/>
        <a:p>
          <a:endParaRPr lang="en-US"/>
        </a:p>
      </dgm:t>
    </dgm:pt>
    <dgm:pt modelId="{09612D85-24EB-4C0C-A3E7-00B1C390A204}" type="pres">
      <dgm:prSet presAssocID="{53CF7B66-CB6D-4218-AE11-763721CB9C93}" presName="parentText" presStyleLbl="node1" presStyleIdx="4" presStyleCnt="5">
        <dgm:presLayoutVars>
          <dgm:chMax val="0"/>
          <dgm:bulletEnabled val="1"/>
        </dgm:presLayoutVars>
      </dgm:prSet>
      <dgm:spPr/>
      <dgm:t>
        <a:bodyPr/>
        <a:lstStyle/>
        <a:p>
          <a:endParaRPr lang="en-US"/>
        </a:p>
      </dgm:t>
    </dgm:pt>
    <dgm:pt modelId="{55C9E85A-B229-48CB-A60C-D20037744717}" type="pres">
      <dgm:prSet presAssocID="{53CF7B66-CB6D-4218-AE11-763721CB9C93}" presName="negativeSpace" presStyleCnt="0"/>
      <dgm:spPr/>
    </dgm:pt>
    <dgm:pt modelId="{9F531CFA-02D4-49D7-B0A8-EBBC66C6CB95}" type="pres">
      <dgm:prSet presAssocID="{53CF7B66-CB6D-4218-AE11-763721CB9C93}" presName="childText" presStyleLbl="conFgAcc1" presStyleIdx="4" presStyleCnt="5">
        <dgm:presLayoutVars>
          <dgm:bulletEnabled val="1"/>
        </dgm:presLayoutVars>
      </dgm:prSet>
      <dgm:spPr/>
      <dgm:t>
        <a:bodyPr/>
        <a:lstStyle/>
        <a:p>
          <a:endParaRPr lang="en-US"/>
        </a:p>
      </dgm:t>
    </dgm:pt>
  </dgm:ptLst>
  <dgm:cxnLst>
    <dgm:cxn modelId="{C72A2F4F-FF79-475C-AA7D-EF1FB0BFED4F}" type="presOf" srcId="{CCC2A734-80AF-4F61-9113-D85067065734}" destId="{9F531CFA-02D4-49D7-B0A8-EBBC66C6CB95}" srcOrd="0" destOrd="0" presId="urn:microsoft.com/office/officeart/2005/8/layout/list1"/>
    <dgm:cxn modelId="{FBE120E8-0A98-4651-9571-F0701D3AF444}" srcId="{27E0E973-C565-4FF8-9178-49B8239BC926}" destId="{3CC0FB8D-2264-468C-88C9-329BFA309877}" srcOrd="0" destOrd="0" parTransId="{8844B523-1440-4D40-9EE4-E93F54FC9965}" sibTransId="{0EFCCA21-C1A6-4D57-AEDC-7C5B273176E5}"/>
    <dgm:cxn modelId="{99B252E1-5759-47AE-A67A-D77B795706C3}" srcId="{2E42C2D3-2E7E-4846-B7D3-E8EB3EFFE5E7}" destId="{27E0E973-C565-4FF8-9178-49B8239BC926}" srcOrd="2" destOrd="0" parTransId="{65DFCB82-6927-448A-B2EA-0CED78D1B8D9}" sibTransId="{F04D9444-61EF-4908-96AA-BABAA6E4106A}"/>
    <dgm:cxn modelId="{39AD492B-D412-4ACC-AA7B-F78B2F9A8711}" type="presOf" srcId="{A12B3B6F-CDF7-4575-BFFE-E2863928A247}" destId="{1CBCFE50-3FE4-4695-916C-A81B4C98400A}" srcOrd="1" destOrd="0" presId="urn:microsoft.com/office/officeart/2005/8/layout/list1"/>
    <dgm:cxn modelId="{B7028027-B675-4282-BBB3-93366727DB9A}" srcId="{2E42C2D3-2E7E-4846-B7D3-E8EB3EFFE5E7}" destId="{53CF7B66-CB6D-4218-AE11-763721CB9C93}" srcOrd="4" destOrd="0" parTransId="{0273A3B9-64E0-4210-B852-50EAFC4D2D77}" sibTransId="{67D71678-6482-4EC0-A0D8-5D8B3C96874B}"/>
    <dgm:cxn modelId="{F0B460B2-E6A6-46AC-8922-4E1F3E222642}" type="presOf" srcId="{2E42C2D3-2E7E-4846-B7D3-E8EB3EFFE5E7}" destId="{D514CD94-2FD5-4F3C-85E5-BEF1F8372A53}" srcOrd="0" destOrd="0" presId="urn:microsoft.com/office/officeart/2005/8/layout/list1"/>
    <dgm:cxn modelId="{78BA1F21-9459-4595-9423-9A1E0D90EA4E}" type="presOf" srcId="{822F1396-0964-40A9-BF0B-5E30082408B1}" destId="{E896A2DB-A61C-44B5-9692-2548298DF47A}" srcOrd="1" destOrd="0" presId="urn:microsoft.com/office/officeart/2005/8/layout/list1"/>
    <dgm:cxn modelId="{D7904756-BCC5-4641-A6BB-64838CE0BF63}" type="presOf" srcId="{27E0E973-C565-4FF8-9178-49B8239BC926}" destId="{983F3861-BD1A-4A40-B697-AAAECF77BC6C}" srcOrd="0" destOrd="0" presId="urn:microsoft.com/office/officeart/2005/8/layout/list1"/>
    <dgm:cxn modelId="{6BC5136D-7EC3-443F-B112-0B0BACC39523}" type="presOf" srcId="{6DC973BA-5AE5-4F97-AFC6-5ACF53D266F7}" destId="{2969D92B-BDFF-44AB-AE68-2795540F1DA8}" srcOrd="0" destOrd="0" presId="urn:microsoft.com/office/officeart/2005/8/layout/list1"/>
    <dgm:cxn modelId="{7F86AA71-C018-4270-B12F-57BCB309C7C8}" type="presOf" srcId="{27E0E973-C565-4FF8-9178-49B8239BC926}" destId="{6BEA3B64-2FEE-48A8-8B5C-83ADACF0E287}" srcOrd="1" destOrd="0" presId="urn:microsoft.com/office/officeart/2005/8/layout/list1"/>
    <dgm:cxn modelId="{560FA110-7C8B-40C5-9BE8-4EDF21B7187F}" type="presOf" srcId="{53CF7B66-CB6D-4218-AE11-763721CB9C93}" destId="{72A80535-C1A3-48A6-8D94-A4430FA6927C}" srcOrd="0" destOrd="0" presId="urn:microsoft.com/office/officeart/2005/8/layout/list1"/>
    <dgm:cxn modelId="{37A27F5E-D04D-4CED-A076-F153AE7A67FE}" srcId="{822F1396-0964-40A9-BF0B-5E30082408B1}" destId="{9DF8F67D-19F9-44E8-A87A-0CD67C4A74E6}" srcOrd="0" destOrd="0" parTransId="{2CA104BD-0F85-477B-B521-C50726C44FF0}" sibTransId="{F2DEA436-3728-492C-B171-7AC6E1C2B53E}"/>
    <dgm:cxn modelId="{0D23EF5D-E6AD-4A69-A217-C4476AD6070C}" type="presOf" srcId="{822F1396-0964-40A9-BF0B-5E30082408B1}" destId="{0682FE4C-1B4A-4F9E-8E13-F5A3FC839F7E}" srcOrd="0" destOrd="0" presId="urn:microsoft.com/office/officeart/2005/8/layout/list1"/>
    <dgm:cxn modelId="{44B12D3B-729F-4AC6-9E03-F15B485AD7A6}" type="presOf" srcId="{A7BE673E-8F25-4F10-A1BA-F3EC29219C55}" destId="{4C4AB7BB-345D-44A9-BDFD-FFED6DC1737A}" srcOrd="0" destOrd="0" presId="urn:microsoft.com/office/officeart/2005/8/layout/list1"/>
    <dgm:cxn modelId="{A1D39FDB-2643-4FCF-95A7-EA09D373B7FF}" srcId="{53CF7B66-CB6D-4218-AE11-763721CB9C93}" destId="{CCC2A734-80AF-4F61-9113-D85067065734}" srcOrd="0" destOrd="0" parTransId="{5EFB9FFF-3ECC-4B8D-8389-CE82471344B6}" sibTransId="{75AFC4E9-B86B-4E7D-92C5-ACC0FA87372A}"/>
    <dgm:cxn modelId="{A2B55BD4-8C31-4578-A65E-20D2D1A58FF7}" srcId="{2E42C2D3-2E7E-4846-B7D3-E8EB3EFFE5E7}" destId="{822F1396-0964-40A9-BF0B-5E30082408B1}" srcOrd="1" destOrd="0" parTransId="{99D351CB-B301-424C-B9F8-EE5EB6E4B888}" sibTransId="{FC24EB69-8D8F-43E5-B51E-940353B14D05}"/>
    <dgm:cxn modelId="{B8A00DC7-68A7-45A0-B3FA-ED68EF932448}" type="presOf" srcId="{53CF7B66-CB6D-4218-AE11-763721CB9C93}" destId="{09612D85-24EB-4C0C-A3E7-00B1C390A204}" srcOrd="1" destOrd="0" presId="urn:microsoft.com/office/officeart/2005/8/layout/list1"/>
    <dgm:cxn modelId="{8DD3CBDD-C089-4F74-B452-E01A06B23653}" type="presOf" srcId="{9DF8F67D-19F9-44E8-A87A-0CD67C4A74E6}" destId="{F5A1D757-3266-4A3D-A480-5310372A511F}" srcOrd="0" destOrd="0" presId="urn:microsoft.com/office/officeart/2005/8/layout/list1"/>
    <dgm:cxn modelId="{DCD7CB68-8B01-41CA-8793-8C18C924716C}" srcId="{A12B3B6F-CDF7-4575-BFFE-E2863928A247}" destId="{D34393DF-36C5-4BF2-A5CC-E2F91D0B7428}" srcOrd="0" destOrd="0" parTransId="{13FA6A3E-BF46-4BE5-B75E-D1171C9C647E}" sibTransId="{90BCB795-C113-4FE3-BCAB-E0D837A9DE72}"/>
    <dgm:cxn modelId="{B5D677BA-4656-45AB-B959-6BAF1578EFFD}" type="presOf" srcId="{3CC0FB8D-2264-468C-88C9-329BFA309877}" destId="{BA105352-0CD8-44A2-B1B3-800CED1908A2}" srcOrd="0" destOrd="0" presId="urn:microsoft.com/office/officeart/2005/8/layout/list1"/>
    <dgm:cxn modelId="{E8A8D627-970E-4205-830D-2573EF41409E}" type="presOf" srcId="{D34393DF-36C5-4BF2-A5CC-E2F91D0B7428}" destId="{F3E3BDE4-99E2-4A63-95E7-1368DCD0142A}" srcOrd="0" destOrd="0" presId="urn:microsoft.com/office/officeart/2005/8/layout/list1"/>
    <dgm:cxn modelId="{7333B4E2-A320-4AF6-9B09-2FBAAA3F2B11}" srcId="{A7BE673E-8F25-4F10-A1BA-F3EC29219C55}" destId="{6DC973BA-5AE5-4F97-AFC6-5ACF53D266F7}" srcOrd="0" destOrd="0" parTransId="{8E997DCF-38B4-4D5A-B7A7-175F1A094E96}" sibTransId="{B7C73739-78DE-4C99-A321-60DD91D6EDB4}"/>
    <dgm:cxn modelId="{E7C4297C-94D9-4681-9C66-8752A50A9997}" type="presOf" srcId="{A12B3B6F-CDF7-4575-BFFE-E2863928A247}" destId="{B1C0D730-2BDC-4E8F-AFCA-C66152C5EC47}" srcOrd="0" destOrd="0" presId="urn:microsoft.com/office/officeart/2005/8/layout/list1"/>
    <dgm:cxn modelId="{43B79EE5-AC42-492F-BD7E-600198ADFB97}" srcId="{2E42C2D3-2E7E-4846-B7D3-E8EB3EFFE5E7}" destId="{A7BE673E-8F25-4F10-A1BA-F3EC29219C55}" srcOrd="3" destOrd="0" parTransId="{EA189FE6-DE10-4B53-A2D7-D38943BD682C}" sibTransId="{996CAB20-B30D-499C-A36B-CEFA19229A92}"/>
    <dgm:cxn modelId="{6A1FF7F7-69BD-486E-9200-EB7323482851}" type="presOf" srcId="{A7BE673E-8F25-4F10-A1BA-F3EC29219C55}" destId="{82592265-8AE6-4DB8-BD01-54FD00752FB0}" srcOrd="1" destOrd="0" presId="urn:microsoft.com/office/officeart/2005/8/layout/list1"/>
    <dgm:cxn modelId="{F3865BCF-7E79-4D59-BBAA-3F299F12F0C4}" srcId="{2E42C2D3-2E7E-4846-B7D3-E8EB3EFFE5E7}" destId="{A12B3B6F-CDF7-4575-BFFE-E2863928A247}" srcOrd="0" destOrd="0" parTransId="{A556B037-89D5-4621-BEC8-F34A7EFFDCCF}" sibTransId="{1CEF1357-DE5E-496B-B553-41A0F177C0F1}"/>
    <dgm:cxn modelId="{1551B40F-12BB-4F67-9146-B88C308DB06F}" type="presParOf" srcId="{D514CD94-2FD5-4F3C-85E5-BEF1F8372A53}" destId="{334065FD-A580-4540-8226-6B160BE0884E}" srcOrd="0" destOrd="0" presId="urn:microsoft.com/office/officeart/2005/8/layout/list1"/>
    <dgm:cxn modelId="{7CD788B4-86A0-42DE-AD95-6F609DB2350E}" type="presParOf" srcId="{334065FD-A580-4540-8226-6B160BE0884E}" destId="{B1C0D730-2BDC-4E8F-AFCA-C66152C5EC47}" srcOrd="0" destOrd="0" presId="urn:microsoft.com/office/officeart/2005/8/layout/list1"/>
    <dgm:cxn modelId="{B913B7D2-90BE-42F7-BFBB-2D1DC9690904}" type="presParOf" srcId="{334065FD-A580-4540-8226-6B160BE0884E}" destId="{1CBCFE50-3FE4-4695-916C-A81B4C98400A}" srcOrd="1" destOrd="0" presId="urn:microsoft.com/office/officeart/2005/8/layout/list1"/>
    <dgm:cxn modelId="{70BE63B3-45E8-4CB9-9508-700D8BCF7C02}" type="presParOf" srcId="{D514CD94-2FD5-4F3C-85E5-BEF1F8372A53}" destId="{60E0A4D7-3B24-4E1D-AAF5-B2FF9AC0F6F1}" srcOrd="1" destOrd="0" presId="urn:microsoft.com/office/officeart/2005/8/layout/list1"/>
    <dgm:cxn modelId="{C3D245C9-B91A-4E5F-A21F-85337700ED10}" type="presParOf" srcId="{D514CD94-2FD5-4F3C-85E5-BEF1F8372A53}" destId="{F3E3BDE4-99E2-4A63-95E7-1368DCD0142A}" srcOrd="2" destOrd="0" presId="urn:microsoft.com/office/officeart/2005/8/layout/list1"/>
    <dgm:cxn modelId="{6C015EDE-B17E-491E-A28E-0673DAFCD842}" type="presParOf" srcId="{D514CD94-2FD5-4F3C-85E5-BEF1F8372A53}" destId="{35E058C0-BE35-4A61-92BC-1AE05C01326E}" srcOrd="3" destOrd="0" presId="urn:microsoft.com/office/officeart/2005/8/layout/list1"/>
    <dgm:cxn modelId="{7FFCB4D5-00E1-4B40-B1FC-4983CD1F956D}" type="presParOf" srcId="{D514CD94-2FD5-4F3C-85E5-BEF1F8372A53}" destId="{CB0BFFE3-A075-48B6-A940-746E044FFF18}" srcOrd="4" destOrd="0" presId="urn:microsoft.com/office/officeart/2005/8/layout/list1"/>
    <dgm:cxn modelId="{BE87B167-B3C6-465A-805D-23D869FE9DB2}" type="presParOf" srcId="{CB0BFFE3-A075-48B6-A940-746E044FFF18}" destId="{0682FE4C-1B4A-4F9E-8E13-F5A3FC839F7E}" srcOrd="0" destOrd="0" presId="urn:microsoft.com/office/officeart/2005/8/layout/list1"/>
    <dgm:cxn modelId="{A2B1760B-66FE-4E54-B5EA-7C386A9D9369}" type="presParOf" srcId="{CB0BFFE3-A075-48B6-A940-746E044FFF18}" destId="{E896A2DB-A61C-44B5-9692-2548298DF47A}" srcOrd="1" destOrd="0" presId="urn:microsoft.com/office/officeart/2005/8/layout/list1"/>
    <dgm:cxn modelId="{DE4390A9-0C3C-40C5-B452-EC077948F94A}" type="presParOf" srcId="{D514CD94-2FD5-4F3C-85E5-BEF1F8372A53}" destId="{AE7EE3D1-2612-4F56-A40F-3306B0E3CF61}" srcOrd="5" destOrd="0" presId="urn:microsoft.com/office/officeart/2005/8/layout/list1"/>
    <dgm:cxn modelId="{3200FC7F-6B1D-4B33-B7EB-C3FA502DDF4B}" type="presParOf" srcId="{D514CD94-2FD5-4F3C-85E5-BEF1F8372A53}" destId="{F5A1D757-3266-4A3D-A480-5310372A511F}" srcOrd="6" destOrd="0" presId="urn:microsoft.com/office/officeart/2005/8/layout/list1"/>
    <dgm:cxn modelId="{5B4AD685-B6B1-4B0F-8E74-B9112065EBD3}" type="presParOf" srcId="{D514CD94-2FD5-4F3C-85E5-BEF1F8372A53}" destId="{E7ED01DC-015C-4193-9E80-1EA72C6D50C8}" srcOrd="7" destOrd="0" presId="urn:microsoft.com/office/officeart/2005/8/layout/list1"/>
    <dgm:cxn modelId="{64E5A0C7-48FC-4034-B16E-81FCB398E232}" type="presParOf" srcId="{D514CD94-2FD5-4F3C-85E5-BEF1F8372A53}" destId="{F6C9A9D2-E8A4-41C9-9051-5FEBF76BE66A}" srcOrd="8" destOrd="0" presId="urn:microsoft.com/office/officeart/2005/8/layout/list1"/>
    <dgm:cxn modelId="{463DD6D1-A52A-47D5-A6E3-B5FAEA9DF7B6}" type="presParOf" srcId="{F6C9A9D2-E8A4-41C9-9051-5FEBF76BE66A}" destId="{983F3861-BD1A-4A40-B697-AAAECF77BC6C}" srcOrd="0" destOrd="0" presId="urn:microsoft.com/office/officeart/2005/8/layout/list1"/>
    <dgm:cxn modelId="{6BCB08EB-5B82-47A7-A0B7-9188418850A9}" type="presParOf" srcId="{F6C9A9D2-E8A4-41C9-9051-5FEBF76BE66A}" destId="{6BEA3B64-2FEE-48A8-8B5C-83ADACF0E287}" srcOrd="1" destOrd="0" presId="urn:microsoft.com/office/officeart/2005/8/layout/list1"/>
    <dgm:cxn modelId="{97516F84-510B-49A1-B61B-A1422A455E5B}" type="presParOf" srcId="{D514CD94-2FD5-4F3C-85E5-BEF1F8372A53}" destId="{94C768FE-F9A5-4347-849C-DBA2DB2358F0}" srcOrd="9" destOrd="0" presId="urn:microsoft.com/office/officeart/2005/8/layout/list1"/>
    <dgm:cxn modelId="{5608CE44-8903-453D-8CA8-344D25DECBB4}" type="presParOf" srcId="{D514CD94-2FD5-4F3C-85E5-BEF1F8372A53}" destId="{BA105352-0CD8-44A2-B1B3-800CED1908A2}" srcOrd="10" destOrd="0" presId="urn:microsoft.com/office/officeart/2005/8/layout/list1"/>
    <dgm:cxn modelId="{A57F08C4-E216-4938-B826-9D9C3D81E63E}" type="presParOf" srcId="{D514CD94-2FD5-4F3C-85E5-BEF1F8372A53}" destId="{CA9A9BD5-245B-4123-BCB6-25B2F5736F7C}" srcOrd="11" destOrd="0" presId="urn:microsoft.com/office/officeart/2005/8/layout/list1"/>
    <dgm:cxn modelId="{6CFB603D-16BF-46ED-8C2D-90C3AF954188}" type="presParOf" srcId="{D514CD94-2FD5-4F3C-85E5-BEF1F8372A53}" destId="{55526927-DE3B-4DFD-9C81-4D9447FB5716}" srcOrd="12" destOrd="0" presId="urn:microsoft.com/office/officeart/2005/8/layout/list1"/>
    <dgm:cxn modelId="{6BA494F3-3348-4F3E-882B-C59F19388714}" type="presParOf" srcId="{55526927-DE3B-4DFD-9C81-4D9447FB5716}" destId="{4C4AB7BB-345D-44A9-BDFD-FFED6DC1737A}" srcOrd="0" destOrd="0" presId="urn:microsoft.com/office/officeart/2005/8/layout/list1"/>
    <dgm:cxn modelId="{529FBC5D-153F-47E3-AB49-B065D7EBBABC}" type="presParOf" srcId="{55526927-DE3B-4DFD-9C81-4D9447FB5716}" destId="{82592265-8AE6-4DB8-BD01-54FD00752FB0}" srcOrd="1" destOrd="0" presId="urn:microsoft.com/office/officeart/2005/8/layout/list1"/>
    <dgm:cxn modelId="{29DB29D2-4869-4DCE-8427-29777355C282}" type="presParOf" srcId="{D514CD94-2FD5-4F3C-85E5-BEF1F8372A53}" destId="{0CDE3D33-CC7D-444A-BEC2-8D4BE33575F8}" srcOrd="13" destOrd="0" presId="urn:microsoft.com/office/officeart/2005/8/layout/list1"/>
    <dgm:cxn modelId="{E25F8CCF-240C-4F83-A2D4-BCF7CC9F18AD}" type="presParOf" srcId="{D514CD94-2FD5-4F3C-85E5-BEF1F8372A53}" destId="{2969D92B-BDFF-44AB-AE68-2795540F1DA8}" srcOrd="14" destOrd="0" presId="urn:microsoft.com/office/officeart/2005/8/layout/list1"/>
    <dgm:cxn modelId="{61CF8206-AB8B-46F8-8CB0-C9B5DC3414AE}" type="presParOf" srcId="{D514CD94-2FD5-4F3C-85E5-BEF1F8372A53}" destId="{BAA69905-710C-4103-8F0D-DD538B723995}" srcOrd="15" destOrd="0" presId="urn:microsoft.com/office/officeart/2005/8/layout/list1"/>
    <dgm:cxn modelId="{B31B1938-0796-4A89-8215-0A99DCCD9716}" type="presParOf" srcId="{D514CD94-2FD5-4F3C-85E5-BEF1F8372A53}" destId="{9410A502-3345-48D5-ABF5-1EC339109A0A}" srcOrd="16" destOrd="0" presId="urn:microsoft.com/office/officeart/2005/8/layout/list1"/>
    <dgm:cxn modelId="{CBEE24EC-CEEA-4E5A-867E-E1D122D8BA04}" type="presParOf" srcId="{9410A502-3345-48D5-ABF5-1EC339109A0A}" destId="{72A80535-C1A3-48A6-8D94-A4430FA6927C}" srcOrd="0" destOrd="0" presId="urn:microsoft.com/office/officeart/2005/8/layout/list1"/>
    <dgm:cxn modelId="{50BBC04F-2BF8-48C2-B106-44AB4DBB8B85}" type="presParOf" srcId="{9410A502-3345-48D5-ABF5-1EC339109A0A}" destId="{09612D85-24EB-4C0C-A3E7-00B1C390A204}" srcOrd="1" destOrd="0" presId="urn:microsoft.com/office/officeart/2005/8/layout/list1"/>
    <dgm:cxn modelId="{AF3B60B0-C893-4FF4-BE9D-3DCECB40593F}" type="presParOf" srcId="{D514CD94-2FD5-4F3C-85E5-BEF1F8372A53}" destId="{55C9E85A-B229-48CB-A60C-D20037744717}" srcOrd="17" destOrd="0" presId="urn:microsoft.com/office/officeart/2005/8/layout/list1"/>
    <dgm:cxn modelId="{9FAFFEA2-4CCE-4B15-A4A2-BF440F2BECBA}" type="presParOf" srcId="{D514CD94-2FD5-4F3C-85E5-BEF1F8372A53}" destId="{9F531CFA-02D4-49D7-B0A8-EBBC66C6CB95}"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AE25663-4452-48A3-9C38-FBD3A3A98AB0}" type="doc">
      <dgm:prSet loTypeId="urn:microsoft.com/office/officeart/2005/8/layout/default" loCatId="list" qsTypeId="urn:microsoft.com/office/officeart/2005/8/quickstyle/simple4" qsCatId="simple" csTypeId="urn:microsoft.com/office/officeart/2005/8/colors/accent4_2" csCatId="accent4" phldr="1"/>
      <dgm:spPr/>
      <dgm:t>
        <a:bodyPr/>
        <a:lstStyle/>
        <a:p>
          <a:endParaRPr lang="en-US"/>
        </a:p>
      </dgm:t>
    </dgm:pt>
    <dgm:pt modelId="{96429302-8560-41BD-948A-19EBBD6728A1}">
      <dgm:prSet phldrT="[Text]"/>
      <dgm:spPr/>
      <dgm:t>
        <a:bodyPr anchor="b"/>
        <a:lstStyle/>
        <a:p>
          <a:r>
            <a:rPr lang="en-US" dirty="0" smtClean="0"/>
            <a:t>What is the quantity of each energy source you are using? </a:t>
          </a:r>
        </a:p>
        <a:p>
          <a:r>
            <a:rPr lang="en-US" dirty="0" smtClean="0"/>
            <a:t>Convert all energy to same unit (i.e. BTUs) so you can compare.</a:t>
          </a:r>
          <a:endParaRPr lang="en-US" dirty="0"/>
        </a:p>
      </dgm:t>
    </dgm:pt>
    <dgm:pt modelId="{39AC05BF-1C2E-47E7-A440-13CF9D8F8F06}" type="parTrans" cxnId="{36220036-A855-4A1E-90EB-CC83C78DCD81}">
      <dgm:prSet/>
      <dgm:spPr/>
      <dgm:t>
        <a:bodyPr/>
        <a:lstStyle/>
        <a:p>
          <a:endParaRPr lang="en-US"/>
        </a:p>
      </dgm:t>
    </dgm:pt>
    <dgm:pt modelId="{8D36F8DE-BB4F-4ECE-BFFC-296D3A4FDEEB}" type="sibTrans" cxnId="{36220036-A855-4A1E-90EB-CC83C78DCD81}">
      <dgm:prSet/>
      <dgm:spPr/>
      <dgm:t>
        <a:bodyPr/>
        <a:lstStyle/>
        <a:p>
          <a:endParaRPr lang="en-US"/>
        </a:p>
      </dgm:t>
    </dgm:pt>
    <dgm:pt modelId="{C0AF964A-4191-4E2E-95D3-733C2922E499}">
      <dgm:prSet/>
      <dgm:spPr/>
      <dgm:t>
        <a:bodyPr anchor="b"/>
        <a:lstStyle/>
        <a:p>
          <a:endParaRPr lang="en-US" dirty="0" smtClean="0"/>
        </a:p>
        <a:p>
          <a:r>
            <a:rPr lang="en-US" dirty="0" smtClean="0"/>
            <a:t>How do energy volumes translate into costs? </a:t>
          </a:r>
        </a:p>
        <a:p>
          <a:r>
            <a:rPr lang="en-US" dirty="0" smtClean="0"/>
            <a:t>Use this to compare costs of different energy sources.</a:t>
          </a:r>
          <a:endParaRPr lang="en-US" dirty="0"/>
        </a:p>
      </dgm:t>
    </dgm:pt>
    <dgm:pt modelId="{CDBBEF91-8640-439C-88F2-A433A2EADC37}" type="parTrans" cxnId="{1FAA0740-6203-46D9-AFE6-D6AA78D53B57}">
      <dgm:prSet/>
      <dgm:spPr/>
      <dgm:t>
        <a:bodyPr/>
        <a:lstStyle/>
        <a:p>
          <a:endParaRPr lang="en-US"/>
        </a:p>
      </dgm:t>
    </dgm:pt>
    <dgm:pt modelId="{2E07F7B2-A161-4FFC-9A1A-A80D3B360EF5}" type="sibTrans" cxnId="{1FAA0740-6203-46D9-AFE6-D6AA78D53B57}">
      <dgm:prSet/>
      <dgm:spPr/>
      <dgm:t>
        <a:bodyPr/>
        <a:lstStyle/>
        <a:p>
          <a:endParaRPr lang="en-US"/>
        </a:p>
      </dgm:t>
    </dgm:pt>
    <dgm:pt modelId="{C163C652-2970-4065-81C8-E893E43AB98C}" type="pres">
      <dgm:prSet presAssocID="{CAE25663-4452-48A3-9C38-FBD3A3A98AB0}" presName="diagram" presStyleCnt="0">
        <dgm:presLayoutVars>
          <dgm:dir/>
          <dgm:resizeHandles val="exact"/>
        </dgm:presLayoutVars>
      </dgm:prSet>
      <dgm:spPr/>
      <dgm:t>
        <a:bodyPr/>
        <a:lstStyle/>
        <a:p>
          <a:endParaRPr lang="en-US"/>
        </a:p>
      </dgm:t>
    </dgm:pt>
    <dgm:pt modelId="{56907F6F-2EA5-47CF-A58B-4DC4EDC7534B}" type="pres">
      <dgm:prSet presAssocID="{96429302-8560-41BD-948A-19EBBD6728A1}" presName="node" presStyleLbl="node1" presStyleIdx="0" presStyleCnt="2">
        <dgm:presLayoutVars>
          <dgm:bulletEnabled val="1"/>
        </dgm:presLayoutVars>
      </dgm:prSet>
      <dgm:spPr/>
      <dgm:t>
        <a:bodyPr/>
        <a:lstStyle/>
        <a:p>
          <a:endParaRPr lang="en-US"/>
        </a:p>
      </dgm:t>
    </dgm:pt>
    <dgm:pt modelId="{F3928D5D-AA1F-42A5-9664-CE1DD48E1EFC}" type="pres">
      <dgm:prSet presAssocID="{8D36F8DE-BB4F-4ECE-BFFC-296D3A4FDEEB}" presName="sibTrans" presStyleCnt="0"/>
      <dgm:spPr/>
    </dgm:pt>
    <dgm:pt modelId="{16FF0BF2-326F-414E-8BAD-A0912FEA1472}" type="pres">
      <dgm:prSet presAssocID="{C0AF964A-4191-4E2E-95D3-733C2922E499}" presName="node" presStyleLbl="node1" presStyleIdx="1" presStyleCnt="2">
        <dgm:presLayoutVars>
          <dgm:bulletEnabled val="1"/>
        </dgm:presLayoutVars>
      </dgm:prSet>
      <dgm:spPr/>
      <dgm:t>
        <a:bodyPr/>
        <a:lstStyle/>
        <a:p>
          <a:endParaRPr lang="en-US"/>
        </a:p>
      </dgm:t>
    </dgm:pt>
  </dgm:ptLst>
  <dgm:cxnLst>
    <dgm:cxn modelId="{329D7C1D-5B94-4565-8A8E-8C671B7BA207}" type="presOf" srcId="{C0AF964A-4191-4E2E-95D3-733C2922E499}" destId="{16FF0BF2-326F-414E-8BAD-A0912FEA1472}" srcOrd="0" destOrd="0" presId="urn:microsoft.com/office/officeart/2005/8/layout/default"/>
    <dgm:cxn modelId="{36220036-A855-4A1E-90EB-CC83C78DCD81}" srcId="{CAE25663-4452-48A3-9C38-FBD3A3A98AB0}" destId="{96429302-8560-41BD-948A-19EBBD6728A1}" srcOrd="0" destOrd="0" parTransId="{39AC05BF-1C2E-47E7-A440-13CF9D8F8F06}" sibTransId="{8D36F8DE-BB4F-4ECE-BFFC-296D3A4FDEEB}"/>
    <dgm:cxn modelId="{1FAA0740-6203-46D9-AFE6-D6AA78D53B57}" srcId="{CAE25663-4452-48A3-9C38-FBD3A3A98AB0}" destId="{C0AF964A-4191-4E2E-95D3-733C2922E499}" srcOrd="1" destOrd="0" parTransId="{CDBBEF91-8640-439C-88F2-A433A2EADC37}" sibTransId="{2E07F7B2-A161-4FFC-9A1A-A80D3B360EF5}"/>
    <dgm:cxn modelId="{63B1A9F4-661E-4739-8360-E2D9865BA80F}" type="presOf" srcId="{CAE25663-4452-48A3-9C38-FBD3A3A98AB0}" destId="{C163C652-2970-4065-81C8-E893E43AB98C}" srcOrd="0" destOrd="0" presId="urn:microsoft.com/office/officeart/2005/8/layout/default"/>
    <dgm:cxn modelId="{7F265362-A20B-4AB6-9AED-691B0197022B}" type="presOf" srcId="{96429302-8560-41BD-948A-19EBBD6728A1}" destId="{56907F6F-2EA5-47CF-A58B-4DC4EDC7534B}" srcOrd="0" destOrd="0" presId="urn:microsoft.com/office/officeart/2005/8/layout/default"/>
    <dgm:cxn modelId="{0DAC307D-55BE-4CD9-BF5C-8A2A2DA07BD7}" type="presParOf" srcId="{C163C652-2970-4065-81C8-E893E43AB98C}" destId="{56907F6F-2EA5-47CF-A58B-4DC4EDC7534B}" srcOrd="0" destOrd="0" presId="urn:microsoft.com/office/officeart/2005/8/layout/default"/>
    <dgm:cxn modelId="{89C2B86C-0422-4E7C-8B0C-4F5B1B70932C}" type="presParOf" srcId="{C163C652-2970-4065-81C8-E893E43AB98C}" destId="{F3928D5D-AA1F-42A5-9664-CE1DD48E1EFC}" srcOrd="1" destOrd="0" presId="urn:microsoft.com/office/officeart/2005/8/layout/default"/>
    <dgm:cxn modelId="{5A1488FB-745B-4947-9747-BB5D53895062}" type="presParOf" srcId="{C163C652-2970-4065-81C8-E893E43AB98C}" destId="{16FF0BF2-326F-414E-8BAD-A0912FEA1472}" srcOrd="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nchor="b"/>
        <a:lstStyle/>
        <a:p>
          <a:r>
            <a:rPr lang="en-US" sz="1400" dirty="0" smtClean="0"/>
            <a:t>Cooper Cameron, a maker of oilfield equipment, received an energy assessment from the Department of Energy Industrial Assessment Center at the University of Louisiana.  The company implemented all the recommendations from the assessment, changing compressed air systems, lighting, waste and scheduling.  These projects saved the facility nearly $800 thousand a year.</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84602" custScaleY="83575" custLinFactNeighborY="342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ScaleX="52041" custLinFactNeighborX="15594" custLinFactNeighborY="441">
        <dgm:presLayoutVars>
          <dgm:chMax val="0"/>
          <dgm:bulletEnabled val="1"/>
        </dgm:presLayoutVars>
      </dgm:prSet>
      <dgm:spPr/>
      <dgm:t>
        <a:bodyPr/>
        <a:lstStyle/>
        <a:p>
          <a:endParaRPr lang="en-US"/>
        </a:p>
      </dgm:t>
    </dgm:pt>
  </dgm:ptLst>
  <dgm:cxnLst>
    <dgm:cxn modelId="{9E90A932-C016-4F8B-949C-EE84F9BF600E}" type="presOf" srcId="{706CC38C-CCAA-416E-8B41-25CAA89F1897}" destId="{F48E3D62-5A5C-47D5-8CC0-6C5ECB4A1EE9}" srcOrd="0" destOrd="0" presId="urn:microsoft.com/office/officeart/2005/8/layout/hList2"/>
    <dgm:cxn modelId="{396A8468-33F9-4F5A-BFAD-724DBFAC298A}"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E0F3DBFA-EC64-478E-9DA6-BF7CB29ACBC8}"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DA580653-7606-413B-854A-AA1B3C10598A}" type="presParOf" srcId="{F48E3D62-5A5C-47D5-8CC0-6C5ECB4A1EE9}" destId="{04692C2A-C643-4A3E-AB35-433D0BFFF17F}" srcOrd="0" destOrd="0" presId="urn:microsoft.com/office/officeart/2005/8/layout/hList2"/>
    <dgm:cxn modelId="{8DAD61E7-B6CC-4812-8325-A62D56934282}" type="presParOf" srcId="{04692C2A-C643-4A3E-AB35-433D0BFFF17F}" destId="{CE974109-CA0F-440F-94D3-0CD624624309}" srcOrd="0" destOrd="0" presId="urn:microsoft.com/office/officeart/2005/8/layout/hList2"/>
    <dgm:cxn modelId="{CD639F62-03BC-4BF8-BB78-C2DC51B88B65}" type="presParOf" srcId="{04692C2A-C643-4A3E-AB35-433D0BFFF17F}" destId="{04D9B468-C7DB-4896-A785-625B2A83C092}" srcOrd="1" destOrd="0" presId="urn:microsoft.com/office/officeart/2005/8/layout/hList2"/>
    <dgm:cxn modelId="{4F0B8AD0-9E14-4083-9F4C-9145D3EAEB93}"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GE has uses Energy Treasure Hunts as part of its lean system. In a treasure hunt, teams of employees are trained to find wasted energy and other resources in the facility.  They conduct walkthroughs of the facility and find ways to make improvements.  These treasure hunts have identified more than 5,000 projects that could save more than $110 million, but they’ve also helped engage and train employees and create a cultural change in the company.</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84602" custScaleY="8357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X="107406" custScaleY="125375">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ScaleX="52041" custLinFactNeighborX="1741" custLinFactNeighborY="441">
        <dgm:presLayoutVars>
          <dgm:chMax val="0"/>
          <dgm:bulletEnabled val="1"/>
        </dgm:presLayoutVars>
      </dgm:prSet>
      <dgm:spPr/>
      <dgm:t>
        <a:bodyPr/>
        <a:lstStyle/>
        <a:p>
          <a:endParaRPr lang="en-US"/>
        </a:p>
      </dgm:t>
    </dgm:pt>
  </dgm:ptLst>
  <dgm:cxnLst>
    <dgm:cxn modelId="{3B4C1592-83CE-44C1-91EC-A92EAB5568C6}"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8265BA73-134E-4656-926A-EC30F26FE277}" type="presOf" srcId="{FFC9B2A8-8099-4EE4-B21E-726F4DF27A71}" destId="{D325A295-D3B8-4E94-8C14-A76270783C88}" srcOrd="0" destOrd="0" presId="urn:microsoft.com/office/officeart/2005/8/layout/hList2"/>
    <dgm:cxn modelId="{412BEE62-F933-45B3-A2D0-B92485265329}"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54D76860-9D14-42CA-9D0D-E02CBA6DF54C}" type="presParOf" srcId="{F48E3D62-5A5C-47D5-8CC0-6C5ECB4A1EE9}" destId="{04692C2A-C643-4A3E-AB35-433D0BFFF17F}" srcOrd="0" destOrd="0" presId="urn:microsoft.com/office/officeart/2005/8/layout/hList2"/>
    <dgm:cxn modelId="{F71DD5DD-CD5C-4B4B-89F5-DEE7557BE3B7}" type="presParOf" srcId="{04692C2A-C643-4A3E-AB35-433D0BFFF17F}" destId="{CE974109-CA0F-440F-94D3-0CD624624309}" srcOrd="0" destOrd="0" presId="urn:microsoft.com/office/officeart/2005/8/layout/hList2"/>
    <dgm:cxn modelId="{2E0B0DB0-3C6B-42A3-A557-BE672CCF8B0F}" type="presParOf" srcId="{04692C2A-C643-4A3E-AB35-433D0BFFF17F}" destId="{04D9B468-C7DB-4896-A785-625B2A83C092}" srcOrd="1" destOrd="0" presId="urn:microsoft.com/office/officeart/2005/8/layout/hList2"/>
    <dgm:cxn modelId="{0096D556-7781-4705-95D8-720F5FF7C65B}"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An energy assessment conducted at a Louisiana Dow petrochemical plant with a goal of finding savings in the steam system.  Opportunities included improving the steam trap and leak repair programs, increasing insulation, and installing a </a:t>
          </a:r>
          <a:r>
            <a:rPr lang="en-US" sz="1400" dirty="0" err="1" smtClean="0"/>
            <a:t>blowdown</a:t>
          </a:r>
          <a:r>
            <a:rPr lang="en-US" sz="1400" dirty="0" smtClean="0"/>
            <a:t> heat recovery </a:t>
          </a:r>
          <a:r>
            <a:rPr lang="en-US" sz="1400" dirty="0" err="1" smtClean="0"/>
            <a:t>exhanger</a:t>
          </a:r>
          <a:r>
            <a:rPr lang="en-US" sz="1400" dirty="0" smtClean="0"/>
            <a:t>.  Implementing just some of the recommendations resulted in annual savings of 272,000 </a:t>
          </a:r>
          <a:r>
            <a:rPr lang="en-US" sz="1400" dirty="0" err="1" smtClean="0"/>
            <a:t>MMBtu</a:t>
          </a:r>
          <a:r>
            <a:rPr lang="en-US" sz="1400" dirty="0" smtClean="0"/>
            <a:t> and nearly $2 million.</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84602" custScaleY="8357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Y="116875">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ScaleX="52041" custLinFactNeighborX="15594" custLinFactNeighborY="441">
        <dgm:presLayoutVars>
          <dgm:chMax val="0"/>
          <dgm:bulletEnabled val="1"/>
        </dgm:presLayoutVars>
      </dgm:prSet>
      <dgm:spPr/>
      <dgm:t>
        <a:bodyPr/>
        <a:lstStyle/>
        <a:p>
          <a:endParaRPr lang="en-US"/>
        </a:p>
      </dgm:t>
    </dgm:pt>
  </dgm:ptLst>
  <dgm:cxnLst>
    <dgm:cxn modelId="{E96659FC-38C4-4C0F-B038-C1A9D1E197E1}" type="presOf" srcId="{FFC9B2A8-8099-4EE4-B21E-726F4DF27A71}" destId="{D325A295-D3B8-4E94-8C14-A76270783C88}" srcOrd="0" destOrd="0" presId="urn:microsoft.com/office/officeart/2005/8/layout/hList2"/>
    <dgm:cxn modelId="{48155395-8DDD-4FDA-9201-4E2A7A6250AA}" type="presOf" srcId="{706CC38C-CCAA-416E-8B41-25CAA89F1897}" destId="{F48E3D62-5A5C-47D5-8CC0-6C5ECB4A1EE9}" srcOrd="0" destOrd="0" presId="urn:microsoft.com/office/officeart/2005/8/layout/hList2"/>
    <dgm:cxn modelId="{0B664EFE-344E-4FF8-AAC0-618BF4A593FD}"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86FCB988-5595-472F-B726-9931F6C9EA37}" srcId="{706CC38C-CCAA-416E-8B41-25CAA89F1897}" destId="{FFC9B2A8-8099-4EE4-B21E-726F4DF27A71}" srcOrd="0" destOrd="0" parTransId="{77B68659-533C-420E-A4E6-F4C4077C4AAD}" sibTransId="{0A47E71B-4ABC-4DD2-8C6E-EFD18996ECC5}"/>
    <dgm:cxn modelId="{F177EF71-2A1A-4FFB-99FA-3759604552E0}" type="presParOf" srcId="{F48E3D62-5A5C-47D5-8CC0-6C5ECB4A1EE9}" destId="{04692C2A-C643-4A3E-AB35-433D0BFFF17F}" srcOrd="0" destOrd="0" presId="urn:microsoft.com/office/officeart/2005/8/layout/hList2"/>
    <dgm:cxn modelId="{FCF45B27-33EE-4E5F-8F26-81973D9F330E}" type="presParOf" srcId="{04692C2A-C643-4A3E-AB35-433D0BFFF17F}" destId="{CE974109-CA0F-440F-94D3-0CD624624309}" srcOrd="0" destOrd="0" presId="urn:microsoft.com/office/officeart/2005/8/layout/hList2"/>
    <dgm:cxn modelId="{E7CFC1BC-3CCF-4716-B40B-18CB7560C7F7}" type="presParOf" srcId="{04692C2A-C643-4A3E-AB35-433D0BFFF17F}" destId="{04D9B468-C7DB-4896-A785-625B2A83C092}" srcOrd="1" destOrd="0" presId="urn:microsoft.com/office/officeart/2005/8/layout/hList2"/>
    <dgm:cxn modelId="{C1DFFA59-2D3E-4F4E-953A-95A768D33ABA}"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CD54D5F-C5DB-4B48-97B8-98F18DCC2EA7}"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A7CB847A-9068-405B-B753-286E9B69B080}">
      <dgm:prSet phldrT="[Text]"/>
      <dgm:spPr/>
      <dgm:t>
        <a:bodyPr/>
        <a:lstStyle/>
        <a:p>
          <a:r>
            <a:rPr lang="en-US" dirty="0" smtClean="0"/>
            <a:t>Repair any leaks in your steam system.</a:t>
          </a:r>
        </a:p>
      </dgm:t>
    </dgm:pt>
    <dgm:pt modelId="{9F054334-4248-46D7-9860-A2C6CCEC6958}" type="parTrans" cxnId="{C306FA3D-4E58-4710-8056-80E31F686B8A}">
      <dgm:prSet/>
      <dgm:spPr/>
      <dgm:t>
        <a:bodyPr/>
        <a:lstStyle/>
        <a:p>
          <a:endParaRPr lang="en-US"/>
        </a:p>
      </dgm:t>
    </dgm:pt>
    <dgm:pt modelId="{756AF477-6064-4281-AF84-9C4525B7FDB4}" type="sibTrans" cxnId="{C306FA3D-4E58-4710-8056-80E31F686B8A}">
      <dgm:prSet/>
      <dgm:spPr/>
      <dgm:t>
        <a:bodyPr/>
        <a:lstStyle/>
        <a:p>
          <a:endParaRPr lang="en-US"/>
        </a:p>
      </dgm:t>
    </dgm:pt>
    <dgm:pt modelId="{075F1422-9D83-469C-9DF5-DDCA929468B6}">
      <dgm:prSet phldrT="[Text]"/>
      <dgm:spPr/>
      <dgm:t>
        <a:bodyPr/>
        <a:lstStyle/>
        <a:p>
          <a:r>
            <a:rPr lang="en-US" dirty="0" smtClean="0"/>
            <a:t>Recover some of your furnace exhaust heat and use it in processes that require lower temperatures.</a:t>
          </a:r>
          <a:endParaRPr lang="en-US" dirty="0"/>
        </a:p>
      </dgm:t>
    </dgm:pt>
    <dgm:pt modelId="{84970A0B-173C-4998-B40D-5C44AA388146}" type="parTrans" cxnId="{7BB79687-2FF1-4ED1-9478-B3CE31BD8DAB}">
      <dgm:prSet/>
      <dgm:spPr/>
      <dgm:t>
        <a:bodyPr/>
        <a:lstStyle/>
        <a:p>
          <a:endParaRPr lang="en-US"/>
        </a:p>
      </dgm:t>
    </dgm:pt>
    <dgm:pt modelId="{9E4A1B33-C1AC-4BDA-8A4B-0B5BC6CD8F12}" type="sibTrans" cxnId="{7BB79687-2FF1-4ED1-9478-B3CE31BD8DAB}">
      <dgm:prSet/>
      <dgm:spPr/>
      <dgm:t>
        <a:bodyPr/>
        <a:lstStyle/>
        <a:p>
          <a:endParaRPr lang="en-US"/>
        </a:p>
      </dgm:t>
    </dgm:pt>
    <dgm:pt modelId="{117429A2-B55B-4FAC-931D-7E13B0522278}">
      <dgm:prSet phldrT="[Text]"/>
      <dgm:spPr/>
      <dgm:t>
        <a:bodyPr/>
        <a:lstStyle/>
        <a:p>
          <a:r>
            <a:rPr lang="en-US" dirty="0" smtClean="0"/>
            <a:t>Use proper insulation on furnaces or boilers to reduce heat loss.</a:t>
          </a:r>
          <a:endParaRPr lang="en-US" dirty="0"/>
        </a:p>
      </dgm:t>
    </dgm:pt>
    <dgm:pt modelId="{1EE6F1B0-C3D6-4B3A-86E3-0C69E2C2DE38}" type="parTrans" cxnId="{B736AA79-55C1-4186-A080-5FDF743CF80D}">
      <dgm:prSet/>
      <dgm:spPr/>
      <dgm:t>
        <a:bodyPr/>
        <a:lstStyle/>
        <a:p>
          <a:endParaRPr lang="en-US"/>
        </a:p>
      </dgm:t>
    </dgm:pt>
    <dgm:pt modelId="{E646C83C-CB3B-4688-A294-C7494380C8BE}" type="sibTrans" cxnId="{B736AA79-55C1-4186-A080-5FDF743CF80D}">
      <dgm:prSet/>
      <dgm:spPr/>
      <dgm:t>
        <a:bodyPr/>
        <a:lstStyle/>
        <a:p>
          <a:endParaRPr lang="en-US"/>
        </a:p>
      </dgm:t>
    </dgm:pt>
    <dgm:pt modelId="{675BAE48-DC04-4AEC-8F9B-8854473E367D}">
      <dgm:prSet phldrT="[Text]"/>
      <dgm:spPr/>
      <dgm:t>
        <a:bodyPr/>
        <a:lstStyle/>
        <a:p>
          <a:r>
            <a:rPr lang="en-US" dirty="0" smtClean="0"/>
            <a:t>Minimize the amount of steam that is vented.</a:t>
          </a:r>
        </a:p>
      </dgm:t>
    </dgm:pt>
    <dgm:pt modelId="{2A3997BB-AF17-4F01-9BC4-051DB38E312D}" type="parTrans" cxnId="{704F163D-6F78-45CA-9496-66106FFA13F3}">
      <dgm:prSet/>
      <dgm:spPr/>
      <dgm:t>
        <a:bodyPr/>
        <a:lstStyle/>
        <a:p>
          <a:endParaRPr lang="en-US"/>
        </a:p>
      </dgm:t>
    </dgm:pt>
    <dgm:pt modelId="{3C92B38E-7D8D-4444-BA3B-8D750CF37AD5}" type="sibTrans" cxnId="{704F163D-6F78-45CA-9496-66106FFA13F3}">
      <dgm:prSet/>
      <dgm:spPr/>
      <dgm:t>
        <a:bodyPr/>
        <a:lstStyle/>
        <a:p>
          <a:endParaRPr lang="en-US"/>
        </a:p>
      </dgm:t>
    </dgm:pt>
    <dgm:pt modelId="{0D18B636-88E3-4911-A839-1E08F9BFC57C}">
      <dgm:prSet phldrT="[Text]"/>
      <dgm:spPr/>
      <dgm:t>
        <a:bodyPr/>
        <a:lstStyle/>
        <a:p>
          <a:r>
            <a:rPr lang="en-US" dirty="0" smtClean="0"/>
            <a:t>Operate boilers and furnaces at their design capacity.</a:t>
          </a:r>
        </a:p>
      </dgm:t>
    </dgm:pt>
    <dgm:pt modelId="{89D596F3-BEE4-4763-BD3F-46C14C85ED01}" type="parTrans" cxnId="{683486ED-5798-4362-B4BD-E589A34ECDDA}">
      <dgm:prSet/>
      <dgm:spPr/>
      <dgm:t>
        <a:bodyPr/>
        <a:lstStyle/>
        <a:p>
          <a:endParaRPr lang="en-US"/>
        </a:p>
      </dgm:t>
    </dgm:pt>
    <dgm:pt modelId="{F4A42E90-64C7-4A50-8053-30794B70B8B9}" type="sibTrans" cxnId="{683486ED-5798-4362-B4BD-E589A34ECDDA}">
      <dgm:prSet/>
      <dgm:spPr/>
      <dgm:t>
        <a:bodyPr/>
        <a:lstStyle/>
        <a:p>
          <a:endParaRPr lang="en-US"/>
        </a:p>
      </dgm:t>
    </dgm:pt>
    <dgm:pt modelId="{6B63176B-5B7E-46F5-9DC0-F9EFD9BF2CE2}" type="pres">
      <dgm:prSet presAssocID="{7CD54D5F-C5DB-4B48-97B8-98F18DCC2EA7}" presName="linear" presStyleCnt="0">
        <dgm:presLayoutVars>
          <dgm:animLvl val="lvl"/>
          <dgm:resizeHandles val="exact"/>
        </dgm:presLayoutVars>
      </dgm:prSet>
      <dgm:spPr/>
      <dgm:t>
        <a:bodyPr/>
        <a:lstStyle/>
        <a:p>
          <a:endParaRPr lang="en-US"/>
        </a:p>
      </dgm:t>
    </dgm:pt>
    <dgm:pt modelId="{5C432D76-5D94-4547-B413-754000DB1643}" type="pres">
      <dgm:prSet presAssocID="{A7CB847A-9068-405B-B753-286E9B69B080}" presName="parentText" presStyleLbl="node1" presStyleIdx="0" presStyleCnt="5">
        <dgm:presLayoutVars>
          <dgm:chMax val="0"/>
          <dgm:bulletEnabled val="1"/>
        </dgm:presLayoutVars>
      </dgm:prSet>
      <dgm:spPr/>
      <dgm:t>
        <a:bodyPr/>
        <a:lstStyle/>
        <a:p>
          <a:endParaRPr lang="en-US"/>
        </a:p>
      </dgm:t>
    </dgm:pt>
    <dgm:pt modelId="{A3DC756C-087F-4664-B6DE-B6C6D166974E}" type="pres">
      <dgm:prSet presAssocID="{756AF477-6064-4281-AF84-9C4525B7FDB4}" presName="spacer" presStyleCnt="0"/>
      <dgm:spPr/>
    </dgm:pt>
    <dgm:pt modelId="{597713CC-E9E1-46FE-9A67-83D2CA3CD383}" type="pres">
      <dgm:prSet presAssocID="{075F1422-9D83-469C-9DF5-DDCA929468B6}" presName="parentText" presStyleLbl="node1" presStyleIdx="1" presStyleCnt="5">
        <dgm:presLayoutVars>
          <dgm:chMax val="0"/>
          <dgm:bulletEnabled val="1"/>
        </dgm:presLayoutVars>
      </dgm:prSet>
      <dgm:spPr/>
      <dgm:t>
        <a:bodyPr/>
        <a:lstStyle/>
        <a:p>
          <a:endParaRPr lang="en-US"/>
        </a:p>
      </dgm:t>
    </dgm:pt>
    <dgm:pt modelId="{4F27B0B6-B944-4754-A2CA-1340A209A629}" type="pres">
      <dgm:prSet presAssocID="{9E4A1B33-C1AC-4BDA-8A4B-0B5BC6CD8F12}" presName="spacer" presStyleCnt="0"/>
      <dgm:spPr/>
    </dgm:pt>
    <dgm:pt modelId="{2E8A7EB0-DF01-4827-A4E1-ACC93EA4861B}" type="pres">
      <dgm:prSet presAssocID="{117429A2-B55B-4FAC-931D-7E13B0522278}" presName="parentText" presStyleLbl="node1" presStyleIdx="2" presStyleCnt="5">
        <dgm:presLayoutVars>
          <dgm:chMax val="0"/>
          <dgm:bulletEnabled val="1"/>
        </dgm:presLayoutVars>
      </dgm:prSet>
      <dgm:spPr/>
      <dgm:t>
        <a:bodyPr/>
        <a:lstStyle/>
        <a:p>
          <a:endParaRPr lang="en-US"/>
        </a:p>
      </dgm:t>
    </dgm:pt>
    <dgm:pt modelId="{F09EEDDC-F539-4B32-9368-1183DB120325}" type="pres">
      <dgm:prSet presAssocID="{E646C83C-CB3B-4688-A294-C7494380C8BE}" presName="spacer" presStyleCnt="0"/>
      <dgm:spPr/>
    </dgm:pt>
    <dgm:pt modelId="{4EB4BECE-3904-4D69-B9DE-33E66EB55CCD}" type="pres">
      <dgm:prSet presAssocID="{675BAE48-DC04-4AEC-8F9B-8854473E367D}" presName="parentText" presStyleLbl="node1" presStyleIdx="3" presStyleCnt="5">
        <dgm:presLayoutVars>
          <dgm:chMax val="0"/>
          <dgm:bulletEnabled val="1"/>
        </dgm:presLayoutVars>
      </dgm:prSet>
      <dgm:spPr/>
      <dgm:t>
        <a:bodyPr/>
        <a:lstStyle/>
        <a:p>
          <a:endParaRPr lang="en-US"/>
        </a:p>
      </dgm:t>
    </dgm:pt>
    <dgm:pt modelId="{81D0EE75-76C9-4062-BA6F-8E9154A1594C}" type="pres">
      <dgm:prSet presAssocID="{3C92B38E-7D8D-4444-BA3B-8D750CF37AD5}" presName="spacer" presStyleCnt="0"/>
      <dgm:spPr/>
    </dgm:pt>
    <dgm:pt modelId="{8952DF41-6600-4845-92CD-FB6B8BFCAA03}" type="pres">
      <dgm:prSet presAssocID="{0D18B636-88E3-4911-A839-1E08F9BFC57C}" presName="parentText" presStyleLbl="node1" presStyleIdx="4" presStyleCnt="5">
        <dgm:presLayoutVars>
          <dgm:chMax val="0"/>
          <dgm:bulletEnabled val="1"/>
        </dgm:presLayoutVars>
      </dgm:prSet>
      <dgm:spPr/>
      <dgm:t>
        <a:bodyPr/>
        <a:lstStyle/>
        <a:p>
          <a:endParaRPr lang="en-US"/>
        </a:p>
      </dgm:t>
    </dgm:pt>
  </dgm:ptLst>
  <dgm:cxnLst>
    <dgm:cxn modelId="{1F687D12-F7A4-456D-A944-485099F7C426}" type="presOf" srcId="{7CD54D5F-C5DB-4B48-97B8-98F18DCC2EA7}" destId="{6B63176B-5B7E-46F5-9DC0-F9EFD9BF2CE2}" srcOrd="0" destOrd="0" presId="urn:microsoft.com/office/officeart/2005/8/layout/vList2"/>
    <dgm:cxn modelId="{683486ED-5798-4362-B4BD-E589A34ECDDA}" srcId="{7CD54D5F-C5DB-4B48-97B8-98F18DCC2EA7}" destId="{0D18B636-88E3-4911-A839-1E08F9BFC57C}" srcOrd="4" destOrd="0" parTransId="{89D596F3-BEE4-4763-BD3F-46C14C85ED01}" sibTransId="{F4A42E90-64C7-4A50-8053-30794B70B8B9}"/>
    <dgm:cxn modelId="{5D5C8D6B-C955-49C7-91BC-EE504B868F77}" type="presOf" srcId="{A7CB847A-9068-405B-B753-286E9B69B080}" destId="{5C432D76-5D94-4547-B413-754000DB1643}" srcOrd="0" destOrd="0" presId="urn:microsoft.com/office/officeart/2005/8/layout/vList2"/>
    <dgm:cxn modelId="{20447BD1-40D4-4907-BC7B-3A9A4113ADE1}" type="presOf" srcId="{675BAE48-DC04-4AEC-8F9B-8854473E367D}" destId="{4EB4BECE-3904-4D69-B9DE-33E66EB55CCD}" srcOrd="0" destOrd="0" presId="urn:microsoft.com/office/officeart/2005/8/layout/vList2"/>
    <dgm:cxn modelId="{B71BACDA-84C2-48E7-9EF8-25B8022F30FE}" type="presOf" srcId="{0D18B636-88E3-4911-A839-1E08F9BFC57C}" destId="{8952DF41-6600-4845-92CD-FB6B8BFCAA03}" srcOrd="0" destOrd="0" presId="urn:microsoft.com/office/officeart/2005/8/layout/vList2"/>
    <dgm:cxn modelId="{B736AA79-55C1-4186-A080-5FDF743CF80D}" srcId="{7CD54D5F-C5DB-4B48-97B8-98F18DCC2EA7}" destId="{117429A2-B55B-4FAC-931D-7E13B0522278}" srcOrd="2" destOrd="0" parTransId="{1EE6F1B0-C3D6-4B3A-86E3-0C69E2C2DE38}" sibTransId="{E646C83C-CB3B-4688-A294-C7494380C8BE}"/>
    <dgm:cxn modelId="{7BB79687-2FF1-4ED1-9478-B3CE31BD8DAB}" srcId="{7CD54D5F-C5DB-4B48-97B8-98F18DCC2EA7}" destId="{075F1422-9D83-469C-9DF5-DDCA929468B6}" srcOrd="1" destOrd="0" parTransId="{84970A0B-173C-4998-B40D-5C44AA388146}" sibTransId="{9E4A1B33-C1AC-4BDA-8A4B-0B5BC6CD8F12}"/>
    <dgm:cxn modelId="{C306FA3D-4E58-4710-8056-80E31F686B8A}" srcId="{7CD54D5F-C5DB-4B48-97B8-98F18DCC2EA7}" destId="{A7CB847A-9068-405B-B753-286E9B69B080}" srcOrd="0" destOrd="0" parTransId="{9F054334-4248-46D7-9860-A2C6CCEC6958}" sibTransId="{756AF477-6064-4281-AF84-9C4525B7FDB4}"/>
    <dgm:cxn modelId="{3F75452B-0BB3-4950-969F-69047E662510}" type="presOf" srcId="{075F1422-9D83-469C-9DF5-DDCA929468B6}" destId="{597713CC-E9E1-46FE-9A67-83D2CA3CD383}" srcOrd="0" destOrd="0" presId="urn:microsoft.com/office/officeart/2005/8/layout/vList2"/>
    <dgm:cxn modelId="{4BFC7319-FD88-4486-AECD-DB760E3DA581}" type="presOf" srcId="{117429A2-B55B-4FAC-931D-7E13B0522278}" destId="{2E8A7EB0-DF01-4827-A4E1-ACC93EA4861B}" srcOrd="0" destOrd="0" presId="urn:microsoft.com/office/officeart/2005/8/layout/vList2"/>
    <dgm:cxn modelId="{704F163D-6F78-45CA-9496-66106FFA13F3}" srcId="{7CD54D5F-C5DB-4B48-97B8-98F18DCC2EA7}" destId="{675BAE48-DC04-4AEC-8F9B-8854473E367D}" srcOrd="3" destOrd="0" parTransId="{2A3997BB-AF17-4F01-9BC4-051DB38E312D}" sibTransId="{3C92B38E-7D8D-4444-BA3B-8D750CF37AD5}"/>
    <dgm:cxn modelId="{9D0CB9DE-4C89-4DB1-9ABB-D8AE2A77F71F}" type="presParOf" srcId="{6B63176B-5B7E-46F5-9DC0-F9EFD9BF2CE2}" destId="{5C432D76-5D94-4547-B413-754000DB1643}" srcOrd="0" destOrd="0" presId="urn:microsoft.com/office/officeart/2005/8/layout/vList2"/>
    <dgm:cxn modelId="{F1FF15CF-EDBD-43A8-B90A-7B2C1B3AB7F8}" type="presParOf" srcId="{6B63176B-5B7E-46F5-9DC0-F9EFD9BF2CE2}" destId="{A3DC756C-087F-4664-B6DE-B6C6D166974E}" srcOrd="1" destOrd="0" presId="urn:microsoft.com/office/officeart/2005/8/layout/vList2"/>
    <dgm:cxn modelId="{6F0C9963-E3F3-462A-9673-4E07AA47D3FD}" type="presParOf" srcId="{6B63176B-5B7E-46F5-9DC0-F9EFD9BF2CE2}" destId="{597713CC-E9E1-46FE-9A67-83D2CA3CD383}" srcOrd="2" destOrd="0" presId="urn:microsoft.com/office/officeart/2005/8/layout/vList2"/>
    <dgm:cxn modelId="{58B0CE37-7123-4731-BCF6-EE411B381410}" type="presParOf" srcId="{6B63176B-5B7E-46F5-9DC0-F9EFD9BF2CE2}" destId="{4F27B0B6-B944-4754-A2CA-1340A209A629}" srcOrd="3" destOrd="0" presId="urn:microsoft.com/office/officeart/2005/8/layout/vList2"/>
    <dgm:cxn modelId="{C72176BE-521C-422A-B0FA-DE2DC3CF8D71}" type="presParOf" srcId="{6B63176B-5B7E-46F5-9DC0-F9EFD9BF2CE2}" destId="{2E8A7EB0-DF01-4827-A4E1-ACC93EA4861B}" srcOrd="4" destOrd="0" presId="urn:microsoft.com/office/officeart/2005/8/layout/vList2"/>
    <dgm:cxn modelId="{5C2D995F-0B58-4B8A-B29C-6BD061ACA1FA}" type="presParOf" srcId="{6B63176B-5B7E-46F5-9DC0-F9EFD9BF2CE2}" destId="{F09EEDDC-F539-4B32-9368-1183DB120325}" srcOrd="5" destOrd="0" presId="urn:microsoft.com/office/officeart/2005/8/layout/vList2"/>
    <dgm:cxn modelId="{A88AAB18-23AC-43FE-B660-7914357C809B}" type="presParOf" srcId="{6B63176B-5B7E-46F5-9DC0-F9EFD9BF2CE2}" destId="{4EB4BECE-3904-4D69-B9DE-33E66EB55CCD}" srcOrd="6" destOrd="0" presId="urn:microsoft.com/office/officeart/2005/8/layout/vList2"/>
    <dgm:cxn modelId="{58C72E97-85D9-424A-916C-076EAF0E6DFA}" type="presParOf" srcId="{6B63176B-5B7E-46F5-9DC0-F9EFD9BF2CE2}" destId="{81D0EE75-76C9-4062-BA6F-8E9154A1594C}" srcOrd="7" destOrd="0" presId="urn:microsoft.com/office/officeart/2005/8/layout/vList2"/>
    <dgm:cxn modelId="{0271A488-8C85-4D0F-9D60-8640E6DB0B1B}" type="presParOf" srcId="{6B63176B-5B7E-46F5-9DC0-F9EFD9BF2CE2}" destId="{8952DF41-6600-4845-92CD-FB6B8BFCAA03}"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306C4-608D-490E-9132-BEE406A7EB7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7F5B0E17-5BD3-489D-A9A2-66A4F8E6AF84}">
      <dgm:prSet phldrT="[Text]"/>
      <dgm:spPr/>
      <dgm:t>
        <a:bodyPr/>
        <a:lstStyle/>
        <a:p>
          <a:pPr algn="ctr"/>
          <a:r>
            <a:rPr lang="en-US" smtClean="0"/>
            <a:t>Using Low-Impact Materials</a:t>
          </a:r>
          <a:endParaRPr lang="en-US"/>
        </a:p>
      </dgm:t>
    </dgm:pt>
    <dgm:pt modelId="{9E7142BA-8526-47AB-8E5A-3D77E1B1CBD5}" type="parTrans" cxnId="{CCDCAEC7-37F4-4FB1-81E1-5CD5DBF37190}">
      <dgm:prSet/>
      <dgm:spPr/>
      <dgm:t>
        <a:bodyPr/>
        <a:lstStyle/>
        <a:p>
          <a:pPr algn="ctr"/>
          <a:endParaRPr lang="en-US"/>
        </a:p>
      </dgm:t>
    </dgm:pt>
    <dgm:pt modelId="{00955130-BA83-41A8-8846-0A6761CA0FE8}" type="sibTrans" cxnId="{CCDCAEC7-37F4-4FB1-81E1-5CD5DBF37190}">
      <dgm:prSet/>
      <dgm:spPr/>
      <dgm:t>
        <a:bodyPr/>
        <a:lstStyle/>
        <a:p>
          <a:pPr algn="ctr"/>
          <a:endParaRPr lang="en-US"/>
        </a:p>
      </dgm:t>
    </dgm:pt>
    <dgm:pt modelId="{45A59020-C4DB-4A2A-AAAA-208A28DE7970}">
      <dgm:prSet/>
      <dgm:spPr/>
      <dgm:t>
        <a:bodyPr/>
        <a:lstStyle/>
        <a:p>
          <a:pPr algn="ctr"/>
          <a:r>
            <a:rPr lang="en-US" dirty="0" smtClean="0"/>
            <a:t>Using Fewer Materials</a:t>
          </a:r>
        </a:p>
      </dgm:t>
    </dgm:pt>
    <dgm:pt modelId="{66BA019B-5B9F-42B1-B0D0-02DAFA51DACF}" type="parTrans" cxnId="{C448F45B-CF3B-4A5F-A2AB-02F07254836C}">
      <dgm:prSet/>
      <dgm:spPr/>
      <dgm:t>
        <a:bodyPr/>
        <a:lstStyle/>
        <a:p>
          <a:pPr algn="ctr"/>
          <a:endParaRPr lang="en-US"/>
        </a:p>
      </dgm:t>
    </dgm:pt>
    <dgm:pt modelId="{651011A9-383F-4768-B9DE-9C0A8149D54E}" type="sibTrans" cxnId="{C448F45B-CF3B-4A5F-A2AB-02F07254836C}">
      <dgm:prSet/>
      <dgm:spPr/>
      <dgm:t>
        <a:bodyPr/>
        <a:lstStyle/>
        <a:p>
          <a:pPr algn="ctr"/>
          <a:endParaRPr lang="en-US"/>
        </a:p>
      </dgm:t>
    </dgm:pt>
    <dgm:pt modelId="{F1B3BCAA-A655-4FF5-9917-2799A4481FD8}">
      <dgm:prSet/>
      <dgm:spPr/>
      <dgm:t>
        <a:bodyPr/>
        <a:lstStyle/>
        <a:p>
          <a:pPr algn="ctr"/>
          <a:r>
            <a:rPr lang="en-US" dirty="0" smtClean="0"/>
            <a:t>Better Production Processes</a:t>
          </a:r>
        </a:p>
      </dgm:t>
    </dgm:pt>
    <dgm:pt modelId="{27B4DC9B-B139-4D82-AE71-03A81E5ED2FC}" type="parTrans" cxnId="{BBC92AF7-B8D6-40A3-A61F-43F47D97EB83}">
      <dgm:prSet/>
      <dgm:spPr/>
      <dgm:t>
        <a:bodyPr/>
        <a:lstStyle/>
        <a:p>
          <a:pPr algn="ctr"/>
          <a:endParaRPr lang="en-US"/>
        </a:p>
      </dgm:t>
    </dgm:pt>
    <dgm:pt modelId="{AAC69634-9FFF-4851-B1F0-9D3902EB7CF4}" type="sibTrans" cxnId="{BBC92AF7-B8D6-40A3-A61F-43F47D97EB83}">
      <dgm:prSet/>
      <dgm:spPr/>
      <dgm:t>
        <a:bodyPr/>
        <a:lstStyle/>
        <a:p>
          <a:pPr algn="ctr"/>
          <a:endParaRPr lang="en-US"/>
        </a:p>
      </dgm:t>
    </dgm:pt>
    <dgm:pt modelId="{DF27C5A2-6EBB-4555-BE85-C2ACB0558632}">
      <dgm:prSet/>
      <dgm:spPr/>
      <dgm:t>
        <a:bodyPr/>
        <a:lstStyle/>
        <a:p>
          <a:pPr algn="ctr"/>
          <a:r>
            <a:rPr lang="en-US" dirty="0" smtClean="0"/>
            <a:t>Improved Distribution</a:t>
          </a:r>
        </a:p>
      </dgm:t>
    </dgm:pt>
    <dgm:pt modelId="{F22E9E14-89DC-43C8-BD11-2D8A6EB8E023}" type="parTrans" cxnId="{80186487-07CC-4550-9FB8-DF5DDCFD54BB}">
      <dgm:prSet/>
      <dgm:spPr/>
      <dgm:t>
        <a:bodyPr/>
        <a:lstStyle/>
        <a:p>
          <a:pPr algn="ctr"/>
          <a:endParaRPr lang="en-US"/>
        </a:p>
      </dgm:t>
    </dgm:pt>
    <dgm:pt modelId="{A5D25A08-F0FB-48C3-A007-474EF16A7AE5}" type="sibTrans" cxnId="{80186487-07CC-4550-9FB8-DF5DDCFD54BB}">
      <dgm:prSet/>
      <dgm:spPr/>
      <dgm:t>
        <a:bodyPr/>
        <a:lstStyle/>
        <a:p>
          <a:pPr algn="ctr"/>
          <a:endParaRPr lang="en-US"/>
        </a:p>
      </dgm:t>
    </dgm:pt>
    <dgm:pt modelId="{FB31803A-6E5B-4236-9839-68F2D1DCF27E}">
      <dgm:prSet/>
      <dgm:spPr/>
      <dgm:t>
        <a:bodyPr/>
        <a:lstStyle/>
        <a:p>
          <a:pPr algn="ctr"/>
          <a:r>
            <a:rPr lang="en-US" dirty="0" smtClean="0"/>
            <a:t>Use Phase Impacts</a:t>
          </a:r>
        </a:p>
      </dgm:t>
    </dgm:pt>
    <dgm:pt modelId="{4650FD3D-602B-46C4-A4D3-3847E8839FBF}" type="parTrans" cxnId="{624E67E9-FC5C-4C97-B6A5-F37574570689}">
      <dgm:prSet/>
      <dgm:spPr/>
      <dgm:t>
        <a:bodyPr/>
        <a:lstStyle/>
        <a:p>
          <a:pPr algn="ctr"/>
          <a:endParaRPr lang="en-US"/>
        </a:p>
      </dgm:t>
    </dgm:pt>
    <dgm:pt modelId="{15F53145-948B-4FC5-9EC2-C234BAD1A005}" type="sibTrans" cxnId="{624E67E9-FC5C-4C97-B6A5-F37574570689}">
      <dgm:prSet/>
      <dgm:spPr/>
      <dgm:t>
        <a:bodyPr/>
        <a:lstStyle/>
        <a:p>
          <a:pPr algn="ctr"/>
          <a:endParaRPr lang="en-US"/>
        </a:p>
      </dgm:t>
    </dgm:pt>
    <dgm:pt modelId="{E371017C-443F-4118-B33D-3FAE8C37BA8E}">
      <dgm:prSet/>
      <dgm:spPr>
        <a:solidFill>
          <a:schemeClr val="accent1"/>
        </a:solidFill>
      </dgm:spPr>
      <dgm:t>
        <a:bodyPr/>
        <a:lstStyle/>
        <a:p>
          <a:pPr algn="ctr"/>
          <a:r>
            <a:rPr lang="en-US" dirty="0" smtClean="0"/>
            <a:t>Product Lifetime</a:t>
          </a:r>
        </a:p>
      </dgm:t>
    </dgm:pt>
    <dgm:pt modelId="{9A212B49-D27C-40F7-9590-DD4D2E723B4C}" type="parTrans" cxnId="{D1C30070-03CD-42E4-92BD-FF1A7E07E087}">
      <dgm:prSet/>
      <dgm:spPr/>
      <dgm:t>
        <a:bodyPr/>
        <a:lstStyle/>
        <a:p>
          <a:pPr algn="ctr"/>
          <a:endParaRPr lang="en-US"/>
        </a:p>
      </dgm:t>
    </dgm:pt>
    <dgm:pt modelId="{E60F73C9-E864-46A2-B4C1-29C7FFA25977}" type="sibTrans" cxnId="{D1C30070-03CD-42E4-92BD-FF1A7E07E087}">
      <dgm:prSet/>
      <dgm:spPr/>
      <dgm:t>
        <a:bodyPr/>
        <a:lstStyle/>
        <a:p>
          <a:pPr algn="ctr"/>
          <a:endParaRPr lang="en-US"/>
        </a:p>
      </dgm:t>
    </dgm:pt>
    <dgm:pt modelId="{FEBF48A3-76DF-452C-A5B9-783760D79FF4}">
      <dgm:prSet/>
      <dgm:spPr>
        <a:solidFill>
          <a:schemeClr val="tx2"/>
        </a:solidFill>
      </dgm:spPr>
      <dgm:t>
        <a:bodyPr/>
        <a:lstStyle/>
        <a:p>
          <a:pPr algn="ctr"/>
          <a:r>
            <a:rPr lang="en-US" dirty="0" smtClean="0"/>
            <a:t>Product End-of-Life</a:t>
          </a:r>
        </a:p>
      </dgm:t>
    </dgm:pt>
    <dgm:pt modelId="{FD2D42C6-195F-4FD2-B197-A237924D6112}" type="parTrans" cxnId="{D6528F48-8737-4847-B01C-B9CE55BACDA4}">
      <dgm:prSet/>
      <dgm:spPr/>
      <dgm:t>
        <a:bodyPr/>
        <a:lstStyle/>
        <a:p>
          <a:pPr algn="ctr"/>
          <a:endParaRPr lang="en-US"/>
        </a:p>
      </dgm:t>
    </dgm:pt>
    <dgm:pt modelId="{8D118BFA-047B-4AD5-BF7B-FFC8619BAB1F}" type="sibTrans" cxnId="{D6528F48-8737-4847-B01C-B9CE55BACDA4}">
      <dgm:prSet/>
      <dgm:spPr/>
      <dgm:t>
        <a:bodyPr/>
        <a:lstStyle/>
        <a:p>
          <a:pPr algn="ctr"/>
          <a:endParaRPr lang="en-US"/>
        </a:p>
      </dgm:t>
    </dgm:pt>
    <dgm:pt modelId="{8208146A-1B6C-4A74-A4CF-2D534AFAB01C}" type="pres">
      <dgm:prSet presAssocID="{EC3306C4-608D-490E-9132-BEE406A7EB7D}" presName="diagram" presStyleCnt="0">
        <dgm:presLayoutVars>
          <dgm:dir/>
          <dgm:resizeHandles val="exact"/>
        </dgm:presLayoutVars>
      </dgm:prSet>
      <dgm:spPr/>
      <dgm:t>
        <a:bodyPr/>
        <a:lstStyle/>
        <a:p>
          <a:endParaRPr lang="en-US"/>
        </a:p>
      </dgm:t>
    </dgm:pt>
    <dgm:pt modelId="{7458CE06-2061-4603-9300-FCF6175B5161}" type="pres">
      <dgm:prSet presAssocID="{7F5B0E17-5BD3-489D-A9A2-66A4F8E6AF84}" presName="node" presStyleLbl="node1" presStyleIdx="0" presStyleCnt="7">
        <dgm:presLayoutVars>
          <dgm:bulletEnabled val="1"/>
        </dgm:presLayoutVars>
      </dgm:prSet>
      <dgm:spPr/>
      <dgm:t>
        <a:bodyPr/>
        <a:lstStyle/>
        <a:p>
          <a:endParaRPr lang="en-US"/>
        </a:p>
      </dgm:t>
    </dgm:pt>
    <dgm:pt modelId="{62B94BB8-FB92-496E-8074-F1B337A92B48}" type="pres">
      <dgm:prSet presAssocID="{00955130-BA83-41A8-8846-0A6761CA0FE8}" presName="sibTrans" presStyleCnt="0"/>
      <dgm:spPr/>
      <dgm:t>
        <a:bodyPr/>
        <a:lstStyle/>
        <a:p>
          <a:endParaRPr lang="en-US"/>
        </a:p>
      </dgm:t>
    </dgm:pt>
    <dgm:pt modelId="{E8980E49-1A1C-4FF6-8F28-DE5F9617916B}" type="pres">
      <dgm:prSet presAssocID="{45A59020-C4DB-4A2A-AAAA-208A28DE7970}" presName="node" presStyleLbl="node1" presStyleIdx="1" presStyleCnt="7">
        <dgm:presLayoutVars>
          <dgm:bulletEnabled val="1"/>
        </dgm:presLayoutVars>
      </dgm:prSet>
      <dgm:spPr/>
      <dgm:t>
        <a:bodyPr/>
        <a:lstStyle/>
        <a:p>
          <a:endParaRPr lang="en-US"/>
        </a:p>
      </dgm:t>
    </dgm:pt>
    <dgm:pt modelId="{736646EF-4AE7-4A35-8FD6-060820C214DA}" type="pres">
      <dgm:prSet presAssocID="{651011A9-383F-4768-B9DE-9C0A8149D54E}" presName="sibTrans" presStyleCnt="0"/>
      <dgm:spPr/>
      <dgm:t>
        <a:bodyPr/>
        <a:lstStyle/>
        <a:p>
          <a:endParaRPr lang="en-US"/>
        </a:p>
      </dgm:t>
    </dgm:pt>
    <dgm:pt modelId="{91A09C8C-757B-4FD0-A715-8C4DF506BC66}" type="pres">
      <dgm:prSet presAssocID="{F1B3BCAA-A655-4FF5-9917-2799A4481FD8}" presName="node" presStyleLbl="node1" presStyleIdx="2" presStyleCnt="7">
        <dgm:presLayoutVars>
          <dgm:bulletEnabled val="1"/>
        </dgm:presLayoutVars>
      </dgm:prSet>
      <dgm:spPr/>
      <dgm:t>
        <a:bodyPr/>
        <a:lstStyle/>
        <a:p>
          <a:endParaRPr lang="en-US"/>
        </a:p>
      </dgm:t>
    </dgm:pt>
    <dgm:pt modelId="{4EE35DA4-13C4-47D7-8234-01CD2F904FDD}" type="pres">
      <dgm:prSet presAssocID="{AAC69634-9FFF-4851-B1F0-9D3902EB7CF4}" presName="sibTrans" presStyleCnt="0"/>
      <dgm:spPr/>
      <dgm:t>
        <a:bodyPr/>
        <a:lstStyle/>
        <a:p>
          <a:endParaRPr lang="en-US"/>
        </a:p>
      </dgm:t>
    </dgm:pt>
    <dgm:pt modelId="{1D9BCEB0-EE63-4883-9474-8784C7D80BEB}" type="pres">
      <dgm:prSet presAssocID="{DF27C5A2-6EBB-4555-BE85-C2ACB0558632}" presName="node" presStyleLbl="node1" presStyleIdx="3" presStyleCnt="7">
        <dgm:presLayoutVars>
          <dgm:bulletEnabled val="1"/>
        </dgm:presLayoutVars>
      </dgm:prSet>
      <dgm:spPr/>
      <dgm:t>
        <a:bodyPr/>
        <a:lstStyle/>
        <a:p>
          <a:endParaRPr lang="en-US"/>
        </a:p>
      </dgm:t>
    </dgm:pt>
    <dgm:pt modelId="{A3D970C5-D159-4D24-8D56-16ECBBCDBDA3}" type="pres">
      <dgm:prSet presAssocID="{A5D25A08-F0FB-48C3-A007-474EF16A7AE5}" presName="sibTrans" presStyleCnt="0"/>
      <dgm:spPr/>
      <dgm:t>
        <a:bodyPr/>
        <a:lstStyle/>
        <a:p>
          <a:endParaRPr lang="en-US"/>
        </a:p>
      </dgm:t>
    </dgm:pt>
    <dgm:pt modelId="{492CD395-C0BB-4791-B0C9-F8446BEDA073}" type="pres">
      <dgm:prSet presAssocID="{FB31803A-6E5B-4236-9839-68F2D1DCF27E}" presName="node" presStyleLbl="node1" presStyleIdx="4" presStyleCnt="7">
        <dgm:presLayoutVars>
          <dgm:bulletEnabled val="1"/>
        </dgm:presLayoutVars>
      </dgm:prSet>
      <dgm:spPr/>
      <dgm:t>
        <a:bodyPr/>
        <a:lstStyle/>
        <a:p>
          <a:endParaRPr lang="en-US"/>
        </a:p>
      </dgm:t>
    </dgm:pt>
    <dgm:pt modelId="{B683B39F-B99B-46BB-8A60-2D5BA8AA6D48}" type="pres">
      <dgm:prSet presAssocID="{15F53145-948B-4FC5-9EC2-C234BAD1A005}" presName="sibTrans" presStyleCnt="0"/>
      <dgm:spPr/>
      <dgm:t>
        <a:bodyPr/>
        <a:lstStyle/>
        <a:p>
          <a:endParaRPr lang="en-US"/>
        </a:p>
      </dgm:t>
    </dgm:pt>
    <dgm:pt modelId="{F69E742D-5C78-4842-924C-224EC4ED6A6C}" type="pres">
      <dgm:prSet presAssocID="{E371017C-443F-4118-B33D-3FAE8C37BA8E}" presName="node" presStyleLbl="node1" presStyleIdx="5" presStyleCnt="7">
        <dgm:presLayoutVars>
          <dgm:bulletEnabled val="1"/>
        </dgm:presLayoutVars>
      </dgm:prSet>
      <dgm:spPr/>
      <dgm:t>
        <a:bodyPr/>
        <a:lstStyle/>
        <a:p>
          <a:endParaRPr lang="en-US"/>
        </a:p>
      </dgm:t>
    </dgm:pt>
    <dgm:pt modelId="{BB5BA197-EE0D-4CE7-B9FA-959149E30DC9}" type="pres">
      <dgm:prSet presAssocID="{E60F73C9-E864-46A2-B4C1-29C7FFA25977}" presName="sibTrans" presStyleCnt="0"/>
      <dgm:spPr/>
      <dgm:t>
        <a:bodyPr/>
        <a:lstStyle/>
        <a:p>
          <a:endParaRPr lang="en-US"/>
        </a:p>
      </dgm:t>
    </dgm:pt>
    <dgm:pt modelId="{9211D4F5-28B4-4B7B-8A4A-6546B3B1EB1E}" type="pres">
      <dgm:prSet presAssocID="{FEBF48A3-76DF-452C-A5B9-783760D79FF4}" presName="node" presStyleLbl="node1" presStyleIdx="6" presStyleCnt="7">
        <dgm:presLayoutVars>
          <dgm:bulletEnabled val="1"/>
        </dgm:presLayoutVars>
      </dgm:prSet>
      <dgm:spPr/>
      <dgm:t>
        <a:bodyPr/>
        <a:lstStyle/>
        <a:p>
          <a:endParaRPr lang="en-US"/>
        </a:p>
      </dgm:t>
    </dgm:pt>
  </dgm:ptLst>
  <dgm:cxnLst>
    <dgm:cxn modelId="{532EB539-B69D-4FC5-8D95-2BB4A4A09427}" type="presOf" srcId="{DF27C5A2-6EBB-4555-BE85-C2ACB0558632}" destId="{1D9BCEB0-EE63-4883-9474-8784C7D80BEB}" srcOrd="0" destOrd="0" presId="urn:microsoft.com/office/officeart/2005/8/layout/default"/>
    <dgm:cxn modelId="{D6528F48-8737-4847-B01C-B9CE55BACDA4}" srcId="{EC3306C4-608D-490E-9132-BEE406A7EB7D}" destId="{FEBF48A3-76DF-452C-A5B9-783760D79FF4}" srcOrd="6" destOrd="0" parTransId="{FD2D42C6-195F-4FD2-B197-A237924D6112}" sibTransId="{8D118BFA-047B-4AD5-BF7B-FFC8619BAB1F}"/>
    <dgm:cxn modelId="{80186487-07CC-4550-9FB8-DF5DDCFD54BB}" srcId="{EC3306C4-608D-490E-9132-BEE406A7EB7D}" destId="{DF27C5A2-6EBB-4555-BE85-C2ACB0558632}" srcOrd="3" destOrd="0" parTransId="{F22E9E14-89DC-43C8-BD11-2D8A6EB8E023}" sibTransId="{A5D25A08-F0FB-48C3-A007-474EF16A7AE5}"/>
    <dgm:cxn modelId="{624E67E9-FC5C-4C97-B6A5-F37574570689}" srcId="{EC3306C4-608D-490E-9132-BEE406A7EB7D}" destId="{FB31803A-6E5B-4236-9839-68F2D1DCF27E}" srcOrd="4" destOrd="0" parTransId="{4650FD3D-602B-46C4-A4D3-3847E8839FBF}" sibTransId="{15F53145-948B-4FC5-9EC2-C234BAD1A005}"/>
    <dgm:cxn modelId="{4D60324F-E683-429A-9E6D-47D39EDCE689}" type="presOf" srcId="{7F5B0E17-5BD3-489D-A9A2-66A4F8E6AF84}" destId="{7458CE06-2061-4603-9300-FCF6175B5161}" srcOrd="0" destOrd="0" presId="urn:microsoft.com/office/officeart/2005/8/layout/default"/>
    <dgm:cxn modelId="{C662CD2E-A1FB-47BF-BCE4-51AF1112916A}" type="presOf" srcId="{FB31803A-6E5B-4236-9839-68F2D1DCF27E}" destId="{492CD395-C0BB-4791-B0C9-F8446BEDA073}" srcOrd="0" destOrd="0" presId="urn:microsoft.com/office/officeart/2005/8/layout/default"/>
    <dgm:cxn modelId="{CCDCAEC7-37F4-4FB1-81E1-5CD5DBF37190}" srcId="{EC3306C4-608D-490E-9132-BEE406A7EB7D}" destId="{7F5B0E17-5BD3-489D-A9A2-66A4F8E6AF84}" srcOrd="0" destOrd="0" parTransId="{9E7142BA-8526-47AB-8E5A-3D77E1B1CBD5}" sibTransId="{00955130-BA83-41A8-8846-0A6761CA0FE8}"/>
    <dgm:cxn modelId="{BBC92AF7-B8D6-40A3-A61F-43F47D97EB83}" srcId="{EC3306C4-608D-490E-9132-BEE406A7EB7D}" destId="{F1B3BCAA-A655-4FF5-9917-2799A4481FD8}" srcOrd="2" destOrd="0" parTransId="{27B4DC9B-B139-4D82-AE71-03A81E5ED2FC}" sibTransId="{AAC69634-9FFF-4851-B1F0-9D3902EB7CF4}"/>
    <dgm:cxn modelId="{3D33EFFB-8400-4A5C-BA7D-B683AE7A8555}" type="presOf" srcId="{EC3306C4-608D-490E-9132-BEE406A7EB7D}" destId="{8208146A-1B6C-4A74-A4CF-2D534AFAB01C}" srcOrd="0" destOrd="0" presId="urn:microsoft.com/office/officeart/2005/8/layout/default"/>
    <dgm:cxn modelId="{CFA4A757-F124-4751-9C4F-9B58536E9C3B}" type="presOf" srcId="{E371017C-443F-4118-B33D-3FAE8C37BA8E}" destId="{F69E742D-5C78-4842-924C-224EC4ED6A6C}" srcOrd="0" destOrd="0" presId="urn:microsoft.com/office/officeart/2005/8/layout/default"/>
    <dgm:cxn modelId="{C448F45B-CF3B-4A5F-A2AB-02F07254836C}" srcId="{EC3306C4-608D-490E-9132-BEE406A7EB7D}" destId="{45A59020-C4DB-4A2A-AAAA-208A28DE7970}" srcOrd="1" destOrd="0" parTransId="{66BA019B-5B9F-42B1-B0D0-02DAFA51DACF}" sibTransId="{651011A9-383F-4768-B9DE-9C0A8149D54E}"/>
    <dgm:cxn modelId="{86510BDA-7791-4DC8-A8E1-74799BFE75D3}" type="presOf" srcId="{FEBF48A3-76DF-452C-A5B9-783760D79FF4}" destId="{9211D4F5-28B4-4B7B-8A4A-6546B3B1EB1E}" srcOrd="0" destOrd="0" presId="urn:microsoft.com/office/officeart/2005/8/layout/default"/>
    <dgm:cxn modelId="{FC58C003-A7E6-4308-8D8E-DC028DE2954C}" type="presOf" srcId="{45A59020-C4DB-4A2A-AAAA-208A28DE7970}" destId="{E8980E49-1A1C-4FF6-8F28-DE5F9617916B}" srcOrd="0" destOrd="0" presId="urn:microsoft.com/office/officeart/2005/8/layout/default"/>
    <dgm:cxn modelId="{D1C30070-03CD-42E4-92BD-FF1A7E07E087}" srcId="{EC3306C4-608D-490E-9132-BEE406A7EB7D}" destId="{E371017C-443F-4118-B33D-3FAE8C37BA8E}" srcOrd="5" destOrd="0" parTransId="{9A212B49-D27C-40F7-9590-DD4D2E723B4C}" sibTransId="{E60F73C9-E864-46A2-B4C1-29C7FFA25977}"/>
    <dgm:cxn modelId="{4E8A3BE2-632B-43A7-AB98-D167EFBA3154}" type="presOf" srcId="{F1B3BCAA-A655-4FF5-9917-2799A4481FD8}" destId="{91A09C8C-757B-4FD0-A715-8C4DF506BC66}" srcOrd="0" destOrd="0" presId="urn:microsoft.com/office/officeart/2005/8/layout/default"/>
    <dgm:cxn modelId="{197E55B5-F5E6-4D14-A1EA-BCB36273C380}" type="presParOf" srcId="{8208146A-1B6C-4A74-A4CF-2D534AFAB01C}" destId="{7458CE06-2061-4603-9300-FCF6175B5161}" srcOrd="0" destOrd="0" presId="urn:microsoft.com/office/officeart/2005/8/layout/default"/>
    <dgm:cxn modelId="{4F167DFB-2B72-4F05-9C84-E3581BF3FDE1}" type="presParOf" srcId="{8208146A-1B6C-4A74-A4CF-2D534AFAB01C}" destId="{62B94BB8-FB92-496E-8074-F1B337A92B48}" srcOrd="1" destOrd="0" presId="urn:microsoft.com/office/officeart/2005/8/layout/default"/>
    <dgm:cxn modelId="{ADABB0AC-E243-4DF4-8C21-7B1D3149C47B}" type="presParOf" srcId="{8208146A-1B6C-4A74-A4CF-2D534AFAB01C}" destId="{E8980E49-1A1C-4FF6-8F28-DE5F9617916B}" srcOrd="2" destOrd="0" presId="urn:microsoft.com/office/officeart/2005/8/layout/default"/>
    <dgm:cxn modelId="{549BABFB-F926-4417-8C99-20122505B3F9}" type="presParOf" srcId="{8208146A-1B6C-4A74-A4CF-2D534AFAB01C}" destId="{736646EF-4AE7-4A35-8FD6-060820C214DA}" srcOrd="3" destOrd="0" presId="urn:microsoft.com/office/officeart/2005/8/layout/default"/>
    <dgm:cxn modelId="{F733EE85-1BE9-438C-8B09-6EB953F26423}" type="presParOf" srcId="{8208146A-1B6C-4A74-A4CF-2D534AFAB01C}" destId="{91A09C8C-757B-4FD0-A715-8C4DF506BC66}" srcOrd="4" destOrd="0" presId="urn:microsoft.com/office/officeart/2005/8/layout/default"/>
    <dgm:cxn modelId="{B849C429-7F91-47A5-8E23-49EE6B1B7946}" type="presParOf" srcId="{8208146A-1B6C-4A74-A4CF-2D534AFAB01C}" destId="{4EE35DA4-13C4-47D7-8234-01CD2F904FDD}" srcOrd="5" destOrd="0" presId="urn:microsoft.com/office/officeart/2005/8/layout/default"/>
    <dgm:cxn modelId="{1D40B270-B29C-4B7A-B4B0-6D0806AA5B58}" type="presParOf" srcId="{8208146A-1B6C-4A74-A4CF-2D534AFAB01C}" destId="{1D9BCEB0-EE63-4883-9474-8784C7D80BEB}" srcOrd="6" destOrd="0" presId="urn:microsoft.com/office/officeart/2005/8/layout/default"/>
    <dgm:cxn modelId="{7B8D4D21-9EA6-4964-A658-E9C77E307ECE}" type="presParOf" srcId="{8208146A-1B6C-4A74-A4CF-2D534AFAB01C}" destId="{A3D970C5-D159-4D24-8D56-16ECBBCDBDA3}" srcOrd="7" destOrd="0" presId="urn:microsoft.com/office/officeart/2005/8/layout/default"/>
    <dgm:cxn modelId="{C64364F4-FEB9-4BEB-ABBC-6B198B4B218B}" type="presParOf" srcId="{8208146A-1B6C-4A74-A4CF-2D534AFAB01C}" destId="{492CD395-C0BB-4791-B0C9-F8446BEDA073}" srcOrd="8" destOrd="0" presId="urn:microsoft.com/office/officeart/2005/8/layout/default"/>
    <dgm:cxn modelId="{C69254FF-89E0-4624-B50C-ECA90C905ABA}" type="presParOf" srcId="{8208146A-1B6C-4A74-A4CF-2D534AFAB01C}" destId="{B683B39F-B99B-46BB-8A60-2D5BA8AA6D48}" srcOrd="9" destOrd="0" presId="urn:microsoft.com/office/officeart/2005/8/layout/default"/>
    <dgm:cxn modelId="{EAB91E1B-EF2E-4B3C-8F0A-7959BA139420}" type="presParOf" srcId="{8208146A-1B6C-4A74-A4CF-2D534AFAB01C}" destId="{F69E742D-5C78-4842-924C-224EC4ED6A6C}" srcOrd="10" destOrd="0" presId="urn:microsoft.com/office/officeart/2005/8/layout/default"/>
    <dgm:cxn modelId="{BA55A19C-8027-4531-B445-C801C25A8F9A}" type="presParOf" srcId="{8208146A-1B6C-4A74-A4CF-2D534AFAB01C}" destId="{BB5BA197-EE0D-4CE7-B9FA-959149E30DC9}" srcOrd="11" destOrd="0" presId="urn:microsoft.com/office/officeart/2005/8/layout/default"/>
    <dgm:cxn modelId="{A72334A8-7590-40B5-A710-480DA621D485}" type="presParOf" srcId="{8208146A-1B6C-4A74-A4CF-2D534AFAB01C}" destId="{9211D4F5-28B4-4B7B-8A4A-6546B3B1EB1E}"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The BMW plant in Spartanburg, SC, uses landfill gas as a fuel in its CHP system.  The company uses the fuel to produce electricity, and heat from the turbines is used as process steam.  The CHP system produces 30% of the electricity needed in the plant and 60% of the steam.  It saves the company $5-7 million a year and reduces CO</a:t>
          </a:r>
          <a:r>
            <a:rPr lang="en-US" sz="1400" baseline="-25000" dirty="0" smtClean="0"/>
            <a:t>2</a:t>
          </a:r>
          <a:r>
            <a:rPr lang="en-US" sz="1400" baseline="0" dirty="0" smtClean="0"/>
            <a:t> emissions by more than 90,000 tons per year.</a:t>
          </a:r>
          <a:r>
            <a:rPr lang="en-US" sz="1400" baseline="30000" dirty="0" smtClean="0"/>
            <a:t>1</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ScaleX="52041" custLinFactNeighborX="15594" custLinFactNeighborY="441">
        <dgm:presLayoutVars>
          <dgm:chMax val="0"/>
          <dgm:bulletEnabled val="1"/>
        </dgm:presLayoutVars>
      </dgm:prSet>
      <dgm:spPr/>
      <dgm:t>
        <a:bodyPr/>
        <a:lstStyle/>
        <a:p>
          <a:endParaRPr lang="en-US"/>
        </a:p>
      </dgm:t>
    </dgm:pt>
  </dgm:ptLst>
  <dgm:cxnLst>
    <dgm:cxn modelId="{8754452A-4D57-4CBF-A8BA-D5234A2E0037}"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0DC24E75-A5A0-4966-963F-B74DABECC1CD}" type="presOf" srcId="{706CC38C-CCAA-416E-8B41-25CAA89F1897}" destId="{F48E3D62-5A5C-47D5-8CC0-6C5ECB4A1EE9}" srcOrd="0" destOrd="0" presId="urn:microsoft.com/office/officeart/2005/8/layout/hList2"/>
    <dgm:cxn modelId="{92D3EF98-D1CD-4E14-97CD-50C508709539}"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C541E0EE-2B4E-40BA-9DC5-D816C6F6E5FD}" type="presParOf" srcId="{F48E3D62-5A5C-47D5-8CC0-6C5ECB4A1EE9}" destId="{04692C2A-C643-4A3E-AB35-433D0BFFF17F}" srcOrd="0" destOrd="0" presId="urn:microsoft.com/office/officeart/2005/8/layout/hList2"/>
    <dgm:cxn modelId="{DFA50F7E-5E02-408B-AD93-21C9BE1CF3BE}" type="presParOf" srcId="{04692C2A-C643-4A3E-AB35-433D0BFFF17F}" destId="{CE974109-CA0F-440F-94D3-0CD624624309}" srcOrd="0" destOrd="0" presId="urn:microsoft.com/office/officeart/2005/8/layout/hList2"/>
    <dgm:cxn modelId="{FBAEC9F1-D77C-4DA2-879C-7010961459B4}" type="presParOf" srcId="{04692C2A-C643-4A3E-AB35-433D0BFFF17F}" destId="{04D9B468-C7DB-4896-A785-625B2A83C092}" srcOrd="1" destOrd="0" presId="urn:microsoft.com/office/officeart/2005/8/layout/hList2"/>
    <dgm:cxn modelId="{6481F55A-D8BF-4D53-8DFE-D5307511988F}"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S.C. Johnson had set the goal of cutting its absolute greenhouse gas emissions by 8% between 2005 and 2010.   Instead, it achieved a reduction of more than 27%.  It did this by using a variety of renewable sources to power its plants including waste methane from landfills, biomass, and wind.</a:t>
          </a:r>
          <a:r>
            <a:rPr lang="en-US" sz="1400" baseline="30000" dirty="0" smtClean="0"/>
            <a:t>1</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85236" custScaleY="84201" custLinFactNeighborX="8814" custLinFactNeighborY="918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ScaleX="52041" custLinFactNeighborX="15594" custLinFactNeighborY="441">
        <dgm:presLayoutVars>
          <dgm:chMax val="0"/>
          <dgm:bulletEnabled val="1"/>
        </dgm:presLayoutVars>
      </dgm:prSet>
      <dgm:spPr/>
      <dgm:t>
        <a:bodyPr/>
        <a:lstStyle/>
        <a:p>
          <a:endParaRPr lang="en-US"/>
        </a:p>
      </dgm:t>
    </dgm:pt>
  </dgm:ptLst>
  <dgm:cxnLst>
    <dgm:cxn modelId="{7653074D-C5AE-46B8-924F-DE29DF38B74A}" srcId="{FFC9B2A8-8099-4EE4-B21E-726F4DF27A71}" destId="{112CA22B-B042-40A5-9794-0730A5CA5011}" srcOrd="0" destOrd="0" parTransId="{DE105B56-DA8B-4AD7-8123-FF2C2A60A9B6}" sibTransId="{CCDA51FA-D6D3-44AF-8470-BB9D8CB320E8}"/>
    <dgm:cxn modelId="{EA8116C1-67D7-4C8D-BE4B-34E0C284537C}" type="presOf" srcId="{706CC38C-CCAA-416E-8B41-25CAA89F1897}" destId="{F48E3D62-5A5C-47D5-8CC0-6C5ECB4A1EE9}" srcOrd="0" destOrd="0" presId="urn:microsoft.com/office/officeart/2005/8/layout/hList2"/>
    <dgm:cxn modelId="{5DA95041-5E2D-485B-B4FC-DC4FBE9AB5AB}" type="presOf" srcId="{112CA22B-B042-40A5-9794-0730A5CA5011}" destId="{04D9B468-C7DB-4896-A785-625B2A83C092}" srcOrd="0" destOrd="0" presId="urn:microsoft.com/office/officeart/2005/8/layout/hList2"/>
    <dgm:cxn modelId="{7EA97AF9-42FA-4CB5-83F1-1E5DB5CEB496}"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A672DD19-E5E6-4ADA-9BD0-734BCCCA546F}" type="presParOf" srcId="{F48E3D62-5A5C-47D5-8CC0-6C5ECB4A1EE9}" destId="{04692C2A-C643-4A3E-AB35-433D0BFFF17F}" srcOrd="0" destOrd="0" presId="urn:microsoft.com/office/officeart/2005/8/layout/hList2"/>
    <dgm:cxn modelId="{BE398C54-A4A0-40C5-BAD8-7D378E50A11D}" type="presParOf" srcId="{04692C2A-C643-4A3E-AB35-433D0BFFF17F}" destId="{CE974109-CA0F-440F-94D3-0CD624624309}" srcOrd="0" destOrd="0" presId="urn:microsoft.com/office/officeart/2005/8/layout/hList2"/>
    <dgm:cxn modelId="{83668A76-50DA-4BC5-85CA-88A00134F6DB}" type="presParOf" srcId="{04692C2A-C643-4A3E-AB35-433D0BFFF17F}" destId="{04D9B468-C7DB-4896-A785-625B2A83C092}" srcOrd="1" destOrd="0" presId="urn:microsoft.com/office/officeart/2005/8/layout/hList2"/>
    <dgm:cxn modelId="{9094826D-79C4-4CCA-B7C2-F9272636DF3C}"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Energy Efficiency</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08E8906-7C6E-4353-A93F-D4CEBA64DA6D}">
      <dgm:prSet phldrT="[Text]" custT="1"/>
      <dgm:spPr/>
      <dgm:t>
        <a:bodyPr/>
        <a:lstStyle/>
        <a:p>
          <a:r>
            <a:rPr lang="en-US" sz="1400" dirty="0" smtClean="0"/>
            <a:t>Technical Assistance</a:t>
          </a:r>
          <a:endParaRPr lang="en-US" sz="1400" dirty="0"/>
        </a:p>
      </dgm:t>
    </dgm:pt>
    <dgm:pt modelId="{26E05168-3686-4283-B3EF-B9113C280070}" type="parTrans" cxnId="{07B50E13-C739-44DC-9DEE-2B6E3B969050}">
      <dgm:prSet/>
      <dgm:spPr/>
      <dgm:t>
        <a:bodyPr/>
        <a:lstStyle/>
        <a:p>
          <a:endParaRPr lang="en-US"/>
        </a:p>
      </dgm:t>
    </dgm:pt>
    <dgm:pt modelId="{CEC9DF70-FA7D-416B-9835-BE8B639A0B0F}" type="sibTrans" cxnId="{07B50E13-C739-44DC-9DEE-2B6E3B969050}">
      <dgm:prSet/>
      <dgm:spPr/>
      <dgm:t>
        <a:bodyPr/>
        <a:lstStyle/>
        <a:p>
          <a:endParaRPr lang="en-US"/>
        </a:p>
      </dgm:t>
    </dgm:pt>
    <dgm:pt modelId="{2C659501-E0AC-4E46-BB9D-9C9ED14D6B0F}">
      <dgm:prSet phldrT="[Text]" custT="1"/>
      <dgm:spPr/>
      <dgm:t>
        <a:bodyPr/>
        <a:lstStyle/>
        <a:p>
          <a:r>
            <a:rPr lang="en-US" sz="1400" dirty="0" smtClean="0"/>
            <a:t>Metrics/Assessment Tools</a:t>
          </a:r>
          <a:endParaRPr lang="en-US" sz="1400" dirty="0"/>
        </a:p>
      </dgm:t>
    </dgm:pt>
    <dgm:pt modelId="{51D0776D-474F-4293-AD61-5C3020626746}" type="parTrans" cxnId="{14F5BDA5-05E6-4617-A84B-DC4029B5E16E}">
      <dgm:prSet/>
      <dgm:spPr/>
      <dgm:t>
        <a:bodyPr/>
        <a:lstStyle/>
        <a:p>
          <a:endParaRPr lang="en-US"/>
        </a:p>
      </dgm:t>
    </dgm:pt>
    <dgm:pt modelId="{78FF08AF-08BE-492D-97C8-52BA5188127C}" type="sibTrans" cxnId="{14F5BDA5-05E6-4617-A84B-DC4029B5E16E}">
      <dgm:prSet/>
      <dgm:spPr/>
      <dgm:t>
        <a:bodyPr/>
        <a:lstStyle/>
        <a:p>
          <a:endParaRPr lang="en-US"/>
        </a:p>
      </dgm:t>
    </dgm:pt>
    <dgm:pt modelId="{C50D1C84-0C60-4718-8A75-B22D9E83493E}">
      <dgm:prSet phldrT="[Text]" custT="1"/>
      <dgm:spPr/>
      <dgm:t>
        <a:bodyPr/>
        <a:lstStyle/>
        <a:p>
          <a:r>
            <a:rPr lang="en-US" sz="1400" dirty="0" smtClean="0"/>
            <a:t>CHP</a:t>
          </a:r>
          <a:endParaRPr lang="en-US" sz="1400" dirty="0"/>
        </a:p>
      </dgm:t>
    </dgm:pt>
    <dgm:pt modelId="{F0325DAD-2D10-4AE7-A622-AE5A011E890B}" type="parTrans" cxnId="{3CE56F8A-7654-4FDA-9502-0DC5EB55090C}">
      <dgm:prSet/>
      <dgm:spPr/>
      <dgm:t>
        <a:bodyPr/>
        <a:lstStyle/>
        <a:p>
          <a:endParaRPr lang="en-US"/>
        </a:p>
      </dgm:t>
    </dgm:pt>
    <dgm:pt modelId="{CEFC67D5-0D6C-4424-9CDF-C112A0E4DAAF}" type="sibTrans" cxnId="{3CE56F8A-7654-4FDA-9502-0DC5EB55090C}">
      <dgm:prSet/>
      <dgm:spPr/>
      <dgm:t>
        <a:bodyPr/>
        <a:lstStyle/>
        <a:p>
          <a:endParaRPr lang="en-US"/>
        </a:p>
      </dgm:t>
    </dgm:pt>
    <dgm:pt modelId="{B061D419-1A2B-4FA8-847C-B3E9C13D7748}">
      <dgm:prSet phldrT="[Text]" custT="1"/>
      <dgm:spPr/>
      <dgm:t>
        <a:bodyPr/>
        <a:lstStyle/>
        <a:p>
          <a:r>
            <a:rPr lang="en-US" sz="1400" dirty="0" smtClean="0"/>
            <a:t>How-to Guides</a:t>
          </a:r>
          <a:endParaRPr lang="en-US" sz="1400" dirty="0"/>
        </a:p>
      </dgm:t>
    </dgm:pt>
    <dgm:pt modelId="{A4922C0A-6939-4D0B-8B98-A95B4DF936AC}" type="parTrans" cxnId="{2A9314D8-FF37-44F0-8F05-FE263E19E4A0}">
      <dgm:prSet/>
      <dgm:spPr/>
      <dgm:t>
        <a:bodyPr/>
        <a:lstStyle/>
        <a:p>
          <a:endParaRPr lang="en-US"/>
        </a:p>
      </dgm:t>
    </dgm:pt>
    <dgm:pt modelId="{DF9CD16C-0D4D-4487-80C6-FEB9295B5C4D}" type="sibTrans" cxnId="{2A9314D8-FF37-44F0-8F05-FE263E19E4A0}">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3FA28045-C296-4B91-8AD6-D02BE6F8BC09}" type="presOf" srcId="{706CC38C-CCAA-416E-8B41-25CAA89F1897}" destId="{F48E3D62-5A5C-47D5-8CC0-6C5ECB4A1EE9}" srcOrd="0" destOrd="0" presId="urn:microsoft.com/office/officeart/2005/8/layout/hList2"/>
    <dgm:cxn modelId="{5B4D16BF-BE1F-4DF9-919F-BF53BC289AAE}" type="presOf" srcId="{C50D1C84-0C60-4718-8A75-B22D9E83493E}" destId="{04D9B468-C7DB-4896-A785-625B2A83C092}" srcOrd="0" destOrd="1" presId="urn:microsoft.com/office/officeart/2005/8/layout/hList2"/>
    <dgm:cxn modelId="{14F5BDA5-05E6-4617-A84B-DC4029B5E16E}" srcId="{FFC9B2A8-8099-4EE4-B21E-726F4DF27A71}" destId="{2C659501-E0AC-4E46-BB9D-9C9ED14D6B0F}" srcOrd="3" destOrd="0" parTransId="{51D0776D-474F-4293-AD61-5C3020626746}" sibTransId="{78FF08AF-08BE-492D-97C8-52BA5188127C}"/>
    <dgm:cxn modelId="{8DC8F002-8359-4CAE-BFC5-476B1E4BBE9E}" type="presOf" srcId="{2C659501-E0AC-4E46-BB9D-9C9ED14D6B0F}" destId="{04D9B468-C7DB-4896-A785-625B2A83C092}" srcOrd="0" destOrd="3"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66F7E223-CAAD-4A1F-98BE-6B6F18583F68}" type="presOf" srcId="{FFC9B2A8-8099-4EE4-B21E-726F4DF27A71}" destId="{D325A295-D3B8-4E94-8C14-A76270783C88}" srcOrd="0" destOrd="0" presId="urn:microsoft.com/office/officeart/2005/8/layout/hList2"/>
    <dgm:cxn modelId="{3CE56F8A-7654-4FDA-9502-0DC5EB55090C}" srcId="{FFC9B2A8-8099-4EE4-B21E-726F4DF27A71}" destId="{C50D1C84-0C60-4718-8A75-B22D9E83493E}" srcOrd="1" destOrd="0" parTransId="{F0325DAD-2D10-4AE7-A622-AE5A011E890B}" sibTransId="{CEFC67D5-0D6C-4424-9CDF-C112A0E4DAAF}"/>
    <dgm:cxn modelId="{C037E3D3-D01E-44DD-89DE-1C01D6B9D585}" type="presOf" srcId="{112CA22B-B042-40A5-9794-0730A5CA5011}" destId="{04D9B468-C7DB-4896-A785-625B2A83C092}" srcOrd="0" destOrd="0" presId="urn:microsoft.com/office/officeart/2005/8/layout/hList2"/>
    <dgm:cxn modelId="{07B50E13-C739-44DC-9DEE-2B6E3B969050}" srcId="{FFC9B2A8-8099-4EE4-B21E-726F4DF27A71}" destId="{F08E8906-7C6E-4353-A93F-D4CEBA64DA6D}" srcOrd="2" destOrd="0" parTransId="{26E05168-3686-4283-B3EF-B9113C280070}" sibTransId="{CEC9DF70-FA7D-416B-9835-BE8B639A0B0F}"/>
    <dgm:cxn modelId="{DA8AA6BC-5A3C-4487-9617-6E7A7748AD1B}" type="presOf" srcId="{B061D419-1A2B-4FA8-847C-B3E9C13D7748}" destId="{04D9B468-C7DB-4896-A785-625B2A83C092}" srcOrd="0" destOrd="4" presId="urn:microsoft.com/office/officeart/2005/8/layout/hList2"/>
    <dgm:cxn modelId="{2A9314D8-FF37-44F0-8F05-FE263E19E4A0}" srcId="{FFC9B2A8-8099-4EE4-B21E-726F4DF27A71}" destId="{B061D419-1A2B-4FA8-847C-B3E9C13D7748}" srcOrd="4" destOrd="0" parTransId="{A4922C0A-6939-4D0B-8B98-A95B4DF936AC}" sibTransId="{DF9CD16C-0D4D-4487-80C6-FEB9295B5C4D}"/>
    <dgm:cxn modelId="{EF1A5FDF-50A1-4806-9DB3-7209C93D49A6}" type="presOf" srcId="{F08E8906-7C6E-4353-A93F-D4CEBA64DA6D}" destId="{04D9B468-C7DB-4896-A785-625B2A83C092}" srcOrd="0" destOrd="2"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36166263-58B6-40E5-AE2C-B4BECCCE1DA5}" type="presParOf" srcId="{F48E3D62-5A5C-47D5-8CC0-6C5ECB4A1EE9}" destId="{04692C2A-C643-4A3E-AB35-433D0BFFF17F}" srcOrd="0" destOrd="0" presId="urn:microsoft.com/office/officeart/2005/8/layout/hList2"/>
    <dgm:cxn modelId="{6966FAAA-9CBA-46FF-B862-015B47E53204}" type="presParOf" srcId="{04692C2A-C643-4A3E-AB35-433D0BFFF17F}" destId="{CE974109-CA0F-440F-94D3-0CD624624309}" srcOrd="0" destOrd="0" presId="urn:microsoft.com/office/officeart/2005/8/layout/hList2"/>
    <dgm:cxn modelId="{ECFD2E3E-C714-444E-AF76-6DF7E8C3F131}" type="presParOf" srcId="{04692C2A-C643-4A3E-AB35-433D0BFFF17F}" destId="{04D9B468-C7DB-4896-A785-625B2A83C092}" srcOrd="1" destOrd="0" presId="urn:microsoft.com/office/officeart/2005/8/layout/hList2"/>
    <dgm:cxn modelId="{B327830C-618F-4109-9EB5-83A47E5A22DC}"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257FAAE-8E77-496F-A413-DA2896B02F99}"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05EA9EF-6F8B-4DA6-9686-57663A0D24B7}">
      <dgm:prSet phldrT="[Text]">
        <dgm:style>
          <a:lnRef idx="1">
            <a:schemeClr val="accent5"/>
          </a:lnRef>
          <a:fillRef idx="3">
            <a:schemeClr val="accent5"/>
          </a:fillRef>
          <a:effectRef idx="2">
            <a:schemeClr val="accent5"/>
          </a:effectRef>
          <a:fontRef idx="minor">
            <a:schemeClr val="lt1"/>
          </a:fontRef>
        </dgm:style>
      </dgm:prSet>
      <dgm:spPr/>
      <dgm:t>
        <a:bodyPr/>
        <a:lstStyle/>
        <a:p>
          <a:pPr algn="ctr"/>
          <a:r>
            <a:rPr lang="en-US" b="1" dirty="0" smtClean="0"/>
            <a:t>Records Examination</a:t>
          </a:r>
          <a:endParaRPr lang="en-US" b="1" dirty="0"/>
        </a:p>
      </dgm:t>
    </dgm:pt>
    <dgm:pt modelId="{BDCBE1B5-49E4-44C1-B25F-465645506E93}" type="parTrans" cxnId="{BB056556-CE40-44FE-8588-C45566F58DFB}">
      <dgm:prSet/>
      <dgm:spPr/>
      <dgm:t>
        <a:bodyPr/>
        <a:lstStyle/>
        <a:p>
          <a:endParaRPr lang="en-US"/>
        </a:p>
      </dgm:t>
    </dgm:pt>
    <dgm:pt modelId="{C0F3D3F6-5044-4AF2-860E-5E41B57FF4DE}" type="sibTrans" cxnId="{BB056556-CE40-44FE-8588-C45566F58DFB}">
      <dgm:prSet/>
      <dgm:spPr/>
      <dgm:t>
        <a:bodyPr/>
        <a:lstStyle/>
        <a:p>
          <a:endParaRPr lang="en-US"/>
        </a:p>
      </dgm:t>
    </dgm:pt>
    <dgm:pt modelId="{E62577A8-AA35-409B-BE47-3029A353E32B}">
      <dgm:prSet phldrT="[Text]">
        <dgm:style>
          <a:lnRef idx="1">
            <a:schemeClr val="accent5"/>
          </a:lnRef>
          <a:fillRef idx="3">
            <a:schemeClr val="accent5"/>
          </a:fillRef>
          <a:effectRef idx="2">
            <a:schemeClr val="accent5"/>
          </a:effectRef>
          <a:fontRef idx="minor">
            <a:schemeClr val="lt1"/>
          </a:fontRef>
        </dgm:style>
      </dgm:prSet>
      <dgm:spPr/>
      <dgm:t>
        <a:bodyPr/>
        <a:lstStyle/>
        <a:p>
          <a:pPr algn="l"/>
          <a:r>
            <a:rPr lang="en-US" dirty="0" smtClean="0"/>
            <a:t>Look at records such as purchasing and maintenance logs, supply invoices, waste hauling records, recycling invoices</a:t>
          </a:r>
          <a:endParaRPr lang="en-US" dirty="0"/>
        </a:p>
      </dgm:t>
    </dgm:pt>
    <dgm:pt modelId="{C838A284-FEA9-4BE5-92F4-70E3F50B050C}" type="parTrans" cxnId="{D805FD78-AB26-44D8-B70D-C5736FD0894A}">
      <dgm:prSet/>
      <dgm:spPr/>
      <dgm:t>
        <a:bodyPr/>
        <a:lstStyle/>
        <a:p>
          <a:endParaRPr lang="en-US"/>
        </a:p>
      </dgm:t>
    </dgm:pt>
    <dgm:pt modelId="{CABCC2D4-55AD-401F-A3FD-AB6C5E2AD925}" type="sibTrans" cxnId="{D805FD78-AB26-44D8-B70D-C5736FD0894A}">
      <dgm:prSet/>
      <dgm:spPr/>
      <dgm:t>
        <a:bodyPr/>
        <a:lstStyle/>
        <a:p>
          <a:endParaRPr lang="en-US"/>
        </a:p>
      </dgm:t>
    </dgm:pt>
    <dgm:pt modelId="{290B9D80-3283-49F1-9278-A1E845A6A99B}">
      <dgm:prSet phldrT="[Text]">
        <dgm:style>
          <a:lnRef idx="1">
            <a:schemeClr val="accent2"/>
          </a:lnRef>
          <a:fillRef idx="3">
            <a:schemeClr val="accent2"/>
          </a:fillRef>
          <a:effectRef idx="2">
            <a:schemeClr val="accent2"/>
          </a:effectRef>
          <a:fontRef idx="minor">
            <a:schemeClr val="lt1"/>
          </a:fontRef>
        </dgm:style>
      </dgm:prSet>
      <dgm:spPr/>
      <dgm:t>
        <a:bodyPr/>
        <a:lstStyle/>
        <a:p>
          <a:pPr algn="ctr"/>
          <a:r>
            <a:rPr lang="en-US" b="1" dirty="0" smtClean="0"/>
            <a:t>Walk-through</a:t>
          </a:r>
          <a:endParaRPr lang="en-US" b="1" dirty="0"/>
        </a:p>
      </dgm:t>
    </dgm:pt>
    <dgm:pt modelId="{117A636C-B041-47DD-BB73-630FAC34CF2D}" type="parTrans" cxnId="{5CE4DDE6-6D4D-4532-941E-D13699B712BB}">
      <dgm:prSet/>
      <dgm:spPr/>
      <dgm:t>
        <a:bodyPr/>
        <a:lstStyle/>
        <a:p>
          <a:endParaRPr lang="en-US"/>
        </a:p>
      </dgm:t>
    </dgm:pt>
    <dgm:pt modelId="{90CF8DA7-224F-42BA-ABB9-E2FBE5C8F196}" type="sibTrans" cxnId="{5CE4DDE6-6D4D-4532-941E-D13699B712BB}">
      <dgm:prSet/>
      <dgm:spPr/>
      <dgm:t>
        <a:bodyPr/>
        <a:lstStyle/>
        <a:p>
          <a:endParaRPr lang="en-US"/>
        </a:p>
      </dgm:t>
    </dgm:pt>
    <dgm:pt modelId="{744CD508-77A9-4ED5-A5A3-C1B819D69515}">
      <dgm:prSet phldrT="[Text]">
        <dgm:style>
          <a:lnRef idx="1">
            <a:schemeClr val="accent2"/>
          </a:lnRef>
          <a:fillRef idx="3">
            <a:schemeClr val="accent2"/>
          </a:fillRef>
          <a:effectRef idx="2">
            <a:schemeClr val="accent2"/>
          </a:effectRef>
          <a:fontRef idx="minor">
            <a:schemeClr val="lt1"/>
          </a:fontRef>
        </dgm:style>
      </dgm:prSet>
      <dgm:spPr/>
      <dgm:t>
        <a:bodyPr/>
        <a:lstStyle/>
        <a:p>
          <a:pPr algn="l"/>
          <a:r>
            <a:rPr lang="en-US" dirty="0" smtClean="0"/>
            <a:t>Follow your production through a facility, talking with employees, observing types of waste and how it’s produced, inefficiencies, and space issues</a:t>
          </a:r>
          <a:endParaRPr lang="en-US" dirty="0"/>
        </a:p>
      </dgm:t>
    </dgm:pt>
    <dgm:pt modelId="{F67640F6-E2D3-4F3A-B175-F401DC51678A}" type="parTrans" cxnId="{0AD60DAC-430D-4037-8DE0-EEBF877F150B}">
      <dgm:prSet/>
      <dgm:spPr/>
      <dgm:t>
        <a:bodyPr/>
        <a:lstStyle/>
        <a:p>
          <a:endParaRPr lang="en-US"/>
        </a:p>
      </dgm:t>
    </dgm:pt>
    <dgm:pt modelId="{6002FECA-EBEB-4F2F-B827-5C964CCAA68E}" type="sibTrans" cxnId="{0AD60DAC-430D-4037-8DE0-EEBF877F150B}">
      <dgm:prSet/>
      <dgm:spPr/>
      <dgm:t>
        <a:bodyPr/>
        <a:lstStyle/>
        <a:p>
          <a:endParaRPr lang="en-US"/>
        </a:p>
      </dgm:t>
    </dgm:pt>
    <dgm:pt modelId="{5B67D4AD-389E-4DB6-88EA-298D7485A1B5}">
      <dgm:prSet phldrT="[Text]"/>
      <dgm:spPr/>
      <dgm:t>
        <a:bodyPr/>
        <a:lstStyle/>
        <a:p>
          <a:pPr algn="ctr"/>
          <a:r>
            <a:rPr lang="en-US" b="1" dirty="0" smtClean="0"/>
            <a:t>Waste Sort</a:t>
          </a:r>
          <a:endParaRPr lang="en-US" b="1" dirty="0"/>
        </a:p>
      </dgm:t>
    </dgm:pt>
    <dgm:pt modelId="{179B74C7-A474-4D74-B469-E5C4406F6B38}" type="parTrans" cxnId="{F64CAE3A-7223-49E6-AD5B-8F54A1DF33C6}">
      <dgm:prSet/>
      <dgm:spPr/>
      <dgm:t>
        <a:bodyPr/>
        <a:lstStyle/>
        <a:p>
          <a:endParaRPr lang="en-US"/>
        </a:p>
      </dgm:t>
    </dgm:pt>
    <dgm:pt modelId="{480C4249-3424-4F1A-9600-3B2E0D62727D}" type="sibTrans" cxnId="{F64CAE3A-7223-49E6-AD5B-8F54A1DF33C6}">
      <dgm:prSet/>
      <dgm:spPr/>
      <dgm:t>
        <a:bodyPr/>
        <a:lstStyle/>
        <a:p>
          <a:endParaRPr lang="en-US"/>
        </a:p>
      </dgm:t>
    </dgm:pt>
    <dgm:pt modelId="{348C8A00-5589-4E61-ADBF-47C0FBCE295E}">
      <dgm:prSet phldrT="[Text]"/>
      <dgm:spPr/>
      <dgm:t>
        <a:bodyPr/>
        <a:lstStyle/>
        <a:p>
          <a:pPr algn="l"/>
          <a:r>
            <a:rPr lang="en-US" dirty="0" smtClean="0"/>
            <a:t>Collect, sort, and measure your waste stream, targeting the entire organization or specific functional areas</a:t>
          </a:r>
          <a:endParaRPr lang="en-US" dirty="0"/>
        </a:p>
      </dgm:t>
    </dgm:pt>
    <dgm:pt modelId="{F37AEFE3-9BBC-4506-8A23-1D84CB069BD0}" type="parTrans" cxnId="{0353BEE5-6CBB-4E17-B6A6-2FFE163AD01B}">
      <dgm:prSet/>
      <dgm:spPr/>
      <dgm:t>
        <a:bodyPr/>
        <a:lstStyle/>
        <a:p>
          <a:endParaRPr lang="en-US"/>
        </a:p>
      </dgm:t>
    </dgm:pt>
    <dgm:pt modelId="{F12613C1-C2DC-482D-87D4-2E25497EB53A}" type="sibTrans" cxnId="{0353BEE5-6CBB-4E17-B6A6-2FFE163AD01B}">
      <dgm:prSet/>
      <dgm:spPr/>
      <dgm:t>
        <a:bodyPr/>
        <a:lstStyle/>
        <a:p>
          <a:endParaRPr lang="en-US"/>
        </a:p>
      </dgm:t>
    </dgm:pt>
    <dgm:pt modelId="{A3250611-8D8E-483C-ADB5-A2F5FEB3537D}" type="pres">
      <dgm:prSet presAssocID="{6257FAAE-8E77-496F-A413-DA2896B02F99}" presName="diagram" presStyleCnt="0">
        <dgm:presLayoutVars>
          <dgm:dir/>
          <dgm:resizeHandles val="exact"/>
        </dgm:presLayoutVars>
      </dgm:prSet>
      <dgm:spPr/>
      <dgm:t>
        <a:bodyPr/>
        <a:lstStyle/>
        <a:p>
          <a:endParaRPr lang="en-US"/>
        </a:p>
      </dgm:t>
    </dgm:pt>
    <dgm:pt modelId="{478F3B59-2FB5-496D-BC21-5EAE6523F9D3}" type="pres">
      <dgm:prSet presAssocID="{305EA9EF-6F8B-4DA6-9686-57663A0D24B7}" presName="node" presStyleLbl="node1" presStyleIdx="0" presStyleCnt="3">
        <dgm:presLayoutVars>
          <dgm:bulletEnabled val="1"/>
        </dgm:presLayoutVars>
      </dgm:prSet>
      <dgm:spPr/>
      <dgm:t>
        <a:bodyPr/>
        <a:lstStyle/>
        <a:p>
          <a:endParaRPr lang="en-US"/>
        </a:p>
      </dgm:t>
    </dgm:pt>
    <dgm:pt modelId="{4983DECA-365C-4DDF-9BC1-C0C85C6CDC3C}" type="pres">
      <dgm:prSet presAssocID="{C0F3D3F6-5044-4AF2-860E-5E41B57FF4DE}" presName="sibTrans" presStyleCnt="0"/>
      <dgm:spPr/>
    </dgm:pt>
    <dgm:pt modelId="{06B6D077-C58F-4793-8B7C-AB04CF086F71}" type="pres">
      <dgm:prSet presAssocID="{290B9D80-3283-49F1-9278-A1E845A6A99B}" presName="node" presStyleLbl="node1" presStyleIdx="1" presStyleCnt="3">
        <dgm:presLayoutVars>
          <dgm:bulletEnabled val="1"/>
        </dgm:presLayoutVars>
      </dgm:prSet>
      <dgm:spPr/>
      <dgm:t>
        <a:bodyPr/>
        <a:lstStyle/>
        <a:p>
          <a:endParaRPr lang="en-US"/>
        </a:p>
      </dgm:t>
    </dgm:pt>
    <dgm:pt modelId="{CECB673F-046E-4ED2-A75D-76C511BF5507}" type="pres">
      <dgm:prSet presAssocID="{90CF8DA7-224F-42BA-ABB9-E2FBE5C8F196}" presName="sibTrans" presStyleCnt="0"/>
      <dgm:spPr/>
    </dgm:pt>
    <dgm:pt modelId="{578CAA35-C075-4DD2-A618-D6006950607C}" type="pres">
      <dgm:prSet presAssocID="{5B67D4AD-389E-4DB6-88EA-298D7485A1B5}" presName="node" presStyleLbl="node1" presStyleIdx="2" presStyleCnt="3">
        <dgm:presLayoutVars>
          <dgm:bulletEnabled val="1"/>
        </dgm:presLayoutVars>
      </dgm:prSet>
      <dgm:spPr/>
      <dgm:t>
        <a:bodyPr/>
        <a:lstStyle/>
        <a:p>
          <a:endParaRPr lang="en-US"/>
        </a:p>
      </dgm:t>
    </dgm:pt>
  </dgm:ptLst>
  <dgm:cxnLst>
    <dgm:cxn modelId="{5CE4DDE6-6D4D-4532-941E-D13699B712BB}" srcId="{6257FAAE-8E77-496F-A413-DA2896B02F99}" destId="{290B9D80-3283-49F1-9278-A1E845A6A99B}" srcOrd="1" destOrd="0" parTransId="{117A636C-B041-47DD-BB73-630FAC34CF2D}" sibTransId="{90CF8DA7-224F-42BA-ABB9-E2FBE5C8F196}"/>
    <dgm:cxn modelId="{44302628-50E2-46C5-A816-45C4D0C5A1D1}" type="presOf" srcId="{305EA9EF-6F8B-4DA6-9686-57663A0D24B7}" destId="{478F3B59-2FB5-496D-BC21-5EAE6523F9D3}" srcOrd="0" destOrd="0" presId="urn:microsoft.com/office/officeart/2005/8/layout/default"/>
    <dgm:cxn modelId="{88C7B16D-0845-4432-AE60-6DE7A96058B3}" type="presOf" srcId="{290B9D80-3283-49F1-9278-A1E845A6A99B}" destId="{06B6D077-C58F-4793-8B7C-AB04CF086F71}" srcOrd="0" destOrd="0" presId="urn:microsoft.com/office/officeart/2005/8/layout/default"/>
    <dgm:cxn modelId="{BB056556-CE40-44FE-8588-C45566F58DFB}" srcId="{6257FAAE-8E77-496F-A413-DA2896B02F99}" destId="{305EA9EF-6F8B-4DA6-9686-57663A0D24B7}" srcOrd="0" destOrd="0" parTransId="{BDCBE1B5-49E4-44C1-B25F-465645506E93}" sibTransId="{C0F3D3F6-5044-4AF2-860E-5E41B57FF4DE}"/>
    <dgm:cxn modelId="{9CB5AE9C-DCDA-4F96-B8A1-2AE99CFCEAC9}" type="presOf" srcId="{348C8A00-5589-4E61-ADBF-47C0FBCE295E}" destId="{578CAA35-C075-4DD2-A618-D6006950607C}" srcOrd="0" destOrd="1" presId="urn:microsoft.com/office/officeart/2005/8/layout/default"/>
    <dgm:cxn modelId="{A3440097-8D3D-480B-BD6A-7A407FADFDD6}" type="presOf" srcId="{5B67D4AD-389E-4DB6-88EA-298D7485A1B5}" destId="{578CAA35-C075-4DD2-A618-D6006950607C}" srcOrd="0" destOrd="0" presId="urn:microsoft.com/office/officeart/2005/8/layout/default"/>
    <dgm:cxn modelId="{7B7C6AFA-8E13-42E9-988B-2BDA6DAA4544}" type="presOf" srcId="{E62577A8-AA35-409B-BE47-3029A353E32B}" destId="{478F3B59-2FB5-496D-BC21-5EAE6523F9D3}" srcOrd="0" destOrd="1" presId="urn:microsoft.com/office/officeart/2005/8/layout/default"/>
    <dgm:cxn modelId="{0AD60DAC-430D-4037-8DE0-EEBF877F150B}" srcId="{290B9D80-3283-49F1-9278-A1E845A6A99B}" destId="{744CD508-77A9-4ED5-A5A3-C1B819D69515}" srcOrd="0" destOrd="0" parTransId="{F67640F6-E2D3-4F3A-B175-F401DC51678A}" sibTransId="{6002FECA-EBEB-4F2F-B827-5C964CCAA68E}"/>
    <dgm:cxn modelId="{0BB4464A-ABA9-4C0A-94D2-97EB7A8E1506}" type="presOf" srcId="{6257FAAE-8E77-496F-A413-DA2896B02F99}" destId="{A3250611-8D8E-483C-ADB5-A2F5FEB3537D}" srcOrd="0" destOrd="0" presId="urn:microsoft.com/office/officeart/2005/8/layout/default"/>
    <dgm:cxn modelId="{D805FD78-AB26-44D8-B70D-C5736FD0894A}" srcId="{305EA9EF-6F8B-4DA6-9686-57663A0D24B7}" destId="{E62577A8-AA35-409B-BE47-3029A353E32B}" srcOrd="0" destOrd="0" parTransId="{C838A284-FEA9-4BE5-92F4-70E3F50B050C}" sibTransId="{CABCC2D4-55AD-401F-A3FD-AB6C5E2AD925}"/>
    <dgm:cxn modelId="{0353BEE5-6CBB-4E17-B6A6-2FFE163AD01B}" srcId="{5B67D4AD-389E-4DB6-88EA-298D7485A1B5}" destId="{348C8A00-5589-4E61-ADBF-47C0FBCE295E}" srcOrd="0" destOrd="0" parTransId="{F37AEFE3-9BBC-4506-8A23-1D84CB069BD0}" sibTransId="{F12613C1-C2DC-482D-87D4-2E25497EB53A}"/>
    <dgm:cxn modelId="{F64CAE3A-7223-49E6-AD5B-8F54A1DF33C6}" srcId="{6257FAAE-8E77-496F-A413-DA2896B02F99}" destId="{5B67D4AD-389E-4DB6-88EA-298D7485A1B5}" srcOrd="2" destOrd="0" parTransId="{179B74C7-A474-4D74-B469-E5C4406F6B38}" sibTransId="{480C4249-3424-4F1A-9600-3B2E0D62727D}"/>
    <dgm:cxn modelId="{EECB8905-2730-4E78-A750-C2A14FDA5390}" type="presOf" srcId="{744CD508-77A9-4ED5-A5A3-C1B819D69515}" destId="{06B6D077-C58F-4793-8B7C-AB04CF086F71}" srcOrd="0" destOrd="1" presId="urn:microsoft.com/office/officeart/2005/8/layout/default"/>
    <dgm:cxn modelId="{61FBF006-1F69-4A13-BFE0-1C9DB8FBCD96}" type="presParOf" srcId="{A3250611-8D8E-483C-ADB5-A2F5FEB3537D}" destId="{478F3B59-2FB5-496D-BC21-5EAE6523F9D3}" srcOrd="0" destOrd="0" presId="urn:microsoft.com/office/officeart/2005/8/layout/default"/>
    <dgm:cxn modelId="{AC940630-8471-4B87-B441-97EF3EBAA83D}" type="presParOf" srcId="{A3250611-8D8E-483C-ADB5-A2F5FEB3537D}" destId="{4983DECA-365C-4DDF-9BC1-C0C85C6CDC3C}" srcOrd="1" destOrd="0" presId="urn:microsoft.com/office/officeart/2005/8/layout/default"/>
    <dgm:cxn modelId="{60165A8D-0375-414B-BB31-1364C0FEF1ED}" type="presParOf" srcId="{A3250611-8D8E-483C-ADB5-A2F5FEB3537D}" destId="{06B6D077-C58F-4793-8B7C-AB04CF086F71}" srcOrd="2" destOrd="0" presId="urn:microsoft.com/office/officeart/2005/8/layout/default"/>
    <dgm:cxn modelId="{8D8CBD4F-9F87-4234-AC77-58BB85DA0E73}" type="presParOf" srcId="{A3250611-8D8E-483C-ADB5-A2F5FEB3537D}" destId="{CECB673F-046E-4ED2-A75D-76C511BF5507}" srcOrd="3" destOrd="0" presId="urn:microsoft.com/office/officeart/2005/8/layout/default"/>
    <dgm:cxn modelId="{0CD2B471-15E4-4F21-B67B-ABC49FA4835D}" type="presParOf" srcId="{A3250611-8D8E-483C-ADB5-A2F5FEB3537D}" destId="{578CAA35-C075-4DD2-A618-D6006950607C}"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5DA2E14-A247-49CA-97A8-7D54C99160E8}" type="doc">
      <dgm:prSet loTypeId="urn:microsoft.com/office/officeart/2005/8/layout/vList6" loCatId="process" qsTypeId="urn:microsoft.com/office/officeart/2005/8/quickstyle/simple4" qsCatId="simple" csTypeId="urn:microsoft.com/office/officeart/2005/8/colors/colorful4" csCatId="colorful" phldr="1"/>
      <dgm:spPr/>
      <dgm:t>
        <a:bodyPr/>
        <a:lstStyle/>
        <a:p>
          <a:endParaRPr lang="en-US"/>
        </a:p>
      </dgm:t>
    </dgm:pt>
    <dgm:pt modelId="{2D058334-5C10-41C9-B790-76DFEFFBAE31}">
      <dgm:prSet/>
      <dgm:spPr/>
      <dgm:t>
        <a:bodyPr/>
        <a:lstStyle/>
        <a:p>
          <a:pPr rtl="0"/>
          <a:r>
            <a:rPr lang="en-US" dirty="0" smtClean="0"/>
            <a:t>Prevention  </a:t>
          </a:r>
        </a:p>
        <a:p>
          <a:pPr rtl="0"/>
          <a:r>
            <a:rPr lang="en-US" dirty="0" smtClean="0"/>
            <a:t>(source reduction)</a:t>
          </a:r>
          <a:endParaRPr lang="en-US" dirty="0"/>
        </a:p>
      </dgm:t>
    </dgm:pt>
    <dgm:pt modelId="{ECDDEBC9-EA41-4EA2-A39D-4A5012CCF9AF}" type="parTrans" cxnId="{0E9D126B-AA98-4C39-88C1-6BA83A69EEEB}">
      <dgm:prSet/>
      <dgm:spPr/>
      <dgm:t>
        <a:bodyPr/>
        <a:lstStyle/>
        <a:p>
          <a:endParaRPr lang="en-US"/>
        </a:p>
      </dgm:t>
    </dgm:pt>
    <dgm:pt modelId="{658D0044-6DA6-4D2D-9894-699669278A44}" type="sibTrans" cxnId="{0E9D126B-AA98-4C39-88C1-6BA83A69EEEB}">
      <dgm:prSet/>
      <dgm:spPr/>
      <dgm:t>
        <a:bodyPr/>
        <a:lstStyle/>
        <a:p>
          <a:endParaRPr lang="en-US"/>
        </a:p>
      </dgm:t>
    </dgm:pt>
    <dgm:pt modelId="{4AF1279C-7B95-48D4-A28C-832EA3B435FA}">
      <dgm:prSet/>
      <dgm:spPr/>
      <dgm:t>
        <a:bodyPr/>
        <a:lstStyle/>
        <a:p>
          <a:pPr rtl="0"/>
          <a:r>
            <a:rPr lang="en-US" dirty="0" smtClean="0"/>
            <a:t>Diversion  </a:t>
          </a:r>
        </a:p>
        <a:p>
          <a:pPr rtl="0"/>
          <a:r>
            <a:rPr lang="en-US" dirty="0" smtClean="0"/>
            <a:t>(recycling or composting )</a:t>
          </a:r>
          <a:endParaRPr lang="en-US" dirty="0"/>
        </a:p>
      </dgm:t>
    </dgm:pt>
    <dgm:pt modelId="{DF332E1B-A4B5-4439-80B3-8AFC51C174AE}" type="parTrans" cxnId="{562F61CD-E6C7-4E10-B891-764A66CBCE33}">
      <dgm:prSet/>
      <dgm:spPr/>
      <dgm:t>
        <a:bodyPr/>
        <a:lstStyle/>
        <a:p>
          <a:endParaRPr lang="en-US"/>
        </a:p>
      </dgm:t>
    </dgm:pt>
    <dgm:pt modelId="{4C2974FA-4895-41E3-9646-EF38AF17116A}" type="sibTrans" cxnId="{562F61CD-E6C7-4E10-B891-764A66CBCE33}">
      <dgm:prSet/>
      <dgm:spPr/>
      <dgm:t>
        <a:bodyPr/>
        <a:lstStyle/>
        <a:p>
          <a:endParaRPr lang="en-US"/>
        </a:p>
      </dgm:t>
    </dgm:pt>
    <dgm:pt modelId="{E63406BC-60E0-482A-95F9-1AB3C59C44C0}">
      <dgm:prSet/>
      <dgm:spPr/>
      <dgm:t>
        <a:bodyPr/>
        <a:lstStyle/>
        <a:p>
          <a:pPr rtl="0"/>
          <a:r>
            <a:rPr lang="en-US" dirty="0" smtClean="0"/>
            <a:t>Energy recovery</a:t>
          </a:r>
          <a:endParaRPr lang="en-US" dirty="0"/>
        </a:p>
      </dgm:t>
    </dgm:pt>
    <dgm:pt modelId="{F641E5F4-3592-4C45-92AE-06F02C6FCD0D}" type="parTrans" cxnId="{674FD07E-4938-4962-90DB-F34A098C47E1}">
      <dgm:prSet/>
      <dgm:spPr/>
      <dgm:t>
        <a:bodyPr/>
        <a:lstStyle/>
        <a:p>
          <a:endParaRPr lang="en-US"/>
        </a:p>
      </dgm:t>
    </dgm:pt>
    <dgm:pt modelId="{5A20EA32-6B3B-4215-93E0-7F6B73412882}" type="sibTrans" cxnId="{674FD07E-4938-4962-90DB-F34A098C47E1}">
      <dgm:prSet/>
      <dgm:spPr/>
      <dgm:t>
        <a:bodyPr/>
        <a:lstStyle/>
        <a:p>
          <a:endParaRPr lang="en-US"/>
        </a:p>
      </dgm:t>
    </dgm:pt>
    <dgm:pt modelId="{5A9742E8-8CBD-457E-9BBC-C75BCEE9F779}">
      <dgm:prSet/>
      <dgm:spPr/>
      <dgm:t>
        <a:bodyPr/>
        <a:lstStyle/>
        <a:p>
          <a:pPr rtl="0"/>
          <a:r>
            <a:rPr lang="en-US" dirty="0" smtClean="0"/>
            <a:t>Disposal</a:t>
          </a:r>
          <a:endParaRPr lang="en-US" dirty="0"/>
        </a:p>
      </dgm:t>
    </dgm:pt>
    <dgm:pt modelId="{28481FBB-35B2-4F22-91E6-AF1A53E1BF75}" type="parTrans" cxnId="{C7A0D3C7-8D86-482E-948B-1F9B44EC6177}">
      <dgm:prSet/>
      <dgm:spPr/>
      <dgm:t>
        <a:bodyPr/>
        <a:lstStyle/>
        <a:p>
          <a:endParaRPr lang="en-US"/>
        </a:p>
      </dgm:t>
    </dgm:pt>
    <dgm:pt modelId="{5F08C4CB-FAD6-4724-A072-8D265959C7C1}" type="sibTrans" cxnId="{C7A0D3C7-8D86-482E-948B-1F9B44EC6177}">
      <dgm:prSet/>
      <dgm:spPr/>
      <dgm:t>
        <a:bodyPr/>
        <a:lstStyle/>
        <a:p>
          <a:endParaRPr lang="en-US"/>
        </a:p>
      </dgm:t>
    </dgm:pt>
    <dgm:pt modelId="{4BA1A852-F5D3-466D-9468-615F3C9175DF}">
      <dgm:prSet/>
      <dgm:spPr/>
      <dgm:t>
        <a:bodyPr/>
        <a:lstStyle/>
        <a:p>
          <a:pPr rtl="0"/>
          <a:r>
            <a:rPr lang="en-US" dirty="0" smtClean="0"/>
            <a:t>the best waste management solution.  It prevents the generation of waste and pollution at the source and reduces the amount of materials entering the supply stream. </a:t>
          </a:r>
          <a:endParaRPr lang="en-US" dirty="0"/>
        </a:p>
      </dgm:t>
    </dgm:pt>
    <dgm:pt modelId="{460CB89C-00DE-4685-ABC9-D81BEC12C2A1}" type="parTrans" cxnId="{53C610D8-3E56-4BC7-9F48-ABFE124B222D}">
      <dgm:prSet/>
      <dgm:spPr/>
      <dgm:t>
        <a:bodyPr/>
        <a:lstStyle/>
        <a:p>
          <a:endParaRPr lang="en-US"/>
        </a:p>
      </dgm:t>
    </dgm:pt>
    <dgm:pt modelId="{D69A9893-9666-49C7-8340-2A70F39C9ACB}" type="sibTrans" cxnId="{53C610D8-3E56-4BC7-9F48-ABFE124B222D}">
      <dgm:prSet/>
      <dgm:spPr/>
      <dgm:t>
        <a:bodyPr/>
        <a:lstStyle/>
        <a:p>
          <a:endParaRPr lang="en-US"/>
        </a:p>
      </dgm:t>
    </dgm:pt>
    <dgm:pt modelId="{B011E5A0-197F-42AE-AB94-303949ADFAA3}">
      <dgm:prSet/>
      <dgm:spPr/>
      <dgm:t>
        <a:bodyPr/>
        <a:lstStyle/>
        <a:p>
          <a:pPr rtl="0"/>
          <a:r>
            <a:rPr lang="en-US" dirty="0" smtClean="0"/>
            <a:t>a series of activities that includes collecting recyclable materials that would otherwise be considered waste, sorting and processing into raw materials such as fibers, and manufacturing raw materials into new products. </a:t>
          </a:r>
          <a:endParaRPr lang="en-US" dirty="0"/>
        </a:p>
      </dgm:t>
    </dgm:pt>
    <dgm:pt modelId="{72560987-B99A-46C0-9D37-A401640546C4}" type="parTrans" cxnId="{76CF4F23-9C3B-4E3D-B7E0-45AE24DE0C8A}">
      <dgm:prSet/>
      <dgm:spPr/>
      <dgm:t>
        <a:bodyPr/>
        <a:lstStyle/>
        <a:p>
          <a:endParaRPr lang="en-US"/>
        </a:p>
      </dgm:t>
    </dgm:pt>
    <dgm:pt modelId="{B6ED7244-F30E-4C53-A803-574053C2874C}" type="sibTrans" cxnId="{76CF4F23-9C3B-4E3D-B7E0-45AE24DE0C8A}">
      <dgm:prSet/>
      <dgm:spPr/>
      <dgm:t>
        <a:bodyPr/>
        <a:lstStyle/>
        <a:p>
          <a:endParaRPr lang="en-US"/>
        </a:p>
      </dgm:t>
    </dgm:pt>
    <dgm:pt modelId="{F809E866-3D3B-4A4E-8B49-47EE5BD4A66A}">
      <dgm:prSet/>
      <dgm:spPr/>
      <dgm:t>
        <a:bodyPr/>
        <a:lstStyle/>
        <a:p>
          <a:pPr rtl="0"/>
          <a:r>
            <a:rPr lang="en-US" dirty="0" smtClean="0"/>
            <a:t>the process of obtaining energy from waste through a variety of processes (e.g., combustion).</a:t>
          </a:r>
          <a:endParaRPr lang="en-US" dirty="0"/>
        </a:p>
      </dgm:t>
    </dgm:pt>
    <dgm:pt modelId="{8C456B2A-321B-4FD0-B2F0-915981465765}" type="parTrans" cxnId="{A71B4F8B-D699-40B3-B012-4CE8AD25A514}">
      <dgm:prSet/>
      <dgm:spPr/>
      <dgm:t>
        <a:bodyPr/>
        <a:lstStyle/>
        <a:p>
          <a:endParaRPr lang="en-US"/>
        </a:p>
      </dgm:t>
    </dgm:pt>
    <dgm:pt modelId="{303C8CD2-6FCF-4518-A052-778A88C2C579}" type="sibTrans" cxnId="{A71B4F8B-D699-40B3-B012-4CE8AD25A514}">
      <dgm:prSet/>
      <dgm:spPr/>
      <dgm:t>
        <a:bodyPr/>
        <a:lstStyle/>
        <a:p>
          <a:endParaRPr lang="en-US"/>
        </a:p>
      </dgm:t>
    </dgm:pt>
    <dgm:pt modelId="{75785A44-9BB4-4B0F-9AEC-883DF1CC6A3C}">
      <dgm:prSet/>
      <dgm:spPr/>
      <dgm:t>
        <a:bodyPr/>
        <a:lstStyle/>
        <a:p>
          <a:pPr rtl="0"/>
          <a:r>
            <a:rPr lang="en-US" dirty="0" smtClean="0"/>
            <a:t>the least desirable method of managing waste.  It means the waste goes to a landfill, incinerator or a similar location. </a:t>
          </a:r>
          <a:endParaRPr lang="en-US" dirty="0"/>
        </a:p>
      </dgm:t>
    </dgm:pt>
    <dgm:pt modelId="{9B8DFD5C-D12D-4DE9-98EC-1C8F52B031C2}" type="parTrans" cxnId="{B603BE75-0549-4063-8592-437232928646}">
      <dgm:prSet/>
      <dgm:spPr/>
      <dgm:t>
        <a:bodyPr/>
        <a:lstStyle/>
        <a:p>
          <a:endParaRPr lang="en-US"/>
        </a:p>
      </dgm:t>
    </dgm:pt>
    <dgm:pt modelId="{E0A64383-B4BF-4C63-A213-F77BE3A74A40}" type="sibTrans" cxnId="{B603BE75-0549-4063-8592-437232928646}">
      <dgm:prSet/>
      <dgm:spPr/>
      <dgm:t>
        <a:bodyPr/>
        <a:lstStyle/>
        <a:p>
          <a:endParaRPr lang="en-US"/>
        </a:p>
      </dgm:t>
    </dgm:pt>
    <dgm:pt modelId="{7C703971-EE81-45B5-8C76-ABA7C4D800DE}" type="pres">
      <dgm:prSet presAssocID="{65DA2E14-A247-49CA-97A8-7D54C99160E8}" presName="Name0" presStyleCnt="0">
        <dgm:presLayoutVars>
          <dgm:dir/>
          <dgm:animLvl val="lvl"/>
          <dgm:resizeHandles/>
        </dgm:presLayoutVars>
      </dgm:prSet>
      <dgm:spPr/>
      <dgm:t>
        <a:bodyPr/>
        <a:lstStyle/>
        <a:p>
          <a:endParaRPr lang="en-US"/>
        </a:p>
      </dgm:t>
    </dgm:pt>
    <dgm:pt modelId="{056D1206-3CFB-4B9E-97A0-07988D63C42A}" type="pres">
      <dgm:prSet presAssocID="{2D058334-5C10-41C9-B790-76DFEFFBAE31}" presName="linNode" presStyleCnt="0"/>
      <dgm:spPr/>
    </dgm:pt>
    <dgm:pt modelId="{A4E65306-107D-4E89-BBED-6AE66A2FFBAF}" type="pres">
      <dgm:prSet presAssocID="{2D058334-5C10-41C9-B790-76DFEFFBAE31}" presName="parentShp" presStyleLbl="node1" presStyleIdx="0" presStyleCnt="4">
        <dgm:presLayoutVars>
          <dgm:bulletEnabled val="1"/>
        </dgm:presLayoutVars>
      </dgm:prSet>
      <dgm:spPr/>
      <dgm:t>
        <a:bodyPr/>
        <a:lstStyle/>
        <a:p>
          <a:endParaRPr lang="en-US"/>
        </a:p>
      </dgm:t>
    </dgm:pt>
    <dgm:pt modelId="{20C9FDFD-C9BF-40D8-ADD6-6595FD12FC40}" type="pres">
      <dgm:prSet presAssocID="{2D058334-5C10-41C9-B790-76DFEFFBAE31}" presName="childShp" presStyleLbl="bgAccFollowNode1" presStyleIdx="0" presStyleCnt="4">
        <dgm:presLayoutVars>
          <dgm:bulletEnabled val="1"/>
        </dgm:presLayoutVars>
      </dgm:prSet>
      <dgm:spPr/>
      <dgm:t>
        <a:bodyPr/>
        <a:lstStyle/>
        <a:p>
          <a:endParaRPr lang="en-US"/>
        </a:p>
      </dgm:t>
    </dgm:pt>
    <dgm:pt modelId="{1457428C-7DFE-4304-A6C8-0AD6B78DE408}" type="pres">
      <dgm:prSet presAssocID="{658D0044-6DA6-4D2D-9894-699669278A44}" presName="spacing" presStyleCnt="0"/>
      <dgm:spPr/>
    </dgm:pt>
    <dgm:pt modelId="{2299AAD6-C2B0-4297-A5FB-1A108A7E6CA8}" type="pres">
      <dgm:prSet presAssocID="{4AF1279C-7B95-48D4-A28C-832EA3B435FA}" presName="linNode" presStyleCnt="0"/>
      <dgm:spPr/>
    </dgm:pt>
    <dgm:pt modelId="{A6843970-401D-40C6-815F-4F4163CF91E2}" type="pres">
      <dgm:prSet presAssocID="{4AF1279C-7B95-48D4-A28C-832EA3B435FA}" presName="parentShp" presStyleLbl="node1" presStyleIdx="1" presStyleCnt="4">
        <dgm:presLayoutVars>
          <dgm:bulletEnabled val="1"/>
        </dgm:presLayoutVars>
      </dgm:prSet>
      <dgm:spPr/>
      <dgm:t>
        <a:bodyPr/>
        <a:lstStyle/>
        <a:p>
          <a:endParaRPr lang="en-US"/>
        </a:p>
      </dgm:t>
    </dgm:pt>
    <dgm:pt modelId="{0088A640-0680-4313-B999-DC625DE04FD2}" type="pres">
      <dgm:prSet presAssocID="{4AF1279C-7B95-48D4-A28C-832EA3B435FA}" presName="childShp" presStyleLbl="bgAccFollowNode1" presStyleIdx="1" presStyleCnt="4">
        <dgm:presLayoutVars>
          <dgm:bulletEnabled val="1"/>
        </dgm:presLayoutVars>
      </dgm:prSet>
      <dgm:spPr/>
      <dgm:t>
        <a:bodyPr/>
        <a:lstStyle/>
        <a:p>
          <a:endParaRPr lang="en-US"/>
        </a:p>
      </dgm:t>
    </dgm:pt>
    <dgm:pt modelId="{89FD3BE1-9644-443F-9765-C5798906DC56}" type="pres">
      <dgm:prSet presAssocID="{4C2974FA-4895-41E3-9646-EF38AF17116A}" presName="spacing" presStyleCnt="0"/>
      <dgm:spPr/>
    </dgm:pt>
    <dgm:pt modelId="{833D1941-EC2B-4B7B-917D-7B6E8E28F695}" type="pres">
      <dgm:prSet presAssocID="{E63406BC-60E0-482A-95F9-1AB3C59C44C0}" presName="linNode" presStyleCnt="0"/>
      <dgm:spPr/>
    </dgm:pt>
    <dgm:pt modelId="{115BCA7A-10A5-49B7-85DA-7291AC353CCF}" type="pres">
      <dgm:prSet presAssocID="{E63406BC-60E0-482A-95F9-1AB3C59C44C0}" presName="parentShp" presStyleLbl="node1" presStyleIdx="2" presStyleCnt="4">
        <dgm:presLayoutVars>
          <dgm:bulletEnabled val="1"/>
        </dgm:presLayoutVars>
      </dgm:prSet>
      <dgm:spPr/>
      <dgm:t>
        <a:bodyPr/>
        <a:lstStyle/>
        <a:p>
          <a:endParaRPr lang="en-US"/>
        </a:p>
      </dgm:t>
    </dgm:pt>
    <dgm:pt modelId="{3C88D73D-0004-46B6-BAD6-975C0B36E6C3}" type="pres">
      <dgm:prSet presAssocID="{E63406BC-60E0-482A-95F9-1AB3C59C44C0}" presName="childShp" presStyleLbl="bgAccFollowNode1" presStyleIdx="2" presStyleCnt="4">
        <dgm:presLayoutVars>
          <dgm:bulletEnabled val="1"/>
        </dgm:presLayoutVars>
      </dgm:prSet>
      <dgm:spPr/>
      <dgm:t>
        <a:bodyPr/>
        <a:lstStyle/>
        <a:p>
          <a:endParaRPr lang="en-US"/>
        </a:p>
      </dgm:t>
    </dgm:pt>
    <dgm:pt modelId="{192028CC-EA2F-483E-BAED-FA16EAE2A398}" type="pres">
      <dgm:prSet presAssocID="{5A20EA32-6B3B-4215-93E0-7F6B73412882}" presName="spacing" presStyleCnt="0"/>
      <dgm:spPr/>
    </dgm:pt>
    <dgm:pt modelId="{A82B6BE9-FFC4-4C1D-987D-DA327075C6FF}" type="pres">
      <dgm:prSet presAssocID="{5A9742E8-8CBD-457E-9BBC-C75BCEE9F779}" presName="linNode" presStyleCnt="0"/>
      <dgm:spPr/>
    </dgm:pt>
    <dgm:pt modelId="{0D9A1ED0-D20B-45B9-A882-50D9B5A12EA8}" type="pres">
      <dgm:prSet presAssocID="{5A9742E8-8CBD-457E-9BBC-C75BCEE9F779}" presName="parentShp" presStyleLbl="node1" presStyleIdx="3" presStyleCnt="4">
        <dgm:presLayoutVars>
          <dgm:bulletEnabled val="1"/>
        </dgm:presLayoutVars>
      </dgm:prSet>
      <dgm:spPr/>
      <dgm:t>
        <a:bodyPr/>
        <a:lstStyle/>
        <a:p>
          <a:endParaRPr lang="en-US"/>
        </a:p>
      </dgm:t>
    </dgm:pt>
    <dgm:pt modelId="{C7126F5C-3DD6-4BE0-A89D-B9841A54ACF4}" type="pres">
      <dgm:prSet presAssocID="{5A9742E8-8CBD-457E-9BBC-C75BCEE9F779}" presName="childShp" presStyleLbl="bgAccFollowNode1" presStyleIdx="3" presStyleCnt="4">
        <dgm:presLayoutVars>
          <dgm:bulletEnabled val="1"/>
        </dgm:presLayoutVars>
      </dgm:prSet>
      <dgm:spPr/>
      <dgm:t>
        <a:bodyPr/>
        <a:lstStyle/>
        <a:p>
          <a:endParaRPr lang="en-US"/>
        </a:p>
      </dgm:t>
    </dgm:pt>
  </dgm:ptLst>
  <dgm:cxnLst>
    <dgm:cxn modelId="{76CF4F23-9C3B-4E3D-B7E0-45AE24DE0C8A}" srcId="{4AF1279C-7B95-48D4-A28C-832EA3B435FA}" destId="{B011E5A0-197F-42AE-AB94-303949ADFAA3}" srcOrd="0" destOrd="0" parTransId="{72560987-B99A-46C0-9D37-A401640546C4}" sibTransId="{B6ED7244-F30E-4C53-A803-574053C2874C}"/>
    <dgm:cxn modelId="{A12EF774-F6A6-44F3-A533-9D37C2D37DB6}" type="presOf" srcId="{B011E5A0-197F-42AE-AB94-303949ADFAA3}" destId="{0088A640-0680-4313-B999-DC625DE04FD2}" srcOrd="0" destOrd="0" presId="urn:microsoft.com/office/officeart/2005/8/layout/vList6"/>
    <dgm:cxn modelId="{C5490699-E9E1-44C8-973F-5014E2E35D58}" type="presOf" srcId="{65DA2E14-A247-49CA-97A8-7D54C99160E8}" destId="{7C703971-EE81-45B5-8C76-ABA7C4D800DE}" srcOrd="0" destOrd="0" presId="urn:microsoft.com/office/officeart/2005/8/layout/vList6"/>
    <dgm:cxn modelId="{034C9A53-2EC0-4E6E-9168-0F46444A94E5}" type="presOf" srcId="{F809E866-3D3B-4A4E-8B49-47EE5BD4A66A}" destId="{3C88D73D-0004-46B6-BAD6-975C0B36E6C3}" srcOrd="0" destOrd="0" presId="urn:microsoft.com/office/officeart/2005/8/layout/vList6"/>
    <dgm:cxn modelId="{C7A0D3C7-8D86-482E-948B-1F9B44EC6177}" srcId="{65DA2E14-A247-49CA-97A8-7D54C99160E8}" destId="{5A9742E8-8CBD-457E-9BBC-C75BCEE9F779}" srcOrd="3" destOrd="0" parTransId="{28481FBB-35B2-4F22-91E6-AF1A53E1BF75}" sibTransId="{5F08C4CB-FAD6-4724-A072-8D265959C7C1}"/>
    <dgm:cxn modelId="{0E9D126B-AA98-4C39-88C1-6BA83A69EEEB}" srcId="{65DA2E14-A247-49CA-97A8-7D54C99160E8}" destId="{2D058334-5C10-41C9-B790-76DFEFFBAE31}" srcOrd="0" destOrd="0" parTransId="{ECDDEBC9-EA41-4EA2-A39D-4A5012CCF9AF}" sibTransId="{658D0044-6DA6-4D2D-9894-699669278A44}"/>
    <dgm:cxn modelId="{E5501DF2-F38E-4399-8118-91C10640068B}" type="presOf" srcId="{2D058334-5C10-41C9-B790-76DFEFFBAE31}" destId="{A4E65306-107D-4E89-BBED-6AE66A2FFBAF}" srcOrd="0" destOrd="0" presId="urn:microsoft.com/office/officeart/2005/8/layout/vList6"/>
    <dgm:cxn modelId="{53C610D8-3E56-4BC7-9F48-ABFE124B222D}" srcId="{2D058334-5C10-41C9-B790-76DFEFFBAE31}" destId="{4BA1A852-F5D3-466D-9468-615F3C9175DF}" srcOrd="0" destOrd="0" parTransId="{460CB89C-00DE-4685-ABC9-D81BEC12C2A1}" sibTransId="{D69A9893-9666-49C7-8340-2A70F39C9ACB}"/>
    <dgm:cxn modelId="{8AA222AE-A22C-42C0-A96B-2E7C938105FD}" type="presOf" srcId="{5A9742E8-8CBD-457E-9BBC-C75BCEE9F779}" destId="{0D9A1ED0-D20B-45B9-A882-50D9B5A12EA8}" srcOrd="0" destOrd="0" presId="urn:microsoft.com/office/officeart/2005/8/layout/vList6"/>
    <dgm:cxn modelId="{3DB6144F-603F-4486-81F9-087B9C11153A}" type="presOf" srcId="{4BA1A852-F5D3-466D-9468-615F3C9175DF}" destId="{20C9FDFD-C9BF-40D8-ADD6-6595FD12FC40}" srcOrd="0" destOrd="0" presId="urn:microsoft.com/office/officeart/2005/8/layout/vList6"/>
    <dgm:cxn modelId="{B603BE75-0549-4063-8592-437232928646}" srcId="{5A9742E8-8CBD-457E-9BBC-C75BCEE9F779}" destId="{75785A44-9BB4-4B0F-9AEC-883DF1CC6A3C}" srcOrd="0" destOrd="0" parTransId="{9B8DFD5C-D12D-4DE9-98EC-1C8F52B031C2}" sibTransId="{E0A64383-B4BF-4C63-A213-F77BE3A74A40}"/>
    <dgm:cxn modelId="{DA8D077A-0FB4-4A71-A26E-A6FBC17293A3}" type="presOf" srcId="{75785A44-9BB4-4B0F-9AEC-883DF1CC6A3C}" destId="{C7126F5C-3DD6-4BE0-A89D-B9841A54ACF4}" srcOrd="0" destOrd="0" presId="urn:microsoft.com/office/officeart/2005/8/layout/vList6"/>
    <dgm:cxn modelId="{674FD07E-4938-4962-90DB-F34A098C47E1}" srcId="{65DA2E14-A247-49CA-97A8-7D54C99160E8}" destId="{E63406BC-60E0-482A-95F9-1AB3C59C44C0}" srcOrd="2" destOrd="0" parTransId="{F641E5F4-3592-4C45-92AE-06F02C6FCD0D}" sibTransId="{5A20EA32-6B3B-4215-93E0-7F6B73412882}"/>
    <dgm:cxn modelId="{A71B4F8B-D699-40B3-B012-4CE8AD25A514}" srcId="{E63406BC-60E0-482A-95F9-1AB3C59C44C0}" destId="{F809E866-3D3B-4A4E-8B49-47EE5BD4A66A}" srcOrd="0" destOrd="0" parTransId="{8C456B2A-321B-4FD0-B2F0-915981465765}" sibTransId="{303C8CD2-6FCF-4518-A052-778A88C2C579}"/>
    <dgm:cxn modelId="{562F61CD-E6C7-4E10-B891-764A66CBCE33}" srcId="{65DA2E14-A247-49CA-97A8-7D54C99160E8}" destId="{4AF1279C-7B95-48D4-A28C-832EA3B435FA}" srcOrd="1" destOrd="0" parTransId="{DF332E1B-A4B5-4439-80B3-8AFC51C174AE}" sibTransId="{4C2974FA-4895-41E3-9646-EF38AF17116A}"/>
    <dgm:cxn modelId="{409ABD5A-732C-4E67-A31C-4DD4718A6D72}" type="presOf" srcId="{E63406BC-60E0-482A-95F9-1AB3C59C44C0}" destId="{115BCA7A-10A5-49B7-85DA-7291AC353CCF}" srcOrd="0" destOrd="0" presId="urn:microsoft.com/office/officeart/2005/8/layout/vList6"/>
    <dgm:cxn modelId="{3DD152B4-75C0-410B-B2E6-8869836E5603}" type="presOf" srcId="{4AF1279C-7B95-48D4-A28C-832EA3B435FA}" destId="{A6843970-401D-40C6-815F-4F4163CF91E2}" srcOrd="0" destOrd="0" presId="urn:microsoft.com/office/officeart/2005/8/layout/vList6"/>
    <dgm:cxn modelId="{62B9DD91-02CE-4DCD-9329-ABF26A5086B4}" type="presParOf" srcId="{7C703971-EE81-45B5-8C76-ABA7C4D800DE}" destId="{056D1206-3CFB-4B9E-97A0-07988D63C42A}" srcOrd="0" destOrd="0" presId="urn:microsoft.com/office/officeart/2005/8/layout/vList6"/>
    <dgm:cxn modelId="{2BA742BA-1AF4-423F-843B-3B7B070FC1A7}" type="presParOf" srcId="{056D1206-3CFB-4B9E-97A0-07988D63C42A}" destId="{A4E65306-107D-4E89-BBED-6AE66A2FFBAF}" srcOrd="0" destOrd="0" presId="urn:microsoft.com/office/officeart/2005/8/layout/vList6"/>
    <dgm:cxn modelId="{E1F6B673-B628-48D9-9B11-62D112533612}" type="presParOf" srcId="{056D1206-3CFB-4B9E-97A0-07988D63C42A}" destId="{20C9FDFD-C9BF-40D8-ADD6-6595FD12FC40}" srcOrd="1" destOrd="0" presId="urn:microsoft.com/office/officeart/2005/8/layout/vList6"/>
    <dgm:cxn modelId="{3649FC3B-FC3F-4724-9742-0E7EC3DF447F}" type="presParOf" srcId="{7C703971-EE81-45B5-8C76-ABA7C4D800DE}" destId="{1457428C-7DFE-4304-A6C8-0AD6B78DE408}" srcOrd="1" destOrd="0" presId="urn:microsoft.com/office/officeart/2005/8/layout/vList6"/>
    <dgm:cxn modelId="{6D50BEFB-AE7D-40EE-85E0-D6977E7744F0}" type="presParOf" srcId="{7C703971-EE81-45B5-8C76-ABA7C4D800DE}" destId="{2299AAD6-C2B0-4297-A5FB-1A108A7E6CA8}" srcOrd="2" destOrd="0" presId="urn:microsoft.com/office/officeart/2005/8/layout/vList6"/>
    <dgm:cxn modelId="{BF27DA40-D4AB-479D-BE60-42D440E90AEF}" type="presParOf" srcId="{2299AAD6-C2B0-4297-A5FB-1A108A7E6CA8}" destId="{A6843970-401D-40C6-815F-4F4163CF91E2}" srcOrd="0" destOrd="0" presId="urn:microsoft.com/office/officeart/2005/8/layout/vList6"/>
    <dgm:cxn modelId="{416F2AF0-8A24-4115-B8E7-64AC06F6E901}" type="presParOf" srcId="{2299AAD6-C2B0-4297-A5FB-1A108A7E6CA8}" destId="{0088A640-0680-4313-B999-DC625DE04FD2}" srcOrd="1" destOrd="0" presId="urn:microsoft.com/office/officeart/2005/8/layout/vList6"/>
    <dgm:cxn modelId="{510DA395-0D18-471F-8E4F-03B00AF7A219}" type="presParOf" srcId="{7C703971-EE81-45B5-8C76-ABA7C4D800DE}" destId="{89FD3BE1-9644-443F-9765-C5798906DC56}" srcOrd="3" destOrd="0" presId="urn:microsoft.com/office/officeart/2005/8/layout/vList6"/>
    <dgm:cxn modelId="{70B894EC-0A26-4DAA-B881-FCBF1F100D6B}" type="presParOf" srcId="{7C703971-EE81-45B5-8C76-ABA7C4D800DE}" destId="{833D1941-EC2B-4B7B-917D-7B6E8E28F695}" srcOrd="4" destOrd="0" presId="urn:microsoft.com/office/officeart/2005/8/layout/vList6"/>
    <dgm:cxn modelId="{F6305C1E-6DC4-4964-93E2-86C197EE4405}" type="presParOf" srcId="{833D1941-EC2B-4B7B-917D-7B6E8E28F695}" destId="{115BCA7A-10A5-49B7-85DA-7291AC353CCF}" srcOrd="0" destOrd="0" presId="urn:microsoft.com/office/officeart/2005/8/layout/vList6"/>
    <dgm:cxn modelId="{55D94EFC-CC78-4848-88C1-FF64535CF86C}" type="presParOf" srcId="{833D1941-EC2B-4B7B-917D-7B6E8E28F695}" destId="{3C88D73D-0004-46B6-BAD6-975C0B36E6C3}" srcOrd="1" destOrd="0" presId="urn:microsoft.com/office/officeart/2005/8/layout/vList6"/>
    <dgm:cxn modelId="{0B75A668-5E8B-448A-B84F-243BED753E12}" type="presParOf" srcId="{7C703971-EE81-45B5-8C76-ABA7C4D800DE}" destId="{192028CC-EA2F-483E-BAED-FA16EAE2A398}" srcOrd="5" destOrd="0" presId="urn:microsoft.com/office/officeart/2005/8/layout/vList6"/>
    <dgm:cxn modelId="{0B135FD1-3F91-4434-9294-EEA757880E65}" type="presParOf" srcId="{7C703971-EE81-45B5-8C76-ABA7C4D800DE}" destId="{A82B6BE9-FFC4-4C1D-987D-DA327075C6FF}" srcOrd="6" destOrd="0" presId="urn:microsoft.com/office/officeart/2005/8/layout/vList6"/>
    <dgm:cxn modelId="{F823B637-CACC-4B89-AC15-46E7492F4596}" type="presParOf" srcId="{A82B6BE9-FFC4-4C1D-987D-DA327075C6FF}" destId="{0D9A1ED0-D20B-45B9-A882-50D9B5A12EA8}" srcOrd="0" destOrd="0" presId="urn:microsoft.com/office/officeart/2005/8/layout/vList6"/>
    <dgm:cxn modelId="{558C3CF3-0C13-4AC9-AA5D-2AE8C71FDE1A}" type="presParOf" srcId="{A82B6BE9-FFC4-4C1D-987D-DA327075C6FF}" destId="{C7126F5C-3DD6-4BE0-A89D-B9841A54ACF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b="0" dirty="0" smtClean="0"/>
            <a:t>PepsiCo redesigned the packaging for its </a:t>
          </a:r>
          <a:r>
            <a:rPr lang="en-US" sz="1400" b="0" dirty="0" err="1" smtClean="0"/>
            <a:t>Aquafina</a:t>
          </a:r>
          <a:r>
            <a:rPr lang="en-US" sz="1400" b="0" dirty="0" smtClean="0"/>
            <a:t> water bottles.  New water bottles were thinner, using 50% less plastic.  They were also packaged without cardboard bases, eliminating the need for millions of pounds of cardboard. </a:t>
          </a:r>
          <a:r>
            <a:rPr lang="en-US" sz="1400" b="0" baseline="30000" dirty="0" smtClean="0"/>
            <a:t>1</a:t>
          </a:r>
          <a:endParaRPr lang="en-US" sz="1400" b="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2086" custScaleY="71211"/>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X="103673">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06D18A49-6444-4BEF-8751-BBADA78608E0}" type="presOf" srcId="{112CA22B-B042-40A5-9794-0730A5CA5011}" destId="{04D9B468-C7DB-4896-A785-625B2A83C092}" srcOrd="0" destOrd="0" presId="urn:microsoft.com/office/officeart/2005/8/layout/hList2"/>
    <dgm:cxn modelId="{CDA69E29-B136-42F5-9B0F-F8C3123A47D4}" type="presOf" srcId="{FFC9B2A8-8099-4EE4-B21E-726F4DF27A71}" destId="{D325A295-D3B8-4E94-8C14-A76270783C88}"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56A89088-AA2A-4BA3-88BA-228A2C9AEB12}"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1FDF7DA3-51C7-43F0-A586-2CF65743CEFF}" type="presParOf" srcId="{F48E3D62-5A5C-47D5-8CC0-6C5ECB4A1EE9}" destId="{04692C2A-C643-4A3E-AB35-433D0BFFF17F}" srcOrd="0" destOrd="0" presId="urn:microsoft.com/office/officeart/2005/8/layout/hList2"/>
    <dgm:cxn modelId="{5832A972-5DFB-4062-8B68-8734DF985D35}" type="presParOf" srcId="{04692C2A-C643-4A3E-AB35-433D0BFFF17F}" destId="{CE974109-CA0F-440F-94D3-0CD624624309}" srcOrd="0" destOrd="0" presId="urn:microsoft.com/office/officeart/2005/8/layout/hList2"/>
    <dgm:cxn modelId="{7BE85D67-88FD-468C-94ED-E51CB1E49A6E}" type="presParOf" srcId="{04692C2A-C643-4A3E-AB35-433D0BFFF17F}" destId="{04D9B468-C7DB-4896-A785-625B2A83C092}" srcOrd="1" destOrd="0" presId="urn:microsoft.com/office/officeart/2005/8/layout/hList2"/>
    <dgm:cxn modelId="{AEC5E92A-D4ED-4ECF-830F-B10B75FCFCE9}"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b="1" dirty="0" smtClean="0"/>
            <a:t>Hamilton Beach</a:t>
          </a:r>
          <a:endParaRPr lang="en-US" sz="1400" b="1"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C2D56CD7-04C2-49B1-B072-5F5CEA15F874}">
      <dgm:prSet phldrT="[Text]" custT="1"/>
      <dgm:spPr/>
      <dgm:t>
        <a:bodyPr/>
        <a:lstStyle/>
        <a:p>
          <a:r>
            <a:rPr lang="en-US" sz="1400" dirty="0" smtClean="0"/>
            <a:t>In Response to increased production efficiency, disposal costs, and regulatory requirements the company implemented various recycling/reuse projects.</a:t>
          </a:r>
          <a:endParaRPr lang="en-US" sz="1400" dirty="0"/>
        </a:p>
      </dgm:t>
    </dgm:pt>
    <dgm:pt modelId="{C08EB82C-D0F2-4D3E-8477-643D54963878}" type="parTrans" cxnId="{BBC53A29-FABE-4E2B-8472-6085A1F8C7EC}">
      <dgm:prSet/>
      <dgm:spPr/>
      <dgm:t>
        <a:bodyPr/>
        <a:lstStyle/>
        <a:p>
          <a:endParaRPr lang="en-US"/>
        </a:p>
      </dgm:t>
    </dgm:pt>
    <dgm:pt modelId="{44F014CA-60EA-4464-A2CE-8CC663B0F507}" type="sibTrans" cxnId="{BBC53A29-FABE-4E2B-8472-6085A1F8C7EC}">
      <dgm:prSet/>
      <dgm:spPr/>
      <dgm:t>
        <a:bodyPr/>
        <a:lstStyle/>
        <a:p>
          <a:endParaRPr lang="en-US"/>
        </a:p>
      </dgm:t>
    </dgm:pt>
    <dgm:pt modelId="{570E1099-4049-43B9-88B5-371F4140D05E}">
      <dgm:prSet phldrT="[Text]" custT="1"/>
      <dgm:spPr/>
      <dgm:t>
        <a:bodyPr/>
        <a:lstStyle/>
        <a:p>
          <a:r>
            <a:rPr lang="en-US" sz="1400" dirty="0" smtClean="0"/>
            <a:t>Recycling programs divert approximately 1,000 tons of solid waste from the landfill each year and recycle approximately 4,000 tons of scrap metal.</a:t>
          </a:r>
          <a:endParaRPr lang="en-US" sz="1400" dirty="0"/>
        </a:p>
      </dgm:t>
    </dgm:pt>
    <dgm:pt modelId="{F98284B6-E894-4D30-896F-35B2B6D9278B}" type="parTrans" cxnId="{B2A15D9C-8574-4963-BA5A-70E5FC628D0D}">
      <dgm:prSet/>
      <dgm:spPr/>
      <dgm:t>
        <a:bodyPr/>
        <a:lstStyle/>
        <a:p>
          <a:endParaRPr lang="en-US"/>
        </a:p>
      </dgm:t>
    </dgm:pt>
    <dgm:pt modelId="{1375F29B-EC48-4D43-89D0-5168EA4D3F2A}" type="sibTrans" cxnId="{B2A15D9C-8574-4963-BA5A-70E5FC628D0D}">
      <dgm:prSet/>
      <dgm:spPr/>
      <dgm:t>
        <a:bodyPr/>
        <a:lstStyle/>
        <a:p>
          <a:endParaRPr lang="en-US"/>
        </a:p>
      </dgm:t>
    </dgm:pt>
    <dgm:pt modelId="{584AF670-B8E4-4734-875B-38DDD0A197D7}">
      <dgm:prSet phldrT="[Text]" custT="1"/>
      <dgm:spPr/>
      <dgm:t>
        <a:bodyPr/>
        <a:lstStyle/>
        <a:p>
          <a:r>
            <a:rPr lang="en-US" sz="1400" dirty="0" smtClean="0"/>
            <a:t>The company saves approximately $18,000 each year on landfill fees from its solid waste recycling programs.  The recycling of cardboard and scrap metal generates revenues of $6,500 and $300,000 respectively.</a:t>
          </a:r>
          <a:r>
            <a:rPr lang="en-US" sz="1400" baseline="30000" dirty="0" smtClean="0"/>
            <a:t>2</a:t>
          </a:r>
          <a:endParaRPr lang="en-US" sz="1400" dirty="0"/>
        </a:p>
      </dgm:t>
    </dgm:pt>
    <dgm:pt modelId="{926F2CD0-151D-47CA-BF11-1D4D3A2022F5}" type="parTrans" cxnId="{1A3626F8-FF70-4168-9556-055B953F1AB3}">
      <dgm:prSet/>
      <dgm:spPr/>
      <dgm:t>
        <a:bodyPr/>
        <a:lstStyle/>
        <a:p>
          <a:endParaRPr lang="en-US"/>
        </a:p>
      </dgm:t>
    </dgm:pt>
    <dgm:pt modelId="{EB1C8FB3-0E69-463E-A847-F53CA5DD232A}" type="sibTrans" cxnId="{1A3626F8-FF70-4168-9556-055B953F1AB3}">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2086" custScaleY="71211"/>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X="117647">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7776BDC5-B523-4C47-A5A5-3E6A2F770900}" type="presOf" srcId="{584AF670-B8E4-4734-875B-38DDD0A197D7}" destId="{04D9B468-C7DB-4896-A785-625B2A83C092}" srcOrd="0" destOrd="3" presId="urn:microsoft.com/office/officeart/2005/8/layout/hList2"/>
    <dgm:cxn modelId="{8C9B4645-E7D7-49E3-B095-513BEAF8CF93}" type="presOf" srcId="{112CA22B-B042-40A5-9794-0730A5CA5011}" destId="{04D9B468-C7DB-4896-A785-625B2A83C092}" srcOrd="0" destOrd="0" presId="urn:microsoft.com/office/officeart/2005/8/layout/hList2"/>
    <dgm:cxn modelId="{72B9CB39-8EAB-4ACD-8305-51E1C19B6FB0}" type="presOf" srcId="{706CC38C-CCAA-416E-8B41-25CAA89F1897}" destId="{F48E3D62-5A5C-47D5-8CC0-6C5ECB4A1EE9}" srcOrd="0" destOrd="0" presId="urn:microsoft.com/office/officeart/2005/8/layout/hList2"/>
    <dgm:cxn modelId="{6370503E-B9ED-4B66-8B0C-589C7BFCD034}" type="presOf" srcId="{C2D56CD7-04C2-49B1-B072-5F5CEA15F874}" destId="{04D9B468-C7DB-4896-A785-625B2A83C092}" srcOrd="0" destOrd="1"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1A3626F8-FF70-4168-9556-055B953F1AB3}" srcId="{112CA22B-B042-40A5-9794-0730A5CA5011}" destId="{584AF670-B8E4-4734-875B-38DDD0A197D7}" srcOrd="2" destOrd="0" parTransId="{926F2CD0-151D-47CA-BF11-1D4D3A2022F5}" sibTransId="{EB1C8FB3-0E69-463E-A847-F53CA5DD232A}"/>
    <dgm:cxn modelId="{1E89E10A-5AC5-49AC-A28B-704F49129733}" type="presOf" srcId="{FFC9B2A8-8099-4EE4-B21E-726F4DF27A71}" destId="{D325A295-D3B8-4E94-8C14-A76270783C88}" srcOrd="0" destOrd="0" presId="urn:microsoft.com/office/officeart/2005/8/layout/hList2"/>
    <dgm:cxn modelId="{3BF3184E-9C0D-4F11-B322-2A99CF776AD0}" type="presOf" srcId="{570E1099-4049-43B9-88B5-371F4140D05E}" destId="{04D9B468-C7DB-4896-A785-625B2A83C092}" srcOrd="0" destOrd="2" presId="urn:microsoft.com/office/officeart/2005/8/layout/hList2"/>
    <dgm:cxn modelId="{B2A15D9C-8574-4963-BA5A-70E5FC628D0D}" srcId="{112CA22B-B042-40A5-9794-0730A5CA5011}" destId="{570E1099-4049-43B9-88B5-371F4140D05E}" srcOrd="1" destOrd="0" parTransId="{F98284B6-E894-4D30-896F-35B2B6D9278B}" sibTransId="{1375F29B-EC48-4D43-89D0-5168EA4D3F2A}"/>
    <dgm:cxn modelId="{BBC53A29-FABE-4E2B-8472-6085A1F8C7EC}" srcId="{112CA22B-B042-40A5-9794-0730A5CA5011}" destId="{C2D56CD7-04C2-49B1-B072-5F5CEA15F874}" srcOrd="0" destOrd="0" parTransId="{C08EB82C-D0F2-4D3E-8477-643D54963878}" sibTransId="{44F014CA-60EA-4464-A2CE-8CC663B0F507}"/>
    <dgm:cxn modelId="{86FCB988-5595-472F-B726-9931F6C9EA37}" srcId="{706CC38C-CCAA-416E-8B41-25CAA89F1897}" destId="{FFC9B2A8-8099-4EE4-B21E-726F4DF27A71}" srcOrd="0" destOrd="0" parTransId="{77B68659-533C-420E-A4E6-F4C4077C4AAD}" sibTransId="{0A47E71B-4ABC-4DD2-8C6E-EFD18996ECC5}"/>
    <dgm:cxn modelId="{26EDD76E-3180-4F15-8C60-BD63C6F500CE}" type="presParOf" srcId="{F48E3D62-5A5C-47D5-8CC0-6C5ECB4A1EE9}" destId="{04692C2A-C643-4A3E-AB35-433D0BFFF17F}" srcOrd="0" destOrd="0" presId="urn:microsoft.com/office/officeart/2005/8/layout/hList2"/>
    <dgm:cxn modelId="{85BD7A25-6FF7-4965-8DE8-3DD439F50FF1}" type="presParOf" srcId="{04692C2A-C643-4A3E-AB35-433D0BFFF17F}" destId="{CE974109-CA0F-440F-94D3-0CD624624309}" srcOrd="0" destOrd="0" presId="urn:microsoft.com/office/officeart/2005/8/layout/hList2"/>
    <dgm:cxn modelId="{49F28BCD-914D-43E3-B6B5-266DE378F8E8}" type="presParOf" srcId="{04692C2A-C643-4A3E-AB35-433D0BFFF17F}" destId="{04D9B468-C7DB-4896-A785-625B2A83C092}" srcOrd="1" destOrd="0" presId="urn:microsoft.com/office/officeart/2005/8/layout/hList2"/>
    <dgm:cxn modelId="{0AD5EC55-C63E-4EF9-A600-CA3DB2E2E321}"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Computer</a:t>
          </a:r>
          <a:r>
            <a:rPr lang="en-US" sz="1400" baseline="0" dirty="0" smtClean="0"/>
            <a:t> Circuitry Company installed a new copper plating system into their facility that reduced the company’s hazardous waste by 42 tons per year (67% of the company’s total waste). The project cost $145,000 and had a payback period of 20.4 months. </a:t>
          </a:r>
          <a:r>
            <a:rPr lang="en-US" sz="1400" baseline="30000" dirty="0" smtClean="0"/>
            <a:t>3 </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80694" custScaleY="79714"/>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LinFactNeighborX="28635" custLinFactNeighborY="-903">
        <dgm:presLayoutVars>
          <dgm:chMax val="0"/>
          <dgm:bulletEnabled val="1"/>
        </dgm:presLayoutVars>
      </dgm:prSet>
      <dgm:spPr/>
      <dgm:t>
        <a:bodyPr/>
        <a:lstStyle/>
        <a:p>
          <a:endParaRPr lang="en-US"/>
        </a:p>
      </dgm:t>
    </dgm:pt>
  </dgm:ptLst>
  <dgm:cxnLst>
    <dgm:cxn modelId="{7653074D-C5AE-46B8-924F-DE29DF38B74A}" srcId="{FFC9B2A8-8099-4EE4-B21E-726F4DF27A71}" destId="{112CA22B-B042-40A5-9794-0730A5CA5011}" srcOrd="0" destOrd="0" parTransId="{DE105B56-DA8B-4AD7-8123-FF2C2A60A9B6}" sibTransId="{CCDA51FA-D6D3-44AF-8470-BB9D8CB320E8}"/>
    <dgm:cxn modelId="{1AE8D889-66E9-4EF7-8DEB-5E54252F6BCD}" type="presOf" srcId="{112CA22B-B042-40A5-9794-0730A5CA5011}" destId="{04D9B468-C7DB-4896-A785-625B2A83C092}" srcOrd="0" destOrd="0" presId="urn:microsoft.com/office/officeart/2005/8/layout/hList2"/>
    <dgm:cxn modelId="{7C7DB066-B3C1-445D-8648-05920CE91DFC}" type="presOf" srcId="{706CC38C-CCAA-416E-8B41-25CAA89F1897}" destId="{F48E3D62-5A5C-47D5-8CC0-6C5ECB4A1EE9}" srcOrd="0" destOrd="0" presId="urn:microsoft.com/office/officeart/2005/8/layout/hList2"/>
    <dgm:cxn modelId="{39FA4E8A-058A-4173-839D-18FA6862AE2D}"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26705EB5-4BEB-44D2-B9CD-2219D1BC7A08}" type="presParOf" srcId="{F48E3D62-5A5C-47D5-8CC0-6C5ECB4A1EE9}" destId="{04692C2A-C643-4A3E-AB35-433D0BFFF17F}" srcOrd="0" destOrd="0" presId="urn:microsoft.com/office/officeart/2005/8/layout/hList2"/>
    <dgm:cxn modelId="{0008278C-8A87-498C-900B-6F1FE3F29947}" type="presParOf" srcId="{04692C2A-C643-4A3E-AB35-433D0BFFF17F}" destId="{CE974109-CA0F-440F-94D3-0CD624624309}" srcOrd="0" destOrd="0" presId="urn:microsoft.com/office/officeart/2005/8/layout/hList2"/>
    <dgm:cxn modelId="{444985D0-FE0F-4106-89E2-0C3F3B5348A7}" type="presParOf" srcId="{04692C2A-C643-4A3E-AB35-433D0BFFF17F}" destId="{04D9B468-C7DB-4896-A785-625B2A83C092}" srcOrd="1" destOrd="0" presId="urn:microsoft.com/office/officeart/2005/8/layout/hList2"/>
    <dgm:cxn modelId="{4DE6E1B1-748E-4F37-A6A6-BF0AE74608CC}"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3550923-1D93-4BA2-9277-C8C0B248A42C}"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EFFC0E10-EE88-4AFF-A24A-59108CF28CE3}">
      <dgm:prSet phldrT="[Text]"/>
      <dgm:spPr/>
      <dgm:t>
        <a:bodyPr/>
        <a:lstStyle/>
        <a:p>
          <a:r>
            <a:rPr lang="en-US" dirty="0" smtClean="0"/>
            <a:t>Listed Wastes</a:t>
          </a:r>
          <a:endParaRPr lang="en-US" dirty="0"/>
        </a:p>
      </dgm:t>
    </dgm:pt>
    <dgm:pt modelId="{48A7D25C-F917-4C1F-87A8-28B84E999585}" type="parTrans" cxnId="{E8ED5B97-DB42-407C-94E2-364F033E548E}">
      <dgm:prSet/>
      <dgm:spPr/>
      <dgm:t>
        <a:bodyPr/>
        <a:lstStyle/>
        <a:p>
          <a:endParaRPr lang="en-US"/>
        </a:p>
      </dgm:t>
    </dgm:pt>
    <dgm:pt modelId="{6B51AECC-E1FE-4DD1-91E5-36A254B40A6F}" type="sibTrans" cxnId="{E8ED5B97-DB42-407C-94E2-364F033E548E}">
      <dgm:prSet/>
      <dgm:spPr/>
      <dgm:t>
        <a:bodyPr/>
        <a:lstStyle/>
        <a:p>
          <a:endParaRPr lang="en-US"/>
        </a:p>
      </dgm:t>
    </dgm:pt>
    <dgm:pt modelId="{BE102A7C-B799-4215-B925-D885F044E14D}">
      <dgm:prSet/>
      <dgm:spPr/>
      <dgm:t>
        <a:bodyPr/>
        <a:lstStyle/>
        <a:p>
          <a:r>
            <a:rPr lang="en-US" dirty="0" smtClean="0"/>
            <a:t>Characteristic Wastes</a:t>
          </a:r>
        </a:p>
      </dgm:t>
    </dgm:pt>
    <dgm:pt modelId="{D565138C-024D-46AF-B521-29EEAE356DAB}" type="parTrans" cxnId="{D3D6E103-FC1B-468A-B10E-BF868AC00D0E}">
      <dgm:prSet/>
      <dgm:spPr/>
      <dgm:t>
        <a:bodyPr/>
        <a:lstStyle/>
        <a:p>
          <a:endParaRPr lang="en-US"/>
        </a:p>
      </dgm:t>
    </dgm:pt>
    <dgm:pt modelId="{95DA3976-D155-4AEE-B5CC-D9778FAACC8E}" type="sibTrans" cxnId="{D3D6E103-FC1B-468A-B10E-BF868AC00D0E}">
      <dgm:prSet/>
      <dgm:spPr/>
      <dgm:t>
        <a:bodyPr/>
        <a:lstStyle/>
        <a:p>
          <a:endParaRPr lang="en-US"/>
        </a:p>
      </dgm:t>
    </dgm:pt>
    <dgm:pt modelId="{9D5B6E05-E6CD-424F-917D-6473AE385871}">
      <dgm:prSet/>
      <dgm:spPr/>
      <dgm:t>
        <a:bodyPr/>
        <a:lstStyle/>
        <a:p>
          <a:r>
            <a:rPr lang="en-US" dirty="0" smtClean="0"/>
            <a:t>Universal Wastes</a:t>
          </a:r>
        </a:p>
      </dgm:t>
    </dgm:pt>
    <dgm:pt modelId="{866FCF6C-B893-4806-9898-2D329F540808}" type="parTrans" cxnId="{511590FC-EA7D-4CB3-9B2B-CF6C4CAB1323}">
      <dgm:prSet/>
      <dgm:spPr/>
      <dgm:t>
        <a:bodyPr/>
        <a:lstStyle/>
        <a:p>
          <a:endParaRPr lang="en-US"/>
        </a:p>
      </dgm:t>
    </dgm:pt>
    <dgm:pt modelId="{133BCE92-F998-4E96-BCB7-6D8D6B2D854A}" type="sibTrans" cxnId="{511590FC-EA7D-4CB3-9B2B-CF6C4CAB1323}">
      <dgm:prSet/>
      <dgm:spPr/>
      <dgm:t>
        <a:bodyPr/>
        <a:lstStyle/>
        <a:p>
          <a:endParaRPr lang="en-US"/>
        </a:p>
      </dgm:t>
    </dgm:pt>
    <dgm:pt modelId="{3C784AA8-768B-4A91-B7E9-535D5866D8EF}">
      <dgm:prSet/>
      <dgm:spPr/>
      <dgm:t>
        <a:bodyPr/>
        <a:lstStyle/>
        <a:p>
          <a:r>
            <a:rPr lang="en-US" dirty="0" smtClean="0"/>
            <a:t>Mixed Wastes</a:t>
          </a:r>
        </a:p>
      </dgm:t>
    </dgm:pt>
    <dgm:pt modelId="{5B5F4FB2-B90A-44B1-9766-0B57D8EA965A}" type="parTrans" cxnId="{C7AC1B51-D5D6-4E2A-8A9D-A9CE517870C6}">
      <dgm:prSet/>
      <dgm:spPr/>
      <dgm:t>
        <a:bodyPr/>
        <a:lstStyle/>
        <a:p>
          <a:endParaRPr lang="en-US"/>
        </a:p>
      </dgm:t>
    </dgm:pt>
    <dgm:pt modelId="{75C39922-96BD-437B-9714-0652F7B8C600}" type="sibTrans" cxnId="{C7AC1B51-D5D6-4E2A-8A9D-A9CE517870C6}">
      <dgm:prSet/>
      <dgm:spPr/>
      <dgm:t>
        <a:bodyPr/>
        <a:lstStyle/>
        <a:p>
          <a:endParaRPr lang="en-US"/>
        </a:p>
      </dgm:t>
    </dgm:pt>
    <dgm:pt modelId="{3910B912-B8E4-4BE6-B1B3-8358B92DC318}">
      <dgm:prSet phldrT="[Text]"/>
      <dgm:spPr/>
      <dgm:t>
        <a:bodyPr/>
        <a:lstStyle/>
        <a:p>
          <a:r>
            <a:rPr lang="en-US" dirty="0" smtClean="0"/>
            <a:t>Wastes listed by EPA as hazardous. F-list wastes are from common manufacturing and industrial processes</a:t>
          </a:r>
          <a:endParaRPr lang="en-US" dirty="0"/>
        </a:p>
      </dgm:t>
    </dgm:pt>
    <dgm:pt modelId="{7A31DF34-97AC-4A44-B82B-540FA59BBC69}" type="parTrans" cxnId="{D6C6B2FD-C215-4088-91E3-AB0A9F4A3634}">
      <dgm:prSet/>
      <dgm:spPr/>
      <dgm:t>
        <a:bodyPr/>
        <a:lstStyle/>
        <a:p>
          <a:endParaRPr lang="en-US"/>
        </a:p>
      </dgm:t>
    </dgm:pt>
    <dgm:pt modelId="{4F0AC1FA-8E80-45F5-908A-030A24C3299C}" type="sibTrans" cxnId="{D6C6B2FD-C215-4088-91E3-AB0A9F4A3634}">
      <dgm:prSet/>
      <dgm:spPr/>
      <dgm:t>
        <a:bodyPr/>
        <a:lstStyle/>
        <a:p>
          <a:endParaRPr lang="en-US"/>
        </a:p>
      </dgm:t>
    </dgm:pt>
    <dgm:pt modelId="{99AE5FB8-1BAE-422F-A74C-B93387593B53}">
      <dgm:prSet/>
      <dgm:spPr/>
      <dgm:t>
        <a:bodyPr/>
        <a:lstStyle/>
        <a:p>
          <a:r>
            <a:rPr lang="en-US" dirty="0" smtClean="0"/>
            <a:t>Not listed wastes but wastes that are ignitable, corrosive, reactive or toxic</a:t>
          </a:r>
        </a:p>
      </dgm:t>
    </dgm:pt>
    <dgm:pt modelId="{821EE4C0-0A7F-44BC-907B-21258741E9C6}" type="parTrans" cxnId="{16977836-BE22-4798-A301-D22CECCBC29B}">
      <dgm:prSet/>
      <dgm:spPr/>
      <dgm:t>
        <a:bodyPr/>
        <a:lstStyle/>
        <a:p>
          <a:endParaRPr lang="en-US"/>
        </a:p>
      </dgm:t>
    </dgm:pt>
    <dgm:pt modelId="{90252EAB-3A15-4328-B75F-4E77C7244ADA}" type="sibTrans" cxnId="{16977836-BE22-4798-A301-D22CECCBC29B}">
      <dgm:prSet/>
      <dgm:spPr/>
      <dgm:t>
        <a:bodyPr/>
        <a:lstStyle/>
        <a:p>
          <a:endParaRPr lang="en-US"/>
        </a:p>
      </dgm:t>
    </dgm:pt>
    <dgm:pt modelId="{C8B8A772-DC09-40EC-AD08-5D1E50D848E1}">
      <dgm:prSet/>
      <dgm:spPr/>
      <dgm:t>
        <a:bodyPr/>
        <a:lstStyle/>
        <a:p>
          <a:r>
            <a:rPr lang="en-US" dirty="0" smtClean="0"/>
            <a:t>There are streamlined regulations for managing waste from batteries, pesticides, mercury, and bulbs</a:t>
          </a:r>
        </a:p>
      </dgm:t>
    </dgm:pt>
    <dgm:pt modelId="{BBE67A44-7B00-44E5-805D-73A62E1F41C1}" type="parTrans" cxnId="{9AAD1AB9-B5DF-400E-881C-B7B6C7D8FF66}">
      <dgm:prSet/>
      <dgm:spPr/>
      <dgm:t>
        <a:bodyPr/>
        <a:lstStyle/>
        <a:p>
          <a:endParaRPr lang="en-US"/>
        </a:p>
      </dgm:t>
    </dgm:pt>
    <dgm:pt modelId="{08235EB6-AEA2-4429-89F4-0FE2C8DB5E41}" type="sibTrans" cxnId="{9AAD1AB9-B5DF-400E-881C-B7B6C7D8FF66}">
      <dgm:prSet/>
      <dgm:spPr/>
      <dgm:t>
        <a:bodyPr/>
        <a:lstStyle/>
        <a:p>
          <a:endParaRPr lang="en-US"/>
        </a:p>
      </dgm:t>
    </dgm:pt>
    <dgm:pt modelId="{604FB3D4-8915-43B6-A710-604AF8021661}">
      <dgm:prSet/>
      <dgm:spPr/>
      <dgm:t>
        <a:bodyPr/>
        <a:lstStyle/>
        <a:p>
          <a:r>
            <a:rPr lang="en-US" dirty="0" smtClean="0"/>
            <a:t>Wastes that contain both radioactive and hazardous waste components</a:t>
          </a:r>
        </a:p>
      </dgm:t>
    </dgm:pt>
    <dgm:pt modelId="{0F537438-D44E-49BF-8A09-393C9FBDEC97}" type="parTrans" cxnId="{F30DA220-4AEE-472A-BEC8-416837F739F9}">
      <dgm:prSet/>
      <dgm:spPr/>
      <dgm:t>
        <a:bodyPr/>
        <a:lstStyle/>
        <a:p>
          <a:endParaRPr lang="en-US"/>
        </a:p>
      </dgm:t>
    </dgm:pt>
    <dgm:pt modelId="{96C8C6C8-7FBE-4495-9C32-1202E67EE5ED}" type="sibTrans" cxnId="{F30DA220-4AEE-472A-BEC8-416837F739F9}">
      <dgm:prSet/>
      <dgm:spPr/>
      <dgm:t>
        <a:bodyPr/>
        <a:lstStyle/>
        <a:p>
          <a:endParaRPr lang="en-US"/>
        </a:p>
      </dgm:t>
    </dgm:pt>
    <dgm:pt modelId="{48DEB734-B7E4-4321-AE26-957EC8D4692F}" type="pres">
      <dgm:prSet presAssocID="{93550923-1D93-4BA2-9277-C8C0B248A42C}" presName="linear" presStyleCnt="0">
        <dgm:presLayoutVars>
          <dgm:dir/>
          <dgm:animLvl val="lvl"/>
          <dgm:resizeHandles val="exact"/>
        </dgm:presLayoutVars>
      </dgm:prSet>
      <dgm:spPr/>
      <dgm:t>
        <a:bodyPr/>
        <a:lstStyle/>
        <a:p>
          <a:endParaRPr lang="en-US"/>
        </a:p>
      </dgm:t>
    </dgm:pt>
    <dgm:pt modelId="{B84DA54C-B030-444C-93D3-8DA013E4F7A8}" type="pres">
      <dgm:prSet presAssocID="{EFFC0E10-EE88-4AFF-A24A-59108CF28CE3}" presName="parentLin" presStyleCnt="0"/>
      <dgm:spPr/>
    </dgm:pt>
    <dgm:pt modelId="{65BB9170-825A-4964-B963-DB308B880E7D}" type="pres">
      <dgm:prSet presAssocID="{EFFC0E10-EE88-4AFF-A24A-59108CF28CE3}" presName="parentLeftMargin" presStyleLbl="node1" presStyleIdx="0" presStyleCnt="4"/>
      <dgm:spPr/>
      <dgm:t>
        <a:bodyPr/>
        <a:lstStyle/>
        <a:p>
          <a:endParaRPr lang="en-US"/>
        </a:p>
      </dgm:t>
    </dgm:pt>
    <dgm:pt modelId="{FA9D426D-108B-48C4-870B-62828AEA891E}" type="pres">
      <dgm:prSet presAssocID="{EFFC0E10-EE88-4AFF-A24A-59108CF28CE3}" presName="parentText" presStyleLbl="node1" presStyleIdx="0" presStyleCnt="4">
        <dgm:presLayoutVars>
          <dgm:chMax val="0"/>
          <dgm:bulletEnabled val="1"/>
        </dgm:presLayoutVars>
      </dgm:prSet>
      <dgm:spPr/>
      <dgm:t>
        <a:bodyPr/>
        <a:lstStyle/>
        <a:p>
          <a:endParaRPr lang="en-US"/>
        </a:p>
      </dgm:t>
    </dgm:pt>
    <dgm:pt modelId="{4D0E63D6-03BA-4342-A441-87AB93A4889D}" type="pres">
      <dgm:prSet presAssocID="{EFFC0E10-EE88-4AFF-A24A-59108CF28CE3}" presName="negativeSpace" presStyleCnt="0"/>
      <dgm:spPr/>
    </dgm:pt>
    <dgm:pt modelId="{86A8E7A4-9B43-44E6-82AA-7A9FCD050FF0}" type="pres">
      <dgm:prSet presAssocID="{EFFC0E10-EE88-4AFF-A24A-59108CF28CE3}" presName="childText" presStyleLbl="conFgAcc1" presStyleIdx="0" presStyleCnt="4">
        <dgm:presLayoutVars>
          <dgm:bulletEnabled val="1"/>
        </dgm:presLayoutVars>
      </dgm:prSet>
      <dgm:spPr/>
      <dgm:t>
        <a:bodyPr/>
        <a:lstStyle/>
        <a:p>
          <a:endParaRPr lang="en-US"/>
        </a:p>
      </dgm:t>
    </dgm:pt>
    <dgm:pt modelId="{B4A78B28-6014-4E62-8108-236F98591CAF}" type="pres">
      <dgm:prSet presAssocID="{6B51AECC-E1FE-4DD1-91E5-36A254B40A6F}" presName="spaceBetweenRectangles" presStyleCnt="0"/>
      <dgm:spPr/>
    </dgm:pt>
    <dgm:pt modelId="{A80F4D0C-F398-4B40-9A8C-19C1C4FE7D64}" type="pres">
      <dgm:prSet presAssocID="{BE102A7C-B799-4215-B925-D885F044E14D}" presName="parentLin" presStyleCnt="0"/>
      <dgm:spPr/>
    </dgm:pt>
    <dgm:pt modelId="{20EA3714-BBB1-46A7-8AAC-50A46935F86E}" type="pres">
      <dgm:prSet presAssocID="{BE102A7C-B799-4215-B925-D885F044E14D}" presName="parentLeftMargin" presStyleLbl="node1" presStyleIdx="0" presStyleCnt="4"/>
      <dgm:spPr/>
      <dgm:t>
        <a:bodyPr/>
        <a:lstStyle/>
        <a:p>
          <a:endParaRPr lang="en-US"/>
        </a:p>
      </dgm:t>
    </dgm:pt>
    <dgm:pt modelId="{A113E36A-BEEB-4421-94DF-CF462689CF6C}" type="pres">
      <dgm:prSet presAssocID="{BE102A7C-B799-4215-B925-D885F044E14D}" presName="parentText" presStyleLbl="node1" presStyleIdx="1" presStyleCnt="4">
        <dgm:presLayoutVars>
          <dgm:chMax val="0"/>
          <dgm:bulletEnabled val="1"/>
        </dgm:presLayoutVars>
      </dgm:prSet>
      <dgm:spPr/>
      <dgm:t>
        <a:bodyPr/>
        <a:lstStyle/>
        <a:p>
          <a:endParaRPr lang="en-US"/>
        </a:p>
      </dgm:t>
    </dgm:pt>
    <dgm:pt modelId="{183DB9B0-7005-4642-90CD-5F884D272420}" type="pres">
      <dgm:prSet presAssocID="{BE102A7C-B799-4215-B925-D885F044E14D}" presName="negativeSpace" presStyleCnt="0"/>
      <dgm:spPr/>
    </dgm:pt>
    <dgm:pt modelId="{D535AB56-B57B-4AB7-A84F-305A31F5D0A3}" type="pres">
      <dgm:prSet presAssocID="{BE102A7C-B799-4215-B925-D885F044E14D}" presName="childText" presStyleLbl="conFgAcc1" presStyleIdx="1" presStyleCnt="4">
        <dgm:presLayoutVars>
          <dgm:bulletEnabled val="1"/>
        </dgm:presLayoutVars>
      </dgm:prSet>
      <dgm:spPr/>
      <dgm:t>
        <a:bodyPr/>
        <a:lstStyle/>
        <a:p>
          <a:endParaRPr lang="en-US"/>
        </a:p>
      </dgm:t>
    </dgm:pt>
    <dgm:pt modelId="{11D084EB-41D7-4E41-9D5D-B11474DCB5D5}" type="pres">
      <dgm:prSet presAssocID="{95DA3976-D155-4AEE-B5CC-D9778FAACC8E}" presName="spaceBetweenRectangles" presStyleCnt="0"/>
      <dgm:spPr/>
    </dgm:pt>
    <dgm:pt modelId="{148E9DC3-DE13-4BCA-B08A-9537AC04429A}" type="pres">
      <dgm:prSet presAssocID="{9D5B6E05-E6CD-424F-917D-6473AE385871}" presName="parentLin" presStyleCnt="0"/>
      <dgm:spPr/>
    </dgm:pt>
    <dgm:pt modelId="{2FED2441-DD4D-4BA0-8F47-68E39D514618}" type="pres">
      <dgm:prSet presAssocID="{9D5B6E05-E6CD-424F-917D-6473AE385871}" presName="parentLeftMargin" presStyleLbl="node1" presStyleIdx="1" presStyleCnt="4"/>
      <dgm:spPr/>
      <dgm:t>
        <a:bodyPr/>
        <a:lstStyle/>
        <a:p>
          <a:endParaRPr lang="en-US"/>
        </a:p>
      </dgm:t>
    </dgm:pt>
    <dgm:pt modelId="{4945914C-37E2-4387-A65E-FB8C1CCDDB73}" type="pres">
      <dgm:prSet presAssocID="{9D5B6E05-E6CD-424F-917D-6473AE385871}" presName="parentText" presStyleLbl="node1" presStyleIdx="2" presStyleCnt="4">
        <dgm:presLayoutVars>
          <dgm:chMax val="0"/>
          <dgm:bulletEnabled val="1"/>
        </dgm:presLayoutVars>
      </dgm:prSet>
      <dgm:spPr/>
      <dgm:t>
        <a:bodyPr/>
        <a:lstStyle/>
        <a:p>
          <a:endParaRPr lang="en-US"/>
        </a:p>
      </dgm:t>
    </dgm:pt>
    <dgm:pt modelId="{F5AB08AC-FA4E-4D9B-8E58-46BB69CF9F02}" type="pres">
      <dgm:prSet presAssocID="{9D5B6E05-E6CD-424F-917D-6473AE385871}" presName="negativeSpace" presStyleCnt="0"/>
      <dgm:spPr/>
    </dgm:pt>
    <dgm:pt modelId="{89C8F4DB-2BCD-41CC-9284-E6304B59E4FA}" type="pres">
      <dgm:prSet presAssocID="{9D5B6E05-E6CD-424F-917D-6473AE385871}" presName="childText" presStyleLbl="conFgAcc1" presStyleIdx="2" presStyleCnt="4">
        <dgm:presLayoutVars>
          <dgm:bulletEnabled val="1"/>
        </dgm:presLayoutVars>
      </dgm:prSet>
      <dgm:spPr/>
      <dgm:t>
        <a:bodyPr/>
        <a:lstStyle/>
        <a:p>
          <a:endParaRPr lang="en-US"/>
        </a:p>
      </dgm:t>
    </dgm:pt>
    <dgm:pt modelId="{983B0DF4-5316-42EB-A2A7-7CE6075E402A}" type="pres">
      <dgm:prSet presAssocID="{133BCE92-F998-4E96-BCB7-6D8D6B2D854A}" presName="spaceBetweenRectangles" presStyleCnt="0"/>
      <dgm:spPr/>
    </dgm:pt>
    <dgm:pt modelId="{F578D769-678F-4157-9526-54AB288C8C46}" type="pres">
      <dgm:prSet presAssocID="{3C784AA8-768B-4A91-B7E9-535D5866D8EF}" presName="parentLin" presStyleCnt="0"/>
      <dgm:spPr/>
    </dgm:pt>
    <dgm:pt modelId="{67AB19EE-3F49-4A11-A3FA-5DD8879F2719}" type="pres">
      <dgm:prSet presAssocID="{3C784AA8-768B-4A91-B7E9-535D5866D8EF}" presName="parentLeftMargin" presStyleLbl="node1" presStyleIdx="2" presStyleCnt="4"/>
      <dgm:spPr/>
      <dgm:t>
        <a:bodyPr/>
        <a:lstStyle/>
        <a:p>
          <a:endParaRPr lang="en-US"/>
        </a:p>
      </dgm:t>
    </dgm:pt>
    <dgm:pt modelId="{77A35D2B-BB26-4FAB-8107-0B80D213CF2F}" type="pres">
      <dgm:prSet presAssocID="{3C784AA8-768B-4A91-B7E9-535D5866D8EF}" presName="parentText" presStyleLbl="node1" presStyleIdx="3" presStyleCnt="4">
        <dgm:presLayoutVars>
          <dgm:chMax val="0"/>
          <dgm:bulletEnabled val="1"/>
        </dgm:presLayoutVars>
      </dgm:prSet>
      <dgm:spPr/>
      <dgm:t>
        <a:bodyPr/>
        <a:lstStyle/>
        <a:p>
          <a:endParaRPr lang="en-US"/>
        </a:p>
      </dgm:t>
    </dgm:pt>
    <dgm:pt modelId="{12F64E43-D898-48BD-A74C-AE5D21F08489}" type="pres">
      <dgm:prSet presAssocID="{3C784AA8-768B-4A91-B7E9-535D5866D8EF}" presName="negativeSpace" presStyleCnt="0"/>
      <dgm:spPr/>
    </dgm:pt>
    <dgm:pt modelId="{A39A4C4F-9B4C-4783-AF99-2A48B9DD7756}" type="pres">
      <dgm:prSet presAssocID="{3C784AA8-768B-4A91-B7E9-535D5866D8EF}" presName="childText" presStyleLbl="conFgAcc1" presStyleIdx="3" presStyleCnt="4">
        <dgm:presLayoutVars>
          <dgm:bulletEnabled val="1"/>
        </dgm:presLayoutVars>
      </dgm:prSet>
      <dgm:spPr/>
      <dgm:t>
        <a:bodyPr/>
        <a:lstStyle/>
        <a:p>
          <a:endParaRPr lang="en-US"/>
        </a:p>
      </dgm:t>
    </dgm:pt>
  </dgm:ptLst>
  <dgm:cxnLst>
    <dgm:cxn modelId="{CB0EDB8F-C605-43D4-B25A-48F0902A043B}" type="presOf" srcId="{93550923-1D93-4BA2-9277-C8C0B248A42C}" destId="{48DEB734-B7E4-4321-AE26-957EC8D4692F}" srcOrd="0" destOrd="0" presId="urn:microsoft.com/office/officeart/2005/8/layout/list1"/>
    <dgm:cxn modelId="{0AF43537-E12F-476C-BE7D-664A0722FE15}" type="presOf" srcId="{3C784AA8-768B-4A91-B7E9-535D5866D8EF}" destId="{67AB19EE-3F49-4A11-A3FA-5DD8879F2719}" srcOrd="0" destOrd="0" presId="urn:microsoft.com/office/officeart/2005/8/layout/list1"/>
    <dgm:cxn modelId="{5C0FB16E-C47D-4B44-9C0E-5CBE56509460}" type="presOf" srcId="{C8B8A772-DC09-40EC-AD08-5D1E50D848E1}" destId="{89C8F4DB-2BCD-41CC-9284-E6304B59E4FA}" srcOrd="0" destOrd="0" presId="urn:microsoft.com/office/officeart/2005/8/layout/list1"/>
    <dgm:cxn modelId="{3A5715A5-E161-4E3F-A1E5-C8C1BD4172FC}" type="presOf" srcId="{99AE5FB8-1BAE-422F-A74C-B93387593B53}" destId="{D535AB56-B57B-4AB7-A84F-305A31F5D0A3}" srcOrd="0" destOrd="0" presId="urn:microsoft.com/office/officeart/2005/8/layout/list1"/>
    <dgm:cxn modelId="{9AAD1AB9-B5DF-400E-881C-B7B6C7D8FF66}" srcId="{9D5B6E05-E6CD-424F-917D-6473AE385871}" destId="{C8B8A772-DC09-40EC-AD08-5D1E50D848E1}" srcOrd="0" destOrd="0" parTransId="{BBE67A44-7B00-44E5-805D-73A62E1F41C1}" sibTransId="{08235EB6-AEA2-4429-89F4-0FE2C8DB5E41}"/>
    <dgm:cxn modelId="{50FFABB1-07BC-41F6-B3DC-8456559DBB0E}" type="presOf" srcId="{3910B912-B8E4-4BE6-B1B3-8358B92DC318}" destId="{86A8E7A4-9B43-44E6-82AA-7A9FCD050FF0}" srcOrd="0" destOrd="0" presId="urn:microsoft.com/office/officeart/2005/8/layout/list1"/>
    <dgm:cxn modelId="{4F194132-934C-409D-9508-2E07FD98FEF1}" type="presOf" srcId="{9D5B6E05-E6CD-424F-917D-6473AE385871}" destId="{2FED2441-DD4D-4BA0-8F47-68E39D514618}" srcOrd="0" destOrd="0" presId="urn:microsoft.com/office/officeart/2005/8/layout/list1"/>
    <dgm:cxn modelId="{656D6A90-19CC-4814-952C-189A84313436}" type="presOf" srcId="{604FB3D4-8915-43B6-A710-604AF8021661}" destId="{A39A4C4F-9B4C-4783-AF99-2A48B9DD7756}" srcOrd="0" destOrd="0" presId="urn:microsoft.com/office/officeart/2005/8/layout/list1"/>
    <dgm:cxn modelId="{D3D6E103-FC1B-468A-B10E-BF868AC00D0E}" srcId="{93550923-1D93-4BA2-9277-C8C0B248A42C}" destId="{BE102A7C-B799-4215-B925-D885F044E14D}" srcOrd="1" destOrd="0" parTransId="{D565138C-024D-46AF-B521-29EEAE356DAB}" sibTransId="{95DA3976-D155-4AEE-B5CC-D9778FAACC8E}"/>
    <dgm:cxn modelId="{5941C718-E902-45C0-86A9-AD4837A3640A}" type="presOf" srcId="{9D5B6E05-E6CD-424F-917D-6473AE385871}" destId="{4945914C-37E2-4387-A65E-FB8C1CCDDB73}" srcOrd="1" destOrd="0" presId="urn:microsoft.com/office/officeart/2005/8/layout/list1"/>
    <dgm:cxn modelId="{16977836-BE22-4798-A301-D22CECCBC29B}" srcId="{BE102A7C-B799-4215-B925-D885F044E14D}" destId="{99AE5FB8-1BAE-422F-A74C-B93387593B53}" srcOrd="0" destOrd="0" parTransId="{821EE4C0-0A7F-44BC-907B-21258741E9C6}" sibTransId="{90252EAB-3A15-4328-B75F-4E77C7244ADA}"/>
    <dgm:cxn modelId="{511590FC-EA7D-4CB3-9B2B-CF6C4CAB1323}" srcId="{93550923-1D93-4BA2-9277-C8C0B248A42C}" destId="{9D5B6E05-E6CD-424F-917D-6473AE385871}" srcOrd="2" destOrd="0" parTransId="{866FCF6C-B893-4806-9898-2D329F540808}" sibTransId="{133BCE92-F998-4E96-BCB7-6D8D6B2D854A}"/>
    <dgm:cxn modelId="{756AF044-0B0B-4519-AEC7-2B8B530DFA29}" type="presOf" srcId="{BE102A7C-B799-4215-B925-D885F044E14D}" destId="{20EA3714-BBB1-46A7-8AAC-50A46935F86E}" srcOrd="0" destOrd="0" presId="urn:microsoft.com/office/officeart/2005/8/layout/list1"/>
    <dgm:cxn modelId="{C7AC1B51-D5D6-4E2A-8A9D-A9CE517870C6}" srcId="{93550923-1D93-4BA2-9277-C8C0B248A42C}" destId="{3C784AA8-768B-4A91-B7E9-535D5866D8EF}" srcOrd="3" destOrd="0" parTransId="{5B5F4FB2-B90A-44B1-9766-0B57D8EA965A}" sibTransId="{75C39922-96BD-437B-9714-0652F7B8C600}"/>
    <dgm:cxn modelId="{F30DA220-4AEE-472A-BEC8-416837F739F9}" srcId="{3C784AA8-768B-4A91-B7E9-535D5866D8EF}" destId="{604FB3D4-8915-43B6-A710-604AF8021661}" srcOrd="0" destOrd="0" parTransId="{0F537438-D44E-49BF-8A09-393C9FBDEC97}" sibTransId="{96C8C6C8-7FBE-4495-9C32-1202E67EE5ED}"/>
    <dgm:cxn modelId="{2C8F4C55-D69F-48DC-AC76-9C982BA255C8}" type="presOf" srcId="{EFFC0E10-EE88-4AFF-A24A-59108CF28CE3}" destId="{FA9D426D-108B-48C4-870B-62828AEA891E}" srcOrd="1" destOrd="0" presId="urn:microsoft.com/office/officeart/2005/8/layout/list1"/>
    <dgm:cxn modelId="{9E86F171-DC8C-46BA-9EA3-853216731851}" type="presOf" srcId="{EFFC0E10-EE88-4AFF-A24A-59108CF28CE3}" destId="{65BB9170-825A-4964-B963-DB308B880E7D}" srcOrd="0" destOrd="0" presId="urn:microsoft.com/office/officeart/2005/8/layout/list1"/>
    <dgm:cxn modelId="{87E3829E-AE27-47C2-B6B4-425BDDA4162F}" type="presOf" srcId="{BE102A7C-B799-4215-B925-D885F044E14D}" destId="{A113E36A-BEEB-4421-94DF-CF462689CF6C}" srcOrd="1" destOrd="0" presId="urn:microsoft.com/office/officeart/2005/8/layout/list1"/>
    <dgm:cxn modelId="{E8ED5B97-DB42-407C-94E2-364F033E548E}" srcId="{93550923-1D93-4BA2-9277-C8C0B248A42C}" destId="{EFFC0E10-EE88-4AFF-A24A-59108CF28CE3}" srcOrd="0" destOrd="0" parTransId="{48A7D25C-F917-4C1F-87A8-28B84E999585}" sibTransId="{6B51AECC-E1FE-4DD1-91E5-36A254B40A6F}"/>
    <dgm:cxn modelId="{D3553044-67D8-46EE-8B17-07018A666951}" type="presOf" srcId="{3C784AA8-768B-4A91-B7E9-535D5866D8EF}" destId="{77A35D2B-BB26-4FAB-8107-0B80D213CF2F}" srcOrd="1" destOrd="0" presId="urn:microsoft.com/office/officeart/2005/8/layout/list1"/>
    <dgm:cxn modelId="{D6C6B2FD-C215-4088-91E3-AB0A9F4A3634}" srcId="{EFFC0E10-EE88-4AFF-A24A-59108CF28CE3}" destId="{3910B912-B8E4-4BE6-B1B3-8358B92DC318}" srcOrd="0" destOrd="0" parTransId="{7A31DF34-97AC-4A44-B82B-540FA59BBC69}" sibTransId="{4F0AC1FA-8E80-45F5-908A-030A24C3299C}"/>
    <dgm:cxn modelId="{36325D5C-229F-4BFF-B668-8F096CBABAA5}" type="presParOf" srcId="{48DEB734-B7E4-4321-AE26-957EC8D4692F}" destId="{B84DA54C-B030-444C-93D3-8DA013E4F7A8}" srcOrd="0" destOrd="0" presId="urn:microsoft.com/office/officeart/2005/8/layout/list1"/>
    <dgm:cxn modelId="{6D98A3EF-90A6-44CC-87AD-F23E6A19256B}" type="presParOf" srcId="{B84DA54C-B030-444C-93D3-8DA013E4F7A8}" destId="{65BB9170-825A-4964-B963-DB308B880E7D}" srcOrd="0" destOrd="0" presId="urn:microsoft.com/office/officeart/2005/8/layout/list1"/>
    <dgm:cxn modelId="{2A0CBD5B-5964-43F2-BEDA-EE3C4B75EADC}" type="presParOf" srcId="{B84DA54C-B030-444C-93D3-8DA013E4F7A8}" destId="{FA9D426D-108B-48C4-870B-62828AEA891E}" srcOrd="1" destOrd="0" presId="urn:microsoft.com/office/officeart/2005/8/layout/list1"/>
    <dgm:cxn modelId="{DB53BB1E-D457-4A12-9650-24EBFBB78522}" type="presParOf" srcId="{48DEB734-B7E4-4321-AE26-957EC8D4692F}" destId="{4D0E63D6-03BA-4342-A441-87AB93A4889D}" srcOrd="1" destOrd="0" presId="urn:microsoft.com/office/officeart/2005/8/layout/list1"/>
    <dgm:cxn modelId="{B4F79EB1-F039-46FA-8762-521CAF249928}" type="presParOf" srcId="{48DEB734-B7E4-4321-AE26-957EC8D4692F}" destId="{86A8E7A4-9B43-44E6-82AA-7A9FCD050FF0}" srcOrd="2" destOrd="0" presId="urn:microsoft.com/office/officeart/2005/8/layout/list1"/>
    <dgm:cxn modelId="{6782AE8E-126D-45BF-AB04-D84B33EE8101}" type="presParOf" srcId="{48DEB734-B7E4-4321-AE26-957EC8D4692F}" destId="{B4A78B28-6014-4E62-8108-236F98591CAF}" srcOrd="3" destOrd="0" presId="urn:microsoft.com/office/officeart/2005/8/layout/list1"/>
    <dgm:cxn modelId="{3477C93A-8F86-4ACA-89EC-E650414DEDCE}" type="presParOf" srcId="{48DEB734-B7E4-4321-AE26-957EC8D4692F}" destId="{A80F4D0C-F398-4B40-9A8C-19C1C4FE7D64}" srcOrd="4" destOrd="0" presId="urn:microsoft.com/office/officeart/2005/8/layout/list1"/>
    <dgm:cxn modelId="{B334BF94-BEEC-4DF2-8A31-B4B377F201D5}" type="presParOf" srcId="{A80F4D0C-F398-4B40-9A8C-19C1C4FE7D64}" destId="{20EA3714-BBB1-46A7-8AAC-50A46935F86E}" srcOrd="0" destOrd="0" presId="urn:microsoft.com/office/officeart/2005/8/layout/list1"/>
    <dgm:cxn modelId="{0849BB72-A457-4504-B3AC-79FC5CF2BBEC}" type="presParOf" srcId="{A80F4D0C-F398-4B40-9A8C-19C1C4FE7D64}" destId="{A113E36A-BEEB-4421-94DF-CF462689CF6C}" srcOrd="1" destOrd="0" presId="urn:microsoft.com/office/officeart/2005/8/layout/list1"/>
    <dgm:cxn modelId="{AC2F892A-2DE8-4D12-A463-4C8A2640B7C5}" type="presParOf" srcId="{48DEB734-B7E4-4321-AE26-957EC8D4692F}" destId="{183DB9B0-7005-4642-90CD-5F884D272420}" srcOrd="5" destOrd="0" presId="urn:microsoft.com/office/officeart/2005/8/layout/list1"/>
    <dgm:cxn modelId="{516DCA36-6594-45B0-B445-5A7C304F4760}" type="presParOf" srcId="{48DEB734-B7E4-4321-AE26-957EC8D4692F}" destId="{D535AB56-B57B-4AB7-A84F-305A31F5D0A3}" srcOrd="6" destOrd="0" presId="urn:microsoft.com/office/officeart/2005/8/layout/list1"/>
    <dgm:cxn modelId="{205C63FC-F62C-49B8-864F-716DCA566A8B}" type="presParOf" srcId="{48DEB734-B7E4-4321-AE26-957EC8D4692F}" destId="{11D084EB-41D7-4E41-9D5D-B11474DCB5D5}" srcOrd="7" destOrd="0" presId="urn:microsoft.com/office/officeart/2005/8/layout/list1"/>
    <dgm:cxn modelId="{4D0778C2-9FE2-48A5-8261-082DB7EF2C10}" type="presParOf" srcId="{48DEB734-B7E4-4321-AE26-957EC8D4692F}" destId="{148E9DC3-DE13-4BCA-B08A-9537AC04429A}" srcOrd="8" destOrd="0" presId="urn:microsoft.com/office/officeart/2005/8/layout/list1"/>
    <dgm:cxn modelId="{992E6F29-A576-43CA-873F-4723A95ED42F}" type="presParOf" srcId="{148E9DC3-DE13-4BCA-B08A-9537AC04429A}" destId="{2FED2441-DD4D-4BA0-8F47-68E39D514618}" srcOrd="0" destOrd="0" presId="urn:microsoft.com/office/officeart/2005/8/layout/list1"/>
    <dgm:cxn modelId="{F31B3428-0549-45FC-8B1B-1B052F5BAD14}" type="presParOf" srcId="{148E9DC3-DE13-4BCA-B08A-9537AC04429A}" destId="{4945914C-37E2-4387-A65E-FB8C1CCDDB73}" srcOrd="1" destOrd="0" presId="urn:microsoft.com/office/officeart/2005/8/layout/list1"/>
    <dgm:cxn modelId="{620865C9-A2C9-484D-956E-D2CF0EF4FCF7}" type="presParOf" srcId="{48DEB734-B7E4-4321-AE26-957EC8D4692F}" destId="{F5AB08AC-FA4E-4D9B-8E58-46BB69CF9F02}" srcOrd="9" destOrd="0" presId="urn:microsoft.com/office/officeart/2005/8/layout/list1"/>
    <dgm:cxn modelId="{A91E881F-C08D-4FBA-AFAC-9C1018D3207F}" type="presParOf" srcId="{48DEB734-B7E4-4321-AE26-957EC8D4692F}" destId="{89C8F4DB-2BCD-41CC-9284-E6304B59E4FA}" srcOrd="10" destOrd="0" presId="urn:microsoft.com/office/officeart/2005/8/layout/list1"/>
    <dgm:cxn modelId="{B34D5B31-F111-4E84-80AC-B4FC1FCC24DE}" type="presParOf" srcId="{48DEB734-B7E4-4321-AE26-957EC8D4692F}" destId="{983B0DF4-5316-42EB-A2A7-7CE6075E402A}" srcOrd="11" destOrd="0" presId="urn:microsoft.com/office/officeart/2005/8/layout/list1"/>
    <dgm:cxn modelId="{093A1B30-5AE0-426C-B27A-1F7263C8B871}" type="presParOf" srcId="{48DEB734-B7E4-4321-AE26-957EC8D4692F}" destId="{F578D769-678F-4157-9526-54AB288C8C46}" srcOrd="12" destOrd="0" presId="urn:microsoft.com/office/officeart/2005/8/layout/list1"/>
    <dgm:cxn modelId="{5DB3DDEC-EF74-4FE8-84F9-84335E5853A8}" type="presParOf" srcId="{F578D769-678F-4157-9526-54AB288C8C46}" destId="{67AB19EE-3F49-4A11-A3FA-5DD8879F2719}" srcOrd="0" destOrd="0" presId="urn:microsoft.com/office/officeart/2005/8/layout/list1"/>
    <dgm:cxn modelId="{D6FC5B58-F9FF-4378-BAAE-3FE8B195B494}" type="presParOf" srcId="{F578D769-678F-4157-9526-54AB288C8C46}" destId="{77A35D2B-BB26-4FAB-8107-0B80D213CF2F}" srcOrd="1" destOrd="0" presId="urn:microsoft.com/office/officeart/2005/8/layout/list1"/>
    <dgm:cxn modelId="{CA7F56D2-9255-4212-B411-2100D926D00F}" type="presParOf" srcId="{48DEB734-B7E4-4321-AE26-957EC8D4692F}" destId="{12F64E43-D898-48BD-A74C-AE5D21F08489}" srcOrd="13" destOrd="0" presId="urn:microsoft.com/office/officeart/2005/8/layout/list1"/>
    <dgm:cxn modelId="{9A541249-71E9-4DE4-9C83-8D0C37458A01}" type="presParOf" srcId="{48DEB734-B7E4-4321-AE26-957EC8D4692F}" destId="{A39A4C4F-9B4C-4783-AF99-2A48B9DD7756}" srcOrd="14"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200" dirty="0" smtClean="0"/>
            <a:t>Hazardous Waste and Materials</a:t>
          </a:r>
          <a:endParaRPr lang="en-US" sz="12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0C0C10BF-816C-47C8-BEBA-D0EB218F170B}">
      <dgm:prSet phldrT="[Text]" custT="1"/>
      <dgm:spPr/>
      <dgm:t>
        <a:bodyPr/>
        <a:lstStyle/>
        <a:p>
          <a:r>
            <a:rPr lang="en-US" sz="1200" dirty="0" smtClean="0"/>
            <a:t>Compliance Assistance</a:t>
          </a:r>
          <a:endParaRPr lang="en-US" sz="1200" dirty="0"/>
        </a:p>
      </dgm:t>
    </dgm:pt>
    <dgm:pt modelId="{6096C3BE-BA36-4E65-8EDD-2777DE307A87}" type="parTrans" cxnId="{1FD3DE6C-35A9-4BD5-A875-878F7EB63478}">
      <dgm:prSet/>
      <dgm:spPr/>
      <dgm:t>
        <a:bodyPr/>
        <a:lstStyle/>
        <a:p>
          <a:endParaRPr lang="en-US"/>
        </a:p>
      </dgm:t>
    </dgm:pt>
    <dgm:pt modelId="{97A817B9-AC57-4922-8127-19497E25978E}" type="sibTrans" cxnId="{1FD3DE6C-35A9-4BD5-A875-878F7EB63478}">
      <dgm:prSet/>
      <dgm:spPr/>
      <dgm:t>
        <a:bodyPr/>
        <a:lstStyle/>
        <a:p>
          <a:endParaRPr lang="en-US"/>
        </a:p>
      </dgm:t>
    </dgm:pt>
    <dgm:pt modelId="{1F76B8A8-366B-4016-90A4-5493846C4393}">
      <dgm:prSet phldrT="[Text]" custT="1"/>
      <dgm:spPr/>
      <dgm:t>
        <a:bodyPr/>
        <a:lstStyle/>
        <a:p>
          <a:endParaRPr lang="en-US" sz="1200" dirty="0"/>
        </a:p>
      </dgm:t>
    </dgm:pt>
    <dgm:pt modelId="{E03AB645-66EA-44C8-87F1-1CAC070C043D}" type="parTrans" cxnId="{48B52890-E16E-42D9-9605-A3648FC3551C}">
      <dgm:prSet/>
      <dgm:spPr/>
      <dgm:t>
        <a:bodyPr/>
        <a:lstStyle/>
        <a:p>
          <a:endParaRPr lang="en-US"/>
        </a:p>
      </dgm:t>
    </dgm:pt>
    <dgm:pt modelId="{F11C7054-24E7-4D4D-8D86-CFFCEC0675DA}" type="sibTrans" cxnId="{48B52890-E16E-42D9-9605-A3648FC3551C}">
      <dgm:prSet/>
      <dgm:spPr/>
      <dgm:t>
        <a:bodyPr/>
        <a:lstStyle/>
        <a:p>
          <a:endParaRPr lang="en-US"/>
        </a:p>
      </dgm:t>
    </dgm:pt>
    <dgm:pt modelId="{FB89B953-EE4A-48DE-BC71-80C8380B05C2}">
      <dgm:prSet phldrT="[Text]" custT="1"/>
      <dgm:spPr/>
      <dgm:t>
        <a:bodyPr/>
        <a:lstStyle/>
        <a:p>
          <a:r>
            <a:rPr lang="en-US" sz="1200" dirty="0" smtClean="0"/>
            <a:t> Regulations</a:t>
          </a:r>
          <a:endParaRPr lang="en-US" sz="1200" dirty="0"/>
        </a:p>
      </dgm:t>
    </dgm:pt>
    <dgm:pt modelId="{12ECF763-8878-4350-85C5-D0206C8B921C}" type="parTrans" cxnId="{2CCE8B2D-DFF4-4C71-B4BC-A41487AB9C35}">
      <dgm:prSet/>
      <dgm:spPr/>
      <dgm:t>
        <a:bodyPr/>
        <a:lstStyle/>
        <a:p>
          <a:endParaRPr lang="en-US"/>
        </a:p>
      </dgm:t>
    </dgm:pt>
    <dgm:pt modelId="{F9A832AB-A839-4C9E-888D-847EFBD0D4B8}" type="sibTrans" cxnId="{2CCE8B2D-DFF4-4C71-B4BC-A41487AB9C35}">
      <dgm:prSet/>
      <dgm:spPr/>
      <dgm:t>
        <a:bodyPr/>
        <a:lstStyle/>
        <a:p>
          <a:endParaRPr lang="en-US"/>
        </a:p>
      </dgm:t>
    </dgm:pt>
    <dgm:pt modelId="{B7A5F72B-B055-4A84-9D50-E9EE937799C6}">
      <dgm:prSet phldrT="[Text]" custT="1"/>
      <dgm:spPr/>
      <dgm:t>
        <a:bodyPr/>
        <a:lstStyle/>
        <a:p>
          <a:r>
            <a:rPr lang="en-US" sz="1200" dirty="0" smtClean="0"/>
            <a:t>Technical assistance</a:t>
          </a:r>
          <a:endParaRPr lang="en-US" sz="1200" dirty="0"/>
        </a:p>
      </dgm:t>
    </dgm:pt>
    <dgm:pt modelId="{760C197E-BBEF-45DA-BD73-7E4AEAAE4854}" type="parTrans" cxnId="{0D093CE0-D9E3-4A74-8A45-1269CC28E615}">
      <dgm:prSet/>
      <dgm:spPr/>
      <dgm:t>
        <a:bodyPr/>
        <a:lstStyle/>
        <a:p>
          <a:endParaRPr lang="en-US"/>
        </a:p>
      </dgm:t>
    </dgm:pt>
    <dgm:pt modelId="{9DE4AA6D-588B-4C26-B944-161F0127F9A1}" type="sibTrans" cxnId="{0D093CE0-D9E3-4A74-8A45-1269CC28E615}">
      <dgm:prSet/>
      <dgm:spPr/>
      <dgm:t>
        <a:bodyPr/>
        <a:lstStyle/>
        <a:p>
          <a:endParaRPr lang="en-US"/>
        </a:p>
      </dgm:t>
    </dgm:pt>
    <dgm:pt modelId="{5EA52185-9CCF-4E64-9805-DE5665819303}">
      <dgm:prSet phldrT="[Text]" custT="1"/>
      <dgm:spPr/>
      <dgm:t>
        <a:bodyPr/>
        <a:lstStyle/>
        <a:p>
          <a:r>
            <a:rPr lang="en-US" sz="1200" dirty="0" smtClean="0"/>
            <a:t>Material Conservation / Waste Minimization</a:t>
          </a:r>
          <a:endParaRPr lang="en-US" sz="1200" dirty="0"/>
        </a:p>
      </dgm:t>
    </dgm:pt>
    <dgm:pt modelId="{B8C7DE55-D19F-42C3-9EE9-BFA9C52B5D52}" type="parTrans" cxnId="{0DFF31BD-9DDE-407D-87DA-F74047301905}">
      <dgm:prSet/>
      <dgm:spPr/>
      <dgm:t>
        <a:bodyPr/>
        <a:lstStyle/>
        <a:p>
          <a:endParaRPr lang="en-US"/>
        </a:p>
      </dgm:t>
    </dgm:pt>
    <dgm:pt modelId="{79FF1DD8-2210-4AE9-B54F-1BBF8991A3BA}" type="sibTrans" cxnId="{0DFF31BD-9DDE-407D-87DA-F74047301905}">
      <dgm:prSet/>
      <dgm:spPr/>
      <dgm:t>
        <a:bodyPr/>
        <a:lstStyle/>
        <a:p>
          <a:endParaRPr lang="en-US"/>
        </a:p>
      </dgm:t>
    </dgm:pt>
    <dgm:pt modelId="{DC9959B4-1F13-4679-9F4B-5040C3F6FAB2}">
      <dgm:prSet phldrT="[Text]" custT="1"/>
      <dgm:spPr/>
      <dgm:t>
        <a:bodyPr/>
        <a:lstStyle/>
        <a:p>
          <a:r>
            <a:rPr lang="en-US" sz="1200" dirty="0" smtClean="0"/>
            <a:t>Pollution Prevention</a:t>
          </a:r>
          <a:endParaRPr lang="en-US" sz="1200" dirty="0"/>
        </a:p>
      </dgm:t>
    </dgm:pt>
    <dgm:pt modelId="{398263C2-CAB1-45CD-9CEE-34BAE154951D}" type="parTrans" cxnId="{AD997A16-8CD7-443A-AD65-8B2CF7EE61E5}">
      <dgm:prSet/>
      <dgm:spPr/>
      <dgm:t>
        <a:bodyPr/>
        <a:lstStyle/>
        <a:p>
          <a:endParaRPr lang="en-US"/>
        </a:p>
      </dgm:t>
    </dgm:pt>
    <dgm:pt modelId="{3114F1A6-10EC-44AF-9A90-239E18A6BB76}" type="sibTrans" cxnId="{AD997A16-8CD7-443A-AD65-8B2CF7EE61E5}">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A32680ED-3C14-4079-A9A4-54CA7728F227}" type="presOf" srcId="{DC9959B4-1F13-4679-9F4B-5040C3F6FAB2}" destId="{04D9B468-C7DB-4896-A785-625B2A83C092}" srcOrd="0" destOrd="2"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2CCE8B2D-DFF4-4C71-B4BC-A41487AB9C35}" srcId="{FFC9B2A8-8099-4EE4-B21E-726F4DF27A71}" destId="{FB89B953-EE4A-48DE-BC71-80C8380B05C2}" srcOrd="3" destOrd="0" parTransId="{12ECF763-8878-4350-85C5-D0206C8B921C}" sibTransId="{F9A832AB-A839-4C9E-888D-847EFBD0D4B8}"/>
    <dgm:cxn modelId="{0D093CE0-D9E3-4A74-8A45-1269CC28E615}" srcId="{FFC9B2A8-8099-4EE4-B21E-726F4DF27A71}" destId="{B7A5F72B-B055-4A84-9D50-E9EE937799C6}" srcOrd="5" destOrd="0" parTransId="{760C197E-BBEF-45DA-BD73-7E4AEAAE4854}" sibTransId="{9DE4AA6D-588B-4C26-B944-161F0127F9A1}"/>
    <dgm:cxn modelId="{F217D5C3-68CC-49C6-BB5C-8B39AE46C98B}" type="presOf" srcId="{112CA22B-B042-40A5-9794-0730A5CA5011}" destId="{04D9B468-C7DB-4896-A785-625B2A83C092}" srcOrd="0" destOrd="0" presId="urn:microsoft.com/office/officeart/2005/8/layout/hList2"/>
    <dgm:cxn modelId="{2045B7E4-9347-4229-A554-10A4EF1D68F8}" type="presOf" srcId="{FB89B953-EE4A-48DE-BC71-80C8380B05C2}" destId="{04D9B468-C7DB-4896-A785-625B2A83C092}" srcOrd="0" destOrd="3" presId="urn:microsoft.com/office/officeart/2005/8/layout/hList2"/>
    <dgm:cxn modelId="{856EA4E1-0AA8-4D7D-9D66-8815CF78E0A3}" type="presOf" srcId="{0C0C10BF-816C-47C8-BEBA-D0EB218F170B}" destId="{04D9B468-C7DB-4896-A785-625B2A83C092}" srcOrd="0" destOrd="4" presId="urn:microsoft.com/office/officeart/2005/8/layout/hList2"/>
    <dgm:cxn modelId="{26429B86-3554-4FAB-9DA8-A13C2D04245C}" type="presOf" srcId="{B7A5F72B-B055-4A84-9D50-E9EE937799C6}" destId="{04D9B468-C7DB-4896-A785-625B2A83C092}" srcOrd="0" destOrd="5" presId="urn:microsoft.com/office/officeart/2005/8/layout/hList2"/>
    <dgm:cxn modelId="{E0CB7F51-CE99-4EDD-B050-3F5A7448F6BD}" type="presOf" srcId="{FFC9B2A8-8099-4EE4-B21E-726F4DF27A71}" destId="{D325A295-D3B8-4E94-8C14-A76270783C88}" srcOrd="0" destOrd="0" presId="urn:microsoft.com/office/officeart/2005/8/layout/hList2"/>
    <dgm:cxn modelId="{994B5B26-F21C-42F9-9924-02E61634106E}" type="presOf" srcId="{706CC38C-CCAA-416E-8B41-25CAA89F1897}" destId="{F48E3D62-5A5C-47D5-8CC0-6C5ECB4A1EE9}" srcOrd="0" destOrd="0" presId="urn:microsoft.com/office/officeart/2005/8/layout/hList2"/>
    <dgm:cxn modelId="{1FD3DE6C-35A9-4BD5-A875-878F7EB63478}" srcId="{FFC9B2A8-8099-4EE4-B21E-726F4DF27A71}" destId="{0C0C10BF-816C-47C8-BEBA-D0EB218F170B}" srcOrd="4" destOrd="0" parTransId="{6096C3BE-BA36-4E65-8EDD-2777DE307A87}" sibTransId="{97A817B9-AC57-4922-8127-19497E25978E}"/>
    <dgm:cxn modelId="{0DFF31BD-9DDE-407D-87DA-F74047301905}" srcId="{FFC9B2A8-8099-4EE4-B21E-726F4DF27A71}" destId="{5EA52185-9CCF-4E64-9805-DE5665819303}" srcOrd="1" destOrd="0" parTransId="{B8C7DE55-D19F-42C3-9EE9-BFA9C52B5D52}" sibTransId="{79FF1DD8-2210-4AE9-B54F-1BBF8991A3BA}"/>
    <dgm:cxn modelId="{537A543B-5E8A-471E-A958-57D53B8F3896}" type="presOf" srcId="{1F76B8A8-366B-4016-90A4-5493846C4393}" destId="{04D9B468-C7DB-4896-A785-625B2A83C092}" srcOrd="0" destOrd="6" presId="urn:microsoft.com/office/officeart/2005/8/layout/hList2"/>
    <dgm:cxn modelId="{48B52890-E16E-42D9-9605-A3648FC3551C}" srcId="{FFC9B2A8-8099-4EE4-B21E-726F4DF27A71}" destId="{1F76B8A8-366B-4016-90A4-5493846C4393}" srcOrd="6" destOrd="0" parTransId="{E03AB645-66EA-44C8-87F1-1CAC070C043D}" sibTransId="{F11C7054-24E7-4D4D-8D86-CFFCEC0675DA}"/>
    <dgm:cxn modelId="{AD997A16-8CD7-443A-AD65-8B2CF7EE61E5}" srcId="{FFC9B2A8-8099-4EE4-B21E-726F4DF27A71}" destId="{DC9959B4-1F13-4679-9F4B-5040C3F6FAB2}" srcOrd="2" destOrd="0" parTransId="{398263C2-CAB1-45CD-9CEE-34BAE154951D}" sibTransId="{3114F1A6-10EC-44AF-9A90-239E18A6BB76}"/>
    <dgm:cxn modelId="{30C7FDDD-A5D0-4481-B9C8-E3FC32920439}" type="presOf" srcId="{5EA52185-9CCF-4E64-9805-DE5665819303}" destId="{04D9B468-C7DB-4896-A785-625B2A83C092}" srcOrd="0" destOrd="1"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B4C46EE7-7BFD-4144-8B1A-AB91DE27178D}" type="presParOf" srcId="{F48E3D62-5A5C-47D5-8CC0-6C5ECB4A1EE9}" destId="{04692C2A-C643-4A3E-AB35-433D0BFFF17F}" srcOrd="0" destOrd="0" presId="urn:microsoft.com/office/officeart/2005/8/layout/hList2"/>
    <dgm:cxn modelId="{483CDC22-8986-4A87-9CF4-84D5E98272F2}" type="presParOf" srcId="{04692C2A-C643-4A3E-AB35-433D0BFFF17F}" destId="{CE974109-CA0F-440F-94D3-0CD624624309}" srcOrd="0" destOrd="0" presId="urn:microsoft.com/office/officeart/2005/8/layout/hList2"/>
    <dgm:cxn modelId="{684AA34D-4990-4A3D-9F48-509DC9C17D44}" type="presParOf" srcId="{04692C2A-C643-4A3E-AB35-433D0BFFF17F}" destId="{04D9B468-C7DB-4896-A785-625B2A83C092}" srcOrd="1" destOrd="0" presId="urn:microsoft.com/office/officeart/2005/8/layout/hList2"/>
    <dgm:cxn modelId="{BF7F1D84-CDBF-401B-B41C-1791366BD218}"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3306C4-608D-490E-9132-BEE406A7EB7D}" type="doc">
      <dgm:prSet loTypeId="urn:microsoft.com/office/officeart/2005/8/layout/vList6" loCatId="list" qsTypeId="urn:microsoft.com/office/officeart/2005/8/quickstyle/simple5" qsCatId="simple" csTypeId="urn:microsoft.com/office/officeart/2005/8/colors/colorful1" csCatId="colorful" phldr="1"/>
      <dgm:spPr/>
      <dgm:t>
        <a:bodyPr/>
        <a:lstStyle/>
        <a:p>
          <a:endParaRPr lang="en-US"/>
        </a:p>
      </dgm:t>
    </dgm:pt>
    <dgm:pt modelId="{7F5B0E17-5BD3-489D-A9A2-66A4F8E6AF84}">
      <dgm:prSet phldrT="[Text]"/>
      <dgm:spPr/>
      <dgm:t>
        <a:bodyPr/>
        <a:lstStyle/>
        <a:p>
          <a:r>
            <a:rPr lang="en-US" dirty="0" smtClean="0"/>
            <a:t>Using Low-Impact Materials</a:t>
          </a:r>
          <a:endParaRPr lang="en-US" dirty="0"/>
        </a:p>
      </dgm:t>
    </dgm:pt>
    <dgm:pt modelId="{9E7142BA-8526-47AB-8E5A-3D77E1B1CBD5}" type="parTrans" cxnId="{CCDCAEC7-37F4-4FB1-81E1-5CD5DBF37190}">
      <dgm:prSet/>
      <dgm:spPr/>
      <dgm:t>
        <a:bodyPr/>
        <a:lstStyle/>
        <a:p>
          <a:endParaRPr lang="en-US"/>
        </a:p>
      </dgm:t>
    </dgm:pt>
    <dgm:pt modelId="{00955130-BA83-41A8-8846-0A6761CA0FE8}" type="sibTrans" cxnId="{CCDCAEC7-37F4-4FB1-81E1-5CD5DBF37190}">
      <dgm:prSet/>
      <dgm:spPr/>
      <dgm:t>
        <a:bodyPr/>
        <a:lstStyle/>
        <a:p>
          <a:endParaRPr lang="en-US"/>
        </a:p>
      </dgm:t>
    </dgm:pt>
    <dgm:pt modelId="{3BB962A1-AB5F-47F5-95FC-A6490E91937A}">
      <dgm:prSet/>
      <dgm:spPr>
        <a:solidFill>
          <a:schemeClr val="tx2">
            <a:lumMod val="25000"/>
            <a:lumOff val="75000"/>
            <a:alpha val="90000"/>
          </a:schemeClr>
        </a:solidFill>
      </dgm:spPr>
      <dgm:t>
        <a:bodyPr anchor="ctr"/>
        <a:lstStyle/>
        <a:p>
          <a:r>
            <a:rPr lang="en-US" dirty="0" smtClean="0"/>
            <a:t>Use materials that are less toxic, polluting or energy intensive and that are renewable, recycled,  or recyclable</a:t>
          </a:r>
        </a:p>
      </dgm:t>
    </dgm:pt>
    <dgm:pt modelId="{3AD9D9C4-946E-4C3D-9A25-5C8ECE2D878D}" type="parTrans" cxnId="{555BDE55-DEBC-4C6C-A812-5A9B5A2346C5}">
      <dgm:prSet/>
      <dgm:spPr/>
      <dgm:t>
        <a:bodyPr/>
        <a:lstStyle/>
        <a:p>
          <a:endParaRPr lang="en-US"/>
        </a:p>
      </dgm:t>
    </dgm:pt>
    <dgm:pt modelId="{EF1F04E1-A382-4C86-8C67-53803A12CF70}" type="sibTrans" cxnId="{555BDE55-DEBC-4C6C-A812-5A9B5A2346C5}">
      <dgm:prSet/>
      <dgm:spPr/>
      <dgm:t>
        <a:bodyPr/>
        <a:lstStyle/>
        <a:p>
          <a:endParaRPr lang="en-US"/>
        </a:p>
      </dgm:t>
    </dgm:pt>
    <dgm:pt modelId="{45A59020-C4DB-4A2A-AAAA-208A28DE7970}">
      <dgm:prSet/>
      <dgm:spPr/>
      <dgm:t>
        <a:bodyPr/>
        <a:lstStyle/>
        <a:p>
          <a:r>
            <a:rPr lang="en-US" dirty="0" smtClean="0"/>
            <a:t>Using Fewer Materials</a:t>
          </a:r>
        </a:p>
      </dgm:t>
    </dgm:pt>
    <dgm:pt modelId="{66BA019B-5B9F-42B1-B0D0-02DAFA51DACF}" type="parTrans" cxnId="{C448F45B-CF3B-4A5F-A2AB-02F07254836C}">
      <dgm:prSet/>
      <dgm:spPr/>
      <dgm:t>
        <a:bodyPr/>
        <a:lstStyle/>
        <a:p>
          <a:endParaRPr lang="en-US"/>
        </a:p>
      </dgm:t>
    </dgm:pt>
    <dgm:pt modelId="{651011A9-383F-4768-B9DE-9C0A8149D54E}" type="sibTrans" cxnId="{C448F45B-CF3B-4A5F-A2AB-02F07254836C}">
      <dgm:prSet/>
      <dgm:spPr/>
      <dgm:t>
        <a:bodyPr/>
        <a:lstStyle/>
        <a:p>
          <a:endParaRPr lang="en-US"/>
        </a:p>
      </dgm:t>
    </dgm:pt>
    <dgm:pt modelId="{6086FA0B-017E-4C4F-AC9D-D438A24702C6}">
      <dgm:prSet/>
      <dgm:spPr>
        <a:solidFill>
          <a:schemeClr val="accent3">
            <a:lumMod val="20000"/>
            <a:lumOff val="80000"/>
            <a:alpha val="90000"/>
          </a:schemeClr>
        </a:solidFill>
      </dgm:spPr>
      <dgm:t>
        <a:bodyPr anchor="ctr"/>
        <a:lstStyle/>
        <a:p>
          <a:r>
            <a:rPr lang="en-US" dirty="0" smtClean="0"/>
            <a:t>Design your products to weigh less through better construction and to be easier to transport through lower weights and smaller product volumes (i.e. foldable or nested for shipping).</a:t>
          </a:r>
        </a:p>
      </dgm:t>
    </dgm:pt>
    <dgm:pt modelId="{65B1F64B-F374-4337-8E40-1DB6887D756A}" type="parTrans" cxnId="{409D165C-AD9B-4E8D-A7BF-30BA873F7082}">
      <dgm:prSet/>
      <dgm:spPr/>
      <dgm:t>
        <a:bodyPr/>
        <a:lstStyle/>
        <a:p>
          <a:endParaRPr lang="en-US"/>
        </a:p>
      </dgm:t>
    </dgm:pt>
    <dgm:pt modelId="{10367A96-1BDC-4422-AB94-5FD050476952}" type="sibTrans" cxnId="{409D165C-AD9B-4E8D-A7BF-30BA873F7082}">
      <dgm:prSet/>
      <dgm:spPr/>
      <dgm:t>
        <a:bodyPr/>
        <a:lstStyle/>
        <a:p>
          <a:endParaRPr lang="en-US"/>
        </a:p>
      </dgm:t>
    </dgm:pt>
    <dgm:pt modelId="{F1B3BCAA-A655-4FF5-9917-2799A4481FD8}">
      <dgm:prSet/>
      <dgm:spPr/>
      <dgm:t>
        <a:bodyPr/>
        <a:lstStyle/>
        <a:p>
          <a:r>
            <a:rPr lang="en-US" dirty="0" smtClean="0"/>
            <a:t>Better Production Processes</a:t>
          </a:r>
        </a:p>
      </dgm:t>
    </dgm:pt>
    <dgm:pt modelId="{27B4DC9B-B139-4D82-AE71-03A81E5ED2FC}" type="parTrans" cxnId="{BBC92AF7-B8D6-40A3-A61F-43F47D97EB83}">
      <dgm:prSet/>
      <dgm:spPr/>
      <dgm:t>
        <a:bodyPr/>
        <a:lstStyle/>
        <a:p>
          <a:endParaRPr lang="en-US"/>
        </a:p>
      </dgm:t>
    </dgm:pt>
    <dgm:pt modelId="{AAC69634-9FFF-4851-B1F0-9D3902EB7CF4}" type="sibTrans" cxnId="{BBC92AF7-B8D6-40A3-A61F-43F47D97EB83}">
      <dgm:prSet/>
      <dgm:spPr/>
      <dgm:t>
        <a:bodyPr/>
        <a:lstStyle/>
        <a:p>
          <a:endParaRPr lang="en-US"/>
        </a:p>
      </dgm:t>
    </dgm:pt>
    <dgm:pt modelId="{C4D185EF-0CC9-4662-A79F-BBC10EB01D25}">
      <dgm:prSet/>
      <dgm:spPr>
        <a:solidFill>
          <a:schemeClr val="accent4">
            <a:lumMod val="20000"/>
            <a:lumOff val="80000"/>
            <a:alpha val="90000"/>
          </a:schemeClr>
        </a:solidFill>
      </dgm:spPr>
      <dgm:t>
        <a:bodyPr anchor="ctr"/>
        <a:lstStyle/>
        <a:p>
          <a:r>
            <a:rPr lang="en-US" dirty="0" smtClean="0"/>
            <a:t>Design production processes that are cleaner and more efficient, that use less energy, produce less waste, and that create a safe work environment.</a:t>
          </a:r>
        </a:p>
      </dgm:t>
    </dgm:pt>
    <dgm:pt modelId="{12A5F1D8-11EA-4535-9AD2-A148388C5E1B}" type="parTrans" cxnId="{E7FF415A-5F87-449F-B8FF-14EC70EF4E4A}">
      <dgm:prSet/>
      <dgm:spPr/>
      <dgm:t>
        <a:bodyPr/>
        <a:lstStyle/>
        <a:p>
          <a:endParaRPr lang="en-US"/>
        </a:p>
      </dgm:t>
    </dgm:pt>
    <dgm:pt modelId="{2F0A91A3-440A-46DF-AEFB-A61D2CC4B391}" type="sibTrans" cxnId="{E7FF415A-5F87-449F-B8FF-14EC70EF4E4A}">
      <dgm:prSet/>
      <dgm:spPr/>
      <dgm:t>
        <a:bodyPr/>
        <a:lstStyle/>
        <a:p>
          <a:endParaRPr lang="en-US"/>
        </a:p>
      </dgm:t>
    </dgm:pt>
    <dgm:pt modelId="{C9B2DB2C-90B2-40E9-A4BA-C3452EFA22AF}" type="pres">
      <dgm:prSet presAssocID="{EC3306C4-608D-490E-9132-BEE406A7EB7D}" presName="Name0" presStyleCnt="0">
        <dgm:presLayoutVars>
          <dgm:dir/>
          <dgm:animLvl val="lvl"/>
          <dgm:resizeHandles/>
        </dgm:presLayoutVars>
      </dgm:prSet>
      <dgm:spPr/>
      <dgm:t>
        <a:bodyPr/>
        <a:lstStyle/>
        <a:p>
          <a:endParaRPr lang="en-US"/>
        </a:p>
      </dgm:t>
    </dgm:pt>
    <dgm:pt modelId="{652F1091-BD97-4507-999D-BCBFE10EE270}" type="pres">
      <dgm:prSet presAssocID="{7F5B0E17-5BD3-489D-A9A2-66A4F8E6AF84}" presName="linNode" presStyleCnt="0"/>
      <dgm:spPr/>
      <dgm:t>
        <a:bodyPr/>
        <a:lstStyle/>
        <a:p>
          <a:endParaRPr lang="en-US"/>
        </a:p>
      </dgm:t>
    </dgm:pt>
    <dgm:pt modelId="{2827C7D9-5166-4D1B-8438-A82153680C67}" type="pres">
      <dgm:prSet presAssocID="{7F5B0E17-5BD3-489D-A9A2-66A4F8E6AF84}" presName="parentShp" presStyleLbl="node1" presStyleIdx="0" presStyleCnt="3">
        <dgm:presLayoutVars>
          <dgm:bulletEnabled val="1"/>
        </dgm:presLayoutVars>
      </dgm:prSet>
      <dgm:spPr/>
      <dgm:t>
        <a:bodyPr/>
        <a:lstStyle/>
        <a:p>
          <a:endParaRPr lang="en-US"/>
        </a:p>
      </dgm:t>
    </dgm:pt>
    <dgm:pt modelId="{8D3E869B-9FF9-4338-B2AC-0792B0668184}" type="pres">
      <dgm:prSet presAssocID="{7F5B0E17-5BD3-489D-A9A2-66A4F8E6AF84}" presName="childShp" presStyleLbl="bgAccFollowNode1" presStyleIdx="0" presStyleCnt="3">
        <dgm:presLayoutVars>
          <dgm:bulletEnabled val="1"/>
        </dgm:presLayoutVars>
      </dgm:prSet>
      <dgm:spPr/>
      <dgm:t>
        <a:bodyPr/>
        <a:lstStyle/>
        <a:p>
          <a:endParaRPr lang="en-US"/>
        </a:p>
      </dgm:t>
    </dgm:pt>
    <dgm:pt modelId="{E977D316-3E53-4E50-8C88-319EBAB7C8CE}" type="pres">
      <dgm:prSet presAssocID="{00955130-BA83-41A8-8846-0A6761CA0FE8}" presName="spacing" presStyleCnt="0"/>
      <dgm:spPr/>
      <dgm:t>
        <a:bodyPr/>
        <a:lstStyle/>
        <a:p>
          <a:endParaRPr lang="en-US"/>
        </a:p>
      </dgm:t>
    </dgm:pt>
    <dgm:pt modelId="{A5320442-31F0-4581-94B3-94320B97526B}" type="pres">
      <dgm:prSet presAssocID="{45A59020-C4DB-4A2A-AAAA-208A28DE7970}" presName="linNode" presStyleCnt="0"/>
      <dgm:spPr/>
      <dgm:t>
        <a:bodyPr/>
        <a:lstStyle/>
        <a:p>
          <a:endParaRPr lang="en-US"/>
        </a:p>
      </dgm:t>
    </dgm:pt>
    <dgm:pt modelId="{E830BF22-AEE7-4D74-8CA6-5751ACFFD368}" type="pres">
      <dgm:prSet presAssocID="{45A59020-C4DB-4A2A-AAAA-208A28DE7970}" presName="parentShp" presStyleLbl="node1" presStyleIdx="1" presStyleCnt="3">
        <dgm:presLayoutVars>
          <dgm:bulletEnabled val="1"/>
        </dgm:presLayoutVars>
      </dgm:prSet>
      <dgm:spPr/>
      <dgm:t>
        <a:bodyPr/>
        <a:lstStyle/>
        <a:p>
          <a:endParaRPr lang="en-US"/>
        </a:p>
      </dgm:t>
    </dgm:pt>
    <dgm:pt modelId="{BE1A7CE5-6E8F-42D9-878E-FA4ABEEA367E}" type="pres">
      <dgm:prSet presAssocID="{45A59020-C4DB-4A2A-AAAA-208A28DE7970}" presName="childShp" presStyleLbl="bgAccFollowNode1" presStyleIdx="1" presStyleCnt="3">
        <dgm:presLayoutVars>
          <dgm:bulletEnabled val="1"/>
        </dgm:presLayoutVars>
      </dgm:prSet>
      <dgm:spPr/>
      <dgm:t>
        <a:bodyPr/>
        <a:lstStyle/>
        <a:p>
          <a:endParaRPr lang="en-US"/>
        </a:p>
      </dgm:t>
    </dgm:pt>
    <dgm:pt modelId="{27521D3C-84FA-43C3-AB36-FEC4F5D86D73}" type="pres">
      <dgm:prSet presAssocID="{651011A9-383F-4768-B9DE-9C0A8149D54E}" presName="spacing" presStyleCnt="0"/>
      <dgm:spPr/>
      <dgm:t>
        <a:bodyPr/>
        <a:lstStyle/>
        <a:p>
          <a:endParaRPr lang="en-US"/>
        </a:p>
      </dgm:t>
    </dgm:pt>
    <dgm:pt modelId="{FFAA7CBD-8E2F-4863-A82F-3093789BDFB0}" type="pres">
      <dgm:prSet presAssocID="{F1B3BCAA-A655-4FF5-9917-2799A4481FD8}" presName="linNode" presStyleCnt="0"/>
      <dgm:spPr/>
      <dgm:t>
        <a:bodyPr/>
        <a:lstStyle/>
        <a:p>
          <a:endParaRPr lang="en-US"/>
        </a:p>
      </dgm:t>
    </dgm:pt>
    <dgm:pt modelId="{9D40A544-2F35-4593-9700-3B0DDD255628}" type="pres">
      <dgm:prSet presAssocID="{F1B3BCAA-A655-4FF5-9917-2799A4481FD8}" presName="parentShp" presStyleLbl="node1" presStyleIdx="2" presStyleCnt="3">
        <dgm:presLayoutVars>
          <dgm:bulletEnabled val="1"/>
        </dgm:presLayoutVars>
      </dgm:prSet>
      <dgm:spPr/>
      <dgm:t>
        <a:bodyPr/>
        <a:lstStyle/>
        <a:p>
          <a:endParaRPr lang="en-US"/>
        </a:p>
      </dgm:t>
    </dgm:pt>
    <dgm:pt modelId="{0175EC70-348A-4FF4-83DA-71DD561C4505}" type="pres">
      <dgm:prSet presAssocID="{F1B3BCAA-A655-4FF5-9917-2799A4481FD8}" presName="childShp" presStyleLbl="bgAccFollowNode1" presStyleIdx="2" presStyleCnt="3">
        <dgm:presLayoutVars>
          <dgm:bulletEnabled val="1"/>
        </dgm:presLayoutVars>
      </dgm:prSet>
      <dgm:spPr/>
      <dgm:t>
        <a:bodyPr/>
        <a:lstStyle/>
        <a:p>
          <a:endParaRPr lang="en-US"/>
        </a:p>
      </dgm:t>
    </dgm:pt>
  </dgm:ptLst>
  <dgm:cxnLst>
    <dgm:cxn modelId="{7E971B53-65FD-4E68-86FF-EE39343D9F47}" type="presOf" srcId="{3BB962A1-AB5F-47F5-95FC-A6490E91937A}" destId="{8D3E869B-9FF9-4338-B2AC-0792B0668184}" srcOrd="0" destOrd="0" presId="urn:microsoft.com/office/officeart/2005/8/layout/vList6"/>
    <dgm:cxn modelId="{E7FF415A-5F87-449F-B8FF-14EC70EF4E4A}" srcId="{F1B3BCAA-A655-4FF5-9917-2799A4481FD8}" destId="{C4D185EF-0CC9-4662-A79F-BBC10EB01D25}" srcOrd="0" destOrd="0" parTransId="{12A5F1D8-11EA-4535-9AD2-A148388C5E1B}" sibTransId="{2F0A91A3-440A-46DF-AEFB-A61D2CC4B391}"/>
    <dgm:cxn modelId="{964C8431-8927-4718-BF8F-C48FA15EE868}" type="presOf" srcId="{6086FA0B-017E-4C4F-AC9D-D438A24702C6}" destId="{BE1A7CE5-6E8F-42D9-878E-FA4ABEEA367E}" srcOrd="0" destOrd="0" presId="urn:microsoft.com/office/officeart/2005/8/layout/vList6"/>
    <dgm:cxn modelId="{555BDE55-DEBC-4C6C-A812-5A9B5A2346C5}" srcId="{7F5B0E17-5BD3-489D-A9A2-66A4F8E6AF84}" destId="{3BB962A1-AB5F-47F5-95FC-A6490E91937A}" srcOrd="0" destOrd="0" parTransId="{3AD9D9C4-946E-4C3D-9A25-5C8ECE2D878D}" sibTransId="{EF1F04E1-A382-4C86-8C67-53803A12CF70}"/>
    <dgm:cxn modelId="{BBC92AF7-B8D6-40A3-A61F-43F47D97EB83}" srcId="{EC3306C4-608D-490E-9132-BEE406A7EB7D}" destId="{F1B3BCAA-A655-4FF5-9917-2799A4481FD8}" srcOrd="2" destOrd="0" parTransId="{27B4DC9B-B139-4D82-AE71-03A81E5ED2FC}" sibTransId="{AAC69634-9FFF-4851-B1F0-9D3902EB7CF4}"/>
    <dgm:cxn modelId="{CCDCAEC7-37F4-4FB1-81E1-5CD5DBF37190}" srcId="{EC3306C4-608D-490E-9132-BEE406A7EB7D}" destId="{7F5B0E17-5BD3-489D-A9A2-66A4F8E6AF84}" srcOrd="0" destOrd="0" parTransId="{9E7142BA-8526-47AB-8E5A-3D77E1B1CBD5}" sibTransId="{00955130-BA83-41A8-8846-0A6761CA0FE8}"/>
    <dgm:cxn modelId="{409D165C-AD9B-4E8D-A7BF-30BA873F7082}" srcId="{45A59020-C4DB-4A2A-AAAA-208A28DE7970}" destId="{6086FA0B-017E-4C4F-AC9D-D438A24702C6}" srcOrd="0" destOrd="0" parTransId="{65B1F64B-F374-4337-8E40-1DB6887D756A}" sibTransId="{10367A96-1BDC-4422-AB94-5FD050476952}"/>
    <dgm:cxn modelId="{B43783DD-944B-4DC6-A9D8-DF62E29427B9}" type="presOf" srcId="{EC3306C4-608D-490E-9132-BEE406A7EB7D}" destId="{C9B2DB2C-90B2-40E9-A4BA-C3452EFA22AF}" srcOrd="0" destOrd="0" presId="urn:microsoft.com/office/officeart/2005/8/layout/vList6"/>
    <dgm:cxn modelId="{C448F45B-CF3B-4A5F-A2AB-02F07254836C}" srcId="{EC3306C4-608D-490E-9132-BEE406A7EB7D}" destId="{45A59020-C4DB-4A2A-AAAA-208A28DE7970}" srcOrd="1" destOrd="0" parTransId="{66BA019B-5B9F-42B1-B0D0-02DAFA51DACF}" sibTransId="{651011A9-383F-4768-B9DE-9C0A8149D54E}"/>
    <dgm:cxn modelId="{BAD6E471-AA12-4815-A8A3-60A4CD460040}" type="presOf" srcId="{C4D185EF-0CC9-4662-A79F-BBC10EB01D25}" destId="{0175EC70-348A-4FF4-83DA-71DD561C4505}" srcOrd="0" destOrd="0" presId="urn:microsoft.com/office/officeart/2005/8/layout/vList6"/>
    <dgm:cxn modelId="{1863A0F8-370B-40BA-A89B-F45721A54C17}" type="presOf" srcId="{45A59020-C4DB-4A2A-AAAA-208A28DE7970}" destId="{E830BF22-AEE7-4D74-8CA6-5751ACFFD368}" srcOrd="0" destOrd="0" presId="urn:microsoft.com/office/officeart/2005/8/layout/vList6"/>
    <dgm:cxn modelId="{3E0941F4-82FC-42BF-BA7E-EEF9835673EE}" type="presOf" srcId="{F1B3BCAA-A655-4FF5-9917-2799A4481FD8}" destId="{9D40A544-2F35-4593-9700-3B0DDD255628}" srcOrd="0" destOrd="0" presId="urn:microsoft.com/office/officeart/2005/8/layout/vList6"/>
    <dgm:cxn modelId="{7BEED0C3-B923-449B-A05B-EEE4D2D65EE8}" type="presOf" srcId="{7F5B0E17-5BD3-489D-A9A2-66A4F8E6AF84}" destId="{2827C7D9-5166-4D1B-8438-A82153680C67}" srcOrd="0" destOrd="0" presId="urn:microsoft.com/office/officeart/2005/8/layout/vList6"/>
    <dgm:cxn modelId="{BAC7B8F5-BE9F-4D6B-ADFB-9B8230C82BE3}" type="presParOf" srcId="{C9B2DB2C-90B2-40E9-A4BA-C3452EFA22AF}" destId="{652F1091-BD97-4507-999D-BCBFE10EE270}" srcOrd="0" destOrd="0" presId="urn:microsoft.com/office/officeart/2005/8/layout/vList6"/>
    <dgm:cxn modelId="{A19CA82E-C460-4ACC-A162-222CDFC3A91F}" type="presParOf" srcId="{652F1091-BD97-4507-999D-BCBFE10EE270}" destId="{2827C7D9-5166-4D1B-8438-A82153680C67}" srcOrd="0" destOrd="0" presId="urn:microsoft.com/office/officeart/2005/8/layout/vList6"/>
    <dgm:cxn modelId="{9804492A-D04A-468D-B6DE-237110116EED}" type="presParOf" srcId="{652F1091-BD97-4507-999D-BCBFE10EE270}" destId="{8D3E869B-9FF9-4338-B2AC-0792B0668184}" srcOrd="1" destOrd="0" presId="urn:microsoft.com/office/officeart/2005/8/layout/vList6"/>
    <dgm:cxn modelId="{9CD10C7F-1BA8-4252-9F2F-457AC28D4460}" type="presParOf" srcId="{C9B2DB2C-90B2-40E9-A4BA-C3452EFA22AF}" destId="{E977D316-3E53-4E50-8C88-319EBAB7C8CE}" srcOrd="1" destOrd="0" presId="urn:microsoft.com/office/officeart/2005/8/layout/vList6"/>
    <dgm:cxn modelId="{BF649F46-BF63-489E-9A08-38F025B6CE5F}" type="presParOf" srcId="{C9B2DB2C-90B2-40E9-A4BA-C3452EFA22AF}" destId="{A5320442-31F0-4581-94B3-94320B97526B}" srcOrd="2" destOrd="0" presId="urn:microsoft.com/office/officeart/2005/8/layout/vList6"/>
    <dgm:cxn modelId="{C8215FBF-17AD-44F0-8FB9-E17886DB7DE2}" type="presParOf" srcId="{A5320442-31F0-4581-94B3-94320B97526B}" destId="{E830BF22-AEE7-4D74-8CA6-5751ACFFD368}" srcOrd="0" destOrd="0" presId="urn:microsoft.com/office/officeart/2005/8/layout/vList6"/>
    <dgm:cxn modelId="{6D41C760-EFDC-416A-B771-C36685960470}" type="presParOf" srcId="{A5320442-31F0-4581-94B3-94320B97526B}" destId="{BE1A7CE5-6E8F-42D9-878E-FA4ABEEA367E}" srcOrd="1" destOrd="0" presId="urn:microsoft.com/office/officeart/2005/8/layout/vList6"/>
    <dgm:cxn modelId="{42D00DBF-9D11-4749-B1D8-350ABFB67182}" type="presParOf" srcId="{C9B2DB2C-90B2-40E9-A4BA-C3452EFA22AF}" destId="{27521D3C-84FA-43C3-AB36-FEC4F5D86D73}" srcOrd="3" destOrd="0" presId="urn:microsoft.com/office/officeart/2005/8/layout/vList6"/>
    <dgm:cxn modelId="{1B965CB2-7B6B-4BB3-A85D-716BBE91B79F}" type="presParOf" srcId="{C9B2DB2C-90B2-40E9-A4BA-C3452EFA22AF}" destId="{FFAA7CBD-8E2F-4863-A82F-3093789BDFB0}" srcOrd="4" destOrd="0" presId="urn:microsoft.com/office/officeart/2005/8/layout/vList6"/>
    <dgm:cxn modelId="{48573D61-1A25-480B-B00D-198AF1EDF3C2}" type="presParOf" srcId="{FFAA7CBD-8E2F-4863-A82F-3093789BDFB0}" destId="{9D40A544-2F35-4593-9700-3B0DDD255628}" srcOrd="0" destOrd="0" presId="urn:microsoft.com/office/officeart/2005/8/layout/vList6"/>
    <dgm:cxn modelId="{246D57E4-6FBC-48C9-BE1E-AC013922036A}" type="presParOf" srcId="{FFAA7CBD-8E2F-4863-A82F-3093789BDFB0}" destId="{0175EC70-348A-4FF4-83DA-71DD561C450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3E20AA5-E172-4FEB-A582-BC7283D14A9B}" type="doc">
      <dgm:prSet loTypeId="urn:microsoft.com/office/officeart/2005/8/layout/hList2" loCatId="list" qsTypeId="urn:microsoft.com/office/officeart/2005/8/quickstyle/simple5" qsCatId="simple" csTypeId="urn:microsoft.com/office/officeart/2005/8/colors/accent4_2" csCatId="accent4" phldr="1"/>
      <dgm:spPr/>
    </dgm:pt>
    <dgm:pt modelId="{9F8E4241-68F0-4A6D-BED0-C31DF539685C}">
      <dgm:prSet phldrT="[Text]"/>
      <dgm:spPr/>
      <dgm:t>
        <a:bodyPr/>
        <a:lstStyle/>
        <a:p>
          <a:r>
            <a:rPr lang="en-US" dirty="0" smtClean="0"/>
            <a:t>Terms You’ll Hear</a:t>
          </a:r>
          <a:endParaRPr lang="en-US" dirty="0"/>
        </a:p>
      </dgm:t>
    </dgm:pt>
    <dgm:pt modelId="{E6F5168D-35CD-47DE-8275-26F6170DC660}" type="parTrans" cxnId="{83B1FF7F-9322-49CC-BB76-DD3009C23DD0}">
      <dgm:prSet/>
      <dgm:spPr/>
      <dgm:t>
        <a:bodyPr/>
        <a:lstStyle/>
        <a:p>
          <a:endParaRPr lang="en-US"/>
        </a:p>
      </dgm:t>
    </dgm:pt>
    <dgm:pt modelId="{8EDC9D81-33E9-4082-AE82-442630C1961E}" type="sibTrans" cxnId="{83B1FF7F-9322-49CC-BB76-DD3009C23DD0}">
      <dgm:prSet/>
      <dgm:spPr/>
      <dgm:t>
        <a:bodyPr/>
        <a:lstStyle/>
        <a:p>
          <a:endParaRPr lang="en-US"/>
        </a:p>
      </dgm:t>
    </dgm:pt>
    <dgm:pt modelId="{C0C59DE9-A4E8-4EDE-81AA-6ED0C45EF993}">
      <dgm:prSet phldrT="[Text]" custT="1"/>
      <dgm:spPr/>
      <dgm:t>
        <a:bodyPr/>
        <a:lstStyle/>
        <a:p>
          <a:r>
            <a:rPr lang="en-US" sz="1400" b="1" dirty="0" smtClean="0">
              <a:latin typeface="+mn-lt"/>
            </a:rPr>
            <a:t>Climate Change</a:t>
          </a:r>
          <a:endParaRPr lang="en-US" sz="1400" b="1" dirty="0">
            <a:latin typeface="+mn-lt"/>
          </a:endParaRPr>
        </a:p>
      </dgm:t>
    </dgm:pt>
    <dgm:pt modelId="{A2B672F7-08A6-42FD-BBF7-E1E51295A202}" type="parTrans" cxnId="{F03883BF-9FAB-41E2-9173-533486D1DBB1}">
      <dgm:prSet/>
      <dgm:spPr/>
      <dgm:t>
        <a:bodyPr/>
        <a:lstStyle/>
        <a:p>
          <a:endParaRPr lang="en-US"/>
        </a:p>
      </dgm:t>
    </dgm:pt>
    <dgm:pt modelId="{2956FF67-A578-408B-94AE-7A6DA1337518}" type="sibTrans" cxnId="{F03883BF-9FAB-41E2-9173-533486D1DBB1}">
      <dgm:prSet/>
      <dgm:spPr/>
      <dgm:t>
        <a:bodyPr/>
        <a:lstStyle/>
        <a:p>
          <a:endParaRPr lang="en-US"/>
        </a:p>
      </dgm:t>
    </dgm:pt>
    <dgm:pt modelId="{9CB34A38-C553-4AF6-830E-2E4DB9D8AB41}">
      <dgm:prSet phldrT="[Text]" custT="1"/>
      <dgm:spPr/>
      <dgm:t>
        <a:bodyPr/>
        <a:lstStyle/>
        <a:p>
          <a:r>
            <a:rPr lang="en-US" sz="1400" b="1" dirty="0" smtClean="0">
              <a:latin typeface="+mn-lt"/>
            </a:rPr>
            <a:t>GHGs</a:t>
          </a:r>
          <a:endParaRPr lang="en-US" sz="1400" b="1" dirty="0">
            <a:latin typeface="+mn-lt"/>
          </a:endParaRPr>
        </a:p>
      </dgm:t>
    </dgm:pt>
    <dgm:pt modelId="{18B21FF7-AF95-4198-9EBF-A7684C3DC7C8}" type="parTrans" cxnId="{4E0EE8F0-8C23-43C1-B825-688AA0FC8070}">
      <dgm:prSet/>
      <dgm:spPr/>
    </dgm:pt>
    <dgm:pt modelId="{EF94808A-823B-46A8-B3A6-E914BB00DB75}" type="sibTrans" cxnId="{4E0EE8F0-8C23-43C1-B825-688AA0FC8070}">
      <dgm:prSet/>
      <dgm:spPr/>
    </dgm:pt>
    <dgm:pt modelId="{CBB19943-6F12-40E9-9BD7-9167563706C3}">
      <dgm:prSet phldrT="[Text]" custT="1"/>
      <dgm:spPr/>
      <dgm:t>
        <a:bodyPr/>
        <a:lstStyle/>
        <a:p>
          <a:r>
            <a:rPr lang="en-US" sz="1400" b="1" dirty="0" smtClean="0">
              <a:latin typeface="+mn-lt"/>
            </a:rPr>
            <a:t>CO</a:t>
          </a:r>
          <a:r>
            <a:rPr lang="en-US" sz="1400" b="1" baseline="-25000" dirty="0" smtClean="0">
              <a:latin typeface="+mn-lt"/>
            </a:rPr>
            <a:t>2 </a:t>
          </a:r>
          <a:r>
            <a:rPr lang="en-US" sz="1400" b="1" baseline="0" dirty="0" smtClean="0">
              <a:latin typeface="+mn-lt"/>
            </a:rPr>
            <a:t> Carbon Dioxide</a:t>
          </a:r>
          <a:endParaRPr lang="en-US" sz="1400" b="1" dirty="0">
            <a:latin typeface="+mn-lt"/>
          </a:endParaRPr>
        </a:p>
      </dgm:t>
    </dgm:pt>
    <dgm:pt modelId="{D30AE364-E99E-4786-A719-6C6100AB5953}" type="parTrans" cxnId="{E5DA3945-3583-4C78-912C-856C4FB8D325}">
      <dgm:prSet/>
      <dgm:spPr/>
    </dgm:pt>
    <dgm:pt modelId="{D2062B36-62F4-4B7D-9949-D2212150257E}" type="sibTrans" cxnId="{E5DA3945-3583-4C78-912C-856C4FB8D325}">
      <dgm:prSet/>
      <dgm:spPr/>
    </dgm:pt>
    <dgm:pt modelId="{ED58757E-7B19-41C3-AFC1-141D20C7249C}">
      <dgm:prSet phldrT="[Text]" custT="1"/>
      <dgm:spPr/>
      <dgm:t>
        <a:bodyPr/>
        <a:lstStyle/>
        <a:p>
          <a:r>
            <a:rPr lang="en-US" sz="1400" b="1" baseline="0" dirty="0" smtClean="0">
              <a:latin typeface="+mn-lt"/>
            </a:rPr>
            <a:t>Carbon Sequestration</a:t>
          </a:r>
          <a:endParaRPr lang="en-US" sz="1400" b="1" baseline="0" dirty="0">
            <a:latin typeface="+mn-lt"/>
          </a:endParaRPr>
        </a:p>
      </dgm:t>
    </dgm:pt>
    <dgm:pt modelId="{D0DD7D96-B61B-440C-A505-D64B5836D728}" type="parTrans" cxnId="{589F5FA6-2C69-4E6A-980E-BA4D46C610CB}">
      <dgm:prSet/>
      <dgm:spPr/>
    </dgm:pt>
    <dgm:pt modelId="{9031A1AA-1C7D-4CF6-8AE9-3E01FC842861}" type="sibTrans" cxnId="{589F5FA6-2C69-4E6A-980E-BA4D46C610CB}">
      <dgm:prSet/>
      <dgm:spPr/>
    </dgm:pt>
    <dgm:pt modelId="{BB0F6B6B-E70D-4216-9649-CCDE07DB77B0}">
      <dgm:prSet phldrT="[Text]" custT="1"/>
      <dgm:spPr/>
      <dgm:t>
        <a:bodyPr/>
        <a:lstStyle/>
        <a:p>
          <a:endParaRPr lang="en-US" sz="1400" b="1" baseline="0" dirty="0"/>
        </a:p>
      </dgm:t>
    </dgm:pt>
    <dgm:pt modelId="{3904FBB9-3C06-41B9-9FF9-65E856453C8F}" type="parTrans" cxnId="{9042714A-951B-4681-8E39-2C6CB66FE71F}">
      <dgm:prSet/>
      <dgm:spPr/>
    </dgm:pt>
    <dgm:pt modelId="{A89222DA-C5C7-437D-A2DA-2E2B0C669CD1}" type="sibTrans" cxnId="{9042714A-951B-4681-8E39-2C6CB66FE71F}">
      <dgm:prSet/>
      <dgm:spPr/>
    </dgm:pt>
    <dgm:pt modelId="{7F078C1B-F9E3-4412-8887-0D9FB0B4C43A}">
      <dgm:prSet phldrT="[Text]" custT="1"/>
      <dgm:spPr/>
      <dgm:t>
        <a:bodyPr/>
        <a:lstStyle/>
        <a:p>
          <a:r>
            <a:rPr lang="en-US" sz="1400" b="1" baseline="0" dirty="0" smtClean="0">
              <a:latin typeface="+mn-lt"/>
            </a:rPr>
            <a:t>Carbon equivalents</a:t>
          </a:r>
          <a:endParaRPr lang="en-US" sz="1400" b="1" baseline="0" dirty="0">
            <a:latin typeface="+mn-lt"/>
          </a:endParaRPr>
        </a:p>
      </dgm:t>
    </dgm:pt>
    <dgm:pt modelId="{57130DDB-82C5-412F-9212-113708193BB5}" type="parTrans" cxnId="{573BBBD0-BBDD-4E47-B343-646B8313F096}">
      <dgm:prSet/>
      <dgm:spPr/>
    </dgm:pt>
    <dgm:pt modelId="{42726124-7DF3-4143-AB40-62642B3287D0}" type="sibTrans" cxnId="{573BBBD0-BBDD-4E47-B343-646B8313F096}">
      <dgm:prSet/>
      <dgm:spPr/>
    </dgm:pt>
    <dgm:pt modelId="{C2122022-3910-4AAC-A072-8E6471A62B25}">
      <dgm:prSet phldrT="[Text]" custT="1"/>
      <dgm:spPr/>
      <dgm:t>
        <a:bodyPr/>
        <a:lstStyle/>
        <a:p>
          <a:r>
            <a:rPr lang="en-US" sz="1400" b="1" baseline="0" dirty="0" smtClean="0">
              <a:latin typeface="+mn-lt"/>
            </a:rPr>
            <a:t>Carbon emissions</a:t>
          </a:r>
          <a:endParaRPr lang="en-US" sz="1400" b="1" dirty="0">
            <a:latin typeface="+mn-lt"/>
          </a:endParaRPr>
        </a:p>
      </dgm:t>
    </dgm:pt>
    <dgm:pt modelId="{F8DCFC61-7C3A-4DAA-A740-2F2691E9B412}" type="parTrans" cxnId="{3C444A0B-E9E3-4544-BE7C-A718B94830EE}">
      <dgm:prSet/>
      <dgm:spPr/>
    </dgm:pt>
    <dgm:pt modelId="{15AA953C-218F-4D49-9517-875B26DF09A7}" type="sibTrans" cxnId="{3C444A0B-E9E3-4544-BE7C-A718B94830EE}">
      <dgm:prSet/>
      <dgm:spPr/>
    </dgm:pt>
    <dgm:pt modelId="{D05F0ABA-07F9-4AE0-B4D9-B6FD0EEAAFD8}">
      <dgm:prSet phldrT="[Text]" custT="1"/>
      <dgm:spPr/>
      <dgm:t>
        <a:bodyPr/>
        <a:lstStyle/>
        <a:p>
          <a:r>
            <a:rPr lang="en-US" sz="1400" b="1" baseline="0" dirty="0" smtClean="0">
              <a:latin typeface="+mn-lt"/>
            </a:rPr>
            <a:t>Carbon Footprint</a:t>
          </a:r>
          <a:endParaRPr lang="en-US" sz="1400" b="1" dirty="0">
            <a:latin typeface="+mn-lt"/>
          </a:endParaRPr>
        </a:p>
      </dgm:t>
    </dgm:pt>
    <dgm:pt modelId="{966B6335-6824-4A8C-9384-81AEFCDFA174}" type="parTrans" cxnId="{F6BBA42C-443F-4434-AD0A-26E89F511628}">
      <dgm:prSet/>
      <dgm:spPr/>
    </dgm:pt>
    <dgm:pt modelId="{9C5C8653-2DF7-4DD7-98CB-A122FC8E604B}" type="sibTrans" cxnId="{F6BBA42C-443F-4434-AD0A-26E89F511628}">
      <dgm:prSet/>
      <dgm:spPr/>
    </dgm:pt>
    <dgm:pt modelId="{6B46E77D-8850-425D-B83E-6DEFCF45284F}">
      <dgm:prSet phldrT="[Text]" custT="1"/>
      <dgm:spPr/>
      <dgm:t>
        <a:bodyPr/>
        <a:lstStyle/>
        <a:p>
          <a:r>
            <a:rPr lang="en-US" sz="1400" b="1" baseline="0" dirty="0" smtClean="0">
              <a:latin typeface="+mn-lt"/>
            </a:rPr>
            <a:t>Carbon Offsets</a:t>
          </a:r>
          <a:endParaRPr lang="en-US" sz="1400" b="1" baseline="0" dirty="0">
            <a:latin typeface="+mn-lt"/>
          </a:endParaRPr>
        </a:p>
      </dgm:t>
    </dgm:pt>
    <dgm:pt modelId="{9A9E5DF6-AB3A-41E3-B6CC-A18110102441}" type="parTrans" cxnId="{694F6706-8A82-4B92-B79A-0B078498601F}">
      <dgm:prSet/>
      <dgm:spPr/>
    </dgm:pt>
    <dgm:pt modelId="{B7E5750E-11DE-4D61-8EFB-FD7C4B1D3292}" type="sibTrans" cxnId="{694F6706-8A82-4B92-B79A-0B078498601F}">
      <dgm:prSet/>
      <dgm:spPr/>
    </dgm:pt>
    <dgm:pt modelId="{E7A9F036-F9DC-4E13-BC10-9E9074E5E0DC}">
      <dgm:prSet phldrT="[Text]" custT="1"/>
      <dgm:spPr/>
      <dgm:t>
        <a:bodyPr/>
        <a:lstStyle/>
        <a:p>
          <a:endParaRPr lang="en-US" sz="1400" b="1" dirty="0"/>
        </a:p>
      </dgm:t>
    </dgm:pt>
    <dgm:pt modelId="{C0605824-2DAE-4280-8A48-70AAB7D49EAC}" type="parTrans" cxnId="{D730E21E-7FE2-42A5-A024-70E4AF2C3EF7}">
      <dgm:prSet/>
      <dgm:spPr/>
    </dgm:pt>
    <dgm:pt modelId="{00F504B5-55C1-4989-9473-6B478BC006B6}" type="sibTrans" cxnId="{D730E21E-7FE2-42A5-A024-70E4AF2C3EF7}">
      <dgm:prSet/>
      <dgm:spPr/>
    </dgm:pt>
    <dgm:pt modelId="{F6FB5A79-6C20-44FE-9154-5C846BB2E631}">
      <dgm:prSet phldrT="[Text]" custT="1"/>
      <dgm:spPr/>
      <dgm:t>
        <a:bodyPr/>
        <a:lstStyle/>
        <a:p>
          <a:endParaRPr lang="en-US" sz="1400" b="1" dirty="0"/>
        </a:p>
      </dgm:t>
    </dgm:pt>
    <dgm:pt modelId="{9401C059-B66F-41E6-9486-F718BCCA00C6}" type="parTrans" cxnId="{0CF98F01-BAB4-48F9-82DE-8F11C4058081}">
      <dgm:prSet/>
      <dgm:spPr/>
    </dgm:pt>
    <dgm:pt modelId="{5FEFC144-B76F-47A7-ACD7-E7E13C33F944}" type="sibTrans" cxnId="{0CF98F01-BAB4-48F9-82DE-8F11C4058081}">
      <dgm:prSet/>
      <dgm:spPr/>
    </dgm:pt>
    <dgm:pt modelId="{F6187979-4723-4802-9599-E2BC2DF520EC}">
      <dgm:prSet phldrT="[Text]" custT="1"/>
      <dgm:spPr/>
      <dgm:t>
        <a:bodyPr/>
        <a:lstStyle/>
        <a:p>
          <a:r>
            <a:rPr lang="en-US" sz="1400" b="1" baseline="0" dirty="0" smtClean="0">
              <a:latin typeface="+mn-lt"/>
            </a:rPr>
            <a:t>CO2 equivalents (CO2e)</a:t>
          </a:r>
          <a:endParaRPr lang="en-US" sz="1400" b="1" baseline="0" dirty="0">
            <a:latin typeface="+mn-lt"/>
          </a:endParaRPr>
        </a:p>
      </dgm:t>
    </dgm:pt>
    <dgm:pt modelId="{BFE6DCD5-2F01-4B09-9D1E-003C360F50ED}" type="parTrans" cxnId="{295257F6-9233-4AF4-BA3C-7916A551D941}">
      <dgm:prSet/>
      <dgm:spPr/>
    </dgm:pt>
    <dgm:pt modelId="{F54DE7F8-D42F-4AE8-A699-06523CB92D1F}" type="sibTrans" cxnId="{295257F6-9233-4AF4-BA3C-7916A551D941}">
      <dgm:prSet/>
      <dgm:spPr/>
    </dgm:pt>
    <dgm:pt modelId="{CB225791-33C4-4151-8E30-D894B5096D31}">
      <dgm:prSet phldrT="[Text]" custT="1"/>
      <dgm:spPr/>
      <dgm:t>
        <a:bodyPr/>
        <a:lstStyle/>
        <a:p>
          <a:r>
            <a:rPr lang="en-US" sz="1400" b="1" dirty="0" smtClean="0">
              <a:latin typeface="+mn-lt"/>
            </a:rPr>
            <a:t>Greenhouse Gases</a:t>
          </a:r>
          <a:endParaRPr lang="en-US" sz="1400" b="1" dirty="0">
            <a:latin typeface="+mn-lt"/>
          </a:endParaRPr>
        </a:p>
      </dgm:t>
    </dgm:pt>
    <dgm:pt modelId="{158FBB74-FDB5-403D-BDE4-58C9D793D8C4}" type="parTrans" cxnId="{B9F0EE3A-7203-4756-9BBE-B70265061145}">
      <dgm:prSet/>
      <dgm:spPr/>
    </dgm:pt>
    <dgm:pt modelId="{9BB655EF-E17E-457E-9EDD-BFB6202F0FAB}" type="sibTrans" cxnId="{B9F0EE3A-7203-4756-9BBE-B70265061145}">
      <dgm:prSet/>
      <dgm:spPr/>
    </dgm:pt>
    <dgm:pt modelId="{042CFCB2-C96C-457A-B08A-2E23A7189D63}" type="pres">
      <dgm:prSet presAssocID="{03E20AA5-E172-4FEB-A582-BC7283D14A9B}" presName="linearFlow" presStyleCnt="0">
        <dgm:presLayoutVars>
          <dgm:dir/>
          <dgm:animLvl val="lvl"/>
          <dgm:resizeHandles/>
        </dgm:presLayoutVars>
      </dgm:prSet>
      <dgm:spPr/>
    </dgm:pt>
    <dgm:pt modelId="{F668665E-0B6B-4D7E-886B-C4020C960282}" type="pres">
      <dgm:prSet presAssocID="{9F8E4241-68F0-4A6D-BED0-C31DF539685C}" presName="compositeNode" presStyleCnt="0">
        <dgm:presLayoutVars>
          <dgm:bulletEnabled val="1"/>
        </dgm:presLayoutVars>
      </dgm:prSet>
      <dgm:spPr/>
    </dgm:pt>
    <dgm:pt modelId="{B83D01F7-21E5-4D11-B6AC-47C33612C0E1}" type="pres">
      <dgm:prSet presAssocID="{9F8E4241-68F0-4A6D-BED0-C31DF539685C}" presName="image" presStyleLbl="fgImgPlace1" presStyleIdx="0" presStyleCnt="1"/>
      <dgm:spPr>
        <a:blipFill rotWithShape="0">
          <a:blip xmlns:r="http://schemas.openxmlformats.org/officeDocument/2006/relationships" r:embed="rId1">
            <a:duotone>
              <a:schemeClr val="accent4">
                <a:shade val="45000"/>
                <a:satMod val="135000"/>
              </a:schemeClr>
              <a:prstClr val="white"/>
            </a:duotone>
          </a:blip>
          <a:stretch>
            <a:fillRect/>
          </a:stretch>
        </a:blipFill>
      </dgm:spPr>
      <dgm:t>
        <a:bodyPr/>
        <a:lstStyle/>
        <a:p>
          <a:endParaRPr lang="en-US"/>
        </a:p>
      </dgm:t>
    </dgm:pt>
    <dgm:pt modelId="{C24533F4-6A86-41C0-9B9C-42339D19A777}" type="pres">
      <dgm:prSet presAssocID="{9F8E4241-68F0-4A6D-BED0-C31DF539685C}" presName="childNode" presStyleLbl="node1" presStyleIdx="0" presStyleCnt="1" custScaleY="128205">
        <dgm:presLayoutVars>
          <dgm:bulletEnabled val="1"/>
        </dgm:presLayoutVars>
      </dgm:prSet>
      <dgm:spPr/>
      <dgm:t>
        <a:bodyPr/>
        <a:lstStyle/>
        <a:p>
          <a:endParaRPr lang="en-US"/>
        </a:p>
      </dgm:t>
    </dgm:pt>
    <dgm:pt modelId="{36DD7B33-9D94-4C40-BA3E-0AD2B0FD7E53}" type="pres">
      <dgm:prSet presAssocID="{9F8E4241-68F0-4A6D-BED0-C31DF539685C}" presName="parentNode" presStyleLbl="revTx" presStyleIdx="0" presStyleCnt="1">
        <dgm:presLayoutVars>
          <dgm:chMax val="0"/>
          <dgm:bulletEnabled val="1"/>
        </dgm:presLayoutVars>
      </dgm:prSet>
      <dgm:spPr/>
      <dgm:t>
        <a:bodyPr/>
        <a:lstStyle/>
        <a:p>
          <a:endParaRPr lang="en-US"/>
        </a:p>
      </dgm:t>
    </dgm:pt>
  </dgm:ptLst>
  <dgm:cxnLst>
    <dgm:cxn modelId="{B9F0EE3A-7203-4756-9BBE-B70265061145}" srcId="{9F8E4241-68F0-4A6D-BED0-C31DF539685C}" destId="{CB225791-33C4-4151-8E30-D894B5096D31}" srcOrd="3" destOrd="0" parTransId="{158FBB74-FDB5-403D-BDE4-58C9D793D8C4}" sibTransId="{9BB655EF-E17E-457E-9EDD-BFB6202F0FAB}"/>
    <dgm:cxn modelId="{4E0EE8F0-8C23-43C1-B825-688AA0FC8070}" srcId="{9F8E4241-68F0-4A6D-BED0-C31DF539685C}" destId="{9CB34A38-C553-4AF6-830E-2E4DB9D8AB41}" srcOrd="4" destOrd="0" parTransId="{18B21FF7-AF95-4198-9EBF-A7684C3DC7C8}" sibTransId="{EF94808A-823B-46A8-B3A6-E914BB00DB75}"/>
    <dgm:cxn modelId="{23DDDC9A-1798-44E8-9CC8-41E9EEBABC8C}" type="presOf" srcId="{9F8E4241-68F0-4A6D-BED0-C31DF539685C}" destId="{36DD7B33-9D94-4C40-BA3E-0AD2B0FD7E53}" srcOrd="0" destOrd="0" presId="urn:microsoft.com/office/officeart/2005/8/layout/hList2"/>
    <dgm:cxn modelId="{83B1FF7F-9322-49CC-BB76-DD3009C23DD0}" srcId="{03E20AA5-E172-4FEB-A582-BC7283D14A9B}" destId="{9F8E4241-68F0-4A6D-BED0-C31DF539685C}" srcOrd="0" destOrd="0" parTransId="{E6F5168D-35CD-47DE-8275-26F6170DC660}" sibTransId="{8EDC9D81-33E9-4082-AE82-442630C1961E}"/>
    <dgm:cxn modelId="{F6BBA42C-443F-4434-AD0A-26E89F511628}" srcId="{9F8E4241-68F0-4A6D-BED0-C31DF539685C}" destId="{D05F0ABA-07F9-4AE0-B4D9-B6FD0EEAAFD8}" srcOrd="6" destOrd="0" parTransId="{966B6335-6824-4A8C-9384-81AEFCDFA174}" sibTransId="{9C5C8653-2DF7-4DD7-98CB-A122FC8E604B}"/>
    <dgm:cxn modelId="{E1898EBC-3B43-4FF9-89B6-8921F5E6564D}" type="presOf" srcId="{6B46E77D-8850-425D-B83E-6DEFCF45284F}" destId="{C24533F4-6A86-41C0-9B9C-42339D19A777}" srcOrd="0" destOrd="11" presId="urn:microsoft.com/office/officeart/2005/8/layout/hList2"/>
    <dgm:cxn modelId="{295257F6-9233-4AF4-BA3C-7916A551D941}" srcId="{9F8E4241-68F0-4A6D-BED0-C31DF539685C}" destId="{F6187979-4723-4802-9599-E2BC2DF520EC}" srcOrd="10" destOrd="0" parTransId="{BFE6DCD5-2F01-4B09-9D1E-003C360F50ED}" sibTransId="{F54DE7F8-D42F-4AE8-A699-06523CB92D1F}"/>
    <dgm:cxn modelId="{92409C57-66C4-4DD1-9A68-4B849CC9ED8E}" type="presOf" srcId="{03E20AA5-E172-4FEB-A582-BC7283D14A9B}" destId="{042CFCB2-C96C-457A-B08A-2E23A7189D63}" srcOrd="0" destOrd="0" presId="urn:microsoft.com/office/officeart/2005/8/layout/hList2"/>
    <dgm:cxn modelId="{589F5FA6-2C69-4E6A-980E-BA4D46C610CB}" srcId="{9F8E4241-68F0-4A6D-BED0-C31DF539685C}" destId="{ED58757E-7B19-41C3-AFC1-141D20C7249C}" srcOrd="8" destOrd="0" parTransId="{D0DD7D96-B61B-440C-A505-D64B5836D728}" sibTransId="{9031A1AA-1C7D-4CF6-8AE9-3E01FC842861}"/>
    <dgm:cxn modelId="{F8CD4A98-C248-420F-A360-7C9B5EA672DD}" type="presOf" srcId="{E7A9F036-F9DC-4E13-BC10-9E9074E5E0DC}" destId="{C24533F4-6A86-41C0-9B9C-42339D19A777}" srcOrd="0" destOrd="0" presId="urn:microsoft.com/office/officeart/2005/8/layout/hList2"/>
    <dgm:cxn modelId="{9042714A-951B-4681-8E39-2C6CB66FE71F}" srcId="{9F8E4241-68F0-4A6D-BED0-C31DF539685C}" destId="{BB0F6B6B-E70D-4216-9649-CCDE07DB77B0}" srcOrd="12" destOrd="0" parTransId="{3904FBB9-3C06-41B9-9FF9-65E856453C8F}" sibTransId="{A89222DA-C5C7-437D-A2DA-2E2B0C669CD1}"/>
    <dgm:cxn modelId="{573BBBD0-BBDD-4E47-B343-646B8313F096}" srcId="{9F8E4241-68F0-4A6D-BED0-C31DF539685C}" destId="{7F078C1B-F9E3-4412-8887-0D9FB0B4C43A}" srcOrd="9" destOrd="0" parTransId="{57130DDB-82C5-412F-9212-113708193BB5}" sibTransId="{42726124-7DF3-4143-AB40-62642B3287D0}"/>
    <dgm:cxn modelId="{3C444A0B-E9E3-4544-BE7C-A718B94830EE}" srcId="{9F8E4241-68F0-4A6D-BED0-C31DF539685C}" destId="{C2122022-3910-4AAC-A072-8E6471A62B25}" srcOrd="7" destOrd="0" parTransId="{F8DCFC61-7C3A-4DAA-A740-2F2691E9B412}" sibTransId="{15AA953C-218F-4D49-9517-875B26DF09A7}"/>
    <dgm:cxn modelId="{E5DA3945-3583-4C78-912C-856C4FB8D325}" srcId="{9F8E4241-68F0-4A6D-BED0-C31DF539685C}" destId="{CBB19943-6F12-40E9-9BD7-9167563706C3}" srcOrd="5" destOrd="0" parTransId="{D30AE364-E99E-4786-A719-6C6100AB5953}" sibTransId="{D2062B36-62F4-4B7D-9949-D2212150257E}"/>
    <dgm:cxn modelId="{88C42234-5035-4079-8FDF-C956FB154237}" type="presOf" srcId="{9CB34A38-C553-4AF6-830E-2E4DB9D8AB41}" destId="{C24533F4-6A86-41C0-9B9C-42339D19A777}" srcOrd="0" destOrd="4" presId="urn:microsoft.com/office/officeart/2005/8/layout/hList2"/>
    <dgm:cxn modelId="{9B5D083A-74C3-4E6B-8074-5F1642E4F9D1}" type="presOf" srcId="{F6FB5A79-6C20-44FE-9154-5C846BB2E631}" destId="{C24533F4-6A86-41C0-9B9C-42339D19A777}" srcOrd="0" destOrd="1" presId="urn:microsoft.com/office/officeart/2005/8/layout/hList2"/>
    <dgm:cxn modelId="{965637A4-94B2-459C-A82C-10B2A94D0DE1}" type="presOf" srcId="{C0C59DE9-A4E8-4EDE-81AA-6ED0C45EF993}" destId="{C24533F4-6A86-41C0-9B9C-42339D19A777}" srcOrd="0" destOrd="2" presId="urn:microsoft.com/office/officeart/2005/8/layout/hList2"/>
    <dgm:cxn modelId="{ED2202C5-ABE9-41A5-8E74-467006EFD215}" type="presOf" srcId="{BB0F6B6B-E70D-4216-9649-CCDE07DB77B0}" destId="{C24533F4-6A86-41C0-9B9C-42339D19A777}" srcOrd="0" destOrd="12" presId="urn:microsoft.com/office/officeart/2005/8/layout/hList2"/>
    <dgm:cxn modelId="{B23C8232-A208-4D02-8A47-00CA7B003400}" type="presOf" srcId="{C2122022-3910-4AAC-A072-8E6471A62B25}" destId="{C24533F4-6A86-41C0-9B9C-42339D19A777}" srcOrd="0" destOrd="7" presId="urn:microsoft.com/office/officeart/2005/8/layout/hList2"/>
    <dgm:cxn modelId="{F2ABE98D-2808-473F-AC42-EAB06FBEFD00}" type="presOf" srcId="{D05F0ABA-07F9-4AE0-B4D9-B6FD0EEAAFD8}" destId="{C24533F4-6A86-41C0-9B9C-42339D19A777}" srcOrd="0" destOrd="6" presId="urn:microsoft.com/office/officeart/2005/8/layout/hList2"/>
    <dgm:cxn modelId="{56D8CA59-015A-4DAE-97E2-69F7402EFE9F}" type="presOf" srcId="{F6187979-4723-4802-9599-E2BC2DF520EC}" destId="{C24533F4-6A86-41C0-9B9C-42339D19A777}" srcOrd="0" destOrd="10" presId="urn:microsoft.com/office/officeart/2005/8/layout/hList2"/>
    <dgm:cxn modelId="{D730E21E-7FE2-42A5-A024-70E4AF2C3EF7}" srcId="{9F8E4241-68F0-4A6D-BED0-C31DF539685C}" destId="{E7A9F036-F9DC-4E13-BC10-9E9074E5E0DC}" srcOrd="0" destOrd="0" parTransId="{C0605824-2DAE-4280-8A48-70AAB7D49EAC}" sibTransId="{00F504B5-55C1-4989-9473-6B478BC006B6}"/>
    <dgm:cxn modelId="{F03883BF-9FAB-41E2-9173-533486D1DBB1}" srcId="{9F8E4241-68F0-4A6D-BED0-C31DF539685C}" destId="{C0C59DE9-A4E8-4EDE-81AA-6ED0C45EF993}" srcOrd="2" destOrd="0" parTransId="{A2B672F7-08A6-42FD-BBF7-E1E51295A202}" sibTransId="{2956FF67-A578-408B-94AE-7A6DA1337518}"/>
    <dgm:cxn modelId="{E1C493FD-1B38-4B2E-A072-A92123A4B82E}" type="presOf" srcId="{CB225791-33C4-4151-8E30-D894B5096D31}" destId="{C24533F4-6A86-41C0-9B9C-42339D19A777}" srcOrd="0" destOrd="3" presId="urn:microsoft.com/office/officeart/2005/8/layout/hList2"/>
    <dgm:cxn modelId="{0CF98F01-BAB4-48F9-82DE-8F11C4058081}" srcId="{9F8E4241-68F0-4A6D-BED0-C31DF539685C}" destId="{F6FB5A79-6C20-44FE-9154-5C846BB2E631}" srcOrd="1" destOrd="0" parTransId="{9401C059-B66F-41E6-9486-F718BCCA00C6}" sibTransId="{5FEFC144-B76F-47A7-ACD7-E7E13C33F944}"/>
    <dgm:cxn modelId="{970B9AE5-8AD2-4292-B75C-425CAA10B27F}" type="presOf" srcId="{CBB19943-6F12-40E9-9BD7-9167563706C3}" destId="{C24533F4-6A86-41C0-9B9C-42339D19A777}" srcOrd="0" destOrd="5" presId="urn:microsoft.com/office/officeart/2005/8/layout/hList2"/>
    <dgm:cxn modelId="{FE15D423-7740-4A2F-A6F6-A8B1D58E8EE5}" type="presOf" srcId="{ED58757E-7B19-41C3-AFC1-141D20C7249C}" destId="{C24533F4-6A86-41C0-9B9C-42339D19A777}" srcOrd="0" destOrd="8" presId="urn:microsoft.com/office/officeart/2005/8/layout/hList2"/>
    <dgm:cxn modelId="{694F6706-8A82-4B92-B79A-0B078498601F}" srcId="{9F8E4241-68F0-4A6D-BED0-C31DF539685C}" destId="{6B46E77D-8850-425D-B83E-6DEFCF45284F}" srcOrd="11" destOrd="0" parTransId="{9A9E5DF6-AB3A-41E3-B6CC-A18110102441}" sibTransId="{B7E5750E-11DE-4D61-8EFB-FD7C4B1D3292}"/>
    <dgm:cxn modelId="{AEB40D4C-C751-4C36-B346-6F51963FDCE0}" type="presOf" srcId="{7F078C1B-F9E3-4412-8887-0D9FB0B4C43A}" destId="{C24533F4-6A86-41C0-9B9C-42339D19A777}" srcOrd="0" destOrd="9" presId="urn:microsoft.com/office/officeart/2005/8/layout/hList2"/>
    <dgm:cxn modelId="{CBA7BAE8-A493-4853-B3FF-588FCAF54B63}" type="presParOf" srcId="{042CFCB2-C96C-457A-B08A-2E23A7189D63}" destId="{F668665E-0B6B-4D7E-886B-C4020C960282}" srcOrd="0" destOrd="0" presId="urn:microsoft.com/office/officeart/2005/8/layout/hList2"/>
    <dgm:cxn modelId="{6B0CCDC9-C27A-48A5-BB51-EB40C8E0009C}" type="presParOf" srcId="{F668665E-0B6B-4D7E-886B-C4020C960282}" destId="{B83D01F7-21E5-4D11-B6AC-47C33612C0E1}" srcOrd="0" destOrd="0" presId="urn:microsoft.com/office/officeart/2005/8/layout/hList2"/>
    <dgm:cxn modelId="{0A461991-636A-4C74-9D7D-4A4F63487EE4}" type="presParOf" srcId="{F668665E-0B6B-4D7E-886B-C4020C960282}" destId="{C24533F4-6A86-41C0-9B9C-42339D19A777}" srcOrd="1" destOrd="0" presId="urn:microsoft.com/office/officeart/2005/8/layout/hList2"/>
    <dgm:cxn modelId="{4A8FAFD9-E473-423B-883C-071AE01A3EB3}" type="presParOf" srcId="{F668665E-0B6B-4D7E-886B-C4020C960282}" destId="{36DD7B33-9D94-4C40-BA3E-0AD2B0FD7E53}"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1AC52F62-C4C6-494D-8ACD-C2C4F25B17DF}"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C5261D63-E3BA-4CCE-A098-AFCD61E58096}">
      <dgm:prSet phldrT="[Text]" custT="1"/>
      <dgm:spPr/>
      <dgm:t>
        <a:bodyPr/>
        <a:lstStyle/>
        <a:p>
          <a:r>
            <a:rPr lang="en-US" sz="1800" b="1" dirty="0" smtClean="0"/>
            <a:t>Carbon Dioxide (CO</a:t>
          </a:r>
          <a:r>
            <a:rPr lang="en-US" sz="1800" b="1" baseline="-25000" dirty="0" smtClean="0"/>
            <a:t>2</a:t>
          </a:r>
          <a:r>
            <a:rPr lang="en-US" sz="1800" b="1" dirty="0" smtClean="0"/>
            <a:t>)</a:t>
          </a:r>
          <a:r>
            <a:rPr lang="en-US" sz="1800" dirty="0" smtClean="0"/>
            <a:t> </a:t>
          </a:r>
          <a:endParaRPr lang="en-US" sz="1800" dirty="0"/>
        </a:p>
      </dgm:t>
    </dgm:pt>
    <dgm:pt modelId="{420DB78A-D2D9-4B41-9226-683127DD6FBD}" type="parTrans" cxnId="{3F9BCD60-83FA-4091-BB38-74221F3611B2}">
      <dgm:prSet/>
      <dgm:spPr/>
      <dgm:t>
        <a:bodyPr/>
        <a:lstStyle/>
        <a:p>
          <a:endParaRPr lang="en-US"/>
        </a:p>
      </dgm:t>
    </dgm:pt>
    <dgm:pt modelId="{4E1F3D83-3561-4B84-95A5-388A42B2F0BA}" type="sibTrans" cxnId="{3F9BCD60-83FA-4091-BB38-74221F3611B2}">
      <dgm:prSet/>
      <dgm:spPr/>
      <dgm:t>
        <a:bodyPr/>
        <a:lstStyle/>
        <a:p>
          <a:endParaRPr lang="en-US"/>
        </a:p>
      </dgm:t>
    </dgm:pt>
    <dgm:pt modelId="{ED7B7D4C-5B9E-4B4E-A60B-B0D0AED1F29D}">
      <dgm:prSet phldrT="[Text]" custT="1"/>
      <dgm:spPr/>
      <dgm:t>
        <a:bodyPr/>
        <a:lstStyle/>
        <a:p>
          <a:r>
            <a:rPr lang="en-US" sz="1800" b="1" dirty="0" smtClean="0"/>
            <a:t>Methane (CH</a:t>
          </a:r>
          <a:r>
            <a:rPr lang="en-US" sz="1800" b="1" baseline="-25000" dirty="0" smtClean="0"/>
            <a:t>4</a:t>
          </a:r>
          <a:r>
            <a:rPr lang="en-US" sz="1800" b="1" dirty="0" smtClean="0"/>
            <a:t>)</a:t>
          </a:r>
          <a:r>
            <a:rPr lang="en-US" sz="1800" dirty="0" smtClean="0"/>
            <a:t> </a:t>
          </a:r>
          <a:endParaRPr lang="en-US" sz="1800" dirty="0"/>
        </a:p>
      </dgm:t>
    </dgm:pt>
    <dgm:pt modelId="{DAFEDFEF-EF59-41C2-BE0C-44AC0377723C}" type="parTrans" cxnId="{C9B4E92D-E9D8-46F9-8B2E-8732A9E1D5E6}">
      <dgm:prSet/>
      <dgm:spPr/>
      <dgm:t>
        <a:bodyPr/>
        <a:lstStyle/>
        <a:p>
          <a:endParaRPr lang="en-US"/>
        </a:p>
      </dgm:t>
    </dgm:pt>
    <dgm:pt modelId="{9F41648C-7AC9-4A76-8C95-E5A2D2DD69C4}" type="sibTrans" cxnId="{C9B4E92D-E9D8-46F9-8B2E-8732A9E1D5E6}">
      <dgm:prSet/>
      <dgm:spPr/>
      <dgm:t>
        <a:bodyPr/>
        <a:lstStyle/>
        <a:p>
          <a:endParaRPr lang="en-US"/>
        </a:p>
      </dgm:t>
    </dgm:pt>
    <dgm:pt modelId="{F039057A-C04A-45F9-9065-07F2AB660F22}">
      <dgm:prSet custT="1"/>
      <dgm:spPr/>
      <dgm:t>
        <a:bodyPr/>
        <a:lstStyle/>
        <a:p>
          <a:r>
            <a:rPr lang="en-US" sz="1400" dirty="0" smtClean="0"/>
            <a:t>Comes from the burning of fossil fuels, solid waste, trees and wood products, and also as a result of other chemical reactions (e.g., manufacture of cement). </a:t>
          </a:r>
          <a:endParaRPr lang="en-US" sz="1400" dirty="0"/>
        </a:p>
      </dgm:t>
    </dgm:pt>
    <dgm:pt modelId="{A9ECB707-4BBE-4466-B4F5-74762B77D703}" type="parTrans" cxnId="{5598E8D7-D140-4C3B-B195-CE9592611EC5}">
      <dgm:prSet/>
      <dgm:spPr/>
      <dgm:t>
        <a:bodyPr/>
        <a:lstStyle/>
        <a:p>
          <a:endParaRPr lang="en-US"/>
        </a:p>
      </dgm:t>
    </dgm:pt>
    <dgm:pt modelId="{EEB9CC28-1ABC-4C7E-98BA-0F513F8394F4}" type="sibTrans" cxnId="{5598E8D7-D140-4C3B-B195-CE9592611EC5}">
      <dgm:prSet/>
      <dgm:spPr/>
      <dgm:t>
        <a:bodyPr/>
        <a:lstStyle/>
        <a:p>
          <a:endParaRPr lang="en-US"/>
        </a:p>
      </dgm:t>
    </dgm:pt>
    <dgm:pt modelId="{E67D3809-926D-4051-891C-5283C901B3D1}">
      <dgm:prSet custT="1"/>
      <dgm:spPr/>
      <dgm:t>
        <a:bodyPr/>
        <a:lstStyle/>
        <a:p>
          <a:r>
            <a:rPr lang="en-US" sz="1400" dirty="0" err="1" smtClean="0"/>
            <a:t>Hydrofluorocarbons</a:t>
          </a:r>
          <a:r>
            <a:rPr lang="en-US" sz="1400" dirty="0" smtClean="0"/>
            <a:t> (</a:t>
          </a:r>
          <a:r>
            <a:rPr lang="en-US" sz="1400" b="1" dirty="0" smtClean="0"/>
            <a:t>HFCs</a:t>
          </a:r>
          <a:r>
            <a:rPr lang="en-US" sz="1400" dirty="0" smtClean="0"/>
            <a:t>), </a:t>
          </a:r>
          <a:r>
            <a:rPr lang="en-US" sz="1400" dirty="0" err="1" smtClean="0"/>
            <a:t>perfluorocarbons</a:t>
          </a:r>
          <a:r>
            <a:rPr lang="en-US" sz="1400" dirty="0" smtClean="0"/>
            <a:t> (</a:t>
          </a:r>
          <a:r>
            <a:rPr lang="en-US" sz="1400" b="1" dirty="0" smtClean="0"/>
            <a:t>PFCs</a:t>
          </a:r>
          <a:r>
            <a:rPr lang="en-US" sz="1400" dirty="0" smtClean="0"/>
            <a:t>), and sulfur hexafluoride (</a:t>
          </a:r>
          <a:r>
            <a:rPr lang="en-US" sz="1400" b="1" dirty="0" smtClean="0"/>
            <a:t>SF</a:t>
          </a:r>
          <a:r>
            <a:rPr lang="en-US" sz="1400" b="1" baseline="-25000" dirty="0" smtClean="0"/>
            <a:t>6</a:t>
          </a:r>
          <a:r>
            <a:rPr lang="en-US" sz="1400" dirty="0" smtClean="0"/>
            <a:t>) are synthetic, powerful greenhouse gases that are emitted from a variety of industrial processes. These gases are typically emitted in smaller quantities, but because they are potent greenhouse gases, they are sometimes referred to as High Global Warming Potential gases (“High GWP gases”).</a:t>
          </a:r>
          <a:endParaRPr lang="en-US" sz="1400" dirty="0"/>
        </a:p>
      </dgm:t>
    </dgm:pt>
    <dgm:pt modelId="{C95F2834-F33D-4B77-A8F3-CE1A60867371}" type="parTrans" cxnId="{6A774D96-5459-4DCE-8A08-6D8BB95113EF}">
      <dgm:prSet/>
      <dgm:spPr/>
      <dgm:t>
        <a:bodyPr/>
        <a:lstStyle/>
        <a:p>
          <a:endParaRPr lang="en-US"/>
        </a:p>
      </dgm:t>
    </dgm:pt>
    <dgm:pt modelId="{58FCF019-D662-4C29-93B5-37F3E973131A}" type="sibTrans" cxnId="{6A774D96-5459-4DCE-8A08-6D8BB95113EF}">
      <dgm:prSet/>
      <dgm:spPr/>
      <dgm:t>
        <a:bodyPr/>
        <a:lstStyle/>
        <a:p>
          <a:endParaRPr lang="en-US"/>
        </a:p>
      </dgm:t>
    </dgm:pt>
    <dgm:pt modelId="{CD2DF5C7-0FC6-4D48-BF8C-6EBA09443883}">
      <dgm:prSet custT="1"/>
      <dgm:spPr/>
      <dgm:t>
        <a:bodyPr/>
        <a:lstStyle/>
        <a:p>
          <a:r>
            <a:rPr lang="en-US" sz="1800" b="1" dirty="0" smtClean="0"/>
            <a:t>Fluorinated Gases</a:t>
          </a:r>
          <a:endParaRPr lang="en-US" sz="1800" dirty="0"/>
        </a:p>
      </dgm:t>
    </dgm:pt>
    <dgm:pt modelId="{3DB40FD6-5737-46F3-9250-DB49B9D6AAA5}" type="parTrans" cxnId="{5BAA9B09-B1F4-4D4E-9CDE-59897935173B}">
      <dgm:prSet/>
      <dgm:spPr/>
      <dgm:t>
        <a:bodyPr/>
        <a:lstStyle/>
        <a:p>
          <a:endParaRPr lang="en-US"/>
        </a:p>
      </dgm:t>
    </dgm:pt>
    <dgm:pt modelId="{11DA0DB2-33E9-4796-89EE-541061A80624}" type="sibTrans" cxnId="{5BAA9B09-B1F4-4D4E-9CDE-59897935173B}">
      <dgm:prSet/>
      <dgm:spPr/>
      <dgm:t>
        <a:bodyPr/>
        <a:lstStyle/>
        <a:p>
          <a:endParaRPr lang="en-US"/>
        </a:p>
      </dgm:t>
    </dgm:pt>
    <dgm:pt modelId="{C50C3681-DF72-4D25-AAFD-6019DEAF4579}">
      <dgm:prSet phldrT="[Text]" custT="1"/>
      <dgm:spPr/>
      <dgm:t>
        <a:bodyPr/>
        <a:lstStyle/>
        <a:p>
          <a:r>
            <a:rPr lang="en-US" sz="1800" b="1" dirty="0" smtClean="0"/>
            <a:t>Nitrous Oxide (N</a:t>
          </a:r>
          <a:r>
            <a:rPr lang="en-US" sz="1800" b="1" baseline="-25000" dirty="0" smtClean="0"/>
            <a:t>2</a:t>
          </a:r>
          <a:r>
            <a:rPr lang="en-US" sz="1800" b="1" dirty="0" smtClean="0"/>
            <a:t>O)</a:t>
          </a:r>
          <a:endParaRPr lang="en-US" sz="1800" dirty="0"/>
        </a:p>
      </dgm:t>
    </dgm:pt>
    <dgm:pt modelId="{7F6AB09E-2794-4819-A45A-0B6E850E1282}" type="parTrans" cxnId="{F09232F5-20BD-4B62-B8C5-4BE60E0A237C}">
      <dgm:prSet/>
      <dgm:spPr/>
      <dgm:t>
        <a:bodyPr/>
        <a:lstStyle/>
        <a:p>
          <a:endParaRPr lang="en-US"/>
        </a:p>
      </dgm:t>
    </dgm:pt>
    <dgm:pt modelId="{D278CE35-9D14-44B1-9C35-5A8515682AE1}" type="sibTrans" cxnId="{F09232F5-20BD-4B62-B8C5-4BE60E0A237C}">
      <dgm:prSet/>
      <dgm:spPr/>
      <dgm:t>
        <a:bodyPr/>
        <a:lstStyle/>
        <a:p>
          <a:endParaRPr lang="en-US"/>
        </a:p>
      </dgm:t>
    </dgm:pt>
    <dgm:pt modelId="{6C74A5EC-5D6E-4717-B886-6E1699F81146}">
      <dgm:prSet custT="1"/>
      <dgm:spPr/>
      <dgm:t>
        <a:bodyPr/>
        <a:lstStyle/>
        <a:p>
          <a:r>
            <a:rPr lang="en-US" sz="1400" dirty="0" smtClean="0"/>
            <a:t>Emitted during agricultural and industrial activities, as well as during combustion of fossil fuels and solid waste.</a:t>
          </a:r>
          <a:endParaRPr lang="en-US" sz="1400" dirty="0"/>
        </a:p>
      </dgm:t>
    </dgm:pt>
    <dgm:pt modelId="{6FDE027F-A20B-4A16-9FB0-57BEB8DE7C27}" type="parTrans" cxnId="{78174BDC-E817-4E18-9C76-80B101DD82DB}">
      <dgm:prSet/>
      <dgm:spPr/>
      <dgm:t>
        <a:bodyPr/>
        <a:lstStyle/>
        <a:p>
          <a:endParaRPr lang="en-US"/>
        </a:p>
      </dgm:t>
    </dgm:pt>
    <dgm:pt modelId="{2AB409F6-5490-466A-846F-4A0AA1D1CA91}" type="sibTrans" cxnId="{78174BDC-E817-4E18-9C76-80B101DD82DB}">
      <dgm:prSet/>
      <dgm:spPr/>
      <dgm:t>
        <a:bodyPr/>
        <a:lstStyle/>
        <a:p>
          <a:endParaRPr lang="en-US"/>
        </a:p>
      </dgm:t>
    </dgm:pt>
    <dgm:pt modelId="{FFA99082-3441-4A2D-B73B-D689AB04FC74}">
      <dgm:prSet custT="1"/>
      <dgm:spPr/>
      <dgm:t>
        <a:bodyPr/>
        <a:lstStyle/>
        <a:p>
          <a:r>
            <a:rPr lang="en-US" sz="1400" dirty="0" smtClean="0"/>
            <a:t>Emitted during the production and transport of coal, natural gas, and oil, from livestock and other agricultural practices and by the decay of organic waste in municipal solid waste landfills.</a:t>
          </a:r>
          <a:endParaRPr lang="en-US" sz="1400" dirty="0"/>
        </a:p>
      </dgm:t>
    </dgm:pt>
    <dgm:pt modelId="{5CFBC078-AAE3-4B94-AE93-079163E293BA}" type="parTrans" cxnId="{71889F71-3323-4807-AF69-A4033A3F9EA4}">
      <dgm:prSet/>
      <dgm:spPr/>
      <dgm:t>
        <a:bodyPr/>
        <a:lstStyle/>
        <a:p>
          <a:endParaRPr lang="en-US"/>
        </a:p>
      </dgm:t>
    </dgm:pt>
    <dgm:pt modelId="{3FA257CE-BD13-4458-AAB5-1933D4B8779E}" type="sibTrans" cxnId="{71889F71-3323-4807-AF69-A4033A3F9EA4}">
      <dgm:prSet/>
      <dgm:spPr/>
      <dgm:t>
        <a:bodyPr/>
        <a:lstStyle/>
        <a:p>
          <a:endParaRPr lang="en-US"/>
        </a:p>
      </dgm:t>
    </dgm:pt>
    <dgm:pt modelId="{41CBDACF-B1B3-4E9D-A29F-B3A0BDF77A51}" type="pres">
      <dgm:prSet presAssocID="{1AC52F62-C4C6-494D-8ACD-C2C4F25B17DF}" presName="linear" presStyleCnt="0">
        <dgm:presLayoutVars>
          <dgm:animLvl val="lvl"/>
          <dgm:resizeHandles val="exact"/>
        </dgm:presLayoutVars>
      </dgm:prSet>
      <dgm:spPr/>
      <dgm:t>
        <a:bodyPr/>
        <a:lstStyle/>
        <a:p>
          <a:endParaRPr lang="en-US"/>
        </a:p>
      </dgm:t>
    </dgm:pt>
    <dgm:pt modelId="{CAD1D8BD-5A1D-46E2-B183-BD79CE43495D}" type="pres">
      <dgm:prSet presAssocID="{C5261D63-E3BA-4CCE-A098-AFCD61E58096}" presName="parentText" presStyleLbl="node1" presStyleIdx="0" presStyleCnt="4" custScaleY="56023">
        <dgm:presLayoutVars>
          <dgm:chMax val="0"/>
          <dgm:bulletEnabled val="1"/>
        </dgm:presLayoutVars>
      </dgm:prSet>
      <dgm:spPr/>
      <dgm:t>
        <a:bodyPr/>
        <a:lstStyle/>
        <a:p>
          <a:endParaRPr lang="en-US"/>
        </a:p>
      </dgm:t>
    </dgm:pt>
    <dgm:pt modelId="{B5FD8646-4D88-42A9-B537-50A7E8215751}" type="pres">
      <dgm:prSet presAssocID="{C5261D63-E3BA-4CCE-A098-AFCD61E58096}" presName="childText" presStyleLbl="revTx" presStyleIdx="0" presStyleCnt="4">
        <dgm:presLayoutVars>
          <dgm:bulletEnabled val="1"/>
        </dgm:presLayoutVars>
      </dgm:prSet>
      <dgm:spPr/>
      <dgm:t>
        <a:bodyPr/>
        <a:lstStyle/>
        <a:p>
          <a:endParaRPr lang="en-US"/>
        </a:p>
      </dgm:t>
    </dgm:pt>
    <dgm:pt modelId="{5BD9F9AC-F762-4C8B-9692-2BCAEA1D94E8}" type="pres">
      <dgm:prSet presAssocID="{ED7B7D4C-5B9E-4B4E-A60B-B0D0AED1F29D}" presName="parentText" presStyleLbl="node1" presStyleIdx="1" presStyleCnt="4" custScaleY="56023">
        <dgm:presLayoutVars>
          <dgm:chMax val="0"/>
          <dgm:bulletEnabled val="1"/>
        </dgm:presLayoutVars>
      </dgm:prSet>
      <dgm:spPr/>
      <dgm:t>
        <a:bodyPr/>
        <a:lstStyle/>
        <a:p>
          <a:endParaRPr lang="en-US"/>
        </a:p>
      </dgm:t>
    </dgm:pt>
    <dgm:pt modelId="{1369DC1C-360D-41D2-B6DA-C6C8D246C3D0}" type="pres">
      <dgm:prSet presAssocID="{ED7B7D4C-5B9E-4B4E-A60B-B0D0AED1F29D}" presName="childText" presStyleLbl="revTx" presStyleIdx="1" presStyleCnt="4">
        <dgm:presLayoutVars>
          <dgm:bulletEnabled val="1"/>
        </dgm:presLayoutVars>
      </dgm:prSet>
      <dgm:spPr/>
      <dgm:t>
        <a:bodyPr/>
        <a:lstStyle/>
        <a:p>
          <a:endParaRPr lang="en-US"/>
        </a:p>
      </dgm:t>
    </dgm:pt>
    <dgm:pt modelId="{11EF8DE6-A68B-45BE-B179-A00EA67F3658}" type="pres">
      <dgm:prSet presAssocID="{C50C3681-DF72-4D25-AAFD-6019DEAF4579}" presName="parentText" presStyleLbl="node1" presStyleIdx="2" presStyleCnt="4" custScaleY="56023">
        <dgm:presLayoutVars>
          <dgm:chMax val="0"/>
          <dgm:bulletEnabled val="1"/>
        </dgm:presLayoutVars>
      </dgm:prSet>
      <dgm:spPr/>
      <dgm:t>
        <a:bodyPr/>
        <a:lstStyle/>
        <a:p>
          <a:endParaRPr lang="en-US"/>
        </a:p>
      </dgm:t>
    </dgm:pt>
    <dgm:pt modelId="{537130E8-A1B3-4355-9C5B-78AEA0A63EB7}" type="pres">
      <dgm:prSet presAssocID="{C50C3681-DF72-4D25-AAFD-6019DEAF4579}" presName="childText" presStyleLbl="revTx" presStyleIdx="2" presStyleCnt="4">
        <dgm:presLayoutVars>
          <dgm:bulletEnabled val="1"/>
        </dgm:presLayoutVars>
      </dgm:prSet>
      <dgm:spPr/>
      <dgm:t>
        <a:bodyPr/>
        <a:lstStyle/>
        <a:p>
          <a:endParaRPr lang="en-US"/>
        </a:p>
      </dgm:t>
    </dgm:pt>
    <dgm:pt modelId="{EEA0C7D5-2A3E-4A98-9DE6-845056938676}" type="pres">
      <dgm:prSet presAssocID="{CD2DF5C7-0FC6-4D48-BF8C-6EBA09443883}" presName="parentText" presStyleLbl="node1" presStyleIdx="3" presStyleCnt="4" custScaleY="56023">
        <dgm:presLayoutVars>
          <dgm:chMax val="0"/>
          <dgm:bulletEnabled val="1"/>
        </dgm:presLayoutVars>
      </dgm:prSet>
      <dgm:spPr/>
      <dgm:t>
        <a:bodyPr/>
        <a:lstStyle/>
        <a:p>
          <a:endParaRPr lang="en-US"/>
        </a:p>
      </dgm:t>
    </dgm:pt>
    <dgm:pt modelId="{A6D8E495-5E44-45E4-854C-75DFE3EF2340}" type="pres">
      <dgm:prSet presAssocID="{CD2DF5C7-0FC6-4D48-BF8C-6EBA09443883}" presName="childText" presStyleLbl="revTx" presStyleIdx="3" presStyleCnt="4">
        <dgm:presLayoutVars>
          <dgm:bulletEnabled val="1"/>
        </dgm:presLayoutVars>
      </dgm:prSet>
      <dgm:spPr/>
      <dgm:t>
        <a:bodyPr/>
        <a:lstStyle/>
        <a:p>
          <a:endParaRPr lang="en-US"/>
        </a:p>
      </dgm:t>
    </dgm:pt>
  </dgm:ptLst>
  <dgm:cxnLst>
    <dgm:cxn modelId="{390FF773-189C-4F7E-989D-30C6F328A1BA}" type="presOf" srcId="{1AC52F62-C4C6-494D-8ACD-C2C4F25B17DF}" destId="{41CBDACF-B1B3-4E9D-A29F-B3A0BDF77A51}" srcOrd="0" destOrd="0" presId="urn:microsoft.com/office/officeart/2005/8/layout/vList2"/>
    <dgm:cxn modelId="{F09232F5-20BD-4B62-B8C5-4BE60E0A237C}" srcId="{1AC52F62-C4C6-494D-8ACD-C2C4F25B17DF}" destId="{C50C3681-DF72-4D25-AAFD-6019DEAF4579}" srcOrd="2" destOrd="0" parTransId="{7F6AB09E-2794-4819-A45A-0B6E850E1282}" sibTransId="{D278CE35-9D14-44B1-9C35-5A8515682AE1}"/>
    <dgm:cxn modelId="{F74520A0-48E8-4CAC-93BF-D7EF755C9397}" type="presOf" srcId="{ED7B7D4C-5B9E-4B4E-A60B-B0D0AED1F29D}" destId="{5BD9F9AC-F762-4C8B-9692-2BCAEA1D94E8}" srcOrd="0" destOrd="0" presId="urn:microsoft.com/office/officeart/2005/8/layout/vList2"/>
    <dgm:cxn modelId="{E7794525-43DE-411D-BA22-5AE89E3F074C}" type="presOf" srcId="{CD2DF5C7-0FC6-4D48-BF8C-6EBA09443883}" destId="{EEA0C7D5-2A3E-4A98-9DE6-845056938676}" srcOrd="0" destOrd="0" presId="urn:microsoft.com/office/officeart/2005/8/layout/vList2"/>
    <dgm:cxn modelId="{78174BDC-E817-4E18-9C76-80B101DD82DB}" srcId="{C50C3681-DF72-4D25-AAFD-6019DEAF4579}" destId="{6C74A5EC-5D6E-4717-B886-6E1699F81146}" srcOrd="0" destOrd="0" parTransId="{6FDE027F-A20B-4A16-9FB0-57BEB8DE7C27}" sibTransId="{2AB409F6-5490-466A-846F-4A0AA1D1CA91}"/>
    <dgm:cxn modelId="{0EAA3CDD-6911-4990-86CA-1006BFB8A555}" type="presOf" srcId="{E67D3809-926D-4051-891C-5283C901B3D1}" destId="{A6D8E495-5E44-45E4-854C-75DFE3EF2340}" srcOrd="0" destOrd="0" presId="urn:microsoft.com/office/officeart/2005/8/layout/vList2"/>
    <dgm:cxn modelId="{8B7DD32A-4D11-4EBB-BABD-F61B40A40158}" type="presOf" srcId="{C50C3681-DF72-4D25-AAFD-6019DEAF4579}" destId="{11EF8DE6-A68B-45BE-B179-A00EA67F3658}" srcOrd="0" destOrd="0" presId="urn:microsoft.com/office/officeart/2005/8/layout/vList2"/>
    <dgm:cxn modelId="{B87AA252-2BFE-4C3E-84B4-09C5A657AABE}" type="presOf" srcId="{FFA99082-3441-4A2D-B73B-D689AB04FC74}" destId="{1369DC1C-360D-41D2-B6DA-C6C8D246C3D0}" srcOrd="0" destOrd="0" presId="urn:microsoft.com/office/officeart/2005/8/layout/vList2"/>
    <dgm:cxn modelId="{EBF558D4-6E96-4885-97DE-2CAF4AF17CF9}" type="presOf" srcId="{C5261D63-E3BA-4CCE-A098-AFCD61E58096}" destId="{CAD1D8BD-5A1D-46E2-B183-BD79CE43495D}" srcOrd="0" destOrd="0" presId="urn:microsoft.com/office/officeart/2005/8/layout/vList2"/>
    <dgm:cxn modelId="{3F9BCD60-83FA-4091-BB38-74221F3611B2}" srcId="{1AC52F62-C4C6-494D-8ACD-C2C4F25B17DF}" destId="{C5261D63-E3BA-4CCE-A098-AFCD61E58096}" srcOrd="0" destOrd="0" parTransId="{420DB78A-D2D9-4B41-9226-683127DD6FBD}" sibTransId="{4E1F3D83-3561-4B84-95A5-388A42B2F0BA}"/>
    <dgm:cxn modelId="{71889F71-3323-4807-AF69-A4033A3F9EA4}" srcId="{ED7B7D4C-5B9E-4B4E-A60B-B0D0AED1F29D}" destId="{FFA99082-3441-4A2D-B73B-D689AB04FC74}" srcOrd="0" destOrd="0" parTransId="{5CFBC078-AAE3-4B94-AE93-079163E293BA}" sibTransId="{3FA257CE-BD13-4458-AAB5-1933D4B8779E}"/>
    <dgm:cxn modelId="{6A774D96-5459-4DCE-8A08-6D8BB95113EF}" srcId="{CD2DF5C7-0FC6-4D48-BF8C-6EBA09443883}" destId="{E67D3809-926D-4051-891C-5283C901B3D1}" srcOrd="0" destOrd="0" parTransId="{C95F2834-F33D-4B77-A8F3-CE1A60867371}" sibTransId="{58FCF019-D662-4C29-93B5-37F3E973131A}"/>
    <dgm:cxn modelId="{9B057ED6-69A0-46EA-A0E0-324269D85E63}" type="presOf" srcId="{6C74A5EC-5D6E-4717-B886-6E1699F81146}" destId="{537130E8-A1B3-4355-9C5B-78AEA0A63EB7}" srcOrd="0" destOrd="0" presId="urn:microsoft.com/office/officeart/2005/8/layout/vList2"/>
    <dgm:cxn modelId="{C9B4E92D-E9D8-46F9-8B2E-8732A9E1D5E6}" srcId="{1AC52F62-C4C6-494D-8ACD-C2C4F25B17DF}" destId="{ED7B7D4C-5B9E-4B4E-A60B-B0D0AED1F29D}" srcOrd="1" destOrd="0" parTransId="{DAFEDFEF-EF59-41C2-BE0C-44AC0377723C}" sibTransId="{9F41648C-7AC9-4A76-8C95-E5A2D2DD69C4}"/>
    <dgm:cxn modelId="{22181038-2236-463A-A390-92458C9BD2A2}" type="presOf" srcId="{F039057A-C04A-45F9-9065-07F2AB660F22}" destId="{B5FD8646-4D88-42A9-B537-50A7E8215751}" srcOrd="0" destOrd="0" presId="urn:microsoft.com/office/officeart/2005/8/layout/vList2"/>
    <dgm:cxn modelId="{5598E8D7-D140-4C3B-B195-CE9592611EC5}" srcId="{C5261D63-E3BA-4CCE-A098-AFCD61E58096}" destId="{F039057A-C04A-45F9-9065-07F2AB660F22}" srcOrd="0" destOrd="0" parTransId="{A9ECB707-4BBE-4466-B4F5-74762B77D703}" sibTransId="{EEB9CC28-1ABC-4C7E-98BA-0F513F8394F4}"/>
    <dgm:cxn modelId="{5BAA9B09-B1F4-4D4E-9CDE-59897935173B}" srcId="{1AC52F62-C4C6-494D-8ACD-C2C4F25B17DF}" destId="{CD2DF5C7-0FC6-4D48-BF8C-6EBA09443883}" srcOrd="3" destOrd="0" parTransId="{3DB40FD6-5737-46F3-9250-DB49B9D6AAA5}" sibTransId="{11DA0DB2-33E9-4796-89EE-541061A80624}"/>
    <dgm:cxn modelId="{0F2DB07E-AA68-49B6-801E-72607967B785}" type="presParOf" srcId="{41CBDACF-B1B3-4E9D-A29F-B3A0BDF77A51}" destId="{CAD1D8BD-5A1D-46E2-B183-BD79CE43495D}" srcOrd="0" destOrd="0" presId="urn:microsoft.com/office/officeart/2005/8/layout/vList2"/>
    <dgm:cxn modelId="{3510D5DC-F500-4D97-8CDA-AD83BF7C51EE}" type="presParOf" srcId="{41CBDACF-B1B3-4E9D-A29F-B3A0BDF77A51}" destId="{B5FD8646-4D88-42A9-B537-50A7E8215751}" srcOrd="1" destOrd="0" presId="urn:microsoft.com/office/officeart/2005/8/layout/vList2"/>
    <dgm:cxn modelId="{35E93C63-88B6-4AF2-AC1B-6BA2AA2864C8}" type="presParOf" srcId="{41CBDACF-B1B3-4E9D-A29F-B3A0BDF77A51}" destId="{5BD9F9AC-F762-4C8B-9692-2BCAEA1D94E8}" srcOrd="2" destOrd="0" presId="urn:microsoft.com/office/officeart/2005/8/layout/vList2"/>
    <dgm:cxn modelId="{93C93E01-055E-4A29-AEC2-DA397ECF7D66}" type="presParOf" srcId="{41CBDACF-B1B3-4E9D-A29F-B3A0BDF77A51}" destId="{1369DC1C-360D-41D2-B6DA-C6C8D246C3D0}" srcOrd="3" destOrd="0" presId="urn:microsoft.com/office/officeart/2005/8/layout/vList2"/>
    <dgm:cxn modelId="{0D97867A-09E7-4011-96BD-4A45AD7B0AFC}" type="presParOf" srcId="{41CBDACF-B1B3-4E9D-A29F-B3A0BDF77A51}" destId="{11EF8DE6-A68B-45BE-B179-A00EA67F3658}" srcOrd="4" destOrd="0" presId="urn:microsoft.com/office/officeart/2005/8/layout/vList2"/>
    <dgm:cxn modelId="{00BAE17F-A524-4EE2-9F48-D8EA2F2E5E44}" type="presParOf" srcId="{41CBDACF-B1B3-4E9D-A29F-B3A0BDF77A51}" destId="{537130E8-A1B3-4355-9C5B-78AEA0A63EB7}" srcOrd="5" destOrd="0" presId="urn:microsoft.com/office/officeart/2005/8/layout/vList2"/>
    <dgm:cxn modelId="{AEAC8691-FF8F-4B44-A1A5-C94B79A6E774}" type="presParOf" srcId="{41CBDACF-B1B3-4E9D-A29F-B3A0BDF77A51}" destId="{EEA0C7D5-2A3E-4A98-9DE6-845056938676}" srcOrd="6" destOrd="0" presId="urn:microsoft.com/office/officeart/2005/8/layout/vList2"/>
    <dgm:cxn modelId="{91CD84FD-E6E8-43A4-9A54-C793C7A4563F}" type="presParOf" srcId="{41CBDACF-B1B3-4E9D-A29F-B3A0BDF77A51}" destId="{A6D8E495-5E44-45E4-854C-75DFE3EF2340}"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12858FB-10AF-43E1-B298-23CD1A83539A}"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n-US"/>
        </a:p>
      </dgm:t>
    </dgm:pt>
    <dgm:pt modelId="{3699D218-8DFC-4EEA-8946-DF16159504AB}">
      <dgm:prSet phldrT="[Text]"/>
      <dgm:spPr/>
      <dgm:t>
        <a:bodyPr/>
        <a:lstStyle/>
        <a:p>
          <a:r>
            <a:rPr lang="en-US" b="1" dirty="0" smtClean="0"/>
            <a:t>Direct Emissions</a:t>
          </a:r>
          <a:endParaRPr lang="en-US" b="1" dirty="0"/>
        </a:p>
      </dgm:t>
    </dgm:pt>
    <dgm:pt modelId="{8C3068B2-9350-4EE1-8C92-10E36258E45D}" type="parTrans" cxnId="{13674BD6-97D5-434B-AB5F-1A8F85B54C8A}">
      <dgm:prSet/>
      <dgm:spPr/>
      <dgm:t>
        <a:bodyPr/>
        <a:lstStyle/>
        <a:p>
          <a:endParaRPr lang="en-US"/>
        </a:p>
      </dgm:t>
    </dgm:pt>
    <dgm:pt modelId="{D40B4B65-33D6-4AF7-AEBB-61F6A4152F44}" type="sibTrans" cxnId="{13674BD6-97D5-434B-AB5F-1A8F85B54C8A}">
      <dgm:prSet/>
      <dgm:spPr/>
      <dgm:t>
        <a:bodyPr/>
        <a:lstStyle/>
        <a:p>
          <a:endParaRPr lang="en-US"/>
        </a:p>
      </dgm:t>
    </dgm:pt>
    <dgm:pt modelId="{11357376-40AB-42DE-8336-E506AD5C20CD}">
      <dgm:prSet phldrT="[Text]"/>
      <dgm:spPr/>
      <dgm:t>
        <a:bodyPr/>
        <a:lstStyle/>
        <a:p>
          <a:r>
            <a:rPr lang="en-US" b="1" dirty="0" smtClean="0"/>
            <a:t>Indirect Emissions</a:t>
          </a:r>
          <a:endParaRPr lang="en-US" b="1" dirty="0"/>
        </a:p>
      </dgm:t>
    </dgm:pt>
    <dgm:pt modelId="{6B23DB25-4891-4561-A7DC-6C741E53F459}" type="parTrans" cxnId="{FC54CEB8-03F9-4FC5-A041-CFDD58058757}">
      <dgm:prSet/>
      <dgm:spPr/>
      <dgm:t>
        <a:bodyPr/>
        <a:lstStyle/>
        <a:p>
          <a:endParaRPr lang="en-US"/>
        </a:p>
      </dgm:t>
    </dgm:pt>
    <dgm:pt modelId="{EB88F359-860B-48CF-96E9-9BE5632ED528}" type="sibTrans" cxnId="{FC54CEB8-03F9-4FC5-A041-CFDD58058757}">
      <dgm:prSet/>
      <dgm:spPr/>
      <dgm:t>
        <a:bodyPr/>
        <a:lstStyle/>
        <a:p>
          <a:endParaRPr lang="en-US"/>
        </a:p>
      </dgm:t>
    </dgm:pt>
    <dgm:pt modelId="{A960D3C5-3906-438E-B991-DC2143183A80}">
      <dgm:prSet phldrT="[Text]"/>
      <dgm:spPr/>
      <dgm:t>
        <a:bodyPr/>
        <a:lstStyle/>
        <a:p>
          <a:r>
            <a:rPr lang="en-US" smtClean="0"/>
            <a:t>come from sources under the control or ownership of the company</a:t>
          </a:r>
          <a:endParaRPr lang="en-US" dirty="0"/>
        </a:p>
      </dgm:t>
    </dgm:pt>
    <dgm:pt modelId="{F3810433-7B23-444A-9158-0426FD9A8FD4}" type="parTrans" cxnId="{8FE81F6E-726C-4793-B8D3-6E817AB169EA}">
      <dgm:prSet/>
      <dgm:spPr/>
      <dgm:t>
        <a:bodyPr/>
        <a:lstStyle/>
        <a:p>
          <a:endParaRPr lang="en-US"/>
        </a:p>
      </dgm:t>
    </dgm:pt>
    <dgm:pt modelId="{1A523C02-B565-4897-B788-4CCBA2325C67}" type="sibTrans" cxnId="{8FE81F6E-726C-4793-B8D3-6E817AB169EA}">
      <dgm:prSet/>
      <dgm:spPr/>
      <dgm:t>
        <a:bodyPr/>
        <a:lstStyle/>
        <a:p>
          <a:endParaRPr lang="en-US"/>
        </a:p>
      </dgm:t>
    </dgm:pt>
    <dgm:pt modelId="{A7C5E2F6-EB43-4DD1-A3E0-C949C54EE8C2}">
      <dgm:prSet phldrT="[Text]"/>
      <dgm:spPr/>
      <dgm:t>
        <a:bodyPr/>
        <a:lstStyle/>
        <a:p>
          <a:r>
            <a:rPr lang="en-US" dirty="0" smtClean="0"/>
            <a:t>Are the result of the company’s activities, but are produced by sources that are not owned or controlled by the company</a:t>
          </a:r>
          <a:endParaRPr lang="en-US" dirty="0"/>
        </a:p>
      </dgm:t>
    </dgm:pt>
    <dgm:pt modelId="{E4CCA3A9-966B-4155-BD71-D973312438AF}" type="parTrans" cxnId="{63CA74D4-88C1-4CB5-A617-61CFAC0DA36D}">
      <dgm:prSet/>
      <dgm:spPr/>
      <dgm:t>
        <a:bodyPr/>
        <a:lstStyle/>
        <a:p>
          <a:endParaRPr lang="en-US"/>
        </a:p>
      </dgm:t>
    </dgm:pt>
    <dgm:pt modelId="{A615E820-C44E-4C5B-BFE5-6D6658DF2583}" type="sibTrans" cxnId="{63CA74D4-88C1-4CB5-A617-61CFAC0DA36D}">
      <dgm:prSet/>
      <dgm:spPr/>
      <dgm:t>
        <a:bodyPr/>
        <a:lstStyle/>
        <a:p>
          <a:endParaRPr lang="en-US"/>
        </a:p>
      </dgm:t>
    </dgm:pt>
    <dgm:pt modelId="{147E6532-CB74-46AB-A42B-0E0C378EF3A1}" type="pres">
      <dgm:prSet presAssocID="{112858FB-10AF-43E1-B298-23CD1A83539A}" presName="linear" presStyleCnt="0">
        <dgm:presLayoutVars>
          <dgm:dir/>
          <dgm:animLvl val="lvl"/>
          <dgm:resizeHandles val="exact"/>
        </dgm:presLayoutVars>
      </dgm:prSet>
      <dgm:spPr/>
      <dgm:t>
        <a:bodyPr/>
        <a:lstStyle/>
        <a:p>
          <a:endParaRPr lang="en-US"/>
        </a:p>
      </dgm:t>
    </dgm:pt>
    <dgm:pt modelId="{921A03C5-9B3F-4B35-AD99-4A8B493452DE}" type="pres">
      <dgm:prSet presAssocID="{3699D218-8DFC-4EEA-8946-DF16159504AB}" presName="parentLin" presStyleCnt="0"/>
      <dgm:spPr/>
    </dgm:pt>
    <dgm:pt modelId="{2D96554B-65C5-4474-AD63-410E12F7E03F}" type="pres">
      <dgm:prSet presAssocID="{3699D218-8DFC-4EEA-8946-DF16159504AB}" presName="parentLeftMargin" presStyleLbl="node1" presStyleIdx="0" presStyleCnt="2"/>
      <dgm:spPr/>
      <dgm:t>
        <a:bodyPr/>
        <a:lstStyle/>
        <a:p>
          <a:endParaRPr lang="en-US"/>
        </a:p>
      </dgm:t>
    </dgm:pt>
    <dgm:pt modelId="{58159CD6-4238-4FB0-80BF-FFA7B10374DF}" type="pres">
      <dgm:prSet presAssocID="{3699D218-8DFC-4EEA-8946-DF16159504AB}" presName="parentText" presStyleLbl="node1" presStyleIdx="0" presStyleCnt="2">
        <dgm:presLayoutVars>
          <dgm:chMax val="0"/>
          <dgm:bulletEnabled val="1"/>
        </dgm:presLayoutVars>
      </dgm:prSet>
      <dgm:spPr/>
      <dgm:t>
        <a:bodyPr/>
        <a:lstStyle/>
        <a:p>
          <a:endParaRPr lang="en-US"/>
        </a:p>
      </dgm:t>
    </dgm:pt>
    <dgm:pt modelId="{93592512-ECD8-4977-B3BF-33FD1CEEB9FE}" type="pres">
      <dgm:prSet presAssocID="{3699D218-8DFC-4EEA-8946-DF16159504AB}" presName="negativeSpace" presStyleCnt="0"/>
      <dgm:spPr/>
    </dgm:pt>
    <dgm:pt modelId="{16E4A1C2-9629-4011-A9B1-1C334237B6C0}" type="pres">
      <dgm:prSet presAssocID="{3699D218-8DFC-4EEA-8946-DF16159504AB}" presName="childText" presStyleLbl="conFgAcc1" presStyleIdx="0" presStyleCnt="2">
        <dgm:presLayoutVars>
          <dgm:bulletEnabled val="1"/>
        </dgm:presLayoutVars>
      </dgm:prSet>
      <dgm:spPr/>
      <dgm:t>
        <a:bodyPr/>
        <a:lstStyle/>
        <a:p>
          <a:endParaRPr lang="en-US"/>
        </a:p>
      </dgm:t>
    </dgm:pt>
    <dgm:pt modelId="{EAEA86B6-2EC7-45F6-934F-53D42D60A69C}" type="pres">
      <dgm:prSet presAssocID="{D40B4B65-33D6-4AF7-AEBB-61F6A4152F44}" presName="spaceBetweenRectangles" presStyleCnt="0"/>
      <dgm:spPr/>
    </dgm:pt>
    <dgm:pt modelId="{F250DDF5-C490-4183-888C-CA729641DE53}" type="pres">
      <dgm:prSet presAssocID="{11357376-40AB-42DE-8336-E506AD5C20CD}" presName="parentLin" presStyleCnt="0"/>
      <dgm:spPr/>
    </dgm:pt>
    <dgm:pt modelId="{4FCFE054-7FCB-40E9-9B37-AC9CEDA9EC42}" type="pres">
      <dgm:prSet presAssocID="{11357376-40AB-42DE-8336-E506AD5C20CD}" presName="parentLeftMargin" presStyleLbl="node1" presStyleIdx="0" presStyleCnt="2"/>
      <dgm:spPr/>
      <dgm:t>
        <a:bodyPr/>
        <a:lstStyle/>
        <a:p>
          <a:endParaRPr lang="en-US"/>
        </a:p>
      </dgm:t>
    </dgm:pt>
    <dgm:pt modelId="{FAFAABA7-7CC4-445F-86C4-DB64A8394FB4}" type="pres">
      <dgm:prSet presAssocID="{11357376-40AB-42DE-8336-E506AD5C20CD}" presName="parentText" presStyleLbl="node1" presStyleIdx="1" presStyleCnt="2">
        <dgm:presLayoutVars>
          <dgm:chMax val="0"/>
          <dgm:bulletEnabled val="1"/>
        </dgm:presLayoutVars>
      </dgm:prSet>
      <dgm:spPr/>
      <dgm:t>
        <a:bodyPr/>
        <a:lstStyle/>
        <a:p>
          <a:endParaRPr lang="en-US"/>
        </a:p>
      </dgm:t>
    </dgm:pt>
    <dgm:pt modelId="{5C79A6BE-748F-4AF0-B036-AC395B87F434}" type="pres">
      <dgm:prSet presAssocID="{11357376-40AB-42DE-8336-E506AD5C20CD}" presName="negativeSpace" presStyleCnt="0"/>
      <dgm:spPr/>
    </dgm:pt>
    <dgm:pt modelId="{49201093-0B4F-4B18-B2BC-9EC4CC42A358}" type="pres">
      <dgm:prSet presAssocID="{11357376-40AB-42DE-8336-E506AD5C20CD}" presName="childText" presStyleLbl="conFgAcc1" presStyleIdx="1" presStyleCnt="2">
        <dgm:presLayoutVars>
          <dgm:bulletEnabled val="1"/>
        </dgm:presLayoutVars>
      </dgm:prSet>
      <dgm:spPr/>
      <dgm:t>
        <a:bodyPr/>
        <a:lstStyle/>
        <a:p>
          <a:endParaRPr lang="en-US"/>
        </a:p>
      </dgm:t>
    </dgm:pt>
  </dgm:ptLst>
  <dgm:cxnLst>
    <dgm:cxn modelId="{67BC3C71-DA53-45BE-90A8-565822590187}" type="presOf" srcId="{A960D3C5-3906-438E-B991-DC2143183A80}" destId="{16E4A1C2-9629-4011-A9B1-1C334237B6C0}" srcOrd="0" destOrd="0" presId="urn:microsoft.com/office/officeart/2005/8/layout/list1"/>
    <dgm:cxn modelId="{56AF37B0-4E00-42D4-AE63-5B6D9AC1705C}" type="presOf" srcId="{3699D218-8DFC-4EEA-8946-DF16159504AB}" destId="{58159CD6-4238-4FB0-80BF-FFA7B10374DF}" srcOrd="1" destOrd="0" presId="urn:microsoft.com/office/officeart/2005/8/layout/list1"/>
    <dgm:cxn modelId="{E8AF0D9F-11BE-4E8C-9074-5AB7EDECCD27}" type="presOf" srcId="{11357376-40AB-42DE-8336-E506AD5C20CD}" destId="{4FCFE054-7FCB-40E9-9B37-AC9CEDA9EC42}" srcOrd="0" destOrd="0" presId="urn:microsoft.com/office/officeart/2005/8/layout/list1"/>
    <dgm:cxn modelId="{8FE81F6E-726C-4793-B8D3-6E817AB169EA}" srcId="{3699D218-8DFC-4EEA-8946-DF16159504AB}" destId="{A960D3C5-3906-438E-B991-DC2143183A80}" srcOrd="0" destOrd="0" parTransId="{F3810433-7B23-444A-9158-0426FD9A8FD4}" sibTransId="{1A523C02-B565-4897-B788-4CCBA2325C67}"/>
    <dgm:cxn modelId="{76867CD7-2EF1-4865-9B53-44302B210824}" type="presOf" srcId="{A7C5E2F6-EB43-4DD1-A3E0-C949C54EE8C2}" destId="{49201093-0B4F-4B18-B2BC-9EC4CC42A358}" srcOrd="0" destOrd="0" presId="urn:microsoft.com/office/officeart/2005/8/layout/list1"/>
    <dgm:cxn modelId="{A508DE28-FE9B-43B1-808A-500B8F8E598E}" type="presOf" srcId="{11357376-40AB-42DE-8336-E506AD5C20CD}" destId="{FAFAABA7-7CC4-445F-86C4-DB64A8394FB4}" srcOrd="1" destOrd="0" presId="urn:microsoft.com/office/officeart/2005/8/layout/list1"/>
    <dgm:cxn modelId="{FC54CEB8-03F9-4FC5-A041-CFDD58058757}" srcId="{112858FB-10AF-43E1-B298-23CD1A83539A}" destId="{11357376-40AB-42DE-8336-E506AD5C20CD}" srcOrd="1" destOrd="0" parTransId="{6B23DB25-4891-4561-A7DC-6C741E53F459}" sibTransId="{EB88F359-860B-48CF-96E9-9BE5632ED528}"/>
    <dgm:cxn modelId="{63CA74D4-88C1-4CB5-A617-61CFAC0DA36D}" srcId="{11357376-40AB-42DE-8336-E506AD5C20CD}" destId="{A7C5E2F6-EB43-4DD1-A3E0-C949C54EE8C2}" srcOrd="0" destOrd="0" parTransId="{E4CCA3A9-966B-4155-BD71-D973312438AF}" sibTransId="{A615E820-C44E-4C5B-BFE5-6D6658DF2583}"/>
    <dgm:cxn modelId="{13674BD6-97D5-434B-AB5F-1A8F85B54C8A}" srcId="{112858FB-10AF-43E1-B298-23CD1A83539A}" destId="{3699D218-8DFC-4EEA-8946-DF16159504AB}" srcOrd="0" destOrd="0" parTransId="{8C3068B2-9350-4EE1-8C92-10E36258E45D}" sibTransId="{D40B4B65-33D6-4AF7-AEBB-61F6A4152F44}"/>
    <dgm:cxn modelId="{6EB5068D-4DAA-4BF5-9B29-4F57F62860E5}" type="presOf" srcId="{112858FB-10AF-43E1-B298-23CD1A83539A}" destId="{147E6532-CB74-46AB-A42B-0E0C378EF3A1}" srcOrd="0" destOrd="0" presId="urn:microsoft.com/office/officeart/2005/8/layout/list1"/>
    <dgm:cxn modelId="{31157D59-18A4-49BE-B4DF-09EB5A56693F}" type="presOf" srcId="{3699D218-8DFC-4EEA-8946-DF16159504AB}" destId="{2D96554B-65C5-4474-AD63-410E12F7E03F}" srcOrd="0" destOrd="0" presId="urn:microsoft.com/office/officeart/2005/8/layout/list1"/>
    <dgm:cxn modelId="{A7E2F282-3BF9-4E4D-876D-EB2331FAD508}" type="presParOf" srcId="{147E6532-CB74-46AB-A42B-0E0C378EF3A1}" destId="{921A03C5-9B3F-4B35-AD99-4A8B493452DE}" srcOrd="0" destOrd="0" presId="urn:microsoft.com/office/officeart/2005/8/layout/list1"/>
    <dgm:cxn modelId="{77ACCD88-6299-4859-A079-E3A6BAEFBE07}" type="presParOf" srcId="{921A03C5-9B3F-4B35-AD99-4A8B493452DE}" destId="{2D96554B-65C5-4474-AD63-410E12F7E03F}" srcOrd="0" destOrd="0" presId="urn:microsoft.com/office/officeart/2005/8/layout/list1"/>
    <dgm:cxn modelId="{528DE89B-A69D-4581-901D-199B65131572}" type="presParOf" srcId="{921A03C5-9B3F-4B35-AD99-4A8B493452DE}" destId="{58159CD6-4238-4FB0-80BF-FFA7B10374DF}" srcOrd="1" destOrd="0" presId="urn:microsoft.com/office/officeart/2005/8/layout/list1"/>
    <dgm:cxn modelId="{B6E33E04-DFFB-44E9-97FC-C3F79952A1ED}" type="presParOf" srcId="{147E6532-CB74-46AB-A42B-0E0C378EF3A1}" destId="{93592512-ECD8-4977-B3BF-33FD1CEEB9FE}" srcOrd="1" destOrd="0" presId="urn:microsoft.com/office/officeart/2005/8/layout/list1"/>
    <dgm:cxn modelId="{226E7ACC-8753-470A-BA98-208D78EB7865}" type="presParOf" srcId="{147E6532-CB74-46AB-A42B-0E0C378EF3A1}" destId="{16E4A1C2-9629-4011-A9B1-1C334237B6C0}" srcOrd="2" destOrd="0" presId="urn:microsoft.com/office/officeart/2005/8/layout/list1"/>
    <dgm:cxn modelId="{840B1A87-A1B5-4492-8221-AE29A22D74C2}" type="presParOf" srcId="{147E6532-CB74-46AB-A42B-0E0C378EF3A1}" destId="{EAEA86B6-2EC7-45F6-934F-53D42D60A69C}" srcOrd="3" destOrd="0" presId="urn:microsoft.com/office/officeart/2005/8/layout/list1"/>
    <dgm:cxn modelId="{3B604DA4-DF75-4C38-95F1-2FFB194225BE}" type="presParOf" srcId="{147E6532-CB74-46AB-A42B-0E0C378EF3A1}" destId="{F250DDF5-C490-4183-888C-CA729641DE53}" srcOrd="4" destOrd="0" presId="urn:microsoft.com/office/officeart/2005/8/layout/list1"/>
    <dgm:cxn modelId="{A96862B7-C26D-426C-BD53-5E65A54D7E30}" type="presParOf" srcId="{F250DDF5-C490-4183-888C-CA729641DE53}" destId="{4FCFE054-7FCB-40E9-9B37-AC9CEDA9EC42}" srcOrd="0" destOrd="0" presId="urn:microsoft.com/office/officeart/2005/8/layout/list1"/>
    <dgm:cxn modelId="{03913A58-EF36-40FB-92D9-610C58A9D55C}" type="presParOf" srcId="{F250DDF5-C490-4183-888C-CA729641DE53}" destId="{FAFAABA7-7CC4-445F-86C4-DB64A8394FB4}" srcOrd="1" destOrd="0" presId="urn:microsoft.com/office/officeart/2005/8/layout/list1"/>
    <dgm:cxn modelId="{A38FADF3-D9E9-4DF2-B24C-AD7CC25DDBBC}" type="presParOf" srcId="{147E6532-CB74-46AB-A42B-0E0C378EF3A1}" destId="{5C79A6BE-748F-4AF0-B036-AC395B87F434}" srcOrd="5" destOrd="0" presId="urn:microsoft.com/office/officeart/2005/8/layout/list1"/>
    <dgm:cxn modelId="{C59D5361-56D6-4C20-BA1F-696CCFEC5E1D}" type="presParOf" srcId="{147E6532-CB74-46AB-A42B-0E0C378EF3A1}" destId="{49201093-0B4F-4B18-B2BC-9EC4CC42A358}"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0A8EC50-DDF4-46F0-B7D7-3462310213A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FED3869-E037-4852-B424-CEBDBB494C41}">
      <dgm:prSet custT="1"/>
      <dgm:spPr/>
      <dgm:t>
        <a:bodyPr/>
        <a:lstStyle/>
        <a:p>
          <a:r>
            <a:rPr lang="en-US" sz="1600" b="1" dirty="0" smtClean="0"/>
            <a:t>Scope 1</a:t>
          </a:r>
          <a:endParaRPr lang="en-US" sz="1600" dirty="0" smtClean="0"/>
        </a:p>
      </dgm:t>
    </dgm:pt>
    <dgm:pt modelId="{8A1583B6-1BA3-46E8-ABB8-B188BEB15650}" type="parTrans" cxnId="{CCEDF76C-838F-410C-AF03-D6843F048D32}">
      <dgm:prSet/>
      <dgm:spPr/>
      <dgm:t>
        <a:bodyPr/>
        <a:lstStyle/>
        <a:p>
          <a:endParaRPr lang="en-US"/>
        </a:p>
      </dgm:t>
    </dgm:pt>
    <dgm:pt modelId="{83E99E96-B090-4246-A7E4-FACB47C87114}" type="sibTrans" cxnId="{CCEDF76C-838F-410C-AF03-D6843F048D32}">
      <dgm:prSet/>
      <dgm:spPr/>
      <dgm:t>
        <a:bodyPr/>
        <a:lstStyle/>
        <a:p>
          <a:endParaRPr lang="en-US"/>
        </a:p>
      </dgm:t>
    </dgm:pt>
    <dgm:pt modelId="{9C5F8E94-4419-4CFD-9A39-0C6F84691658}">
      <dgm:prSet custT="1"/>
      <dgm:spPr/>
      <dgm:t>
        <a:bodyPr/>
        <a:lstStyle/>
        <a:p>
          <a:r>
            <a:rPr lang="en-US" sz="1600" b="1" dirty="0" smtClean="0"/>
            <a:t>Scope 2</a:t>
          </a:r>
          <a:endParaRPr lang="en-US" sz="1600" dirty="0" smtClean="0"/>
        </a:p>
      </dgm:t>
    </dgm:pt>
    <dgm:pt modelId="{93511FFF-DEE7-4666-BF86-6A13E2929BF3}" type="parTrans" cxnId="{AC4CF29E-B07A-4E63-B00B-5AD3EA05CFC9}">
      <dgm:prSet/>
      <dgm:spPr/>
      <dgm:t>
        <a:bodyPr/>
        <a:lstStyle/>
        <a:p>
          <a:endParaRPr lang="en-US"/>
        </a:p>
      </dgm:t>
    </dgm:pt>
    <dgm:pt modelId="{9D5B9A29-BA32-430D-9623-9221DA3F7BBC}" type="sibTrans" cxnId="{AC4CF29E-B07A-4E63-B00B-5AD3EA05CFC9}">
      <dgm:prSet/>
      <dgm:spPr/>
      <dgm:t>
        <a:bodyPr/>
        <a:lstStyle/>
        <a:p>
          <a:endParaRPr lang="en-US"/>
        </a:p>
      </dgm:t>
    </dgm:pt>
    <dgm:pt modelId="{8E139548-5257-44F0-8F74-9764C66DC582}">
      <dgm:prSet custT="1"/>
      <dgm:spPr/>
      <dgm:t>
        <a:bodyPr/>
        <a:lstStyle/>
        <a:p>
          <a:r>
            <a:rPr lang="en-US" sz="1600" b="1" dirty="0" smtClean="0"/>
            <a:t>Scope 3</a:t>
          </a:r>
          <a:endParaRPr lang="en-US" sz="1600" dirty="0" smtClean="0"/>
        </a:p>
      </dgm:t>
    </dgm:pt>
    <dgm:pt modelId="{CF7A7B61-96A4-475F-BF17-359C4E2ACC67}" type="parTrans" cxnId="{66C12297-DD0A-44CB-9FD3-C1FE8B5002A3}">
      <dgm:prSet/>
      <dgm:spPr/>
      <dgm:t>
        <a:bodyPr/>
        <a:lstStyle/>
        <a:p>
          <a:endParaRPr lang="en-US"/>
        </a:p>
      </dgm:t>
    </dgm:pt>
    <dgm:pt modelId="{5391E3CE-5223-4FC8-861B-26DA47FD4DEC}" type="sibTrans" cxnId="{66C12297-DD0A-44CB-9FD3-C1FE8B5002A3}">
      <dgm:prSet/>
      <dgm:spPr/>
      <dgm:t>
        <a:bodyPr/>
        <a:lstStyle/>
        <a:p>
          <a:endParaRPr lang="en-US"/>
        </a:p>
      </dgm:t>
    </dgm:pt>
    <dgm:pt modelId="{0EE8ED27-5EF3-427C-B7B2-082F03D16E0F}">
      <dgm:prSet/>
      <dgm:spPr/>
      <dgm:t>
        <a:bodyPr/>
        <a:lstStyle/>
        <a:p>
          <a:r>
            <a:rPr lang="en-US" dirty="0" smtClean="0"/>
            <a:t>These are </a:t>
          </a:r>
          <a:r>
            <a:rPr lang="en-US" b="1" dirty="0" smtClean="0"/>
            <a:t>direct</a:t>
          </a:r>
          <a:r>
            <a:rPr lang="en-US" dirty="0" smtClean="0"/>
            <a:t> emissions that come from things like company boilers, furnaces, company-owned vehicles, or emissions from manufacturing chemical processes</a:t>
          </a:r>
        </a:p>
      </dgm:t>
    </dgm:pt>
    <dgm:pt modelId="{C5528C07-CAE9-4C2B-8516-5F3E7DD94C98}" type="parTrans" cxnId="{146B823A-325A-4798-806A-252B9C63C6E8}">
      <dgm:prSet/>
      <dgm:spPr/>
      <dgm:t>
        <a:bodyPr/>
        <a:lstStyle/>
        <a:p>
          <a:endParaRPr lang="en-US"/>
        </a:p>
      </dgm:t>
    </dgm:pt>
    <dgm:pt modelId="{E82EE00A-6129-49B1-B248-1EEB2691D37A}" type="sibTrans" cxnId="{146B823A-325A-4798-806A-252B9C63C6E8}">
      <dgm:prSet/>
      <dgm:spPr/>
      <dgm:t>
        <a:bodyPr/>
        <a:lstStyle/>
        <a:p>
          <a:endParaRPr lang="en-US"/>
        </a:p>
      </dgm:t>
    </dgm:pt>
    <dgm:pt modelId="{247C5824-99DE-467D-A2CF-6A7926C9CA20}">
      <dgm:prSet/>
      <dgm:spPr/>
      <dgm:t>
        <a:bodyPr/>
        <a:lstStyle/>
        <a:p>
          <a:r>
            <a:rPr lang="en-US" dirty="0" smtClean="0"/>
            <a:t>These are </a:t>
          </a:r>
          <a:r>
            <a:rPr lang="en-US" b="1" dirty="0" smtClean="0"/>
            <a:t>indirect</a:t>
          </a:r>
          <a:r>
            <a:rPr lang="en-US" dirty="0" smtClean="0"/>
            <a:t> emissions from the production of the electricity purchased by the company</a:t>
          </a:r>
        </a:p>
      </dgm:t>
    </dgm:pt>
    <dgm:pt modelId="{298DEBC6-7D36-40EA-9BCD-47AA54F9F275}" type="parTrans" cxnId="{84B6E827-1A85-407E-95A4-07C0980B0001}">
      <dgm:prSet/>
      <dgm:spPr/>
      <dgm:t>
        <a:bodyPr/>
        <a:lstStyle/>
        <a:p>
          <a:endParaRPr lang="en-US"/>
        </a:p>
      </dgm:t>
    </dgm:pt>
    <dgm:pt modelId="{884E891F-870A-4E43-8CD0-5B763437C717}" type="sibTrans" cxnId="{84B6E827-1A85-407E-95A4-07C0980B0001}">
      <dgm:prSet/>
      <dgm:spPr/>
      <dgm:t>
        <a:bodyPr/>
        <a:lstStyle/>
        <a:p>
          <a:endParaRPr lang="en-US"/>
        </a:p>
      </dgm:t>
    </dgm:pt>
    <dgm:pt modelId="{A3FD4A1B-698C-47E7-AC16-9D499D3D4E73}">
      <dgm:prSet/>
      <dgm:spPr/>
      <dgm:t>
        <a:bodyPr/>
        <a:lstStyle/>
        <a:p>
          <a:r>
            <a:rPr lang="en-US" dirty="0" smtClean="0"/>
            <a:t>These are all other </a:t>
          </a:r>
          <a:r>
            <a:rPr lang="en-US" b="1" dirty="0" smtClean="0"/>
            <a:t>indirect</a:t>
          </a:r>
          <a:r>
            <a:rPr lang="en-US" dirty="0" smtClean="0"/>
            <a:t> emissions and are more difficult to count. </a:t>
          </a:r>
        </a:p>
      </dgm:t>
    </dgm:pt>
    <dgm:pt modelId="{2D245A68-B328-4316-B9C0-98A2A5674CAB}" type="parTrans" cxnId="{DC5130B5-A06D-4EAA-B13B-73A2F777C3EA}">
      <dgm:prSet/>
      <dgm:spPr/>
      <dgm:t>
        <a:bodyPr/>
        <a:lstStyle/>
        <a:p>
          <a:endParaRPr lang="en-US"/>
        </a:p>
      </dgm:t>
    </dgm:pt>
    <dgm:pt modelId="{CC1497A4-0D13-4CEC-831B-AEF94690481F}" type="sibTrans" cxnId="{DC5130B5-A06D-4EAA-B13B-73A2F777C3EA}">
      <dgm:prSet/>
      <dgm:spPr/>
      <dgm:t>
        <a:bodyPr/>
        <a:lstStyle/>
        <a:p>
          <a:endParaRPr lang="en-US"/>
        </a:p>
      </dgm:t>
    </dgm:pt>
    <dgm:pt modelId="{C8BC2F82-6C15-43FA-8D10-AFC6472D78CA}">
      <dgm:prSet/>
      <dgm:spPr/>
      <dgm:t>
        <a:bodyPr/>
        <a:lstStyle/>
        <a:p>
          <a:r>
            <a:rPr lang="en-US" dirty="0" smtClean="0"/>
            <a:t>They come from sources such as the extraction and production of inputs and materials the company purchases, transportation, business travel, waste disposal, any outsourced activities, and the emissions from the use phase of the product. </a:t>
          </a:r>
        </a:p>
      </dgm:t>
    </dgm:pt>
    <dgm:pt modelId="{8E908C91-10D3-470E-A022-856BC90704DB}" type="parTrans" cxnId="{252453AB-E885-45F7-8373-7D6D245EA031}">
      <dgm:prSet/>
      <dgm:spPr/>
      <dgm:t>
        <a:bodyPr/>
        <a:lstStyle/>
        <a:p>
          <a:endParaRPr lang="en-US"/>
        </a:p>
      </dgm:t>
    </dgm:pt>
    <dgm:pt modelId="{9D777E17-7A88-4702-8401-4CB00CCAAA60}" type="sibTrans" cxnId="{252453AB-E885-45F7-8373-7D6D245EA031}">
      <dgm:prSet/>
      <dgm:spPr/>
      <dgm:t>
        <a:bodyPr/>
        <a:lstStyle/>
        <a:p>
          <a:endParaRPr lang="en-US"/>
        </a:p>
      </dgm:t>
    </dgm:pt>
    <dgm:pt modelId="{8BA54786-282E-430A-9173-93849B4406FC}" type="pres">
      <dgm:prSet presAssocID="{90A8EC50-DDF4-46F0-B7D7-3462310213A4}" presName="Name0" presStyleCnt="0">
        <dgm:presLayoutVars>
          <dgm:dir/>
          <dgm:animLvl val="lvl"/>
          <dgm:resizeHandles val="exact"/>
        </dgm:presLayoutVars>
      </dgm:prSet>
      <dgm:spPr/>
      <dgm:t>
        <a:bodyPr/>
        <a:lstStyle/>
        <a:p>
          <a:endParaRPr lang="en-US"/>
        </a:p>
      </dgm:t>
    </dgm:pt>
    <dgm:pt modelId="{D7B1101E-DA02-4DC0-AA69-4031A61CD1C3}" type="pres">
      <dgm:prSet presAssocID="{FFED3869-E037-4852-B424-CEBDBB494C41}" presName="composite" presStyleCnt="0"/>
      <dgm:spPr/>
    </dgm:pt>
    <dgm:pt modelId="{D878666E-C352-4181-BF4F-1A247983DC03}" type="pres">
      <dgm:prSet presAssocID="{FFED3869-E037-4852-B424-CEBDBB494C41}" presName="parTx" presStyleLbl="alignNode1" presStyleIdx="0" presStyleCnt="3">
        <dgm:presLayoutVars>
          <dgm:chMax val="0"/>
          <dgm:chPref val="0"/>
          <dgm:bulletEnabled val="1"/>
        </dgm:presLayoutVars>
      </dgm:prSet>
      <dgm:spPr/>
      <dgm:t>
        <a:bodyPr/>
        <a:lstStyle/>
        <a:p>
          <a:endParaRPr lang="en-US"/>
        </a:p>
      </dgm:t>
    </dgm:pt>
    <dgm:pt modelId="{3AC050DD-408E-423D-9CB0-18C60944E76F}" type="pres">
      <dgm:prSet presAssocID="{FFED3869-E037-4852-B424-CEBDBB494C41}" presName="desTx" presStyleLbl="alignAccFollowNode1" presStyleIdx="0" presStyleCnt="3">
        <dgm:presLayoutVars>
          <dgm:bulletEnabled val="1"/>
        </dgm:presLayoutVars>
      </dgm:prSet>
      <dgm:spPr/>
      <dgm:t>
        <a:bodyPr/>
        <a:lstStyle/>
        <a:p>
          <a:endParaRPr lang="en-US"/>
        </a:p>
      </dgm:t>
    </dgm:pt>
    <dgm:pt modelId="{2DFDF313-E074-443D-98AF-32FE76AC5318}" type="pres">
      <dgm:prSet presAssocID="{83E99E96-B090-4246-A7E4-FACB47C87114}" presName="space" presStyleCnt="0"/>
      <dgm:spPr/>
    </dgm:pt>
    <dgm:pt modelId="{16743EAE-33E8-4E5E-8C52-FB57698E905E}" type="pres">
      <dgm:prSet presAssocID="{9C5F8E94-4419-4CFD-9A39-0C6F84691658}" presName="composite" presStyleCnt="0"/>
      <dgm:spPr/>
    </dgm:pt>
    <dgm:pt modelId="{5B0F554D-1412-4A5D-9BB8-64A245E40519}" type="pres">
      <dgm:prSet presAssocID="{9C5F8E94-4419-4CFD-9A39-0C6F84691658}" presName="parTx" presStyleLbl="alignNode1" presStyleIdx="1" presStyleCnt="3">
        <dgm:presLayoutVars>
          <dgm:chMax val="0"/>
          <dgm:chPref val="0"/>
          <dgm:bulletEnabled val="1"/>
        </dgm:presLayoutVars>
      </dgm:prSet>
      <dgm:spPr/>
      <dgm:t>
        <a:bodyPr/>
        <a:lstStyle/>
        <a:p>
          <a:endParaRPr lang="en-US"/>
        </a:p>
      </dgm:t>
    </dgm:pt>
    <dgm:pt modelId="{D4AD513E-D4BD-47E5-9957-53BBB693C90B}" type="pres">
      <dgm:prSet presAssocID="{9C5F8E94-4419-4CFD-9A39-0C6F84691658}" presName="desTx" presStyleLbl="alignAccFollowNode1" presStyleIdx="1" presStyleCnt="3">
        <dgm:presLayoutVars>
          <dgm:bulletEnabled val="1"/>
        </dgm:presLayoutVars>
      </dgm:prSet>
      <dgm:spPr/>
      <dgm:t>
        <a:bodyPr/>
        <a:lstStyle/>
        <a:p>
          <a:endParaRPr lang="en-US"/>
        </a:p>
      </dgm:t>
    </dgm:pt>
    <dgm:pt modelId="{E99C0BA4-2CB0-4330-B726-1B2ADDCB2D75}" type="pres">
      <dgm:prSet presAssocID="{9D5B9A29-BA32-430D-9623-9221DA3F7BBC}" presName="space" presStyleCnt="0"/>
      <dgm:spPr/>
    </dgm:pt>
    <dgm:pt modelId="{AC993234-7107-4096-8E87-2C0673CF4684}" type="pres">
      <dgm:prSet presAssocID="{8E139548-5257-44F0-8F74-9764C66DC582}" presName="composite" presStyleCnt="0"/>
      <dgm:spPr/>
    </dgm:pt>
    <dgm:pt modelId="{7C10F7A6-7297-41AE-B2D2-A2056C72B368}" type="pres">
      <dgm:prSet presAssocID="{8E139548-5257-44F0-8F74-9764C66DC582}" presName="parTx" presStyleLbl="alignNode1" presStyleIdx="2" presStyleCnt="3">
        <dgm:presLayoutVars>
          <dgm:chMax val="0"/>
          <dgm:chPref val="0"/>
          <dgm:bulletEnabled val="1"/>
        </dgm:presLayoutVars>
      </dgm:prSet>
      <dgm:spPr/>
      <dgm:t>
        <a:bodyPr/>
        <a:lstStyle/>
        <a:p>
          <a:endParaRPr lang="en-US"/>
        </a:p>
      </dgm:t>
    </dgm:pt>
    <dgm:pt modelId="{DB734D33-35A9-4C2C-9410-4CCE49CCD24A}" type="pres">
      <dgm:prSet presAssocID="{8E139548-5257-44F0-8F74-9764C66DC582}" presName="desTx" presStyleLbl="alignAccFollowNode1" presStyleIdx="2" presStyleCnt="3">
        <dgm:presLayoutVars>
          <dgm:bulletEnabled val="1"/>
        </dgm:presLayoutVars>
      </dgm:prSet>
      <dgm:spPr/>
      <dgm:t>
        <a:bodyPr/>
        <a:lstStyle/>
        <a:p>
          <a:endParaRPr lang="en-US"/>
        </a:p>
      </dgm:t>
    </dgm:pt>
  </dgm:ptLst>
  <dgm:cxnLst>
    <dgm:cxn modelId="{E381123A-3D6A-4D18-B3F2-2E3021165676}" type="presOf" srcId="{9C5F8E94-4419-4CFD-9A39-0C6F84691658}" destId="{5B0F554D-1412-4A5D-9BB8-64A245E40519}" srcOrd="0" destOrd="0" presId="urn:microsoft.com/office/officeart/2005/8/layout/hList1"/>
    <dgm:cxn modelId="{2922CCE2-F269-4354-933D-587B7A669EFA}" type="presOf" srcId="{A3FD4A1B-698C-47E7-AC16-9D499D3D4E73}" destId="{DB734D33-35A9-4C2C-9410-4CCE49CCD24A}" srcOrd="0" destOrd="0" presId="urn:microsoft.com/office/officeart/2005/8/layout/hList1"/>
    <dgm:cxn modelId="{AC4CF29E-B07A-4E63-B00B-5AD3EA05CFC9}" srcId="{90A8EC50-DDF4-46F0-B7D7-3462310213A4}" destId="{9C5F8E94-4419-4CFD-9A39-0C6F84691658}" srcOrd="1" destOrd="0" parTransId="{93511FFF-DEE7-4666-BF86-6A13E2929BF3}" sibTransId="{9D5B9A29-BA32-430D-9623-9221DA3F7BBC}"/>
    <dgm:cxn modelId="{611ADE79-401B-42F4-9285-B19990B8F5FC}" type="presOf" srcId="{90A8EC50-DDF4-46F0-B7D7-3462310213A4}" destId="{8BA54786-282E-430A-9173-93849B4406FC}" srcOrd="0" destOrd="0" presId="urn:microsoft.com/office/officeart/2005/8/layout/hList1"/>
    <dgm:cxn modelId="{1C7763F9-B721-4AA5-B9A5-0B4BA2C771A7}" type="presOf" srcId="{FFED3869-E037-4852-B424-CEBDBB494C41}" destId="{D878666E-C352-4181-BF4F-1A247983DC03}" srcOrd="0" destOrd="0" presId="urn:microsoft.com/office/officeart/2005/8/layout/hList1"/>
    <dgm:cxn modelId="{66C12297-DD0A-44CB-9FD3-C1FE8B5002A3}" srcId="{90A8EC50-DDF4-46F0-B7D7-3462310213A4}" destId="{8E139548-5257-44F0-8F74-9764C66DC582}" srcOrd="2" destOrd="0" parTransId="{CF7A7B61-96A4-475F-BF17-359C4E2ACC67}" sibTransId="{5391E3CE-5223-4FC8-861B-26DA47FD4DEC}"/>
    <dgm:cxn modelId="{DEEAEE56-D449-46ED-B0BA-A08396182B23}" type="presOf" srcId="{247C5824-99DE-467D-A2CF-6A7926C9CA20}" destId="{D4AD513E-D4BD-47E5-9957-53BBB693C90B}" srcOrd="0" destOrd="0" presId="urn:microsoft.com/office/officeart/2005/8/layout/hList1"/>
    <dgm:cxn modelId="{DC5130B5-A06D-4EAA-B13B-73A2F777C3EA}" srcId="{8E139548-5257-44F0-8F74-9764C66DC582}" destId="{A3FD4A1B-698C-47E7-AC16-9D499D3D4E73}" srcOrd="0" destOrd="0" parTransId="{2D245A68-B328-4316-B9C0-98A2A5674CAB}" sibTransId="{CC1497A4-0D13-4CEC-831B-AEF94690481F}"/>
    <dgm:cxn modelId="{CCEDF76C-838F-410C-AF03-D6843F048D32}" srcId="{90A8EC50-DDF4-46F0-B7D7-3462310213A4}" destId="{FFED3869-E037-4852-B424-CEBDBB494C41}" srcOrd="0" destOrd="0" parTransId="{8A1583B6-1BA3-46E8-ABB8-B188BEB15650}" sibTransId="{83E99E96-B090-4246-A7E4-FACB47C87114}"/>
    <dgm:cxn modelId="{AD469B15-47D1-4588-A64C-49D7A5DEAD02}" type="presOf" srcId="{0EE8ED27-5EF3-427C-B7B2-082F03D16E0F}" destId="{3AC050DD-408E-423D-9CB0-18C60944E76F}" srcOrd="0" destOrd="0" presId="urn:microsoft.com/office/officeart/2005/8/layout/hList1"/>
    <dgm:cxn modelId="{252453AB-E885-45F7-8373-7D6D245EA031}" srcId="{8E139548-5257-44F0-8F74-9764C66DC582}" destId="{C8BC2F82-6C15-43FA-8D10-AFC6472D78CA}" srcOrd="1" destOrd="0" parTransId="{8E908C91-10D3-470E-A022-856BC90704DB}" sibTransId="{9D777E17-7A88-4702-8401-4CB00CCAAA60}"/>
    <dgm:cxn modelId="{6F02258F-3FCC-42C8-9FC2-844E5D3E3BAC}" type="presOf" srcId="{C8BC2F82-6C15-43FA-8D10-AFC6472D78CA}" destId="{DB734D33-35A9-4C2C-9410-4CCE49CCD24A}" srcOrd="0" destOrd="1" presId="urn:microsoft.com/office/officeart/2005/8/layout/hList1"/>
    <dgm:cxn modelId="{891B088D-65AD-4724-ADB0-15026D49D6E8}" type="presOf" srcId="{8E139548-5257-44F0-8F74-9764C66DC582}" destId="{7C10F7A6-7297-41AE-B2D2-A2056C72B368}" srcOrd="0" destOrd="0" presId="urn:microsoft.com/office/officeart/2005/8/layout/hList1"/>
    <dgm:cxn modelId="{146B823A-325A-4798-806A-252B9C63C6E8}" srcId="{FFED3869-E037-4852-B424-CEBDBB494C41}" destId="{0EE8ED27-5EF3-427C-B7B2-082F03D16E0F}" srcOrd="0" destOrd="0" parTransId="{C5528C07-CAE9-4C2B-8516-5F3E7DD94C98}" sibTransId="{E82EE00A-6129-49B1-B248-1EEB2691D37A}"/>
    <dgm:cxn modelId="{84B6E827-1A85-407E-95A4-07C0980B0001}" srcId="{9C5F8E94-4419-4CFD-9A39-0C6F84691658}" destId="{247C5824-99DE-467D-A2CF-6A7926C9CA20}" srcOrd="0" destOrd="0" parTransId="{298DEBC6-7D36-40EA-9BCD-47AA54F9F275}" sibTransId="{884E891F-870A-4E43-8CD0-5B763437C717}"/>
    <dgm:cxn modelId="{FC503FB7-FF38-407D-B060-0838BF470352}" type="presParOf" srcId="{8BA54786-282E-430A-9173-93849B4406FC}" destId="{D7B1101E-DA02-4DC0-AA69-4031A61CD1C3}" srcOrd="0" destOrd="0" presId="urn:microsoft.com/office/officeart/2005/8/layout/hList1"/>
    <dgm:cxn modelId="{37AF6974-4F4E-4DA4-8F49-FDAF68D48CC2}" type="presParOf" srcId="{D7B1101E-DA02-4DC0-AA69-4031A61CD1C3}" destId="{D878666E-C352-4181-BF4F-1A247983DC03}" srcOrd="0" destOrd="0" presId="urn:microsoft.com/office/officeart/2005/8/layout/hList1"/>
    <dgm:cxn modelId="{BD2B7B59-715B-4DC1-B937-07F9959CCF61}" type="presParOf" srcId="{D7B1101E-DA02-4DC0-AA69-4031A61CD1C3}" destId="{3AC050DD-408E-423D-9CB0-18C60944E76F}" srcOrd="1" destOrd="0" presId="urn:microsoft.com/office/officeart/2005/8/layout/hList1"/>
    <dgm:cxn modelId="{1136F301-D9A2-4815-B1F8-B39E309F3F0B}" type="presParOf" srcId="{8BA54786-282E-430A-9173-93849B4406FC}" destId="{2DFDF313-E074-443D-98AF-32FE76AC5318}" srcOrd="1" destOrd="0" presId="urn:microsoft.com/office/officeart/2005/8/layout/hList1"/>
    <dgm:cxn modelId="{EAC63E26-1BB7-4CE8-8494-19E05CC7A637}" type="presParOf" srcId="{8BA54786-282E-430A-9173-93849B4406FC}" destId="{16743EAE-33E8-4E5E-8C52-FB57698E905E}" srcOrd="2" destOrd="0" presId="urn:microsoft.com/office/officeart/2005/8/layout/hList1"/>
    <dgm:cxn modelId="{9D27DE36-9415-44C4-A716-2025649B1211}" type="presParOf" srcId="{16743EAE-33E8-4E5E-8C52-FB57698E905E}" destId="{5B0F554D-1412-4A5D-9BB8-64A245E40519}" srcOrd="0" destOrd="0" presId="urn:microsoft.com/office/officeart/2005/8/layout/hList1"/>
    <dgm:cxn modelId="{8271DF4C-2A04-4C7D-AE92-CC7E6A9E7D47}" type="presParOf" srcId="{16743EAE-33E8-4E5E-8C52-FB57698E905E}" destId="{D4AD513E-D4BD-47E5-9957-53BBB693C90B}" srcOrd="1" destOrd="0" presId="urn:microsoft.com/office/officeart/2005/8/layout/hList1"/>
    <dgm:cxn modelId="{4C76D60B-97F2-4FE2-BF91-2715BF4EC1B9}" type="presParOf" srcId="{8BA54786-282E-430A-9173-93849B4406FC}" destId="{E99C0BA4-2CB0-4330-B726-1B2ADDCB2D75}" srcOrd="3" destOrd="0" presId="urn:microsoft.com/office/officeart/2005/8/layout/hList1"/>
    <dgm:cxn modelId="{0074E5B3-3871-4DC3-B7EF-7E89CE619EA8}" type="presParOf" srcId="{8BA54786-282E-430A-9173-93849B4406FC}" destId="{AC993234-7107-4096-8E87-2C0673CF4684}" srcOrd="4" destOrd="0" presId="urn:microsoft.com/office/officeart/2005/8/layout/hList1"/>
    <dgm:cxn modelId="{B6C0E485-D498-450A-B3E9-5CFC2074846A}" type="presParOf" srcId="{AC993234-7107-4096-8E87-2C0673CF4684}" destId="{7C10F7A6-7297-41AE-B2D2-A2056C72B368}" srcOrd="0" destOrd="0" presId="urn:microsoft.com/office/officeart/2005/8/layout/hList1"/>
    <dgm:cxn modelId="{FCBFC97F-787C-40EC-938A-8A773A7724DF}" type="presParOf" srcId="{AC993234-7107-4096-8E87-2C0673CF4684}" destId="{DB734D33-35A9-4C2C-9410-4CCE49CCD24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A78479C-0C4B-4AFF-8D61-E89A60132300}"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80E60A63-06AF-466F-BEF0-29CD19DCBA78}">
      <dgm:prSet phldrT="[Text]"/>
      <dgm:spPr/>
      <dgm:t>
        <a:bodyPr/>
        <a:lstStyle/>
        <a:p>
          <a:r>
            <a:rPr lang="en-US" dirty="0" smtClean="0"/>
            <a:t>1.</a:t>
          </a:r>
          <a:endParaRPr lang="en-US" dirty="0"/>
        </a:p>
      </dgm:t>
    </dgm:pt>
    <dgm:pt modelId="{629CFB86-2A37-4E02-A34F-8BB3D80ABAF4}" type="parTrans" cxnId="{757B3FFC-E6BE-454B-A637-FD4B43AFA507}">
      <dgm:prSet/>
      <dgm:spPr/>
      <dgm:t>
        <a:bodyPr/>
        <a:lstStyle/>
        <a:p>
          <a:endParaRPr lang="en-US"/>
        </a:p>
      </dgm:t>
    </dgm:pt>
    <dgm:pt modelId="{D13F3F9D-2845-41B2-8A09-10BAFD814315}" type="sibTrans" cxnId="{757B3FFC-E6BE-454B-A637-FD4B43AFA507}">
      <dgm:prSet/>
      <dgm:spPr/>
      <dgm:t>
        <a:bodyPr/>
        <a:lstStyle/>
        <a:p>
          <a:endParaRPr lang="en-US"/>
        </a:p>
      </dgm:t>
    </dgm:pt>
    <dgm:pt modelId="{C275C044-A42D-45C7-919E-CE95569E89E9}">
      <dgm:prSet/>
      <dgm:spPr/>
      <dgm:t>
        <a:bodyPr/>
        <a:lstStyle/>
        <a:p>
          <a:r>
            <a:rPr lang="en-US" dirty="0" smtClean="0"/>
            <a:t>2.</a:t>
          </a:r>
        </a:p>
      </dgm:t>
    </dgm:pt>
    <dgm:pt modelId="{0DD2AB8D-EAF6-4C06-91AB-C9FBC85EF66D}" type="parTrans" cxnId="{4FCBB055-1BEC-4ECD-AC5C-83D1301B74A7}">
      <dgm:prSet/>
      <dgm:spPr/>
      <dgm:t>
        <a:bodyPr/>
        <a:lstStyle/>
        <a:p>
          <a:endParaRPr lang="en-US"/>
        </a:p>
      </dgm:t>
    </dgm:pt>
    <dgm:pt modelId="{EC85464B-D753-49BC-83DC-ED7609D8666E}" type="sibTrans" cxnId="{4FCBB055-1BEC-4ECD-AC5C-83D1301B74A7}">
      <dgm:prSet/>
      <dgm:spPr/>
      <dgm:t>
        <a:bodyPr/>
        <a:lstStyle/>
        <a:p>
          <a:endParaRPr lang="en-US"/>
        </a:p>
      </dgm:t>
    </dgm:pt>
    <dgm:pt modelId="{C4FFE75F-B13E-45EE-8535-9D56799D21CC}">
      <dgm:prSet/>
      <dgm:spPr/>
      <dgm:t>
        <a:bodyPr/>
        <a:lstStyle/>
        <a:p>
          <a:r>
            <a:rPr lang="en-US" dirty="0" smtClean="0"/>
            <a:t>3.</a:t>
          </a:r>
        </a:p>
      </dgm:t>
    </dgm:pt>
    <dgm:pt modelId="{E9DF3E44-7013-4A3C-81D5-3FF365A38E2F}" type="parTrans" cxnId="{EDA71C74-7055-4037-97A8-6EEB4F37FB39}">
      <dgm:prSet/>
      <dgm:spPr/>
      <dgm:t>
        <a:bodyPr/>
        <a:lstStyle/>
        <a:p>
          <a:endParaRPr lang="en-US"/>
        </a:p>
      </dgm:t>
    </dgm:pt>
    <dgm:pt modelId="{EDA28F15-379A-488D-8BF1-49EFB40A7FC5}" type="sibTrans" cxnId="{EDA71C74-7055-4037-97A8-6EEB4F37FB39}">
      <dgm:prSet/>
      <dgm:spPr/>
      <dgm:t>
        <a:bodyPr/>
        <a:lstStyle/>
        <a:p>
          <a:endParaRPr lang="en-US"/>
        </a:p>
      </dgm:t>
    </dgm:pt>
    <dgm:pt modelId="{7461D63A-20D9-4E11-86BF-576529D9CA47}">
      <dgm:prSet/>
      <dgm:spPr/>
      <dgm:t>
        <a:bodyPr/>
        <a:lstStyle/>
        <a:p>
          <a:r>
            <a:rPr lang="en-US" dirty="0" smtClean="0"/>
            <a:t>4.</a:t>
          </a:r>
        </a:p>
      </dgm:t>
    </dgm:pt>
    <dgm:pt modelId="{582EC4CB-CB91-4C70-84D4-F551F5D72EC8}" type="parTrans" cxnId="{2CD9D673-6E8B-47E3-BE18-EB00ADF26237}">
      <dgm:prSet/>
      <dgm:spPr/>
      <dgm:t>
        <a:bodyPr/>
        <a:lstStyle/>
        <a:p>
          <a:endParaRPr lang="en-US"/>
        </a:p>
      </dgm:t>
    </dgm:pt>
    <dgm:pt modelId="{FE5E14FD-B60C-4DB4-AE4F-AAC52281DBA0}" type="sibTrans" cxnId="{2CD9D673-6E8B-47E3-BE18-EB00ADF26237}">
      <dgm:prSet/>
      <dgm:spPr/>
      <dgm:t>
        <a:bodyPr/>
        <a:lstStyle/>
        <a:p>
          <a:endParaRPr lang="en-US"/>
        </a:p>
      </dgm:t>
    </dgm:pt>
    <dgm:pt modelId="{7DE789C1-6DBF-42B6-AC03-8024C51F920D}">
      <dgm:prSet/>
      <dgm:spPr/>
      <dgm:t>
        <a:bodyPr/>
        <a:lstStyle/>
        <a:p>
          <a:r>
            <a:rPr lang="en-US" dirty="0" smtClean="0"/>
            <a:t>5.</a:t>
          </a:r>
        </a:p>
      </dgm:t>
    </dgm:pt>
    <dgm:pt modelId="{DB3C0A93-BCC8-4E71-B2CC-EB3F9619F334}" type="parTrans" cxnId="{023DF228-CBEF-489F-91EF-F0F97E99E007}">
      <dgm:prSet/>
      <dgm:spPr/>
      <dgm:t>
        <a:bodyPr/>
        <a:lstStyle/>
        <a:p>
          <a:endParaRPr lang="en-US"/>
        </a:p>
      </dgm:t>
    </dgm:pt>
    <dgm:pt modelId="{B454BBCB-156E-4CC7-B56D-DE0FD0BCD4EA}" type="sibTrans" cxnId="{023DF228-CBEF-489F-91EF-F0F97E99E007}">
      <dgm:prSet/>
      <dgm:spPr/>
      <dgm:t>
        <a:bodyPr/>
        <a:lstStyle/>
        <a:p>
          <a:endParaRPr lang="en-US"/>
        </a:p>
      </dgm:t>
    </dgm:pt>
    <dgm:pt modelId="{DF97665F-770C-40C5-9BE8-6C1E86598EC0}">
      <dgm:prSet/>
      <dgm:spPr/>
      <dgm:t>
        <a:bodyPr/>
        <a:lstStyle/>
        <a:p>
          <a:r>
            <a:rPr lang="en-US" dirty="0" smtClean="0"/>
            <a:t>6.</a:t>
          </a:r>
          <a:endParaRPr lang="en-US" dirty="0"/>
        </a:p>
      </dgm:t>
    </dgm:pt>
    <dgm:pt modelId="{9C01BEB3-A175-45E5-99C1-BF7A369D4CE9}" type="parTrans" cxnId="{3B9ED137-A0F8-4B77-BEA9-106F48CB22CF}">
      <dgm:prSet/>
      <dgm:spPr/>
      <dgm:t>
        <a:bodyPr/>
        <a:lstStyle/>
        <a:p>
          <a:endParaRPr lang="en-US"/>
        </a:p>
      </dgm:t>
    </dgm:pt>
    <dgm:pt modelId="{1769D5D5-4C60-4EEC-8755-191DD4AC8BCE}" type="sibTrans" cxnId="{3B9ED137-A0F8-4B77-BEA9-106F48CB22CF}">
      <dgm:prSet/>
      <dgm:spPr/>
      <dgm:t>
        <a:bodyPr/>
        <a:lstStyle/>
        <a:p>
          <a:endParaRPr lang="en-US"/>
        </a:p>
      </dgm:t>
    </dgm:pt>
    <dgm:pt modelId="{67490451-225C-49E0-B55A-03050C2AEE94}">
      <dgm:prSet phldrT="[Text]"/>
      <dgm:spPr/>
      <dgm:t>
        <a:bodyPr/>
        <a:lstStyle/>
        <a:p>
          <a:r>
            <a:rPr lang="en-US" smtClean="0"/>
            <a:t>Set an organizational and operational boundary for measurement</a:t>
          </a:r>
          <a:endParaRPr lang="en-US" dirty="0"/>
        </a:p>
      </dgm:t>
    </dgm:pt>
    <dgm:pt modelId="{E762B1FE-863C-4424-9B25-48EF07CF89FE}" type="parTrans" cxnId="{E9C3D41F-4846-4366-8EF3-F605427B5874}">
      <dgm:prSet/>
      <dgm:spPr/>
      <dgm:t>
        <a:bodyPr/>
        <a:lstStyle/>
        <a:p>
          <a:endParaRPr lang="en-US"/>
        </a:p>
      </dgm:t>
    </dgm:pt>
    <dgm:pt modelId="{4E91839C-FA28-475C-B311-C6781A20A634}" type="sibTrans" cxnId="{E9C3D41F-4846-4366-8EF3-F605427B5874}">
      <dgm:prSet/>
      <dgm:spPr/>
      <dgm:t>
        <a:bodyPr/>
        <a:lstStyle/>
        <a:p>
          <a:endParaRPr lang="en-US"/>
        </a:p>
      </dgm:t>
    </dgm:pt>
    <dgm:pt modelId="{2E9B5BCA-72B9-4C81-B8E4-9FD0B7EADC5A}">
      <dgm:prSet/>
      <dgm:spPr/>
      <dgm:t>
        <a:bodyPr/>
        <a:lstStyle/>
        <a:p>
          <a:r>
            <a:rPr lang="en-US" smtClean="0"/>
            <a:t>Identify </a:t>
          </a:r>
          <a:r>
            <a:rPr lang="en-US" dirty="0" smtClean="0"/>
            <a:t>your sources of emissions</a:t>
          </a:r>
        </a:p>
      </dgm:t>
    </dgm:pt>
    <dgm:pt modelId="{47E23F74-C29F-4A1D-8738-88E151BC069C}" type="parTrans" cxnId="{55920F6B-7D07-4DF0-8859-6CA719CF66A5}">
      <dgm:prSet/>
      <dgm:spPr/>
      <dgm:t>
        <a:bodyPr/>
        <a:lstStyle/>
        <a:p>
          <a:endParaRPr lang="en-US"/>
        </a:p>
      </dgm:t>
    </dgm:pt>
    <dgm:pt modelId="{619C317E-3F96-4573-86CC-701DCDB09428}" type="sibTrans" cxnId="{55920F6B-7D07-4DF0-8859-6CA719CF66A5}">
      <dgm:prSet/>
      <dgm:spPr/>
      <dgm:t>
        <a:bodyPr/>
        <a:lstStyle/>
        <a:p>
          <a:endParaRPr lang="en-US"/>
        </a:p>
      </dgm:t>
    </dgm:pt>
    <dgm:pt modelId="{A18930EF-6ADB-4343-A7B5-C4E07C7EBD15}">
      <dgm:prSet/>
      <dgm:spPr/>
      <dgm:t>
        <a:bodyPr/>
        <a:lstStyle/>
        <a:p>
          <a:r>
            <a:rPr lang="en-US" smtClean="0"/>
            <a:t>Select </a:t>
          </a:r>
          <a:r>
            <a:rPr lang="en-US" dirty="0" smtClean="0"/>
            <a:t>a calculation approach</a:t>
          </a:r>
        </a:p>
      </dgm:t>
    </dgm:pt>
    <dgm:pt modelId="{83D17DF9-03D6-442B-AE42-145812095D0B}" type="parTrans" cxnId="{C5496DB3-C05D-4A47-8906-D93D1D1C517B}">
      <dgm:prSet/>
      <dgm:spPr/>
      <dgm:t>
        <a:bodyPr/>
        <a:lstStyle/>
        <a:p>
          <a:endParaRPr lang="en-US"/>
        </a:p>
      </dgm:t>
    </dgm:pt>
    <dgm:pt modelId="{1620A419-5C38-48A5-9446-E910A0595ECB}" type="sibTrans" cxnId="{C5496DB3-C05D-4A47-8906-D93D1D1C517B}">
      <dgm:prSet/>
      <dgm:spPr/>
      <dgm:t>
        <a:bodyPr/>
        <a:lstStyle/>
        <a:p>
          <a:endParaRPr lang="en-US"/>
        </a:p>
      </dgm:t>
    </dgm:pt>
    <dgm:pt modelId="{2365605A-A49C-40D6-9BF3-157D72BBBB93}">
      <dgm:prSet/>
      <dgm:spPr/>
      <dgm:t>
        <a:bodyPr/>
        <a:lstStyle/>
        <a:p>
          <a:r>
            <a:rPr lang="en-US" smtClean="0"/>
            <a:t>Collect </a:t>
          </a:r>
          <a:r>
            <a:rPr lang="en-US" dirty="0" smtClean="0"/>
            <a:t>emissions data</a:t>
          </a:r>
        </a:p>
      </dgm:t>
    </dgm:pt>
    <dgm:pt modelId="{3825A7E7-FC06-43F6-85BC-7396781D9790}" type="parTrans" cxnId="{477FF642-3517-4CD3-A3A0-7B39DE1B5033}">
      <dgm:prSet/>
      <dgm:spPr/>
      <dgm:t>
        <a:bodyPr/>
        <a:lstStyle/>
        <a:p>
          <a:endParaRPr lang="en-US"/>
        </a:p>
      </dgm:t>
    </dgm:pt>
    <dgm:pt modelId="{256E92F7-1E06-49E8-848D-67D923688CB7}" type="sibTrans" cxnId="{477FF642-3517-4CD3-A3A0-7B39DE1B5033}">
      <dgm:prSet/>
      <dgm:spPr/>
      <dgm:t>
        <a:bodyPr/>
        <a:lstStyle/>
        <a:p>
          <a:endParaRPr lang="en-US"/>
        </a:p>
      </dgm:t>
    </dgm:pt>
    <dgm:pt modelId="{2BED51A4-08A9-4232-995D-4C390C7B3F27}">
      <dgm:prSet/>
      <dgm:spPr/>
      <dgm:t>
        <a:bodyPr/>
        <a:lstStyle/>
        <a:p>
          <a:r>
            <a:rPr lang="en-US" smtClean="0"/>
            <a:t>Quantification </a:t>
          </a:r>
          <a:r>
            <a:rPr lang="en-US" dirty="0" smtClean="0"/>
            <a:t>Methodology</a:t>
          </a:r>
        </a:p>
      </dgm:t>
    </dgm:pt>
    <dgm:pt modelId="{808C2B47-F4D4-47FE-B52F-6A91E068D31C}" type="parTrans" cxnId="{A00792A1-02BB-4AEF-9BDA-D6CAFF20B549}">
      <dgm:prSet/>
      <dgm:spPr/>
      <dgm:t>
        <a:bodyPr/>
        <a:lstStyle/>
        <a:p>
          <a:endParaRPr lang="en-US"/>
        </a:p>
      </dgm:t>
    </dgm:pt>
    <dgm:pt modelId="{1BB65EA8-D262-49AD-B4D0-006F7074B9FA}" type="sibTrans" cxnId="{A00792A1-02BB-4AEF-9BDA-D6CAFF20B549}">
      <dgm:prSet/>
      <dgm:spPr/>
      <dgm:t>
        <a:bodyPr/>
        <a:lstStyle/>
        <a:p>
          <a:endParaRPr lang="en-US"/>
        </a:p>
      </dgm:t>
    </dgm:pt>
    <dgm:pt modelId="{A2D5E6DE-E529-448A-A36E-381E4CD1EA71}">
      <dgm:prSet/>
      <dgm:spPr/>
      <dgm:t>
        <a:bodyPr/>
        <a:lstStyle/>
        <a:p>
          <a:r>
            <a:rPr lang="en-US" smtClean="0"/>
            <a:t>Aggregate </a:t>
          </a:r>
          <a:r>
            <a:rPr lang="en-US" dirty="0" smtClean="0"/>
            <a:t>data to the corporate level</a:t>
          </a:r>
          <a:endParaRPr lang="en-US" dirty="0"/>
        </a:p>
      </dgm:t>
    </dgm:pt>
    <dgm:pt modelId="{31D0A6E8-1205-436E-8EE6-1A531D6CE565}" type="parTrans" cxnId="{44CCC9E2-B7BB-49CA-BF8E-99C27F56C7A9}">
      <dgm:prSet/>
      <dgm:spPr/>
      <dgm:t>
        <a:bodyPr/>
        <a:lstStyle/>
        <a:p>
          <a:endParaRPr lang="en-US"/>
        </a:p>
      </dgm:t>
    </dgm:pt>
    <dgm:pt modelId="{A8A227D5-B8AC-4663-9972-84F9116BE217}" type="sibTrans" cxnId="{44CCC9E2-B7BB-49CA-BF8E-99C27F56C7A9}">
      <dgm:prSet/>
      <dgm:spPr/>
      <dgm:t>
        <a:bodyPr/>
        <a:lstStyle/>
        <a:p>
          <a:endParaRPr lang="en-US"/>
        </a:p>
      </dgm:t>
    </dgm:pt>
    <dgm:pt modelId="{FA24859A-261D-44E9-8B65-990C88CC1EAC}" type="pres">
      <dgm:prSet presAssocID="{EA78479C-0C4B-4AFF-8D61-E89A60132300}" presName="linearFlow" presStyleCnt="0">
        <dgm:presLayoutVars>
          <dgm:dir/>
          <dgm:animLvl val="lvl"/>
          <dgm:resizeHandles val="exact"/>
        </dgm:presLayoutVars>
      </dgm:prSet>
      <dgm:spPr/>
      <dgm:t>
        <a:bodyPr/>
        <a:lstStyle/>
        <a:p>
          <a:endParaRPr lang="en-US"/>
        </a:p>
      </dgm:t>
    </dgm:pt>
    <dgm:pt modelId="{50318A05-5D41-4D12-990A-DA09C659620C}" type="pres">
      <dgm:prSet presAssocID="{80E60A63-06AF-466F-BEF0-29CD19DCBA78}" presName="composite" presStyleCnt="0"/>
      <dgm:spPr/>
    </dgm:pt>
    <dgm:pt modelId="{B8970BFE-38DE-4AEC-ACD2-BEBAD590D78E}" type="pres">
      <dgm:prSet presAssocID="{80E60A63-06AF-466F-BEF0-29CD19DCBA78}" presName="parentText" presStyleLbl="alignNode1" presStyleIdx="0" presStyleCnt="6">
        <dgm:presLayoutVars>
          <dgm:chMax val="1"/>
          <dgm:bulletEnabled val="1"/>
        </dgm:presLayoutVars>
      </dgm:prSet>
      <dgm:spPr/>
      <dgm:t>
        <a:bodyPr/>
        <a:lstStyle/>
        <a:p>
          <a:endParaRPr lang="en-US"/>
        </a:p>
      </dgm:t>
    </dgm:pt>
    <dgm:pt modelId="{C88A542D-56C9-4733-AEF7-298ABA7F7DE9}" type="pres">
      <dgm:prSet presAssocID="{80E60A63-06AF-466F-BEF0-29CD19DCBA78}" presName="descendantText" presStyleLbl="alignAcc1" presStyleIdx="0" presStyleCnt="6">
        <dgm:presLayoutVars>
          <dgm:bulletEnabled val="1"/>
        </dgm:presLayoutVars>
      </dgm:prSet>
      <dgm:spPr/>
      <dgm:t>
        <a:bodyPr/>
        <a:lstStyle/>
        <a:p>
          <a:endParaRPr lang="en-US"/>
        </a:p>
      </dgm:t>
    </dgm:pt>
    <dgm:pt modelId="{02BD0C7C-27B7-4452-8EDE-8BA576039865}" type="pres">
      <dgm:prSet presAssocID="{D13F3F9D-2845-41B2-8A09-10BAFD814315}" presName="sp" presStyleCnt="0"/>
      <dgm:spPr/>
    </dgm:pt>
    <dgm:pt modelId="{4340C112-B5E8-47AE-9C17-4DE6C8526E1F}" type="pres">
      <dgm:prSet presAssocID="{C275C044-A42D-45C7-919E-CE95569E89E9}" presName="composite" presStyleCnt="0"/>
      <dgm:spPr/>
    </dgm:pt>
    <dgm:pt modelId="{FC0BCF63-9DB0-4BB0-A716-4DC2447D8C41}" type="pres">
      <dgm:prSet presAssocID="{C275C044-A42D-45C7-919E-CE95569E89E9}" presName="parentText" presStyleLbl="alignNode1" presStyleIdx="1" presStyleCnt="6">
        <dgm:presLayoutVars>
          <dgm:chMax val="1"/>
          <dgm:bulletEnabled val="1"/>
        </dgm:presLayoutVars>
      </dgm:prSet>
      <dgm:spPr/>
      <dgm:t>
        <a:bodyPr/>
        <a:lstStyle/>
        <a:p>
          <a:endParaRPr lang="en-US"/>
        </a:p>
      </dgm:t>
    </dgm:pt>
    <dgm:pt modelId="{F1D8599E-0CD2-4B68-8CAF-9923AF33F1A8}" type="pres">
      <dgm:prSet presAssocID="{C275C044-A42D-45C7-919E-CE95569E89E9}" presName="descendantText" presStyleLbl="alignAcc1" presStyleIdx="1" presStyleCnt="6">
        <dgm:presLayoutVars>
          <dgm:bulletEnabled val="1"/>
        </dgm:presLayoutVars>
      </dgm:prSet>
      <dgm:spPr/>
      <dgm:t>
        <a:bodyPr/>
        <a:lstStyle/>
        <a:p>
          <a:endParaRPr lang="en-US"/>
        </a:p>
      </dgm:t>
    </dgm:pt>
    <dgm:pt modelId="{B1D21558-4447-4E14-812E-7E84A51443CD}" type="pres">
      <dgm:prSet presAssocID="{EC85464B-D753-49BC-83DC-ED7609D8666E}" presName="sp" presStyleCnt="0"/>
      <dgm:spPr/>
    </dgm:pt>
    <dgm:pt modelId="{F642D718-75F5-4F3B-9AD7-2BADDD8CCB69}" type="pres">
      <dgm:prSet presAssocID="{C4FFE75F-B13E-45EE-8535-9D56799D21CC}" presName="composite" presStyleCnt="0"/>
      <dgm:spPr/>
    </dgm:pt>
    <dgm:pt modelId="{768B5DD8-9EFE-4D6A-98A9-6F78C61BBF56}" type="pres">
      <dgm:prSet presAssocID="{C4FFE75F-B13E-45EE-8535-9D56799D21CC}" presName="parentText" presStyleLbl="alignNode1" presStyleIdx="2" presStyleCnt="6">
        <dgm:presLayoutVars>
          <dgm:chMax val="1"/>
          <dgm:bulletEnabled val="1"/>
        </dgm:presLayoutVars>
      </dgm:prSet>
      <dgm:spPr/>
      <dgm:t>
        <a:bodyPr/>
        <a:lstStyle/>
        <a:p>
          <a:endParaRPr lang="en-US"/>
        </a:p>
      </dgm:t>
    </dgm:pt>
    <dgm:pt modelId="{8B4C4EF7-651D-4B05-8FA6-E66BDE8624F4}" type="pres">
      <dgm:prSet presAssocID="{C4FFE75F-B13E-45EE-8535-9D56799D21CC}" presName="descendantText" presStyleLbl="alignAcc1" presStyleIdx="2" presStyleCnt="6">
        <dgm:presLayoutVars>
          <dgm:bulletEnabled val="1"/>
        </dgm:presLayoutVars>
      </dgm:prSet>
      <dgm:spPr/>
      <dgm:t>
        <a:bodyPr/>
        <a:lstStyle/>
        <a:p>
          <a:endParaRPr lang="en-US"/>
        </a:p>
      </dgm:t>
    </dgm:pt>
    <dgm:pt modelId="{CCD4C9F3-B0F1-46B6-BB9F-E495F81B0CB6}" type="pres">
      <dgm:prSet presAssocID="{EDA28F15-379A-488D-8BF1-49EFB40A7FC5}" presName="sp" presStyleCnt="0"/>
      <dgm:spPr/>
    </dgm:pt>
    <dgm:pt modelId="{FEA5AD9E-EBAC-41CE-B05B-BD1C33EA97ED}" type="pres">
      <dgm:prSet presAssocID="{7461D63A-20D9-4E11-86BF-576529D9CA47}" presName="composite" presStyleCnt="0"/>
      <dgm:spPr/>
    </dgm:pt>
    <dgm:pt modelId="{6B5C712C-6513-4D30-B3B6-F0382DEEC921}" type="pres">
      <dgm:prSet presAssocID="{7461D63A-20D9-4E11-86BF-576529D9CA47}" presName="parentText" presStyleLbl="alignNode1" presStyleIdx="3" presStyleCnt="6">
        <dgm:presLayoutVars>
          <dgm:chMax val="1"/>
          <dgm:bulletEnabled val="1"/>
        </dgm:presLayoutVars>
      </dgm:prSet>
      <dgm:spPr/>
      <dgm:t>
        <a:bodyPr/>
        <a:lstStyle/>
        <a:p>
          <a:endParaRPr lang="en-US"/>
        </a:p>
      </dgm:t>
    </dgm:pt>
    <dgm:pt modelId="{D9C82F6D-72BD-47CA-81D2-C4304DF4670A}" type="pres">
      <dgm:prSet presAssocID="{7461D63A-20D9-4E11-86BF-576529D9CA47}" presName="descendantText" presStyleLbl="alignAcc1" presStyleIdx="3" presStyleCnt="6">
        <dgm:presLayoutVars>
          <dgm:bulletEnabled val="1"/>
        </dgm:presLayoutVars>
      </dgm:prSet>
      <dgm:spPr/>
      <dgm:t>
        <a:bodyPr/>
        <a:lstStyle/>
        <a:p>
          <a:endParaRPr lang="en-US"/>
        </a:p>
      </dgm:t>
    </dgm:pt>
    <dgm:pt modelId="{D3926AC1-0A56-4BEC-AEC9-EED6DAE748DE}" type="pres">
      <dgm:prSet presAssocID="{FE5E14FD-B60C-4DB4-AE4F-AAC52281DBA0}" presName="sp" presStyleCnt="0"/>
      <dgm:spPr/>
    </dgm:pt>
    <dgm:pt modelId="{F90AA7BD-33D8-4A5D-99ED-55BD6A03AC82}" type="pres">
      <dgm:prSet presAssocID="{7DE789C1-6DBF-42B6-AC03-8024C51F920D}" presName="composite" presStyleCnt="0"/>
      <dgm:spPr/>
    </dgm:pt>
    <dgm:pt modelId="{66610A27-0197-417C-9165-80F03DC4DF91}" type="pres">
      <dgm:prSet presAssocID="{7DE789C1-6DBF-42B6-AC03-8024C51F920D}" presName="parentText" presStyleLbl="alignNode1" presStyleIdx="4" presStyleCnt="6">
        <dgm:presLayoutVars>
          <dgm:chMax val="1"/>
          <dgm:bulletEnabled val="1"/>
        </dgm:presLayoutVars>
      </dgm:prSet>
      <dgm:spPr/>
      <dgm:t>
        <a:bodyPr/>
        <a:lstStyle/>
        <a:p>
          <a:endParaRPr lang="en-US"/>
        </a:p>
      </dgm:t>
    </dgm:pt>
    <dgm:pt modelId="{21505CB3-745E-4A75-9ED5-EC2D9463997A}" type="pres">
      <dgm:prSet presAssocID="{7DE789C1-6DBF-42B6-AC03-8024C51F920D}" presName="descendantText" presStyleLbl="alignAcc1" presStyleIdx="4" presStyleCnt="6">
        <dgm:presLayoutVars>
          <dgm:bulletEnabled val="1"/>
        </dgm:presLayoutVars>
      </dgm:prSet>
      <dgm:spPr/>
      <dgm:t>
        <a:bodyPr/>
        <a:lstStyle/>
        <a:p>
          <a:endParaRPr lang="en-US"/>
        </a:p>
      </dgm:t>
    </dgm:pt>
    <dgm:pt modelId="{141A4A11-F7BA-4862-8891-C68F83ABBF2D}" type="pres">
      <dgm:prSet presAssocID="{B454BBCB-156E-4CC7-B56D-DE0FD0BCD4EA}" presName="sp" presStyleCnt="0"/>
      <dgm:spPr/>
    </dgm:pt>
    <dgm:pt modelId="{2B17C397-FB0E-4E99-8868-82E2B3A172E3}" type="pres">
      <dgm:prSet presAssocID="{DF97665F-770C-40C5-9BE8-6C1E86598EC0}" presName="composite" presStyleCnt="0"/>
      <dgm:spPr/>
    </dgm:pt>
    <dgm:pt modelId="{EDD1A2CF-E51A-43CB-BC38-4CE04DB994D9}" type="pres">
      <dgm:prSet presAssocID="{DF97665F-770C-40C5-9BE8-6C1E86598EC0}" presName="parentText" presStyleLbl="alignNode1" presStyleIdx="5" presStyleCnt="6">
        <dgm:presLayoutVars>
          <dgm:chMax val="1"/>
          <dgm:bulletEnabled val="1"/>
        </dgm:presLayoutVars>
      </dgm:prSet>
      <dgm:spPr/>
      <dgm:t>
        <a:bodyPr/>
        <a:lstStyle/>
        <a:p>
          <a:endParaRPr lang="en-US"/>
        </a:p>
      </dgm:t>
    </dgm:pt>
    <dgm:pt modelId="{206EA09F-C072-407F-82DE-27E313C467A7}" type="pres">
      <dgm:prSet presAssocID="{DF97665F-770C-40C5-9BE8-6C1E86598EC0}" presName="descendantText" presStyleLbl="alignAcc1" presStyleIdx="5" presStyleCnt="6">
        <dgm:presLayoutVars>
          <dgm:bulletEnabled val="1"/>
        </dgm:presLayoutVars>
      </dgm:prSet>
      <dgm:spPr/>
      <dgm:t>
        <a:bodyPr/>
        <a:lstStyle/>
        <a:p>
          <a:endParaRPr lang="en-US"/>
        </a:p>
      </dgm:t>
    </dgm:pt>
  </dgm:ptLst>
  <dgm:cxnLst>
    <dgm:cxn modelId="{E9C3D41F-4846-4366-8EF3-F605427B5874}" srcId="{80E60A63-06AF-466F-BEF0-29CD19DCBA78}" destId="{67490451-225C-49E0-B55A-03050C2AEE94}" srcOrd="0" destOrd="0" parTransId="{E762B1FE-863C-4424-9B25-48EF07CF89FE}" sibTransId="{4E91839C-FA28-475C-B311-C6781A20A634}"/>
    <dgm:cxn modelId="{6B7569B0-3BBC-4DC5-95D2-337ABA35AABD}" type="presOf" srcId="{7461D63A-20D9-4E11-86BF-576529D9CA47}" destId="{6B5C712C-6513-4D30-B3B6-F0382DEEC921}" srcOrd="0" destOrd="0" presId="urn:microsoft.com/office/officeart/2005/8/layout/chevron2"/>
    <dgm:cxn modelId="{3DBDCCB9-4ACC-4693-8F39-ED4900C8B202}" type="presOf" srcId="{A18930EF-6ADB-4343-A7B5-C4E07C7EBD15}" destId="{8B4C4EF7-651D-4B05-8FA6-E66BDE8624F4}" srcOrd="0" destOrd="0" presId="urn:microsoft.com/office/officeart/2005/8/layout/chevron2"/>
    <dgm:cxn modelId="{A00792A1-02BB-4AEF-9BDA-D6CAFF20B549}" srcId="{7DE789C1-6DBF-42B6-AC03-8024C51F920D}" destId="{2BED51A4-08A9-4232-995D-4C390C7B3F27}" srcOrd="0" destOrd="0" parTransId="{808C2B47-F4D4-47FE-B52F-6A91E068D31C}" sibTransId="{1BB65EA8-D262-49AD-B4D0-006F7074B9FA}"/>
    <dgm:cxn modelId="{477FF642-3517-4CD3-A3A0-7B39DE1B5033}" srcId="{7461D63A-20D9-4E11-86BF-576529D9CA47}" destId="{2365605A-A49C-40D6-9BF3-157D72BBBB93}" srcOrd="0" destOrd="0" parTransId="{3825A7E7-FC06-43F6-85BC-7396781D9790}" sibTransId="{256E92F7-1E06-49E8-848D-67D923688CB7}"/>
    <dgm:cxn modelId="{387E727F-F3E4-4582-A1E1-50758F733DA1}" type="presOf" srcId="{2E9B5BCA-72B9-4C81-B8E4-9FD0B7EADC5A}" destId="{F1D8599E-0CD2-4B68-8CAF-9923AF33F1A8}" srcOrd="0" destOrd="0" presId="urn:microsoft.com/office/officeart/2005/8/layout/chevron2"/>
    <dgm:cxn modelId="{757B3FFC-E6BE-454B-A637-FD4B43AFA507}" srcId="{EA78479C-0C4B-4AFF-8D61-E89A60132300}" destId="{80E60A63-06AF-466F-BEF0-29CD19DCBA78}" srcOrd="0" destOrd="0" parTransId="{629CFB86-2A37-4E02-A34F-8BB3D80ABAF4}" sibTransId="{D13F3F9D-2845-41B2-8A09-10BAFD814315}"/>
    <dgm:cxn modelId="{D98D2C78-DACE-4E07-8034-A593F8056C2F}" type="presOf" srcId="{2365605A-A49C-40D6-9BF3-157D72BBBB93}" destId="{D9C82F6D-72BD-47CA-81D2-C4304DF4670A}" srcOrd="0" destOrd="0" presId="urn:microsoft.com/office/officeart/2005/8/layout/chevron2"/>
    <dgm:cxn modelId="{D66D3E23-6668-4FF7-A960-F2C4D266F904}" type="presOf" srcId="{C4FFE75F-B13E-45EE-8535-9D56799D21CC}" destId="{768B5DD8-9EFE-4D6A-98A9-6F78C61BBF56}" srcOrd="0" destOrd="0" presId="urn:microsoft.com/office/officeart/2005/8/layout/chevron2"/>
    <dgm:cxn modelId="{830D055F-5E12-421C-A602-6F398E196596}" type="presOf" srcId="{DF97665F-770C-40C5-9BE8-6C1E86598EC0}" destId="{EDD1A2CF-E51A-43CB-BC38-4CE04DB994D9}" srcOrd="0" destOrd="0" presId="urn:microsoft.com/office/officeart/2005/8/layout/chevron2"/>
    <dgm:cxn modelId="{2CD9D673-6E8B-47E3-BE18-EB00ADF26237}" srcId="{EA78479C-0C4B-4AFF-8D61-E89A60132300}" destId="{7461D63A-20D9-4E11-86BF-576529D9CA47}" srcOrd="3" destOrd="0" parTransId="{582EC4CB-CB91-4C70-84D4-F551F5D72EC8}" sibTransId="{FE5E14FD-B60C-4DB4-AE4F-AAC52281DBA0}"/>
    <dgm:cxn modelId="{EDA71C74-7055-4037-97A8-6EEB4F37FB39}" srcId="{EA78479C-0C4B-4AFF-8D61-E89A60132300}" destId="{C4FFE75F-B13E-45EE-8535-9D56799D21CC}" srcOrd="2" destOrd="0" parTransId="{E9DF3E44-7013-4A3C-81D5-3FF365A38E2F}" sibTransId="{EDA28F15-379A-488D-8BF1-49EFB40A7FC5}"/>
    <dgm:cxn modelId="{E98DA0BD-C348-41A7-B5C3-B8B169347557}" type="presOf" srcId="{7DE789C1-6DBF-42B6-AC03-8024C51F920D}" destId="{66610A27-0197-417C-9165-80F03DC4DF91}" srcOrd="0" destOrd="0" presId="urn:microsoft.com/office/officeart/2005/8/layout/chevron2"/>
    <dgm:cxn modelId="{ED177F78-A7FB-4B32-9803-95EA1F807C5A}" type="presOf" srcId="{2BED51A4-08A9-4232-995D-4C390C7B3F27}" destId="{21505CB3-745E-4A75-9ED5-EC2D9463997A}" srcOrd="0" destOrd="0" presId="urn:microsoft.com/office/officeart/2005/8/layout/chevron2"/>
    <dgm:cxn modelId="{55920F6B-7D07-4DF0-8859-6CA719CF66A5}" srcId="{C275C044-A42D-45C7-919E-CE95569E89E9}" destId="{2E9B5BCA-72B9-4C81-B8E4-9FD0B7EADC5A}" srcOrd="0" destOrd="0" parTransId="{47E23F74-C29F-4A1D-8738-88E151BC069C}" sibTransId="{619C317E-3F96-4573-86CC-701DCDB09428}"/>
    <dgm:cxn modelId="{023DF228-CBEF-489F-91EF-F0F97E99E007}" srcId="{EA78479C-0C4B-4AFF-8D61-E89A60132300}" destId="{7DE789C1-6DBF-42B6-AC03-8024C51F920D}" srcOrd="4" destOrd="0" parTransId="{DB3C0A93-BCC8-4E71-B2CC-EB3F9619F334}" sibTransId="{B454BBCB-156E-4CC7-B56D-DE0FD0BCD4EA}"/>
    <dgm:cxn modelId="{44CCC9E2-B7BB-49CA-BF8E-99C27F56C7A9}" srcId="{DF97665F-770C-40C5-9BE8-6C1E86598EC0}" destId="{A2D5E6DE-E529-448A-A36E-381E4CD1EA71}" srcOrd="0" destOrd="0" parTransId="{31D0A6E8-1205-436E-8EE6-1A531D6CE565}" sibTransId="{A8A227D5-B8AC-4663-9972-84F9116BE217}"/>
    <dgm:cxn modelId="{5C846D09-C98F-471E-8B53-5D169DA4CA55}" type="presOf" srcId="{80E60A63-06AF-466F-BEF0-29CD19DCBA78}" destId="{B8970BFE-38DE-4AEC-ACD2-BEBAD590D78E}" srcOrd="0" destOrd="0" presId="urn:microsoft.com/office/officeart/2005/8/layout/chevron2"/>
    <dgm:cxn modelId="{2864E10C-FCFE-445B-9769-1476C8A79549}" type="presOf" srcId="{C275C044-A42D-45C7-919E-CE95569E89E9}" destId="{FC0BCF63-9DB0-4BB0-A716-4DC2447D8C41}" srcOrd="0" destOrd="0" presId="urn:microsoft.com/office/officeart/2005/8/layout/chevron2"/>
    <dgm:cxn modelId="{46DE18A7-ABA9-463A-BE31-712299567921}" type="presOf" srcId="{67490451-225C-49E0-B55A-03050C2AEE94}" destId="{C88A542D-56C9-4733-AEF7-298ABA7F7DE9}" srcOrd="0" destOrd="0" presId="urn:microsoft.com/office/officeart/2005/8/layout/chevron2"/>
    <dgm:cxn modelId="{3B9ED137-A0F8-4B77-BEA9-106F48CB22CF}" srcId="{EA78479C-0C4B-4AFF-8D61-E89A60132300}" destId="{DF97665F-770C-40C5-9BE8-6C1E86598EC0}" srcOrd="5" destOrd="0" parTransId="{9C01BEB3-A175-45E5-99C1-BF7A369D4CE9}" sibTransId="{1769D5D5-4C60-4EEC-8755-191DD4AC8BCE}"/>
    <dgm:cxn modelId="{6480E078-15A3-4FBD-9602-80F31B28F122}" type="presOf" srcId="{A2D5E6DE-E529-448A-A36E-381E4CD1EA71}" destId="{206EA09F-C072-407F-82DE-27E313C467A7}" srcOrd="0" destOrd="0" presId="urn:microsoft.com/office/officeart/2005/8/layout/chevron2"/>
    <dgm:cxn modelId="{F6BE377C-2FBF-4877-B9B9-DA21552ABE79}" type="presOf" srcId="{EA78479C-0C4B-4AFF-8D61-E89A60132300}" destId="{FA24859A-261D-44E9-8B65-990C88CC1EAC}" srcOrd="0" destOrd="0" presId="urn:microsoft.com/office/officeart/2005/8/layout/chevron2"/>
    <dgm:cxn modelId="{C5496DB3-C05D-4A47-8906-D93D1D1C517B}" srcId="{C4FFE75F-B13E-45EE-8535-9D56799D21CC}" destId="{A18930EF-6ADB-4343-A7B5-C4E07C7EBD15}" srcOrd="0" destOrd="0" parTransId="{83D17DF9-03D6-442B-AE42-145812095D0B}" sibTransId="{1620A419-5C38-48A5-9446-E910A0595ECB}"/>
    <dgm:cxn modelId="{4FCBB055-1BEC-4ECD-AC5C-83D1301B74A7}" srcId="{EA78479C-0C4B-4AFF-8D61-E89A60132300}" destId="{C275C044-A42D-45C7-919E-CE95569E89E9}" srcOrd="1" destOrd="0" parTransId="{0DD2AB8D-EAF6-4C06-91AB-C9FBC85EF66D}" sibTransId="{EC85464B-D753-49BC-83DC-ED7609D8666E}"/>
    <dgm:cxn modelId="{23AE855F-5497-4B35-ADC1-5E32271C0F68}" type="presParOf" srcId="{FA24859A-261D-44E9-8B65-990C88CC1EAC}" destId="{50318A05-5D41-4D12-990A-DA09C659620C}" srcOrd="0" destOrd="0" presId="urn:microsoft.com/office/officeart/2005/8/layout/chevron2"/>
    <dgm:cxn modelId="{AAA15E7A-2A7F-4424-AA2D-39DEBC1411D3}" type="presParOf" srcId="{50318A05-5D41-4D12-990A-DA09C659620C}" destId="{B8970BFE-38DE-4AEC-ACD2-BEBAD590D78E}" srcOrd="0" destOrd="0" presId="urn:microsoft.com/office/officeart/2005/8/layout/chevron2"/>
    <dgm:cxn modelId="{1FE4BD66-677D-40BF-AA9F-4F9FACAA8790}" type="presParOf" srcId="{50318A05-5D41-4D12-990A-DA09C659620C}" destId="{C88A542D-56C9-4733-AEF7-298ABA7F7DE9}" srcOrd="1" destOrd="0" presId="urn:microsoft.com/office/officeart/2005/8/layout/chevron2"/>
    <dgm:cxn modelId="{2BED8003-8DA8-46D5-ABBC-78564B520DF8}" type="presParOf" srcId="{FA24859A-261D-44E9-8B65-990C88CC1EAC}" destId="{02BD0C7C-27B7-4452-8EDE-8BA576039865}" srcOrd="1" destOrd="0" presId="urn:microsoft.com/office/officeart/2005/8/layout/chevron2"/>
    <dgm:cxn modelId="{20701803-AD33-4980-BDC4-CA24BE404674}" type="presParOf" srcId="{FA24859A-261D-44E9-8B65-990C88CC1EAC}" destId="{4340C112-B5E8-47AE-9C17-4DE6C8526E1F}" srcOrd="2" destOrd="0" presId="urn:microsoft.com/office/officeart/2005/8/layout/chevron2"/>
    <dgm:cxn modelId="{0C8A0BD2-9508-4BB9-8D91-1B41CAA82AC8}" type="presParOf" srcId="{4340C112-B5E8-47AE-9C17-4DE6C8526E1F}" destId="{FC0BCF63-9DB0-4BB0-A716-4DC2447D8C41}" srcOrd="0" destOrd="0" presId="urn:microsoft.com/office/officeart/2005/8/layout/chevron2"/>
    <dgm:cxn modelId="{A642BD36-F9B5-46C9-999C-CEAE758529A9}" type="presParOf" srcId="{4340C112-B5E8-47AE-9C17-4DE6C8526E1F}" destId="{F1D8599E-0CD2-4B68-8CAF-9923AF33F1A8}" srcOrd="1" destOrd="0" presId="urn:microsoft.com/office/officeart/2005/8/layout/chevron2"/>
    <dgm:cxn modelId="{3AD6536F-43B6-4FA7-93CB-8EA4714498A7}" type="presParOf" srcId="{FA24859A-261D-44E9-8B65-990C88CC1EAC}" destId="{B1D21558-4447-4E14-812E-7E84A51443CD}" srcOrd="3" destOrd="0" presId="urn:microsoft.com/office/officeart/2005/8/layout/chevron2"/>
    <dgm:cxn modelId="{16916CF9-0904-4030-9AD6-512FAA86F877}" type="presParOf" srcId="{FA24859A-261D-44E9-8B65-990C88CC1EAC}" destId="{F642D718-75F5-4F3B-9AD7-2BADDD8CCB69}" srcOrd="4" destOrd="0" presId="urn:microsoft.com/office/officeart/2005/8/layout/chevron2"/>
    <dgm:cxn modelId="{DBEBB498-549F-4E6A-97BF-2008DF9035A6}" type="presParOf" srcId="{F642D718-75F5-4F3B-9AD7-2BADDD8CCB69}" destId="{768B5DD8-9EFE-4D6A-98A9-6F78C61BBF56}" srcOrd="0" destOrd="0" presId="urn:microsoft.com/office/officeart/2005/8/layout/chevron2"/>
    <dgm:cxn modelId="{D906E52D-91D6-42FF-AA3A-BF9131EC82CF}" type="presParOf" srcId="{F642D718-75F5-4F3B-9AD7-2BADDD8CCB69}" destId="{8B4C4EF7-651D-4B05-8FA6-E66BDE8624F4}" srcOrd="1" destOrd="0" presId="urn:microsoft.com/office/officeart/2005/8/layout/chevron2"/>
    <dgm:cxn modelId="{EF184B8C-0BB4-4385-B545-B11D7146DDDB}" type="presParOf" srcId="{FA24859A-261D-44E9-8B65-990C88CC1EAC}" destId="{CCD4C9F3-B0F1-46B6-BB9F-E495F81B0CB6}" srcOrd="5" destOrd="0" presId="urn:microsoft.com/office/officeart/2005/8/layout/chevron2"/>
    <dgm:cxn modelId="{17845078-008F-4BDB-BBFC-32A4807AB5D2}" type="presParOf" srcId="{FA24859A-261D-44E9-8B65-990C88CC1EAC}" destId="{FEA5AD9E-EBAC-41CE-B05B-BD1C33EA97ED}" srcOrd="6" destOrd="0" presId="urn:microsoft.com/office/officeart/2005/8/layout/chevron2"/>
    <dgm:cxn modelId="{0F61F698-6858-4DB5-BA6A-86042B951DA2}" type="presParOf" srcId="{FEA5AD9E-EBAC-41CE-B05B-BD1C33EA97ED}" destId="{6B5C712C-6513-4D30-B3B6-F0382DEEC921}" srcOrd="0" destOrd="0" presId="urn:microsoft.com/office/officeart/2005/8/layout/chevron2"/>
    <dgm:cxn modelId="{EA230982-DDA5-4E43-BD7E-B2EA7C48F08A}" type="presParOf" srcId="{FEA5AD9E-EBAC-41CE-B05B-BD1C33EA97ED}" destId="{D9C82F6D-72BD-47CA-81D2-C4304DF4670A}" srcOrd="1" destOrd="0" presId="urn:microsoft.com/office/officeart/2005/8/layout/chevron2"/>
    <dgm:cxn modelId="{67AA0F90-9CCD-4120-989E-792C0E32C7D0}" type="presParOf" srcId="{FA24859A-261D-44E9-8B65-990C88CC1EAC}" destId="{D3926AC1-0A56-4BEC-AEC9-EED6DAE748DE}" srcOrd="7" destOrd="0" presId="urn:microsoft.com/office/officeart/2005/8/layout/chevron2"/>
    <dgm:cxn modelId="{3F1C81D8-A01D-45EC-964E-1F3D0B6B0B59}" type="presParOf" srcId="{FA24859A-261D-44E9-8B65-990C88CC1EAC}" destId="{F90AA7BD-33D8-4A5D-99ED-55BD6A03AC82}" srcOrd="8" destOrd="0" presId="urn:microsoft.com/office/officeart/2005/8/layout/chevron2"/>
    <dgm:cxn modelId="{E9F18884-9192-431C-8332-0F30E86989E4}" type="presParOf" srcId="{F90AA7BD-33D8-4A5D-99ED-55BD6A03AC82}" destId="{66610A27-0197-417C-9165-80F03DC4DF91}" srcOrd="0" destOrd="0" presId="urn:microsoft.com/office/officeart/2005/8/layout/chevron2"/>
    <dgm:cxn modelId="{A7B04A92-FA42-4943-B343-CA7F00C92E4E}" type="presParOf" srcId="{F90AA7BD-33D8-4A5D-99ED-55BD6A03AC82}" destId="{21505CB3-745E-4A75-9ED5-EC2D9463997A}" srcOrd="1" destOrd="0" presId="urn:microsoft.com/office/officeart/2005/8/layout/chevron2"/>
    <dgm:cxn modelId="{ADFF03A4-477D-4B2D-9A33-C03BEE8E80A4}" type="presParOf" srcId="{FA24859A-261D-44E9-8B65-990C88CC1EAC}" destId="{141A4A11-F7BA-4862-8891-C68F83ABBF2D}" srcOrd="9" destOrd="0" presId="urn:microsoft.com/office/officeart/2005/8/layout/chevron2"/>
    <dgm:cxn modelId="{C0DA6FB4-F30C-4A86-A897-4C2E18E574E2}" type="presParOf" srcId="{FA24859A-261D-44E9-8B65-990C88CC1EAC}" destId="{2B17C397-FB0E-4E99-8868-82E2B3A172E3}" srcOrd="10" destOrd="0" presId="urn:microsoft.com/office/officeart/2005/8/layout/chevron2"/>
    <dgm:cxn modelId="{A40A7AB6-64B8-4F13-BCB5-C802FFF08AF0}" type="presParOf" srcId="{2B17C397-FB0E-4E99-8868-82E2B3A172E3}" destId="{EDD1A2CF-E51A-43CB-BC38-4CE04DB994D9}" srcOrd="0" destOrd="0" presId="urn:microsoft.com/office/officeart/2005/8/layout/chevron2"/>
    <dgm:cxn modelId="{8F6BEF5A-BE19-4B0C-BD1D-709143FF093A}" type="presParOf" srcId="{2B17C397-FB0E-4E99-8868-82E2B3A172E3}" destId="{206EA09F-C072-407F-82DE-27E313C467A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0669B94-3DC6-4535-9852-F0D979F71E5A}"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F9F32BC-FB0D-418F-8BB5-14F786F01DA3}">
      <dgm:prSet phldrT="[Text]"/>
      <dgm:spPr/>
      <dgm:t>
        <a:bodyPr/>
        <a:lstStyle/>
        <a:p>
          <a:r>
            <a:rPr lang="en-US" dirty="0" smtClean="0"/>
            <a:t>Organizational Boundary</a:t>
          </a:r>
          <a:endParaRPr lang="en-US" dirty="0"/>
        </a:p>
      </dgm:t>
    </dgm:pt>
    <dgm:pt modelId="{BAC14321-DE60-447D-897C-60E55D7544A2}" type="parTrans" cxnId="{ECF9422F-C205-418A-BD71-5F4EA38A76D2}">
      <dgm:prSet/>
      <dgm:spPr/>
      <dgm:t>
        <a:bodyPr/>
        <a:lstStyle/>
        <a:p>
          <a:endParaRPr lang="en-US"/>
        </a:p>
      </dgm:t>
    </dgm:pt>
    <dgm:pt modelId="{A82DE6D2-1FE8-4B84-8460-ED53409D18D6}" type="sibTrans" cxnId="{ECF9422F-C205-418A-BD71-5F4EA38A76D2}">
      <dgm:prSet/>
      <dgm:spPr/>
      <dgm:t>
        <a:bodyPr/>
        <a:lstStyle/>
        <a:p>
          <a:endParaRPr lang="en-US"/>
        </a:p>
      </dgm:t>
    </dgm:pt>
    <dgm:pt modelId="{3F01CF97-DD4B-4B12-8786-F5383B99403D}">
      <dgm:prSet phldrT="[Text]"/>
      <dgm:spPr/>
      <dgm:t>
        <a:bodyPr/>
        <a:lstStyle/>
        <a:p>
          <a:r>
            <a:rPr lang="en-US" dirty="0" smtClean="0"/>
            <a:t>Every business is structured differently.  Some may be just one facility, but others may be larger organizations with joint ventures, subsidiaries, etc.</a:t>
          </a:r>
          <a:endParaRPr lang="en-US" dirty="0"/>
        </a:p>
      </dgm:t>
    </dgm:pt>
    <dgm:pt modelId="{61FFFBE1-7434-4A38-8CE5-B85904012B75}" type="parTrans" cxnId="{61A1FBE1-FC69-4961-B032-EDD0B078DD00}">
      <dgm:prSet/>
      <dgm:spPr/>
      <dgm:t>
        <a:bodyPr/>
        <a:lstStyle/>
        <a:p>
          <a:endParaRPr lang="en-US"/>
        </a:p>
      </dgm:t>
    </dgm:pt>
    <dgm:pt modelId="{FF32C2EA-1FCA-4F81-997C-BEA8567DD656}" type="sibTrans" cxnId="{61A1FBE1-FC69-4961-B032-EDD0B078DD00}">
      <dgm:prSet/>
      <dgm:spPr/>
      <dgm:t>
        <a:bodyPr/>
        <a:lstStyle/>
        <a:p>
          <a:endParaRPr lang="en-US"/>
        </a:p>
      </dgm:t>
    </dgm:pt>
    <dgm:pt modelId="{7F4AB5CF-CEB7-49BE-AC9E-EFC16586E1B9}">
      <dgm:prSet phldrT="[Text]"/>
      <dgm:spPr/>
      <dgm:t>
        <a:bodyPr/>
        <a:lstStyle/>
        <a:p>
          <a:r>
            <a:rPr lang="en-US" dirty="0" smtClean="0"/>
            <a:t>The organizational boundary represents the boundary for the company as a whole and can be determined by </a:t>
          </a:r>
          <a:r>
            <a:rPr lang="en-US" b="1" dirty="0" smtClean="0"/>
            <a:t>equity</a:t>
          </a:r>
          <a:r>
            <a:rPr lang="en-US" dirty="0" smtClean="0"/>
            <a:t> (how much the operations are owned by the company) or by </a:t>
          </a:r>
          <a:r>
            <a:rPr lang="en-US" b="1" dirty="0" smtClean="0"/>
            <a:t>control</a:t>
          </a:r>
          <a:r>
            <a:rPr lang="en-US" dirty="0" smtClean="0"/>
            <a:t> (which operations are controlled by the company)</a:t>
          </a:r>
          <a:endParaRPr lang="en-US" dirty="0"/>
        </a:p>
      </dgm:t>
    </dgm:pt>
    <dgm:pt modelId="{11629468-A5B7-4E33-ABF6-B627394A2283}" type="parTrans" cxnId="{B045202E-E4BE-434B-86E3-DD0F27E7C467}">
      <dgm:prSet/>
      <dgm:spPr/>
      <dgm:t>
        <a:bodyPr/>
        <a:lstStyle/>
        <a:p>
          <a:endParaRPr lang="en-US"/>
        </a:p>
      </dgm:t>
    </dgm:pt>
    <dgm:pt modelId="{424585C7-9172-495B-94BB-A56E8810DA77}" type="sibTrans" cxnId="{B045202E-E4BE-434B-86E3-DD0F27E7C467}">
      <dgm:prSet/>
      <dgm:spPr/>
      <dgm:t>
        <a:bodyPr/>
        <a:lstStyle/>
        <a:p>
          <a:endParaRPr lang="en-US"/>
        </a:p>
      </dgm:t>
    </dgm:pt>
    <dgm:pt modelId="{8154573B-73D2-4F02-AF2D-0A4FCE117815}">
      <dgm:prSet phldrT="[Text]"/>
      <dgm:spPr/>
      <dgm:t>
        <a:bodyPr/>
        <a:lstStyle/>
        <a:p>
          <a:r>
            <a:rPr lang="en-US" dirty="0" smtClean="0"/>
            <a:t>Operational Boundary</a:t>
          </a:r>
          <a:endParaRPr lang="en-US" dirty="0"/>
        </a:p>
      </dgm:t>
    </dgm:pt>
    <dgm:pt modelId="{AF944A12-E6D5-4A1A-976E-C88FE84DF077}" type="parTrans" cxnId="{FB011E4C-95F0-4915-B141-F55452F5D2E7}">
      <dgm:prSet/>
      <dgm:spPr/>
      <dgm:t>
        <a:bodyPr/>
        <a:lstStyle/>
        <a:p>
          <a:endParaRPr lang="en-US"/>
        </a:p>
      </dgm:t>
    </dgm:pt>
    <dgm:pt modelId="{5A76A1DB-283D-4B05-BCDC-C6C446FEF520}" type="sibTrans" cxnId="{FB011E4C-95F0-4915-B141-F55452F5D2E7}">
      <dgm:prSet/>
      <dgm:spPr/>
      <dgm:t>
        <a:bodyPr/>
        <a:lstStyle/>
        <a:p>
          <a:endParaRPr lang="en-US"/>
        </a:p>
      </dgm:t>
    </dgm:pt>
    <dgm:pt modelId="{8F4A8C1C-109F-446E-866B-7BEE217B21B8}">
      <dgm:prSet phldrT="[Text]"/>
      <dgm:spPr/>
      <dgm:t>
        <a:bodyPr/>
        <a:lstStyle/>
        <a:p>
          <a:r>
            <a:rPr lang="en-US" dirty="0" smtClean="0"/>
            <a:t>Once you have set organizational boundaries, you can determine your operational boundaries</a:t>
          </a:r>
          <a:endParaRPr lang="en-US" dirty="0"/>
        </a:p>
      </dgm:t>
    </dgm:pt>
    <dgm:pt modelId="{7B6C8293-51EB-4872-B262-BCEE9E3D68AC}" type="parTrans" cxnId="{F3369D19-9FB2-42D7-AE05-58AB77EC9146}">
      <dgm:prSet/>
      <dgm:spPr/>
      <dgm:t>
        <a:bodyPr/>
        <a:lstStyle/>
        <a:p>
          <a:endParaRPr lang="en-US"/>
        </a:p>
      </dgm:t>
    </dgm:pt>
    <dgm:pt modelId="{4BD89068-400C-4AF4-82F6-03BC0099D841}" type="sibTrans" cxnId="{F3369D19-9FB2-42D7-AE05-58AB77EC9146}">
      <dgm:prSet/>
      <dgm:spPr/>
      <dgm:t>
        <a:bodyPr/>
        <a:lstStyle/>
        <a:p>
          <a:endParaRPr lang="en-US"/>
        </a:p>
      </dgm:t>
    </dgm:pt>
    <dgm:pt modelId="{A329ACF9-BCC7-411D-9D85-35AF625E233D}">
      <dgm:prSet phldrT="[Text]"/>
      <dgm:spPr/>
      <dgm:t>
        <a:bodyPr/>
        <a:lstStyle/>
        <a:p>
          <a:r>
            <a:rPr lang="en-US" dirty="0" smtClean="0"/>
            <a:t>This means identifying the emissions related to your operations and categorizing them (i.e. scope 1, 2, or 3). </a:t>
          </a:r>
          <a:endParaRPr lang="en-US" dirty="0"/>
        </a:p>
      </dgm:t>
    </dgm:pt>
    <dgm:pt modelId="{636C5CA5-2F2C-41AB-A231-CB33B9F5837B}" type="parTrans" cxnId="{C964F73E-FFA1-46D2-9C50-551F02E30105}">
      <dgm:prSet/>
      <dgm:spPr/>
    </dgm:pt>
    <dgm:pt modelId="{FF5D927B-5F51-4645-9739-B50BA796850F}" type="sibTrans" cxnId="{C964F73E-FFA1-46D2-9C50-551F02E30105}">
      <dgm:prSet/>
      <dgm:spPr/>
    </dgm:pt>
    <dgm:pt modelId="{043E6111-E57B-4EB0-8940-49AC07FE7507}">
      <dgm:prSet phldrT="[Text]"/>
      <dgm:spPr/>
      <dgm:t>
        <a:bodyPr/>
        <a:lstStyle/>
        <a:p>
          <a:r>
            <a:rPr lang="en-US" dirty="0" smtClean="0"/>
            <a:t>The boundary is applied across the organization to identify the emissions.</a:t>
          </a:r>
          <a:endParaRPr lang="en-US" dirty="0"/>
        </a:p>
      </dgm:t>
    </dgm:pt>
    <dgm:pt modelId="{CD00DCBD-5A54-47CB-BD1D-0689E0C21299}" type="parTrans" cxnId="{1117B3CB-B75E-4B83-897B-EFBE42B6B109}">
      <dgm:prSet/>
      <dgm:spPr/>
    </dgm:pt>
    <dgm:pt modelId="{A09DD76E-E7F6-4BAB-8329-06A0CA5A7E82}" type="sibTrans" cxnId="{1117B3CB-B75E-4B83-897B-EFBE42B6B109}">
      <dgm:prSet/>
      <dgm:spPr/>
    </dgm:pt>
    <dgm:pt modelId="{B303F7EC-7400-4EFF-8837-F927A520760C}">
      <dgm:prSet phldrT="[Text]"/>
      <dgm:spPr/>
      <dgm:t>
        <a:bodyPr/>
        <a:lstStyle/>
        <a:p>
          <a:r>
            <a:rPr lang="en-US" dirty="0" smtClean="0"/>
            <a:t>Here you decide </a:t>
          </a:r>
          <a:r>
            <a:rPr lang="en-US" b="1" dirty="0" smtClean="0"/>
            <a:t>which emissions you will include </a:t>
          </a:r>
          <a:r>
            <a:rPr lang="en-US" dirty="0" smtClean="0"/>
            <a:t>in your inventory.</a:t>
          </a:r>
          <a:endParaRPr lang="en-US" dirty="0"/>
        </a:p>
      </dgm:t>
    </dgm:pt>
    <dgm:pt modelId="{52612FF1-CA5F-4247-8DAD-4FBF51FBFE41}" type="parTrans" cxnId="{B280ACD0-8357-404B-A4EB-D0F9490E6F5A}">
      <dgm:prSet/>
      <dgm:spPr/>
    </dgm:pt>
    <dgm:pt modelId="{ED5BDD55-2CEF-44C4-ABDB-77437ED0E3DC}" type="sibTrans" cxnId="{B280ACD0-8357-404B-A4EB-D0F9490E6F5A}">
      <dgm:prSet/>
      <dgm:spPr/>
    </dgm:pt>
    <dgm:pt modelId="{F530D970-E108-4BEB-90E9-F7E61D681B29}" type="pres">
      <dgm:prSet presAssocID="{A0669B94-3DC6-4535-9852-F0D979F71E5A}" presName="Name0" presStyleCnt="0">
        <dgm:presLayoutVars>
          <dgm:dir/>
          <dgm:animLvl val="lvl"/>
          <dgm:resizeHandles/>
        </dgm:presLayoutVars>
      </dgm:prSet>
      <dgm:spPr/>
      <dgm:t>
        <a:bodyPr/>
        <a:lstStyle/>
        <a:p>
          <a:endParaRPr lang="en-US"/>
        </a:p>
      </dgm:t>
    </dgm:pt>
    <dgm:pt modelId="{C21198F9-CDCD-4E6D-A900-55C61EF1554C}" type="pres">
      <dgm:prSet presAssocID="{5F9F32BC-FB0D-418F-8BB5-14F786F01DA3}" presName="linNode" presStyleCnt="0"/>
      <dgm:spPr/>
    </dgm:pt>
    <dgm:pt modelId="{36DDB4DE-A542-4F53-ACE8-FF022457219D}" type="pres">
      <dgm:prSet presAssocID="{5F9F32BC-FB0D-418F-8BB5-14F786F01DA3}" presName="parentShp" presStyleLbl="node1" presStyleIdx="0" presStyleCnt="2" custScaleX="66667" custLinFactNeighborX="-11111">
        <dgm:presLayoutVars>
          <dgm:bulletEnabled val="1"/>
        </dgm:presLayoutVars>
      </dgm:prSet>
      <dgm:spPr/>
      <dgm:t>
        <a:bodyPr/>
        <a:lstStyle/>
        <a:p>
          <a:endParaRPr lang="en-US"/>
        </a:p>
      </dgm:t>
    </dgm:pt>
    <dgm:pt modelId="{2AF490C0-4F80-46FE-9FF5-52065ECA351C}" type="pres">
      <dgm:prSet presAssocID="{5F9F32BC-FB0D-418F-8BB5-14F786F01DA3}" presName="childShp" presStyleLbl="bgAccFollowNode1" presStyleIdx="0" presStyleCnt="2" custScaleX="122876">
        <dgm:presLayoutVars>
          <dgm:bulletEnabled val="1"/>
        </dgm:presLayoutVars>
      </dgm:prSet>
      <dgm:spPr/>
      <dgm:t>
        <a:bodyPr/>
        <a:lstStyle/>
        <a:p>
          <a:endParaRPr lang="en-US"/>
        </a:p>
      </dgm:t>
    </dgm:pt>
    <dgm:pt modelId="{B720A1FC-1ED3-4476-B4E1-9D41F135A4C0}" type="pres">
      <dgm:prSet presAssocID="{A82DE6D2-1FE8-4B84-8460-ED53409D18D6}" presName="spacing" presStyleCnt="0"/>
      <dgm:spPr/>
    </dgm:pt>
    <dgm:pt modelId="{F66D75CB-9B90-4077-A0B7-71972DC50CE5}" type="pres">
      <dgm:prSet presAssocID="{8154573B-73D2-4F02-AF2D-0A4FCE117815}" presName="linNode" presStyleCnt="0"/>
      <dgm:spPr/>
    </dgm:pt>
    <dgm:pt modelId="{E51DCD16-4ECF-48B4-A39B-A99550ADF7DB}" type="pres">
      <dgm:prSet presAssocID="{8154573B-73D2-4F02-AF2D-0A4FCE117815}" presName="parentShp" presStyleLbl="node1" presStyleIdx="1" presStyleCnt="2" custScaleX="66667" custLinFactNeighborX="-11111">
        <dgm:presLayoutVars>
          <dgm:bulletEnabled val="1"/>
        </dgm:presLayoutVars>
      </dgm:prSet>
      <dgm:spPr/>
      <dgm:t>
        <a:bodyPr/>
        <a:lstStyle/>
        <a:p>
          <a:endParaRPr lang="en-US"/>
        </a:p>
      </dgm:t>
    </dgm:pt>
    <dgm:pt modelId="{E0F72465-87F8-4FD7-B52C-F6824C397883}" type="pres">
      <dgm:prSet presAssocID="{8154573B-73D2-4F02-AF2D-0A4FCE117815}" presName="childShp" presStyleLbl="bgAccFollowNode1" presStyleIdx="1" presStyleCnt="2" custScaleX="122876">
        <dgm:presLayoutVars>
          <dgm:bulletEnabled val="1"/>
        </dgm:presLayoutVars>
      </dgm:prSet>
      <dgm:spPr/>
      <dgm:t>
        <a:bodyPr/>
        <a:lstStyle/>
        <a:p>
          <a:endParaRPr lang="en-US"/>
        </a:p>
      </dgm:t>
    </dgm:pt>
  </dgm:ptLst>
  <dgm:cxnLst>
    <dgm:cxn modelId="{C964F73E-FFA1-46D2-9C50-551F02E30105}" srcId="{8154573B-73D2-4F02-AF2D-0A4FCE117815}" destId="{A329ACF9-BCC7-411D-9D85-35AF625E233D}" srcOrd="1" destOrd="0" parTransId="{636C5CA5-2F2C-41AB-A231-CB33B9F5837B}" sibTransId="{FF5D927B-5F51-4645-9739-B50BA796850F}"/>
    <dgm:cxn modelId="{32CF7CE9-30BC-47D3-9A16-42659A6AFD68}" type="presOf" srcId="{7F4AB5CF-CEB7-49BE-AC9E-EFC16586E1B9}" destId="{2AF490C0-4F80-46FE-9FF5-52065ECA351C}" srcOrd="0" destOrd="1" presId="urn:microsoft.com/office/officeart/2005/8/layout/vList6"/>
    <dgm:cxn modelId="{1117B3CB-B75E-4B83-897B-EFBE42B6B109}" srcId="{8154573B-73D2-4F02-AF2D-0A4FCE117815}" destId="{043E6111-E57B-4EB0-8940-49AC07FE7507}" srcOrd="3" destOrd="0" parTransId="{CD00DCBD-5A54-47CB-BD1D-0689E0C21299}" sibTransId="{A09DD76E-E7F6-4BAB-8329-06A0CA5A7E82}"/>
    <dgm:cxn modelId="{ECF9422F-C205-418A-BD71-5F4EA38A76D2}" srcId="{A0669B94-3DC6-4535-9852-F0D979F71E5A}" destId="{5F9F32BC-FB0D-418F-8BB5-14F786F01DA3}" srcOrd="0" destOrd="0" parTransId="{BAC14321-DE60-447D-897C-60E55D7544A2}" sibTransId="{A82DE6D2-1FE8-4B84-8460-ED53409D18D6}"/>
    <dgm:cxn modelId="{75FFA0EB-3E5B-4E94-A0D4-6325F3A4B27D}" type="presOf" srcId="{8F4A8C1C-109F-446E-866B-7BEE217B21B8}" destId="{E0F72465-87F8-4FD7-B52C-F6824C397883}" srcOrd="0" destOrd="0" presId="urn:microsoft.com/office/officeart/2005/8/layout/vList6"/>
    <dgm:cxn modelId="{7B027EDD-E6D7-45A2-A2D5-A47AC6C8AB60}" type="presOf" srcId="{A0669B94-3DC6-4535-9852-F0D979F71E5A}" destId="{F530D970-E108-4BEB-90E9-F7E61D681B29}" srcOrd="0" destOrd="0" presId="urn:microsoft.com/office/officeart/2005/8/layout/vList6"/>
    <dgm:cxn modelId="{FB011E4C-95F0-4915-B141-F55452F5D2E7}" srcId="{A0669B94-3DC6-4535-9852-F0D979F71E5A}" destId="{8154573B-73D2-4F02-AF2D-0A4FCE117815}" srcOrd="1" destOrd="0" parTransId="{AF944A12-E6D5-4A1A-976E-C88FE84DF077}" sibTransId="{5A76A1DB-283D-4B05-BCDC-C6C446FEF520}"/>
    <dgm:cxn modelId="{17899744-56F2-4E4C-A81A-D57CE23CAEFF}" type="presOf" srcId="{3F01CF97-DD4B-4B12-8786-F5383B99403D}" destId="{2AF490C0-4F80-46FE-9FF5-52065ECA351C}" srcOrd="0" destOrd="0" presId="urn:microsoft.com/office/officeart/2005/8/layout/vList6"/>
    <dgm:cxn modelId="{214A49FF-88C7-44C4-A3B4-4265CB68AC27}" type="presOf" srcId="{8154573B-73D2-4F02-AF2D-0A4FCE117815}" destId="{E51DCD16-4ECF-48B4-A39B-A99550ADF7DB}" srcOrd="0" destOrd="0" presId="urn:microsoft.com/office/officeart/2005/8/layout/vList6"/>
    <dgm:cxn modelId="{61A1FBE1-FC69-4961-B032-EDD0B078DD00}" srcId="{5F9F32BC-FB0D-418F-8BB5-14F786F01DA3}" destId="{3F01CF97-DD4B-4B12-8786-F5383B99403D}" srcOrd="0" destOrd="0" parTransId="{61FFFBE1-7434-4A38-8CE5-B85904012B75}" sibTransId="{FF32C2EA-1FCA-4F81-997C-BEA8567DD656}"/>
    <dgm:cxn modelId="{DCCA9CB4-BE35-439D-A183-620E14EBC6C8}" type="presOf" srcId="{B303F7EC-7400-4EFF-8837-F927A520760C}" destId="{E0F72465-87F8-4FD7-B52C-F6824C397883}" srcOrd="0" destOrd="2" presId="urn:microsoft.com/office/officeart/2005/8/layout/vList6"/>
    <dgm:cxn modelId="{F8E56EAB-8F2D-4CFC-8CE7-9E84FB736319}" type="presOf" srcId="{A329ACF9-BCC7-411D-9D85-35AF625E233D}" destId="{E0F72465-87F8-4FD7-B52C-F6824C397883}" srcOrd="0" destOrd="1" presId="urn:microsoft.com/office/officeart/2005/8/layout/vList6"/>
    <dgm:cxn modelId="{B55C0D7B-E7C9-4CAA-8F46-B2DCCF7EA19B}" type="presOf" srcId="{043E6111-E57B-4EB0-8940-49AC07FE7507}" destId="{E0F72465-87F8-4FD7-B52C-F6824C397883}" srcOrd="0" destOrd="3" presId="urn:microsoft.com/office/officeart/2005/8/layout/vList6"/>
    <dgm:cxn modelId="{B280ACD0-8357-404B-A4EB-D0F9490E6F5A}" srcId="{8154573B-73D2-4F02-AF2D-0A4FCE117815}" destId="{B303F7EC-7400-4EFF-8837-F927A520760C}" srcOrd="2" destOrd="0" parTransId="{52612FF1-CA5F-4247-8DAD-4FBF51FBFE41}" sibTransId="{ED5BDD55-2CEF-44C4-ABDB-77437ED0E3DC}"/>
    <dgm:cxn modelId="{B045202E-E4BE-434B-86E3-DD0F27E7C467}" srcId="{5F9F32BC-FB0D-418F-8BB5-14F786F01DA3}" destId="{7F4AB5CF-CEB7-49BE-AC9E-EFC16586E1B9}" srcOrd="1" destOrd="0" parTransId="{11629468-A5B7-4E33-ABF6-B627394A2283}" sibTransId="{424585C7-9172-495B-94BB-A56E8810DA77}"/>
    <dgm:cxn modelId="{A4C79AC2-FD0F-488E-9EA6-A815DF48BD8C}" type="presOf" srcId="{5F9F32BC-FB0D-418F-8BB5-14F786F01DA3}" destId="{36DDB4DE-A542-4F53-ACE8-FF022457219D}" srcOrd="0" destOrd="0" presId="urn:microsoft.com/office/officeart/2005/8/layout/vList6"/>
    <dgm:cxn modelId="{F3369D19-9FB2-42D7-AE05-58AB77EC9146}" srcId="{8154573B-73D2-4F02-AF2D-0A4FCE117815}" destId="{8F4A8C1C-109F-446E-866B-7BEE217B21B8}" srcOrd="0" destOrd="0" parTransId="{7B6C8293-51EB-4872-B262-BCEE9E3D68AC}" sibTransId="{4BD89068-400C-4AF4-82F6-03BC0099D841}"/>
    <dgm:cxn modelId="{48B34371-3425-4B5C-AC71-476963B97FAA}" type="presParOf" srcId="{F530D970-E108-4BEB-90E9-F7E61D681B29}" destId="{C21198F9-CDCD-4E6D-A900-55C61EF1554C}" srcOrd="0" destOrd="0" presId="urn:microsoft.com/office/officeart/2005/8/layout/vList6"/>
    <dgm:cxn modelId="{A2828854-9D9D-425C-B2E6-F74082CC9F35}" type="presParOf" srcId="{C21198F9-CDCD-4E6D-A900-55C61EF1554C}" destId="{36DDB4DE-A542-4F53-ACE8-FF022457219D}" srcOrd="0" destOrd="0" presId="urn:microsoft.com/office/officeart/2005/8/layout/vList6"/>
    <dgm:cxn modelId="{6E5A693C-A9A2-4592-9A17-771A1EECC8F8}" type="presParOf" srcId="{C21198F9-CDCD-4E6D-A900-55C61EF1554C}" destId="{2AF490C0-4F80-46FE-9FF5-52065ECA351C}" srcOrd="1" destOrd="0" presId="urn:microsoft.com/office/officeart/2005/8/layout/vList6"/>
    <dgm:cxn modelId="{81408E32-5642-4C59-AFF7-D17B8B930473}" type="presParOf" srcId="{F530D970-E108-4BEB-90E9-F7E61D681B29}" destId="{B720A1FC-1ED3-4476-B4E1-9D41F135A4C0}" srcOrd="1" destOrd="0" presId="urn:microsoft.com/office/officeart/2005/8/layout/vList6"/>
    <dgm:cxn modelId="{73E3E7F8-F711-46DF-9F87-483670DEF18F}" type="presParOf" srcId="{F530D970-E108-4BEB-90E9-F7E61D681B29}" destId="{F66D75CB-9B90-4077-A0B7-71972DC50CE5}" srcOrd="2" destOrd="0" presId="urn:microsoft.com/office/officeart/2005/8/layout/vList6"/>
    <dgm:cxn modelId="{EBF99D93-4FA5-4C7D-8A48-0330471522EA}" type="presParOf" srcId="{F66D75CB-9B90-4077-A0B7-71972DC50CE5}" destId="{E51DCD16-4ECF-48B4-A39B-A99550ADF7DB}" srcOrd="0" destOrd="0" presId="urn:microsoft.com/office/officeart/2005/8/layout/vList6"/>
    <dgm:cxn modelId="{0EC18751-65C7-44F3-B870-F18BB787E097}" type="presParOf" srcId="{F66D75CB-9B90-4077-A0B7-71972DC50CE5}" destId="{E0F72465-87F8-4FD7-B52C-F6824C397883}"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79FB21C-56FA-44C6-931E-689BF36C5BAE}" type="doc">
      <dgm:prSet loTypeId="urn:microsoft.com/office/officeart/2005/8/layout/pList2" loCatId="list" qsTypeId="urn:microsoft.com/office/officeart/2005/8/quickstyle/simple5" qsCatId="simple" csTypeId="urn:microsoft.com/office/officeart/2005/8/colors/colorful1" csCatId="colorful" phldr="1"/>
      <dgm:spPr/>
      <dgm:t>
        <a:bodyPr/>
        <a:lstStyle/>
        <a:p>
          <a:endParaRPr lang="en-US"/>
        </a:p>
      </dgm:t>
    </dgm:pt>
    <dgm:pt modelId="{28C40231-63B0-48C6-BEDF-434CEADCECDA}">
      <dgm:prSet phldrT="[Text]"/>
      <dgm:spPr/>
      <dgm:t>
        <a:bodyPr/>
        <a:lstStyle/>
        <a:p>
          <a:r>
            <a:rPr lang="en-US" b="1" dirty="0" smtClean="0"/>
            <a:t>Stationary Combustion</a:t>
          </a:r>
        </a:p>
        <a:p>
          <a:r>
            <a:rPr lang="en-US" dirty="0" smtClean="0"/>
            <a:t>-boilers</a:t>
          </a:r>
        </a:p>
        <a:p>
          <a:r>
            <a:rPr lang="en-US" dirty="0" smtClean="0"/>
            <a:t>-furnaces</a:t>
          </a:r>
        </a:p>
        <a:p>
          <a:r>
            <a:rPr lang="en-US" dirty="0" smtClean="0"/>
            <a:t>-turbines</a:t>
          </a:r>
        </a:p>
        <a:p>
          <a:r>
            <a:rPr lang="en-US" dirty="0" smtClean="0"/>
            <a:t>-heaters</a:t>
          </a:r>
        </a:p>
        <a:p>
          <a:r>
            <a:rPr lang="en-US" dirty="0" smtClean="0"/>
            <a:t>-anything else that burns fuels and doesn’t move</a:t>
          </a:r>
        </a:p>
      </dgm:t>
    </dgm:pt>
    <dgm:pt modelId="{E48DC386-20F1-4EF4-8DAB-CBF1C0582515}" type="parTrans" cxnId="{1C1B08EF-880F-4F1A-A390-40A5BAFA6AA3}">
      <dgm:prSet/>
      <dgm:spPr/>
      <dgm:t>
        <a:bodyPr/>
        <a:lstStyle/>
        <a:p>
          <a:endParaRPr lang="en-US"/>
        </a:p>
      </dgm:t>
    </dgm:pt>
    <dgm:pt modelId="{384BF08D-254B-4A4F-AF99-C7DCCB205F4E}" type="sibTrans" cxnId="{1C1B08EF-880F-4F1A-A390-40A5BAFA6AA3}">
      <dgm:prSet/>
      <dgm:spPr/>
      <dgm:t>
        <a:bodyPr/>
        <a:lstStyle/>
        <a:p>
          <a:endParaRPr lang="en-US"/>
        </a:p>
      </dgm:t>
    </dgm:pt>
    <dgm:pt modelId="{E0E98AC5-494B-41D3-8006-22E95C2E92C0}">
      <dgm:prSet phldrT="[Text]"/>
      <dgm:spPr/>
      <dgm:t>
        <a:bodyPr/>
        <a:lstStyle/>
        <a:p>
          <a:r>
            <a:rPr lang="en-US" b="1" dirty="0" smtClean="0"/>
            <a:t>Mobile Combustion</a:t>
          </a:r>
        </a:p>
        <a:p>
          <a:r>
            <a:rPr lang="en-US" dirty="0" smtClean="0"/>
            <a:t>-transport</a:t>
          </a:r>
        </a:p>
        <a:p>
          <a:r>
            <a:rPr lang="en-US" dirty="0" smtClean="0"/>
            <a:t>-trucks</a:t>
          </a:r>
        </a:p>
        <a:p>
          <a:r>
            <a:rPr lang="en-US" dirty="0" smtClean="0"/>
            <a:t>-ships</a:t>
          </a:r>
        </a:p>
        <a:p>
          <a:r>
            <a:rPr lang="en-US" dirty="0" smtClean="0"/>
            <a:t>-airplanes</a:t>
          </a:r>
        </a:p>
        <a:p>
          <a:r>
            <a:rPr lang="en-US" dirty="0" smtClean="0"/>
            <a:t>-cars</a:t>
          </a:r>
        </a:p>
        <a:p>
          <a:endParaRPr lang="en-US" dirty="0"/>
        </a:p>
      </dgm:t>
    </dgm:pt>
    <dgm:pt modelId="{0A35283E-6225-4F24-A476-B4FFCBB76FB7}" type="parTrans" cxnId="{DD63BE5E-142D-4170-A216-FD3B16B62131}">
      <dgm:prSet/>
      <dgm:spPr/>
      <dgm:t>
        <a:bodyPr/>
        <a:lstStyle/>
        <a:p>
          <a:endParaRPr lang="en-US"/>
        </a:p>
      </dgm:t>
    </dgm:pt>
    <dgm:pt modelId="{9EDBA4DA-4C35-4ED2-B57D-71DF5DEA58C5}" type="sibTrans" cxnId="{DD63BE5E-142D-4170-A216-FD3B16B62131}">
      <dgm:prSet/>
      <dgm:spPr/>
      <dgm:t>
        <a:bodyPr/>
        <a:lstStyle/>
        <a:p>
          <a:endParaRPr lang="en-US"/>
        </a:p>
      </dgm:t>
    </dgm:pt>
    <dgm:pt modelId="{BA7E2B8F-661B-4103-9051-BEA82DBF188D}">
      <dgm:prSet phldrT="[Text]"/>
      <dgm:spPr/>
      <dgm:t>
        <a:bodyPr/>
        <a:lstStyle/>
        <a:p>
          <a:r>
            <a:rPr lang="en-US" b="1" dirty="0" smtClean="0"/>
            <a:t>Process Emissions</a:t>
          </a:r>
        </a:p>
        <a:p>
          <a:r>
            <a:rPr lang="en-US" dirty="0" smtClean="0"/>
            <a:t>-produced by some manufacturing processes</a:t>
          </a:r>
        </a:p>
        <a:p>
          <a:r>
            <a:rPr lang="en-US" dirty="0" smtClean="0"/>
            <a:t>-only occur in certain industries like cement manufacturing</a:t>
          </a:r>
          <a:endParaRPr lang="en-US" dirty="0"/>
        </a:p>
      </dgm:t>
    </dgm:pt>
    <dgm:pt modelId="{35A0ADF5-9962-43DE-96CE-4EEAF6764E7D}" type="parTrans" cxnId="{9A0213DA-1529-4B04-951D-9E9771E1ADB6}">
      <dgm:prSet/>
      <dgm:spPr/>
      <dgm:t>
        <a:bodyPr/>
        <a:lstStyle/>
        <a:p>
          <a:endParaRPr lang="en-US"/>
        </a:p>
      </dgm:t>
    </dgm:pt>
    <dgm:pt modelId="{F1FE351A-EA36-4F29-8509-0026D5BDA666}" type="sibTrans" cxnId="{9A0213DA-1529-4B04-951D-9E9771E1ADB6}">
      <dgm:prSet/>
      <dgm:spPr/>
      <dgm:t>
        <a:bodyPr/>
        <a:lstStyle/>
        <a:p>
          <a:endParaRPr lang="en-US"/>
        </a:p>
      </dgm:t>
    </dgm:pt>
    <dgm:pt modelId="{A99A0012-9117-4730-9C1F-38FE5787D49D}">
      <dgm:prSet phldrT="[Text]"/>
      <dgm:spPr/>
      <dgm:t>
        <a:bodyPr/>
        <a:lstStyle/>
        <a:p>
          <a:r>
            <a:rPr lang="en-US" b="1" dirty="0" smtClean="0"/>
            <a:t>Fugitive Emissions</a:t>
          </a:r>
        </a:p>
        <a:p>
          <a:r>
            <a:rPr lang="en-US" dirty="0" smtClean="0"/>
            <a:t>-can be intentional and unintentional</a:t>
          </a:r>
        </a:p>
        <a:p>
          <a:r>
            <a:rPr lang="en-US" dirty="0" smtClean="0"/>
            <a:t>-leaks</a:t>
          </a:r>
        </a:p>
        <a:p>
          <a:r>
            <a:rPr lang="en-US" dirty="0" smtClean="0"/>
            <a:t>-coal piles</a:t>
          </a:r>
        </a:p>
        <a:p>
          <a:r>
            <a:rPr lang="en-US" dirty="0" smtClean="0"/>
            <a:t>-wastewater treatment</a:t>
          </a:r>
        </a:p>
        <a:p>
          <a:r>
            <a:rPr lang="en-US" dirty="0" smtClean="0"/>
            <a:t>-cooling towers</a:t>
          </a:r>
          <a:endParaRPr lang="en-US" dirty="0"/>
        </a:p>
      </dgm:t>
    </dgm:pt>
    <dgm:pt modelId="{CD7C6A9A-F107-4C34-A7D3-950E1B1C8ABF}" type="parTrans" cxnId="{2E3FF109-0CE6-4F88-ABA7-1C0ACB0C2DAC}">
      <dgm:prSet/>
      <dgm:spPr/>
      <dgm:t>
        <a:bodyPr/>
        <a:lstStyle/>
        <a:p>
          <a:endParaRPr lang="en-US"/>
        </a:p>
      </dgm:t>
    </dgm:pt>
    <dgm:pt modelId="{485FBDA0-A9C8-4DDF-913E-836CC26758E1}" type="sibTrans" cxnId="{2E3FF109-0CE6-4F88-ABA7-1C0ACB0C2DAC}">
      <dgm:prSet/>
      <dgm:spPr/>
      <dgm:t>
        <a:bodyPr/>
        <a:lstStyle/>
        <a:p>
          <a:endParaRPr lang="en-US"/>
        </a:p>
      </dgm:t>
    </dgm:pt>
    <dgm:pt modelId="{7ADDF843-4E06-42A1-9AE7-9B0FC4C6969B}" type="pres">
      <dgm:prSet presAssocID="{679FB21C-56FA-44C6-931E-689BF36C5BAE}" presName="Name0" presStyleCnt="0">
        <dgm:presLayoutVars>
          <dgm:dir/>
          <dgm:resizeHandles val="exact"/>
        </dgm:presLayoutVars>
      </dgm:prSet>
      <dgm:spPr/>
      <dgm:t>
        <a:bodyPr/>
        <a:lstStyle/>
        <a:p>
          <a:endParaRPr lang="en-US"/>
        </a:p>
      </dgm:t>
    </dgm:pt>
    <dgm:pt modelId="{EC368176-CA3F-4E5B-A7BF-259E1F691DF8}" type="pres">
      <dgm:prSet presAssocID="{679FB21C-56FA-44C6-931E-689BF36C5BAE}" presName="bkgdShp" presStyleLbl="alignAccFollowNode1" presStyleIdx="0" presStyleCnt="1" custScaleY="50732" custLinFactNeighborY="-24634"/>
      <dgm:spPr>
        <a:solidFill>
          <a:schemeClr val="accent1">
            <a:alpha val="90000"/>
          </a:schemeClr>
        </a:solidFill>
      </dgm:spPr>
    </dgm:pt>
    <dgm:pt modelId="{4BD2C7E9-352B-4A3F-87C2-C0CB9F5A8FE8}" type="pres">
      <dgm:prSet presAssocID="{679FB21C-56FA-44C6-931E-689BF36C5BAE}" presName="linComp" presStyleCnt="0"/>
      <dgm:spPr/>
    </dgm:pt>
    <dgm:pt modelId="{AEAF6844-7BD6-42DF-AE08-7D23E3FBBA88}" type="pres">
      <dgm:prSet presAssocID="{28C40231-63B0-48C6-BEDF-434CEADCECDA}" presName="compNode" presStyleCnt="0"/>
      <dgm:spPr/>
    </dgm:pt>
    <dgm:pt modelId="{F81EAC23-EAC7-44C6-9A23-567BD4D6E390}" type="pres">
      <dgm:prSet presAssocID="{28C40231-63B0-48C6-BEDF-434CEADCECDA}" presName="node" presStyleLbl="node1" presStyleIdx="0" presStyleCnt="4" custScaleY="137221" custLinFactNeighborY="-12736">
        <dgm:presLayoutVars>
          <dgm:bulletEnabled val="1"/>
        </dgm:presLayoutVars>
      </dgm:prSet>
      <dgm:spPr/>
      <dgm:t>
        <a:bodyPr/>
        <a:lstStyle/>
        <a:p>
          <a:endParaRPr lang="en-US"/>
        </a:p>
      </dgm:t>
    </dgm:pt>
    <dgm:pt modelId="{C351653D-3040-422E-8C41-3AE0F65EC43C}" type="pres">
      <dgm:prSet presAssocID="{28C40231-63B0-48C6-BEDF-434CEADCECDA}" presName="invisiNode" presStyleLbl="node1" presStyleIdx="0" presStyleCnt="4"/>
      <dgm:spPr/>
    </dgm:pt>
    <dgm:pt modelId="{75C7583F-5D09-4B49-B372-D8205E032380}" type="pres">
      <dgm:prSet presAssocID="{28C40231-63B0-48C6-BEDF-434CEADCECDA}" presName="imagNode" presStyleLbl="fgImgPlace1" presStyleIdx="0" presStyleCnt="4" custScaleX="58926" custScaleY="68182" custLinFactNeighborY="-28445"/>
      <dgm:spPr>
        <a:blipFill rotWithShape="0">
          <a:blip xmlns:r="http://schemas.openxmlformats.org/officeDocument/2006/relationships" r:embed="rId1"/>
          <a:stretch>
            <a:fillRect/>
          </a:stretch>
        </a:blipFill>
      </dgm:spPr>
    </dgm:pt>
    <dgm:pt modelId="{39CC5FE5-8132-4A01-B1E8-B9F2ACB0D08C}" type="pres">
      <dgm:prSet presAssocID="{384BF08D-254B-4A4F-AF99-C7DCCB205F4E}" presName="sibTrans" presStyleLbl="sibTrans2D1" presStyleIdx="0" presStyleCnt="0"/>
      <dgm:spPr/>
      <dgm:t>
        <a:bodyPr/>
        <a:lstStyle/>
        <a:p>
          <a:endParaRPr lang="en-US"/>
        </a:p>
      </dgm:t>
    </dgm:pt>
    <dgm:pt modelId="{9D7CA4CA-25EE-49FD-A001-36DE737191D3}" type="pres">
      <dgm:prSet presAssocID="{E0E98AC5-494B-41D3-8006-22E95C2E92C0}" presName="compNode" presStyleCnt="0"/>
      <dgm:spPr/>
    </dgm:pt>
    <dgm:pt modelId="{960D327F-CC14-4714-9566-ECAE56E8A6A0}" type="pres">
      <dgm:prSet presAssocID="{E0E98AC5-494B-41D3-8006-22E95C2E92C0}" presName="node" presStyleLbl="node1" presStyleIdx="1" presStyleCnt="4" custScaleY="137221" custLinFactNeighborY="-12736">
        <dgm:presLayoutVars>
          <dgm:bulletEnabled val="1"/>
        </dgm:presLayoutVars>
      </dgm:prSet>
      <dgm:spPr/>
      <dgm:t>
        <a:bodyPr/>
        <a:lstStyle/>
        <a:p>
          <a:endParaRPr lang="en-US"/>
        </a:p>
      </dgm:t>
    </dgm:pt>
    <dgm:pt modelId="{E90A2B34-FC16-4CB7-924D-4AC7C685F233}" type="pres">
      <dgm:prSet presAssocID="{E0E98AC5-494B-41D3-8006-22E95C2E92C0}" presName="invisiNode" presStyleLbl="node1" presStyleIdx="1" presStyleCnt="4"/>
      <dgm:spPr/>
    </dgm:pt>
    <dgm:pt modelId="{0FFBBA0C-E9EE-4EF5-94F5-F3D8D12F063F}" type="pres">
      <dgm:prSet presAssocID="{E0E98AC5-494B-41D3-8006-22E95C2E92C0}" presName="imagNode" presStyleLbl="fgImgPlace1" presStyleIdx="1" presStyleCnt="4" custScaleX="61118" custScaleY="68182" custLinFactNeighborY="-28445"/>
      <dgm:spPr>
        <a:blipFill rotWithShape="0">
          <a:blip xmlns:r="http://schemas.openxmlformats.org/officeDocument/2006/relationships" r:embed="rId2"/>
          <a:stretch>
            <a:fillRect/>
          </a:stretch>
        </a:blipFill>
      </dgm:spPr>
    </dgm:pt>
    <dgm:pt modelId="{352554C4-3ECE-4577-8D2B-0BDF98B23B59}" type="pres">
      <dgm:prSet presAssocID="{9EDBA4DA-4C35-4ED2-B57D-71DF5DEA58C5}" presName="sibTrans" presStyleLbl="sibTrans2D1" presStyleIdx="0" presStyleCnt="0"/>
      <dgm:spPr/>
      <dgm:t>
        <a:bodyPr/>
        <a:lstStyle/>
        <a:p>
          <a:endParaRPr lang="en-US"/>
        </a:p>
      </dgm:t>
    </dgm:pt>
    <dgm:pt modelId="{D22B8A73-233C-48D2-8F1D-489B9B207936}" type="pres">
      <dgm:prSet presAssocID="{BA7E2B8F-661B-4103-9051-BEA82DBF188D}" presName="compNode" presStyleCnt="0"/>
      <dgm:spPr/>
    </dgm:pt>
    <dgm:pt modelId="{F09CF33C-C496-427B-A86F-FE1185F992A9}" type="pres">
      <dgm:prSet presAssocID="{BA7E2B8F-661B-4103-9051-BEA82DBF188D}" presName="node" presStyleLbl="node1" presStyleIdx="2" presStyleCnt="4" custScaleY="137050" custLinFactNeighborY="-12736">
        <dgm:presLayoutVars>
          <dgm:bulletEnabled val="1"/>
        </dgm:presLayoutVars>
      </dgm:prSet>
      <dgm:spPr/>
      <dgm:t>
        <a:bodyPr/>
        <a:lstStyle/>
        <a:p>
          <a:endParaRPr lang="en-US"/>
        </a:p>
      </dgm:t>
    </dgm:pt>
    <dgm:pt modelId="{CAC1DFF0-F089-4BE2-A79B-A8CC409A9EC9}" type="pres">
      <dgm:prSet presAssocID="{BA7E2B8F-661B-4103-9051-BEA82DBF188D}" presName="invisiNode" presStyleLbl="node1" presStyleIdx="2" presStyleCnt="4"/>
      <dgm:spPr/>
    </dgm:pt>
    <dgm:pt modelId="{90C5ABEC-69E9-4386-8BBC-8B7D713C4695}" type="pres">
      <dgm:prSet presAssocID="{BA7E2B8F-661B-4103-9051-BEA82DBF188D}" presName="imagNode" presStyleLbl="fgImgPlace1" presStyleIdx="2" presStyleCnt="4" custScaleX="63310" custScaleY="68182" custLinFactNeighborY="-28445"/>
      <dgm:spPr>
        <a:blipFill rotWithShape="0">
          <a:blip xmlns:r="http://schemas.openxmlformats.org/officeDocument/2006/relationships" r:embed="rId3"/>
          <a:stretch>
            <a:fillRect/>
          </a:stretch>
        </a:blipFill>
      </dgm:spPr>
    </dgm:pt>
    <dgm:pt modelId="{F768916C-D48C-40AA-8C5B-5AD78A841CAA}" type="pres">
      <dgm:prSet presAssocID="{F1FE351A-EA36-4F29-8509-0026D5BDA666}" presName="sibTrans" presStyleLbl="sibTrans2D1" presStyleIdx="0" presStyleCnt="0"/>
      <dgm:spPr/>
      <dgm:t>
        <a:bodyPr/>
        <a:lstStyle/>
        <a:p>
          <a:endParaRPr lang="en-US"/>
        </a:p>
      </dgm:t>
    </dgm:pt>
    <dgm:pt modelId="{6F00C391-3919-4998-8E41-B1B58B68286F}" type="pres">
      <dgm:prSet presAssocID="{A99A0012-9117-4730-9C1F-38FE5787D49D}" presName="compNode" presStyleCnt="0"/>
      <dgm:spPr/>
    </dgm:pt>
    <dgm:pt modelId="{4C66CC1E-EFD0-41A3-AC32-F2BC7CCAE65D}" type="pres">
      <dgm:prSet presAssocID="{A99A0012-9117-4730-9C1F-38FE5787D49D}" presName="node" presStyleLbl="node1" presStyleIdx="3" presStyleCnt="4" custScaleY="137221" custLinFactNeighborY="-12736">
        <dgm:presLayoutVars>
          <dgm:bulletEnabled val="1"/>
        </dgm:presLayoutVars>
      </dgm:prSet>
      <dgm:spPr/>
      <dgm:t>
        <a:bodyPr/>
        <a:lstStyle/>
        <a:p>
          <a:endParaRPr lang="en-US"/>
        </a:p>
      </dgm:t>
    </dgm:pt>
    <dgm:pt modelId="{2D0A9396-1B9F-4D43-9570-C8D4B6DC44AD}" type="pres">
      <dgm:prSet presAssocID="{A99A0012-9117-4730-9C1F-38FE5787D49D}" presName="invisiNode" presStyleLbl="node1" presStyleIdx="3" presStyleCnt="4"/>
      <dgm:spPr/>
    </dgm:pt>
    <dgm:pt modelId="{ABB749AD-E3B6-464F-9B75-C9C66B74DE22}" type="pres">
      <dgm:prSet presAssocID="{A99A0012-9117-4730-9C1F-38FE5787D49D}" presName="imagNode" presStyleLbl="fgImgPlace1" presStyleIdx="3" presStyleCnt="4" custScaleX="65501" custScaleY="68182" custLinFactNeighborY="-28445"/>
      <dgm:spPr>
        <a:blipFill rotWithShape="0">
          <a:blip xmlns:r="http://schemas.openxmlformats.org/officeDocument/2006/relationships" r:embed="rId4"/>
          <a:stretch>
            <a:fillRect/>
          </a:stretch>
        </a:blipFill>
      </dgm:spPr>
    </dgm:pt>
  </dgm:ptLst>
  <dgm:cxnLst>
    <dgm:cxn modelId="{8E3FF040-1E9A-47A2-835F-2ED51F6CA820}" type="presOf" srcId="{9EDBA4DA-4C35-4ED2-B57D-71DF5DEA58C5}" destId="{352554C4-3ECE-4577-8D2B-0BDF98B23B59}" srcOrd="0" destOrd="0" presId="urn:microsoft.com/office/officeart/2005/8/layout/pList2"/>
    <dgm:cxn modelId="{8607E837-7B17-47DC-899F-40AFBC39BCEC}" type="presOf" srcId="{A99A0012-9117-4730-9C1F-38FE5787D49D}" destId="{4C66CC1E-EFD0-41A3-AC32-F2BC7CCAE65D}" srcOrd="0" destOrd="0" presId="urn:microsoft.com/office/officeart/2005/8/layout/pList2"/>
    <dgm:cxn modelId="{DD63BE5E-142D-4170-A216-FD3B16B62131}" srcId="{679FB21C-56FA-44C6-931E-689BF36C5BAE}" destId="{E0E98AC5-494B-41D3-8006-22E95C2E92C0}" srcOrd="1" destOrd="0" parTransId="{0A35283E-6225-4F24-A476-B4FFCBB76FB7}" sibTransId="{9EDBA4DA-4C35-4ED2-B57D-71DF5DEA58C5}"/>
    <dgm:cxn modelId="{FCCD1860-B163-47CB-A5CE-73FCB8B150BC}" type="presOf" srcId="{28C40231-63B0-48C6-BEDF-434CEADCECDA}" destId="{F81EAC23-EAC7-44C6-9A23-567BD4D6E390}" srcOrd="0" destOrd="0" presId="urn:microsoft.com/office/officeart/2005/8/layout/pList2"/>
    <dgm:cxn modelId="{1C1B08EF-880F-4F1A-A390-40A5BAFA6AA3}" srcId="{679FB21C-56FA-44C6-931E-689BF36C5BAE}" destId="{28C40231-63B0-48C6-BEDF-434CEADCECDA}" srcOrd="0" destOrd="0" parTransId="{E48DC386-20F1-4EF4-8DAB-CBF1C0582515}" sibTransId="{384BF08D-254B-4A4F-AF99-C7DCCB205F4E}"/>
    <dgm:cxn modelId="{2E3FF109-0CE6-4F88-ABA7-1C0ACB0C2DAC}" srcId="{679FB21C-56FA-44C6-931E-689BF36C5BAE}" destId="{A99A0012-9117-4730-9C1F-38FE5787D49D}" srcOrd="3" destOrd="0" parTransId="{CD7C6A9A-F107-4C34-A7D3-950E1B1C8ABF}" sibTransId="{485FBDA0-A9C8-4DDF-913E-836CC26758E1}"/>
    <dgm:cxn modelId="{89322BC5-AD63-4AA9-B5D0-67D8E1643D93}" type="presOf" srcId="{BA7E2B8F-661B-4103-9051-BEA82DBF188D}" destId="{F09CF33C-C496-427B-A86F-FE1185F992A9}" srcOrd="0" destOrd="0" presId="urn:microsoft.com/office/officeart/2005/8/layout/pList2"/>
    <dgm:cxn modelId="{5E60D4FE-01B6-4D5F-8743-C6C7A573DDB3}" type="presOf" srcId="{384BF08D-254B-4A4F-AF99-C7DCCB205F4E}" destId="{39CC5FE5-8132-4A01-B1E8-B9F2ACB0D08C}" srcOrd="0" destOrd="0" presId="urn:microsoft.com/office/officeart/2005/8/layout/pList2"/>
    <dgm:cxn modelId="{E3651EE3-13CC-459E-AD5A-43FB1B23E931}" type="presOf" srcId="{679FB21C-56FA-44C6-931E-689BF36C5BAE}" destId="{7ADDF843-4E06-42A1-9AE7-9B0FC4C6969B}" srcOrd="0" destOrd="0" presId="urn:microsoft.com/office/officeart/2005/8/layout/pList2"/>
    <dgm:cxn modelId="{02EDCE20-BED8-47B7-8AD3-0252FFCBF70E}" type="presOf" srcId="{E0E98AC5-494B-41D3-8006-22E95C2E92C0}" destId="{960D327F-CC14-4714-9566-ECAE56E8A6A0}" srcOrd="0" destOrd="0" presId="urn:microsoft.com/office/officeart/2005/8/layout/pList2"/>
    <dgm:cxn modelId="{9A0213DA-1529-4B04-951D-9E9771E1ADB6}" srcId="{679FB21C-56FA-44C6-931E-689BF36C5BAE}" destId="{BA7E2B8F-661B-4103-9051-BEA82DBF188D}" srcOrd="2" destOrd="0" parTransId="{35A0ADF5-9962-43DE-96CE-4EEAF6764E7D}" sibTransId="{F1FE351A-EA36-4F29-8509-0026D5BDA666}"/>
    <dgm:cxn modelId="{0EAE811A-9938-4BF4-A42C-BA25215F8BB7}" type="presOf" srcId="{F1FE351A-EA36-4F29-8509-0026D5BDA666}" destId="{F768916C-D48C-40AA-8C5B-5AD78A841CAA}" srcOrd="0" destOrd="0" presId="urn:microsoft.com/office/officeart/2005/8/layout/pList2"/>
    <dgm:cxn modelId="{20B0EF63-D06D-412E-8210-5B458EE07B81}" type="presParOf" srcId="{7ADDF843-4E06-42A1-9AE7-9B0FC4C6969B}" destId="{EC368176-CA3F-4E5B-A7BF-259E1F691DF8}" srcOrd="0" destOrd="0" presId="urn:microsoft.com/office/officeart/2005/8/layout/pList2"/>
    <dgm:cxn modelId="{34BD90E5-5E54-4DAD-AF0B-8CF2FE116ED0}" type="presParOf" srcId="{7ADDF843-4E06-42A1-9AE7-9B0FC4C6969B}" destId="{4BD2C7E9-352B-4A3F-87C2-C0CB9F5A8FE8}" srcOrd="1" destOrd="0" presId="urn:microsoft.com/office/officeart/2005/8/layout/pList2"/>
    <dgm:cxn modelId="{3B4F58AE-64E5-473F-A6D3-BE60DB329EED}" type="presParOf" srcId="{4BD2C7E9-352B-4A3F-87C2-C0CB9F5A8FE8}" destId="{AEAF6844-7BD6-42DF-AE08-7D23E3FBBA88}" srcOrd="0" destOrd="0" presId="urn:microsoft.com/office/officeart/2005/8/layout/pList2"/>
    <dgm:cxn modelId="{13CDC886-E557-4FC3-AB9E-C5554CD57B15}" type="presParOf" srcId="{AEAF6844-7BD6-42DF-AE08-7D23E3FBBA88}" destId="{F81EAC23-EAC7-44C6-9A23-567BD4D6E390}" srcOrd="0" destOrd="0" presId="urn:microsoft.com/office/officeart/2005/8/layout/pList2"/>
    <dgm:cxn modelId="{3E6940D8-EA76-41C3-BF8F-83F5A21A66E5}" type="presParOf" srcId="{AEAF6844-7BD6-42DF-AE08-7D23E3FBBA88}" destId="{C351653D-3040-422E-8C41-3AE0F65EC43C}" srcOrd="1" destOrd="0" presId="urn:microsoft.com/office/officeart/2005/8/layout/pList2"/>
    <dgm:cxn modelId="{C014D4B9-DE1C-444A-A2AE-C3403352FF85}" type="presParOf" srcId="{AEAF6844-7BD6-42DF-AE08-7D23E3FBBA88}" destId="{75C7583F-5D09-4B49-B372-D8205E032380}" srcOrd="2" destOrd="0" presId="urn:microsoft.com/office/officeart/2005/8/layout/pList2"/>
    <dgm:cxn modelId="{2C2FE3F1-86C0-4EBE-910A-FF32C31A4EC1}" type="presParOf" srcId="{4BD2C7E9-352B-4A3F-87C2-C0CB9F5A8FE8}" destId="{39CC5FE5-8132-4A01-B1E8-B9F2ACB0D08C}" srcOrd="1" destOrd="0" presId="urn:microsoft.com/office/officeart/2005/8/layout/pList2"/>
    <dgm:cxn modelId="{0AFB9285-03A6-4410-93D2-6559D7F4DD09}" type="presParOf" srcId="{4BD2C7E9-352B-4A3F-87C2-C0CB9F5A8FE8}" destId="{9D7CA4CA-25EE-49FD-A001-36DE737191D3}" srcOrd="2" destOrd="0" presId="urn:microsoft.com/office/officeart/2005/8/layout/pList2"/>
    <dgm:cxn modelId="{851D1DAD-F63B-461C-86C2-C1E0FEAE9E07}" type="presParOf" srcId="{9D7CA4CA-25EE-49FD-A001-36DE737191D3}" destId="{960D327F-CC14-4714-9566-ECAE56E8A6A0}" srcOrd="0" destOrd="0" presId="urn:microsoft.com/office/officeart/2005/8/layout/pList2"/>
    <dgm:cxn modelId="{E3C64EF2-0784-4AC6-8AA6-C48C130F4BB7}" type="presParOf" srcId="{9D7CA4CA-25EE-49FD-A001-36DE737191D3}" destId="{E90A2B34-FC16-4CB7-924D-4AC7C685F233}" srcOrd="1" destOrd="0" presId="urn:microsoft.com/office/officeart/2005/8/layout/pList2"/>
    <dgm:cxn modelId="{B7191973-611E-4F55-8C9A-0A7D45C5C4DB}" type="presParOf" srcId="{9D7CA4CA-25EE-49FD-A001-36DE737191D3}" destId="{0FFBBA0C-E9EE-4EF5-94F5-F3D8D12F063F}" srcOrd="2" destOrd="0" presId="urn:microsoft.com/office/officeart/2005/8/layout/pList2"/>
    <dgm:cxn modelId="{E9860256-4F4C-4852-BC73-01A4FC790BE3}" type="presParOf" srcId="{4BD2C7E9-352B-4A3F-87C2-C0CB9F5A8FE8}" destId="{352554C4-3ECE-4577-8D2B-0BDF98B23B59}" srcOrd="3" destOrd="0" presId="urn:microsoft.com/office/officeart/2005/8/layout/pList2"/>
    <dgm:cxn modelId="{6984E303-4F71-421B-9728-9464991C6518}" type="presParOf" srcId="{4BD2C7E9-352B-4A3F-87C2-C0CB9F5A8FE8}" destId="{D22B8A73-233C-48D2-8F1D-489B9B207936}" srcOrd="4" destOrd="0" presId="urn:microsoft.com/office/officeart/2005/8/layout/pList2"/>
    <dgm:cxn modelId="{43F1B792-4BD7-4472-8D8C-B0445D831484}" type="presParOf" srcId="{D22B8A73-233C-48D2-8F1D-489B9B207936}" destId="{F09CF33C-C496-427B-A86F-FE1185F992A9}" srcOrd="0" destOrd="0" presId="urn:microsoft.com/office/officeart/2005/8/layout/pList2"/>
    <dgm:cxn modelId="{2EF23843-786C-4963-BCFE-A8BBC3D3B963}" type="presParOf" srcId="{D22B8A73-233C-48D2-8F1D-489B9B207936}" destId="{CAC1DFF0-F089-4BE2-A79B-A8CC409A9EC9}" srcOrd="1" destOrd="0" presId="urn:microsoft.com/office/officeart/2005/8/layout/pList2"/>
    <dgm:cxn modelId="{6922EF1D-60F6-4BEA-9529-64DF83950835}" type="presParOf" srcId="{D22B8A73-233C-48D2-8F1D-489B9B207936}" destId="{90C5ABEC-69E9-4386-8BBC-8B7D713C4695}" srcOrd="2" destOrd="0" presId="urn:microsoft.com/office/officeart/2005/8/layout/pList2"/>
    <dgm:cxn modelId="{220CEA3B-4380-4E85-8821-D1A2D8C08848}" type="presParOf" srcId="{4BD2C7E9-352B-4A3F-87C2-C0CB9F5A8FE8}" destId="{F768916C-D48C-40AA-8C5B-5AD78A841CAA}" srcOrd="5" destOrd="0" presId="urn:microsoft.com/office/officeart/2005/8/layout/pList2"/>
    <dgm:cxn modelId="{282F4D50-8440-4A72-8E3D-58512321181C}" type="presParOf" srcId="{4BD2C7E9-352B-4A3F-87C2-C0CB9F5A8FE8}" destId="{6F00C391-3919-4998-8E41-B1B58B68286F}" srcOrd="6" destOrd="0" presId="urn:microsoft.com/office/officeart/2005/8/layout/pList2"/>
    <dgm:cxn modelId="{D8DA4DC2-2C1C-4262-BEBC-885916AC05E5}" type="presParOf" srcId="{6F00C391-3919-4998-8E41-B1B58B68286F}" destId="{4C66CC1E-EFD0-41A3-AC32-F2BC7CCAE65D}" srcOrd="0" destOrd="0" presId="urn:microsoft.com/office/officeart/2005/8/layout/pList2"/>
    <dgm:cxn modelId="{C7735CC2-E053-4ECF-85A6-4F16345505BF}" type="presParOf" srcId="{6F00C391-3919-4998-8E41-B1B58B68286F}" destId="{2D0A9396-1B9F-4D43-9570-C8D4B6DC44AD}" srcOrd="1" destOrd="0" presId="urn:microsoft.com/office/officeart/2005/8/layout/pList2"/>
    <dgm:cxn modelId="{C4057402-7734-46CE-938B-862857EEF800}" type="presParOf" srcId="{6F00C391-3919-4998-8E41-B1B58B68286F}" destId="{ABB749AD-E3B6-464F-9B75-C9C66B74DE22}"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7F6DF0A-2AF2-44D2-9CDD-A7DC36C95329}"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D3E7ABA3-56DE-446E-8C78-2DA0474D7F4B}">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t>Reduced</a:t>
          </a:r>
          <a:endParaRPr lang="en-US" sz="1800" dirty="0"/>
        </a:p>
      </dgm:t>
    </dgm:pt>
    <dgm:pt modelId="{754F3F0A-F53D-4913-B38E-7B21EB8ACDE3}" type="parTrans" cxnId="{2ECEFC7A-8B8B-461C-A047-E1C0D1D4850B}">
      <dgm:prSet/>
      <dgm:spPr/>
      <dgm:t>
        <a:bodyPr/>
        <a:lstStyle/>
        <a:p>
          <a:endParaRPr lang="en-US"/>
        </a:p>
      </dgm:t>
    </dgm:pt>
    <dgm:pt modelId="{78FE7CCD-8777-42BF-BC9C-7FD1F7F2B37C}" type="sibTrans" cxnId="{2ECEFC7A-8B8B-461C-A047-E1C0D1D4850B}">
      <dgm:prSet/>
      <dgm:spPr/>
      <dgm:t>
        <a:bodyPr/>
        <a:lstStyle/>
        <a:p>
          <a:endParaRPr lang="en-US"/>
        </a:p>
      </dgm:t>
    </dgm:pt>
    <dgm:pt modelId="{DE793625-609E-4025-809C-DA8228C9B6D0}">
      <dgm:prSet phldrT="[Text]"/>
      <dgm:spPr>
        <a:solidFill>
          <a:schemeClr val="accent5">
            <a:lumMod val="20000"/>
            <a:lumOff val="80000"/>
            <a:alpha val="90000"/>
          </a:schemeClr>
        </a:solidFill>
      </dgm:spPr>
      <dgm:t>
        <a:bodyPr/>
        <a:lstStyle/>
        <a:p>
          <a:r>
            <a:rPr lang="en-US" dirty="0" smtClean="0"/>
            <a:t>Purchased energy will often be a company’s or facility’s largest source of emissions, so </a:t>
          </a:r>
          <a:r>
            <a:rPr lang="en-US" b="1" dirty="0" smtClean="0"/>
            <a:t>energy efficiency </a:t>
          </a:r>
          <a:r>
            <a:rPr lang="en-US" dirty="0" smtClean="0"/>
            <a:t>or switching to lower carbon </a:t>
          </a:r>
          <a:r>
            <a:rPr lang="en-US" b="1" dirty="0" smtClean="0"/>
            <a:t>renewable energy </a:t>
          </a:r>
          <a:r>
            <a:rPr lang="en-US" dirty="0" smtClean="0"/>
            <a:t>are the most common way of reducing emissions. </a:t>
          </a:r>
          <a:endParaRPr lang="en-US" dirty="0"/>
        </a:p>
      </dgm:t>
    </dgm:pt>
    <dgm:pt modelId="{F06B832E-EFBB-4ACD-94B4-6E597CAFF718}" type="parTrans" cxnId="{CF50230F-3C88-4918-99CB-8632D689824B}">
      <dgm:prSet/>
      <dgm:spPr/>
      <dgm:t>
        <a:bodyPr/>
        <a:lstStyle/>
        <a:p>
          <a:endParaRPr lang="en-US"/>
        </a:p>
      </dgm:t>
    </dgm:pt>
    <dgm:pt modelId="{818E8B71-B3C7-4119-80F3-1AC15B78A15B}" type="sibTrans" cxnId="{CF50230F-3C88-4918-99CB-8632D689824B}">
      <dgm:prSet/>
      <dgm:spPr/>
      <dgm:t>
        <a:bodyPr/>
        <a:lstStyle/>
        <a:p>
          <a:endParaRPr lang="en-US"/>
        </a:p>
      </dgm:t>
    </dgm:pt>
    <dgm:pt modelId="{A8581AED-AF55-4054-B189-5FFDA5715693}">
      <dgm:prSet phldrT="[Text]" custT="1"/>
      <dgm:spPr/>
      <dgm:t>
        <a:bodyPr/>
        <a:lstStyle/>
        <a:p>
          <a:r>
            <a:rPr lang="en-US" sz="1800" dirty="0" smtClean="0"/>
            <a:t>Sequestered</a:t>
          </a:r>
          <a:endParaRPr lang="en-US" sz="1800" dirty="0"/>
        </a:p>
      </dgm:t>
    </dgm:pt>
    <dgm:pt modelId="{1C2CC6E8-3CD5-4EE8-851C-12651FBC7B12}" type="parTrans" cxnId="{5BAEAB35-8232-4982-9220-D5F3C3BF5A9E}">
      <dgm:prSet/>
      <dgm:spPr/>
      <dgm:t>
        <a:bodyPr/>
        <a:lstStyle/>
        <a:p>
          <a:endParaRPr lang="en-US"/>
        </a:p>
      </dgm:t>
    </dgm:pt>
    <dgm:pt modelId="{F7438C57-FEF1-4D85-B307-E249933D83F4}" type="sibTrans" cxnId="{5BAEAB35-8232-4982-9220-D5F3C3BF5A9E}">
      <dgm:prSet/>
      <dgm:spPr/>
      <dgm:t>
        <a:bodyPr/>
        <a:lstStyle/>
        <a:p>
          <a:endParaRPr lang="en-US"/>
        </a:p>
      </dgm:t>
    </dgm:pt>
    <dgm:pt modelId="{AE01DE81-4040-4383-9F00-72DC87349C6D}">
      <dgm:prSet phldrT="[Text]"/>
      <dgm:spPr>
        <a:solidFill>
          <a:schemeClr val="tx2">
            <a:lumMod val="10000"/>
            <a:lumOff val="90000"/>
            <a:alpha val="90000"/>
          </a:schemeClr>
        </a:solidFill>
      </dgm:spPr>
      <dgm:t>
        <a:bodyPr/>
        <a:lstStyle/>
        <a:p>
          <a:r>
            <a:rPr lang="en-US" dirty="0" smtClean="0"/>
            <a:t>Carbon dioxide is also removed from the atmosphere (or “sequestered”) when it is absorbed by plants or other biological sinks as part of the biological carbon cycle.  </a:t>
          </a:r>
          <a:endParaRPr lang="en-US" dirty="0"/>
        </a:p>
      </dgm:t>
    </dgm:pt>
    <dgm:pt modelId="{C5641A36-8A2C-46E7-BD87-E3920CAFFAF2}" type="parTrans" cxnId="{510F9357-2FCE-4FFA-8429-9205DE7E2FC3}">
      <dgm:prSet/>
      <dgm:spPr/>
      <dgm:t>
        <a:bodyPr/>
        <a:lstStyle/>
        <a:p>
          <a:endParaRPr lang="en-US"/>
        </a:p>
      </dgm:t>
    </dgm:pt>
    <dgm:pt modelId="{99514E22-30F3-4736-B298-EACA58D25BDA}" type="sibTrans" cxnId="{510F9357-2FCE-4FFA-8429-9205DE7E2FC3}">
      <dgm:prSet/>
      <dgm:spPr/>
      <dgm:t>
        <a:bodyPr/>
        <a:lstStyle/>
        <a:p>
          <a:endParaRPr lang="en-US"/>
        </a:p>
      </dgm:t>
    </dgm:pt>
    <dgm:pt modelId="{7790AC67-7BC5-4676-A0B8-B5E2C8DF828C}">
      <dgm:prSet phldrT="[Text]" custT="1"/>
      <dgm:spPr/>
      <dgm:t>
        <a:bodyPr/>
        <a:lstStyle/>
        <a:p>
          <a:r>
            <a:rPr lang="en-US" sz="1800" dirty="0" smtClean="0"/>
            <a:t>Offset</a:t>
          </a:r>
          <a:endParaRPr lang="en-US" sz="1800" dirty="0"/>
        </a:p>
      </dgm:t>
    </dgm:pt>
    <dgm:pt modelId="{6D89403C-37D9-4D02-8C3A-694D4429FB4C}" type="parTrans" cxnId="{BF325510-EB96-4A23-8271-78628DB948E7}">
      <dgm:prSet/>
      <dgm:spPr/>
      <dgm:t>
        <a:bodyPr/>
        <a:lstStyle/>
        <a:p>
          <a:endParaRPr lang="en-US"/>
        </a:p>
      </dgm:t>
    </dgm:pt>
    <dgm:pt modelId="{4E5D4EDC-A94D-4DE8-9779-72C0BB8720D8}" type="sibTrans" cxnId="{BF325510-EB96-4A23-8271-78628DB948E7}">
      <dgm:prSet/>
      <dgm:spPr/>
      <dgm:t>
        <a:bodyPr/>
        <a:lstStyle/>
        <a:p>
          <a:endParaRPr lang="en-US"/>
        </a:p>
      </dgm:t>
    </dgm:pt>
    <dgm:pt modelId="{69DB5A26-0F7E-4C21-8DE9-BBD1406CA6C1}">
      <dgm:prSet phldrT="[Text]"/>
      <dgm:spPr>
        <a:solidFill>
          <a:schemeClr val="accent4">
            <a:lumMod val="20000"/>
            <a:lumOff val="80000"/>
            <a:alpha val="90000"/>
          </a:schemeClr>
        </a:solidFill>
      </dgm:spPr>
      <dgm:t>
        <a:bodyPr/>
        <a:lstStyle/>
        <a:p>
          <a:r>
            <a:rPr lang="en-US" dirty="0" smtClean="0"/>
            <a:t>With offsets, one emitter pays another to either reduce emissions or sequester carbon</a:t>
          </a:r>
          <a:endParaRPr lang="en-US" dirty="0"/>
        </a:p>
      </dgm:t>
    </dgm:pt>
    <dgm:pt modelId="{B5932164-4B6D-4A84-A0C8-D12AB98D1368}" type="parTrans" cxnId="{B268E170-5DA9-48C2-863F-31EC83315CEC}">
      <dgm:prSet/>
      <dgm:spPr/>
      <dgm:t>
        <a:bodyPr/>
        <a:lstStyle/>
        <a:p>
          <a:endParaRPr lang="en-US"/>
        </a:p>
      </dgm:t>
    </dgm:pt>
    <dgm:pt modelId="{54F8A70E-E6D9-4049-8DB7-5607806A49E9}" type="sibTrans" cxnId="{B268E170-5DA9-48C2-863F-31EC83315CEC}">
      <dgm:prSet/>
      <dgm:spPr/>
      <dgm:t>
        <a:bodyPr/>
        <a:lstStyle/>
        <a:p>
          <a:endParaRPr lang="en-US"/>
        </a:p>
      </dgm:t>
    </dgm:pt>
    <dgm:pt modelId="{21A4D93C-2CC9-4201-9B13-B2D388B93E45}" type="pres">
      <dgm:prSet presAssocID="{67F6DF0A-2AF2-44D2-9CDD-A7DC36C95329}" presName="Name0" presStyleCnt="0">
        <dgm:presLayoutVars>
          <dgm:dir/>
          <dgm:animLvl val="lvl"/>
          <dgm:resizeHandles val="exact"/>
        </dgm:presLayoutVars>
      </dgm:prSet>
      <dgm:spPr/>
      <dgm:t>
        <a:bodyPr/>
        <a:lstStyle/>
        <a:p>
          <a:endParaRPr lang="en-US"/>
        </a:p>
      </dgm:t>
    </dgm:pt>
    <dgm:pt modelId="{D84D20E6-AEEB-49BF-9137-902C399DD5DC}" type="pres">
      <dgm:prSet presAssocID="{D3E7ABA3-56DE-446E-8C78-2DA0474D7F4B}" presName="linNode" presStyleCnt="0"/>
      <dgm:spPr/>
    </dgm:pt>
    <dgm:pt modelId="{4ED02CCF-9D29-49AF-810F-2126EF047948}" type="pres">
      <dgm:prSet presAssocID="{D3E7ABA3-56DE-446E-8C78-2DA0474D7F4B}" presName="parentText" presStyleLbl="node1" presStyleIdx="0" presStyleCnt="3" custScaleX="85185" custLinFactNeighborX="-4167" custLinFactNeighborY="-151">
        <dgm:presLayoutVars>
          <dgm:chMax val="1"/>
          <dgm:bulletEnabled val="1"/>
        </dgm:presLayoutVars>
      </dgm:prSet>
      <dgm:spPr/>
      <dgm:t>
        <a:bodyPr/>
        <a:lstStyle/>
        <a:p>
          <a:endParaRPr lang="en-US"/>
        </a:p>
      </dgm:t>
    </dgm:pt>
    <dgm:pt modelId="{F7A8DA74-1482-46ED-80E0-1CD7B1258120}" type="pres">
      <dgm:prSet presAssocID="{D3E7ABA3-56DE-446E-8C78-2DA0474D7F4B}" presName="descendantText" presStyleLbl="alignAccFollowNode1" presStyleIdx="0" presStyleCnt="3" custScaleX="109536" custScaleY="171958">
        <dgm:presLayoutVars>
          <dgm:bulletEnabled val="1"/>
        </dgm:presLayoutVars>
      </dgm:prSet>
      <dgm:spPr/>
      <dgm:t>
        <a:bodyPr/>
        <a:lstStyle/>
        <a:p>
          <a:endParaRPr lang="en-US"/>
        </a:p>
      </dgm:t>
    </dgm:pt>
    <dgm:pt modelId="{7ADD7B03-3DF5-4218-BF02-6EBF7F78F6B8}" type="pres">
      <dgm:prSet presAssocID="{78FE7CCD-8777-42BF-BC9C-7FD1F7F2B37C}" presName="sp" presStyleCnt="0"/>
      <dgm:spPr/>
    </dgm:pt>
    <dgm:pt modelId="{49008D78-F55B-4F42-930A-3CE942BA1E94}" type="pres">
      <dgm:prSet presAssocID="{A8581AED-AF55-4054-B189-5FFDA5715693}" presName="linNode" presStyleCnt="0"/>
      <dgm:spPr/>
    </dgm:pt>
    <dgm:pt modelId="{62E3B3CD-6974-4998-907A-E14FB5F93939}" type="pres">
      <dgm:prSet presAssocID="{A8581AED-AF55-4054-B189-5FFDA5715693}" presName="parentText" presStyleLbl="node1" presStyleIdx="1" presStyleCnt="3" custScaleX="85185" custLinFactNeighborX="-4167" custLinFactNeighborY="-151">
        <dgm:presLayoutVars>
          <dgm:chMax val="1"/>
          <dgm:bulletEnabled val="1"/>
        </dgm:presLayoutVars>
      </dgm:prSet>
      <dgm:spPr/>
      <dgm:t>
        <a:bodyPr/>
        <a:lstStyle/>
        <a:p>
          <a:endParaRPr lang="en-US"/>
        </a:p>
      </dgm:t>
    </dgm:pt>
    <dgm:pt modelId="{19DDE4F3-E4BF-4DFD-8B8F-B9ED8B05F6C1}" type="pres">
      <dgm:prSet presAssocID="{A8581AED-AF55-4054-B189-5FFDA5715693}" presName="descendantText" presStyleLbl="alignAccFollowNode1" presStyleIdx="1" presStyleCnt="3" custScaleX="109536" custScaleY="171958">
        <dgm:presLayoutVars>
          <dgm:bulletEnabled val="1"/>
        </dgm:presLayoutVars>
      </dgm:prSet>
      <dgm:spPr/>
      <dgm:t>
        <a:bodyPr/>
        <a:lstStyle/>
        <a:p>
          <a:endParaRPr lang="en-US"/>
        </a:p>
      </dgm:t>
    </dgm:pt>
    <dgm:pt modelId="{FF498940-1454-40AE-9025-34125AF3B42E}" type="pres">
      <dgm:prSet presAssocID="{F7438C57-FEF1-4D85-B307-E249933D83F4}" presName="sp" presStyleCnt="0"/>
      <dgm:spPr/>
    </dgm:pt>
    <dgm:pt modelId="{DA0FF768-A9B0-4401-B365-B7807F343155}" type="pres">
      <dgm:prSet presAssocID="{7790AC67-7BC5-4676-A0B8-B5E2C8DF828C}" presName="linNode" presStyleCnt="0"/>
      <dgm:spPr/>
    </dgm:pt>
    <dgm:pt modelId="{E1BF74F5-C690-447C-859C-FC1AA2A00F25}" type="pres">
      <dgm:prSet presAssocID="{7790AC67-7BC5-4676-A0B8-B5E2C8DF828C}" presName="parentText" presStyleLbl="node1" presStyleIdx="2" presStyleCnt="3" custScaleX="85185" custLinFactNeighborX="-4167" custLinFactNeighborY="-151">
        <dgm:presLayoutVars>
          <dgm:chMax val="1"/>
          <dgm:bulletEnabled val="1"/>
        </dgm:presLayoutVars>
      </dgm:prSet>
      <dgm:spPr/>
      <dgm:t>
        <a:bodyPr/>
        <a:lstStyle/>
        <a:p>
          <a:endParaRPr lang="en-US"/>
        </a:p>
      </dgm:t>
    </dgm:pt>
    <dgm:pt modelId="{C973AE29-CEF5-4BEE-9772-4A9C0BF12589}" type="pres">
      <dgm:prSet presAssocID="{7790AC67-7BC5-4676-A0B8-B5E2C8DF828C}" presName="descendantText" presStyleLbl="alignAccFollowNode1" presStyleIdx="2" presStyleCnt="3" custScaleX="109536" custScaleY="171958">
        <dgm:presLayoutVars>
          <dgm:bulletEnabled val="1"/>
        </dgm:presLayoutVars>
      </dgm:prSet>
      <dgm:spPr/>
      <dgm:t>
        <a:bodyPr/>
        <a:lstStyle/>
        <a:p>
          <a:endParaRPr lang="en-US"/>
        </a:p>
      </dgm:t>
    </dgm:pt>
  </dgm:ptLst>
  <dgm:cxnLst>
    <dgm:cxn modelId="{C19D3CA6-3E06-482F-B5FD-9CD497DF6A45}" type="presOf" srcId="{7790AC67-7BC5-4676-A0B8-B5E2C8DF828C}" destId="{E1BF74F5-C690-447C-859C-FC1AA2A00F25}" srcOrd="0" destOrd="0" presId="urn:microsoft.com/office/officeart/2005/8/layout/vList5"/>
    <dgm:cxn modelId="{EF0A65DE-D6D2-4921-9213-A50F43655802}" type="presOf" srcId="{DE793625-609E-4025-809C-DA8228C9B6D0}" destId="{F7A8DA74-1482-46ED-80E0-1CD7B1258120}" srcOrd="0" destOrd="0" presId="urn:microsoft.com/office/officeart/2005/8/layout/vList5"/>
    <dgm:cxn modelId="{A342BEAB-5ED3-47BE-9A10-23D91535A928}" type="presOf" srcId="{D3E7ABA3-56DE-446E-8C78-2DA0474D7F4B}" destId="{4ED02CCF-9D29-49AF-810F-2126EF047948}" srcOrd="0" destOrd="0" presId="urn:microsoft.com/office/officeart/2005/8/layout/vList5"/>
    <dgm:cxn modelId="{5BAEAB35-8232-4982-9220-D5F3C3BF5A9E}" srcId="{67F6DF0A-2AF2-44D2-9CDD-A7DC36C95329}" destId="{A8581AED-AF55-4054-B189-5FFDA5715693}" srcOrd="1" destOrd="0" parTransId="{1C2CC6E8-3CD5-4EE8-851C-12651FBC7B12}" sibTransId="{F7438C57-FEF1-4D85-B307-E249933D83F4}"/>
    <dgm:cxn modelId="{CF50230F-3C88-4918-99CB-8632D689824B}" srcId="{D3E7ABA3-56DE-446E-8C78-2DA0474D7F4B}" destId="{DE793625-609E-4025-809C-DA8228C9B6D0}" srcOrd="0" destOrd="0" parTransId="{F06B832E-EFBB-4ACD-94B4-6E597CAFF718}" sibTransId="{818E8B71-B3C7-4119-80F3-1AC15B78A15B}"/>
    <dgm:cxn modelId="{BF325510-EB96-4A23-8271-78628DB948E7}" srcId="{67F6DF0A-2AF2-44D2-9CDD-A7DC36C95329}" destId="{7790AC67-7BC5-4676-A0B8-B5E2C8DF828C}" srcOrd="2" destOrd="0" parTransId="{6D89403C-37D9-4D02-8C3A-694D4429FB4C}" sibTransId="{4E5D4EDC-A94D-4DE8-9779-72C0BB8720D8}"/>
    <dgm:cxn modelId="{2145C042-247D-49D9-BC4D-FF1192532106}" type="presOf" srcId="{A8581AED-AF55-4054-B189-5FFDA5715693}" destId="{62E3B3CD-6974-4998-907A-E14FB5F93939}" srcOrd="0" destOrd="0" presId="urn:microsoft.com/office/officeart/2005/8/layout/vList5"/>
    <dgm:cxn modelId="{BF796FB2-AA1B-4E46-977C-BE968897BA4D}" type="presOf" srcId="{69DB5A26-0F7E-4C21-8DE9-BBD1406CA6C1}" destId="{C973AE29-CEF5-4BEE-9772-4A9C0BF12589}" srcOrd="0" destOrd="0" presId="urn:microsoft.com/office/officeart/2005/8/layout/vList5"/>
    <dgm:cxn modelId="{2ECEFC7A-8B8B-461C-A047-E1C0D1D4850B}" srcId="{67F6DF0A-2AF2-44D2-9CDD-A7DC36C95329}" destId="{D3E7ABA3-56DE-446E-8C78-2DA0474D7F4B}" srcOrd="0" destOrd="0" parTransId="{754F3F0A-F53D-4913-B38E-7B21EB8ACDE3}" sibTransId="{78FE7CCD-8777-42BF-BC9C-7FD1F7F2B37C}"/>
    <dgm:cxn modelId="{721BE9A3-EFDB-40AA-8A6B-A03AA0327ABA}" type="presOf" srcId="{AE01DE81-4040-4383-9F00-72DC87349C6D}" destId="{19DDE4F3-E4BF-4DFD-8B8F-B9ED8B05F6C1}" srcOrd="0" destOrd="0" presId="urn:microsoft.com/office/officeart/2005/8/layout/vList5"/>
    <dgm:cxn modelId="{85C36859-9811-4361-87B3-5DA313CBD308}" type="presOf" srcId="{67F6DF0A-2AF2-44D2-9CDD-A7DC36C95329}" destId="{21A4D93C-2CC9-4201-9B13-B2D388B93E45}" srcOrd="0" destOrd="0" presId="urn:microsoft.com/office/officeart/2005/8/layout/vList5"/>
    <dgm:cxn modelId="{B268E170-5DA9-48C2-863F-31EC83315CEC}" srcId="{7790AC67-7BC5-4676-A0B8-B5E2C8DF828C}" destId="{69DB5A26-0F7E-4C21-8DE9-BBD1406CA6C1}" srcOrd="0" destOrd="0" parTransId="{B5932164-4B6D-4A84-A0C8-D12AB98D1368}" sibTransId="{54F8A70E-E6D9-4049-8DB7-5607806A49E9}"/>
    <dgm:cxn modelId="{510F9357-2FCE-4FFA-8429-9205DE7E2FC3}" srcId="{A8581AED-AF55-4054-B189-5FFDA5715693}" destId="{AE01DE81-4040-4383-9F00-72DC87349C6D}" srcOrd="0" destOrd="0" parTransId="{C5641A36-8A2C-46E7-BD87-E3920CAFFAF2}" sibTransId="{99514E22-30F3-4736-B298-EACA58D25BDA}"/>
    <dgm:cxn modelId="{D6752F24-DABB-4420-B8D8-7B7555361C25}" type="presParOf" srcId="{21A4D93C-2CC9-4201-9B13-B2D388B93E45}" destId="{D84D20E6-AEEB-49BF-9137-902C399DD5DC}" srcOrd="0" destOrd="0" presId="urn:microsoft.com/office/officeart/2005/8/layout/vList5"/>
    <dgm:cxn modelId="{36659DF3-9DD6-4FFA-B995-BBEAF1B70417}" type="presParOf" srcId="{D84D20E6-AEEB-49BF-9137-902C399DD5DC}" destId="{4ED02CCF-9D29-49AF-810F-2126EF047948}" srcOrd="0" destOrd="0" presId="urn:microsoft.com/office/officeart/2005/8/layout/vList5"/>
    <dgm:cxn modelId="{B5851AD0-C732-4EAA-9654-2FEB8F8CC147}" type="presParOf" srcId="{D84D20E6-AEEB-49BF-9137-902C399DD5DC}" destId="{F7A8DA74-1482-46ED-80E0-1CD7B1258120}" srcOrd="1" destOrd="0" presId="urn:microsoft.com/office/officeart/2005/8/layout/vList5"/>
    <dgm:cxn modelId="{C744F765-64E9-4663-8A07-00F3C71763B4}" type="presParOf" srcId="{21A4D93C-2CC9-4201-9B13-B2D388B93E45}" destId="{7ADD7B03-3DF5-4218-BF02-6EBF7F78F6B8}" srcOrd="1" destOrd="0" presId="urn:microsoft.com/office/officeart/2005/8/layout/vList5"/>
    <dgm:cxn modelId="{732A07C9-1E82-4313-9D52-D88CAB59B9F3}" type="presParOf" srcId="{21A4D93C-2CC9-4201-9B13-B2D388B93E45}" destId="{49008D78-F55B-4F42-930A-3CE942BA1E94}" srcOrd="2" destOrd="0" presId="urn:microsoft.com/office/officeart/2005/8/layout/vList5"/>
    <dgm:cxn modelId="{E2544249-34EE-4E77-9117-9FDF90ECE45A}" type="presParOf" srcId="{49008D78-F55B-4F42-930A-3CE942BA1E94}" destId="{62E3B3CD-6974-4998-907A-E14FB5F93939}" srcOrd="0" destOrd="0" presId="urn:microsoft.com/office/officeart/2005/8/layout/vList5"/>
    <dgm:cxn modelId="{0B305801-802B-4988-9060-0F3842D39EEB}" type="presParOf" srcId="{49008D78-F55B-4F42-930A-3CE942BA1E94}" destId="{19DDE4F3-E4BF-4DFD-8B8F-B9ED8B05F6C1}" srcOrd="1" destOrd="0" presId="urn:microsoft.com/office/officeart/2005/8/layout/vList5"/>
    <dgm:cxn modelId="{A05EF6C8-231E-4C26-966C-76DE851AA5F9}" type="presParOf" srcId="{21A4D93C-2CC9-4201-9B13-B2D388B93E45}" destId="{FF498940-1454-40AE-9025-34125AF3B42E}" srcOrd="3" destOrd="0" presId="urn:microsoft.com/office/officeart/2005/8/layout/vList5"/>
    <dgm:cxn modelId="{71BB90DF-D021-4183-B94D-04FF0A68FF7C}" type="presParOf" srcId="{21A4D93C-2CC9-4201-9B13-B2D388B93E45}" destId="{DA0FF768-A9B0-4401-B365-B7807F343155}" srcOrd="4" destOrd="0" presId="urn:microsoft.com/office/officeart/2005/8/layout/vList5"/>
    <dgm:cxn modelId="{48E05B53-0647-4FD0-ADF3-7D432C669820}" type="presParOf" srcId="{DA0FF768-A9B0-4401-B365-B7807F343155}" destId="{E1BF74F5-C690-447C-859C-FC1AA2A00F25}" srcOrd="0" destOrd="0" presId="urn:microsoft.com/office/officeart/2005/8/layout/vList5"/>
    <dgm:cxn modelId="{297FD25F-1DD0-441A-89B0-8CEC5B40CCB4}" type="presParOf" srcId="{DA0FF768-A9B0-4401-B365-B7807F343155}" destId="{C973AE29-CEF5-4BEE-9772-4A9C0BF1258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tIns="182880"/>
        <a:lstStyle/>
        <a:p>
          <a:r>
            <a:rPr lang="en-US" sz="1400" dirty="0" smtClean="0"/>
            <a:t>At Caterpillar’s production plant in </a:t>
          </a:r>
          <a:r>
            <a:rPr lang="en-US" sz="1400" dirty="0" err="1" smtClean="0"/>
            <a:t>Mossville</a:t>
          </a:r>
          <a:r>
            <a:rPr lang="en-US" sz="1400" dirty="0" smtClean="0"/>
            <a:t>, IL, a steam trap leak was identified in the steam delivery system by identifying the steam loss. Once the leak was fixed, the company saved 4,890 </a:t>
          </a:r>
          <a:r>
            <a:rPr lang="en-US" sz="1400" dirty="0" err="1" smtClean="0"/>
            <a:t>MWh</a:t>
          </a:r>
          <a:r>
            <a:rPr lang="en-US" sz="1400" dirty="0" smtClean="0"/>
            <a:t> of energy and 2,757 MT of CO</a:t>
          </a:r>
          <a:r>
            <a:rPr lang="en-US" sz="1400" baseline="-25000" dirty="0" smtClean="0"/>
            <a:t>2</a:t>
          </a:r>
          <a:r>
            <a:rPr lang="en-US" sz="1400" baseline="0" dirty="0" smtClean="0"/>
            <a:t> annually, thereby dramatically reducing the company’s energy bill. </a:t>
          </a:r>
          <a:r>
            <a:rPr lang="en-US" sz="1400" dirty="0" smtClean="0"/>
            <a:t> </a:t>
          </a:r>
          <a:r>
            <a:rPr lang="en-US" sz="1400" baseline="30000" dirty="0" smtClean="0"/>
            <a:t>2</a:t>
          </a:r>
          <a:r>
            <a:rPr lang="en-US" sz="1400" dirty="0" smtClean="0"/>
            <a:t>  </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7653074D-C5AE-46B8-924F-DE29DF38B74A}" srcId="{FFC9B2A8-8099-4EE4-B21E-726F4DF27A71}" destId="{112CA22B-B042-40A5-9794-0730A5CA5011}" srcOrd="0" destOrd="0" parTransId="{DE105B56-DA8B-4AD7-8123-FF2C2A60A9B6}" sibTransId="{CCDA51FA-D6D3-44AF-8470-BB9D8CB320E8}"/>
    <dgm:cxn modelId="{01EAFEAD-7469-4030-89E4-A7BBC4C8C808}" type="presOf" srcId="{112CA22B-B042-40A5-9794-0730A5CA5011}" destId="{04D9B468-C7DB-4896-A785-625B2A83C092}" srcOrd="0" destOrd="0" presId="urn:microsoft.com/office/officeart/2005/8/layout/hList2"/>
    <dgm:cxn modelId="{13BE14D5-F85A-4CE6-81CC-524D68387819}" type="presOf" srcId="{FFC9B2A8-8099-4EE4-B21E-726F4DF27A71}" destId="{D325A295-D3B8-4E94-8C14-A76270783C88}" srcOrd="0" destOrd="0" presId="urn:microsoft.com/office/officeart/2005/8/layout/hList2"/>
    <dgm:cxn modelId="{8E598CBA-1EF6-47D0-A289-CBF42156D32D}"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4501C1DF-7857-42E1-ABCC-8CA2952B87DF}" type="presParOf" srcId="{F48E3D62-5A5C-47D5-8CC0-6C5ECB4A1EE9}" destId="{04692C2A-C643-4A3E-AB35-433D0BFFF17F}" srcOrd="0" destOrd="0" presId="urn:microsoft.com/office/officeart/2005/8/layout/hList2"/>
    <dgm:cxn modelId="{BC65CD45-B395-4A9B-B117-96BB3763AA68}" type="presParOf" srcId="{04692C2A-C643-4A3E-AB35-433D0BFFF17F}" destId="{CE974109-CA0F-440F-94D3-0CD624624309}" srcOrd="0" destOrd="0" presId="urn:microsoft.com/office/officeart/2005/8/layout/hList2"/>
    <dgm:cxn modelId="{C8FFADF1-C304-4DA4-BAC8-0010D99F2AC6}" type="presParOf" srcId="{04692C2A-C643-4A3E-AB35-433D0BFFF17F}" destId="{04D9B468-C7DB-4896-A785-625B2A83C092}" srcOrd="1" destOrd="0" presId="urn:microsoft.com/office/officeart/2005/8/layout/hList2"/>
    <dgm:cxn modelId="{59503869-3698-47E7-899C-BA1F97628AE2}"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Climate Change/GHG Emissions</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55F01033-3F41-4441-BCAB-3761696DDA82}">
      <dgm:prSet phldrT="[Text]" custT="1"/>
      <dgm:spPr/>
      <dgm:t>
        <a:bodyPr/>
        <a:lstStyle/>
        <a:p>
          <a:r>
            <a:rPr lang="en-US" sz="1400" dirty="0" smtClean="0"/>
            <a:t>General Information</a:t>
          </a:r>
          <a:endParaRPr lang="en-US" sz="1400" dirty="0"/>
        </a:p>
      </dgm:t>
    </dgm:pt>
    <dgm:pt modelId="{F3BDB330-83AE-49C9-A92D-ECAF74A92567}" type="parTrans" cxnId="{5C0164C1-5468-4586-98B7-4BF72978EA20}">
      <dgm:prSet/>
      <dgm:spPr/>
      <dgm:t>
        <a:bodyPr/>
        <a:lstStyle/>
        <a:p>
          <a:endParaRPr lang="en-US"/>
        </a:p>
      </dgm:t>
    </dgm:pt>
    <dgm:pt modelId="{EF822ABD-57A3-4451-82D5-B9CC665553D5}" type="sibTrans" cxnId="{5C0164C1-5468-4586-98B7-4BF72978EA20}">
      <dgm:prSet/>
      <dgm:spPr/>
      <dgm:t>
        <a:bodyPr/>
        <a:lstStyle/>
        <a:p>
          <a:endParaRPr lang="en-US"/>
        </a:p>
      </dgm:t>
    </dgm:pt>
    <dgm:pt modelId="{DF468A87-6145-4BE5-A2B5-00843B8ABABF}">
      <dgm:prSet phldrT="[Text]" custT="1"/>
      <dgm:spPr/>
      <dgm:t>
        <a:bodyPr/>
        <a:lstStyle/>
        <a:p>
          <a:r>
            <a:rPr lang="en-US" sz="1400" dirty="0" smtClean="0"/>
            <a:t>How-to Guides</a:t>
          </a:r>
          <a:endParaRPr lang="en-US" sz="1400" dirty="0"/>
        </a:p>
      </dgm:t>
    </dgm:pt>
    <dgm:pt modelId="{B75FED53-2862-424C-8C91-1D5A4D26679D}" type="parTrans" cxnId="{B9841963-9B20-4892-941D-308EBD3D60A4}">
      <dgm:prSet/>
      <dgm:spPr/>
      <dgm:t>
        <a:bodyPr/>
        <a:lstStyle/>
        <a:p>
          <a:endParaRPr lang="en-US"/>
        </a:p>
      </dgm:t>
    </dgm:pt>
    <dgm:pt modelId="{9CAA0811-B55F-48B9-A721-2E488FF62216}" type="sibTrans" cxnId="{B9841963-9B20-4892-941D-308EBD3D60A4}">
      <dgm:prSet/>
      <dgm:spPr/>
      <dgm:t>
        <a:bodyPr/>
        <a:lstStyle/>
        <a:p>
          <a:endParaRPr lang="en-US"/>
        </a:p>
      </dgm:t>
    </dgm:pt>
    <dgm:pt modelId="{CD05E8E0-C758-4D96-A5DB-5C954A4C0619}">
      <dgm:prSet phldrT="[Text]" custT="1"/>
      <dgm:spPr/>
      <dgm:t>
        <a:bodyPr/>
        <a:lstStyle/>
        <a:p>
          <a:r>
            <a:rPr lang="en-US" sz="1400" dirty="0" smtClean="0"/>
            <a:t>Metrics/Assessment Tools</a:t>
          </a:r>
          <a:endParaRPr lang="en-US" sz="1400" dirty="0"/>
        </a:p>
      </dgm:t>
    </dgm:pt>
    <dgm:pt modelId="{D6DEA30A-BE29-4581-B02B-608C17E1AF4F}" type="parTrans" cxnId="{A7DED2DA-66D0-4DB1-9949-17DC865A1BE7}">
      <dgm:prSet/>
      <dgm:spPr/>
      <dgm:t>
        <a:bodyPr/>
        <a:lstStyle/>
        <a:p>
          <a:endParaRPr lang="en-US"/>
        </a:p>
      </dgm:t>
    </dgm:pt>
    <dgm:pt modelId="{5CF1B2C0-6881-4F5F-A7D6-1FDF02E62B4B}" type="sibTrans" cxnId="{A7DED2DA-66D0-4DB1-9949-17DC865A1BE7}">
      <dgm:prSet/>
      <dgm:spPr/>
      <dgm:t>
        <a:bodyPr/>
        <a:lstStyle/>
        <a:p>
          <a:endParaRPr lang="en-US"/>
        </a:p>
      </dgm:t>
    </dgm:pt>
    <dgm:pt modelId="{429E98C1-F688-4F78-8AB3-8E4777CA72FE}">
      <dgm:prSet phldrT="[Text]" custT="1"/>
      <dgm:spPr/>
      <dgm:t>
        <a:bodyPr/>
        <a:lstStyle/>
        <a:p>
          <a:r>
            <a:rPr lang="en-US" sz="1400" dirty="0" smtClean="0"/>
            <a:t>Voluntary or Partnership Programs </a:t>
          </a:r>
          <a:endParaRPr lang="en-US" sz="1400" dirty="0"/>
        </a:p>
      </dgm:t>
    </dgm:pt>
    <dgm:pt modelId="{F793A631-0E5C-4C9A-B7E9-14C567A7C4C6}" type="parTrans" cxnId="{0EF42EC9-F817-4AF8-A57F-44738BF649DE}">
      <dgm:prSet/>
      <dgm:spPr/>
      <dgm:t>
        <a:bodyPr/>
        <a:lstStyle/>
        <a:p>
          <a:endParaRPr lang="en-US"/>
        </a:p>
      </dgm:t>
    </dgm:pt>
    <dgm:pt modelId="{79E122D0-DEE8-41C1-809A-064CBF2E51F3}" type="sibTrans" cxnId="{0EF42EC9-F817-4AF8-A57F-44738BF649DE}">
      <dgm:prSet/>
      <dgm:spPr/>
      <dgm:t>
        <a:bodyPr/>
        <a:lstStyle/>
        <a:p>
          <a:endParaRPr lang="en-US"/>
        </a:p>
      </dgm:t>
    </dgm:pt>
    <dgm:pt modelId="{BE23C8F4-3477-4EE2-A8B4-44444A1C88D2}">
      <dgm:prSet phldrT="[Text]" custT="1"/>
      <dgm:spPr/>
      <dgm:t>
        <a:bodyPr/>
        <a:lstStyle/>
        <a:p>
          <a:r>
            <a:rPr lang="en-US" sz="1400" dirty="0" smtClean="0"/>
            <a:t>Energy Efficiency</a:t>
          </a:r>
          <a:endParaRPr lang="en-US" sz="1400" dirty="0"/>
        </a:p>
      </dgm:t>
    </dgm:pt>
    <dgm:pt modelId="{5A57E4AC-CC21-453E-8AB2-7B75395B82CB}" type="parTrans" cxnId="{033C923D-773E-44C1-9900-5D0BD94560AD}">
      <dgm:prSet/>
      <dgm:spPr/>
      <dgm:t>
        <a:bodyPr/>
        <a:lstStyle/>
        <a:p>
          <a:endParaRPr lang="en-US"/>
        </a:p>
      </dgm:t>
    </dgm:pt>
    <dgm:pt modelId="{9C7385BC-42E3-484E-BB34-DE49B310B6EE}" type="sibTrans" cxnId="{033C923D-773E-44C1-9900-5D0BD94560AD}">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4ADF6640-EEC9-4122-A2BD-292D3B937FAD}" type="presOf" srcId="{BE23C8F4-3477-4EE2-A8B4-44444A1C88D2}" destId="{04D9B468-C7DB-4896-A785-625B2A83C092}" srcOrd="0" destOrd="1" presId="urn:microsoft.com/office/officeart/2005/8/layout/hList2"/>
    <dgm:cxn modelId="{F2235593-D83B-4B80-951D-B27D0EF6B880}" type="presOf" srcId="{55F01033-3F41-4441-BCAB-3761696DDA82}" destId="{04D9B468-C7DB-4896-A785-625B2A83C092}" srcOrd="0" destOrd="2"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93A74B0E-A835-449F-931E-59E5261BB264}" type="presOf" srcId="{429E98C1-F688-4F78-8AB3-8E4777CA72FE}" destId="{04D9B468-C7DB-4896-A785-625B2A83C092}" srcOrd="0" destOrd="5" presId="urn:microsoft.com/office/officeart/2005/8/layout/hList2"/>
    <dgm:cxn modelId="{B9841963-9B20-4892-941D-308EBD3D60A4}" srcId="{FFC9B2A8-8099-4EE4-B21E-726F4DF27A71}" destId="{DF468A87-6145-4BE5-A2B5-00843B8ABABF}" srcOrd="3" destOrd="0" parTransId="{B75FED53-2862-424C-8C91-1D5A4D26679D}" sibTransId="{9CAA0811-B55F-48B9-A721-2E488FF62216}"/>
    <dgm:cxn modelId="{6ED9AA1D-17D9-4BDE-B87B-96F49B23BB33}" type="presOf" srcId="{112CA22B-B042-40A5-9794-0730A5CA5011}" destId="{04D9B468-C7DB-4896-A785-625B2A83C092}" srcOrd="0" destOrd="0" presId="urn:microsoft.com/office/officeart/2005/8/layout/hList2"/>
    <dgm:cxn modelId="{9EE44249-5F1A-4CA2-A0BC-674E7B784166}" type="presOf" srcId="{706CC38C-CCAA-416E-8B41-25CAA89F1897}" destId="{F48E3D62-5A5C-47D5-8CC0-6C5ECB4A1EE9}" srcOrd="0" destOrd="0" presId="urn:microsoft.com/office/officeart/2005/8/layout/hList2"/>
    <dgm:cxn modelId="{FBEA7C4A-5217-4CC4-97CB-B0D4939DBE13}" type="presOf" srcId="{CD05E8E0-C758-4D96-A5DB-5C954A4C0619}" destId="{04D9B468-C7DB-4896-A785-625B2A83C092}" srcOrd="0" destOrd="4" presId="urn:microsoft.com/office/officeart/2005/8/layout/hList2"/>
    <dgm:cxn modelId="{0EF42EC9-F817-4AF8-A57F-44738BF649DE}" srcId="{FFC9B2A8-8099-4EE4-B21E-726F4DF27A71}" destId="{429E98C1-F688-4F78-8AB3-8E4777CA72FE}" srcOrd="5" destOrd="0" parTransId="{F793A631-0E5C-4C9A-B7E9-14C567A7C4C6}" sibTransId="{79E122D0-DEE8-41C1-809A-064CBF2E51F3}"/>
    <dgm:cxn modelId="{033C923D-773E-44C1-9900-5D0BD94560AD}" srcId="{FFC9B2A8-8099-4EE4-B21E-726F4DF27A71}" destId="{BE23C8F4-3477-4EE2-A8B4-44444A1C88D2}" srcOrd="1" destOrd="0" parTransId="{5A57E4AC-CC21-453E-8AB2-7B75395B82CB}" sibTransId="{9C7385BC-42E3-484E-BB34-DE49B310B6EE}"/>
    <dgm:cxn modelId="{A7DED2DA-66D0-4DB1-9949-17DC865A1BE7}" srcId="{FFC9B2A8-8099-4EE4-B21E-726F4DF27A71}" destId="{CD05E8E0-C758-4D96-A5DB-5C954A4C0619}" srcOrd="4" destOrd="0" parTransId="{D6DEA30A-BE29-4581-B02B-608C17E1AF4F}" sibTransId="{5CF1B2C0-6881-4F5F-A7D6-1FDF02E62B4B}"/>
    <dgm:cxn modelId="{5C0164C1-5468-4586-98B7-4BF72978EA20}" srcId="{FFC9B2A8-8099-4EE4-B21E-726F4DF27A71}" destId="{55F01033-3F41-4441-BCAB-3761696DDA82}" srcOrd="2" destOrd="0" parTransId="{F3BDB330-83AE-49C9-A92D-ECAF74A92567}" sibTransId="{EF822ABD-57A3-4451-82D5-B9CC665553D5}"/>
    <dgm:cxn modelId="{9DA83236-A28E-427C-89E4-66234CEA6DFB}" type="presOf" srcId="{DF468A87-6145-4BE5-A2B5-00843B8ABABF}" destId="{04D9B468-C7DB-4896-A785-625B2A83C092}" srcOrd="0" destOrd="3"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D66CF9E6-0C8D-45EB-999E-A8D77AD178B0}" type="presOf" srcId="{FFC9B2A8-8099-4EE4-B21E-726F4DF27A71}" destId="{D325A295-D3B8-4E94-8C14-A76270783C88}" srcOrd="0" destOrd="0" presId="urn:microsoft.com/office/officeart/2005/8/layout/hList2"/>
    <dgm:cxn modelId="{D6E6FFD6-E557-4244-B9D0-550878984592}" type="presParOf" srcId="{F48E3D62-5A5C-47D5-8CC0-6C5ECB4A1EE9}" destId="{04692C2A-C643-4A3E-AB35-433D0BFFF17F}" srcOrd="0" destOrd="0" presId="urn:microsoft.com/office/officeart/2005/8/layout/hList2"/>
    <dgm:cxn modelId="{8E367035-1A18-415F-96D6-090B0DBB40B6}" type="presParOf" srcId="{04692C2A-C643-4A3E-AB35-433D0BFFF17F}" destId="{CE974109-CA0F-440F-94D3-0CD624624309}" srcOrd="0" destOrd="0" presId="urn:microsoft.com/office/officeart/2005/8/layout/hList2"/>
    <dgm:cxn modelId="{FF89178D-0084-4A85-80F3-53853EBBCDFE}" type="presParOf" srcId="{04692C2A-C643-4A3E-AB35-433D0BFFF17F}" destId="{04D9B468-C7DB-4896-A785-625B2A83C092}" srcOrd="1" destOrd="0" presId="urn:microsoft.com/office/officeart/2005/8/layout/hList2"/>
    <dgm:cxn modelId="{97A892B4-056A-4184-937A-B6172974DDFB}"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3306C4-608D-490E-9132-BEE406A7EB7D}"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en-US"/>
        </a:p>
      </dgm:t>
    </dgm:pt>
    <dgm:pt modelId="{DF27C5A2-6EBB-4555-BE85-C2ACB0558632}">
      <dgm:prSet custT="1">
        <dgm:style>
          <a:lnRef idx="0">
            <a:schemeClr val="accent5"/>
          </a:lnRef>
          <a:fillRef idx="3">
            <a:schemeClr val="accent5"/>
          </a:fillRef>
          <a:effectRef idx="3">
            <a:schemeClr val="accent5"/>
          </a:effectRef>
          <a:fontRef idx="minor">
            <a:schemeClr val="lt1"/>
          </a:fontRef>
        </dgm:style>
      </dgm:prSet>
      <dgm:spPr/>
      <dgm:t>
        <a:bodyPr/>
        <a:lstStyle/>
        <a:p>
          <a:r>
            <a:rPr lang="en-US" sz="2900" dirty="0" smtClean="0"/>
            <a:t>Improved Distribution</a:t>
          </a:r>
        </a:p>
      </dgm:t>
    </dgm:pt>
    <dgm:pt modelId="{F22E9E14-89DC-43C8-BD11-2D8A6EB8E023}" type="parTrans" cxnId="{80186487-07CC-4550-9FB8-DF5DDCFD54BB}">
      <dgm:prSet/>
      <dgm:spPr/>
      <dgm:t>
        <a:bodyPr/>
        <a:lstStyle/>
        <a:p>
          <a:endParaRPr lang="en-US"/>
        </a:p>
      </dgm:t>
    </dgm:pt>
    <dgm:pt modelId="{A5D25A08-F0FB-48C3-A007-474EF16A7AE5}" type="sibTrans" cxnId="{80186487-07CC-4550-9FB8-DF5DDCFD54BB}">
      <dgm:prSet/>
      <dgm:spPr/>
      <dgm:t>
        <a:bodyPr/>
        <a:lstStyle/>
        <a:p>
          <a:endParaRPr lang="en-US"/>
        </a:p>
      </dgm:t>
    </dgm:pt>
    <dgm:pt modelId="{6BA4C1B7-55AE-4D60-B4B9-54BF357EE2E8}">
      <dgm:prSet/>
      <dgm:spPr>
        <a:solidFill>
          <a:schemeClr val="accent5">
            <a:lumMod val="40000"/>
            <a:lumOff val="60000"/>
            <a:alpha val="90000"/>
          </a:schemeClr>
        </a:solidFill>
      </dgm:spPr>
      <dgm:t>
        <a:bodyPr anchor="ctr"/>
        <a:lstStyle/>
        <a:p>
          <a:r>
            <a:rPr lang="en-US" dirty="0" smtClean="0"/>
            <a:t>Reduce your product’s packaging and make it reusable.  Use greener materials for packaging and energy efficient transport.  Improve logistics’ efficiency.</a:t>
          </a:r>
        </a:p>
      </dgm:t>
    </dgm:pt>
    <dgm:pt modelId="{908808E5-8612-4BAF-B469-50DE8371DD71}" type="parTrans" cxnId="{8F55CABB-9416-451D-92E0-854F364067FC}">
      <dgm:prSet/>
      <dgm:spPr/>
      <dgm:t>
        <a:bodyPr/>
        <a:lstStyle/>
        <a:p>
          <a:endParaRPr lang="en-US"/>
        </a:p>
      </dgm:t>
    </dgm:pt>
    <dgm:pt modelId="{6CA08AC4-5EED-4689-8871-6DA2587D7C70}" type="sibTrans" cxnId="{8F55CABB-9416-451D-92E0-854F364067FC}">
      <dgm:prSet/>
      <dgm:spPr/>
      <dgm:t>
        <a:bodyPr/>
        <a:lstStyle/>
        <a:p>
          <a:endParaRPr lang="en-US"/>
        </a:p>
      </dgm:t>
    </dgm:pt>
    <dgm:pt modelId="{FB31803A-6E5B-4236-9839-68F2D1DCF27E}">
      <dgm:prSet custT="1">
        <dgm:style>
          <a:lnRef idx="0">
            <a:schemeClr val="accent6"/>
          </a:lnRef>
          <a:fillRef idx="3">
            <a:schemeClr val="accent6"/>
          </a:fillRef>
          <a:effectRef idx="3">
            <a:schemeClr val="accent6"/>
          </a:effectRef>
          <a:fontRef idx="minor">
            <a:schemeClr val="lt1"/>
          </a:fontRef>
        </dgm:style>
      </dgm:prSet>
      <dgm:spPr/>
      <dgm:t>
        <a:bodyPr/>
        <a:lstStyle/>
        <a:p>
          <a:r>
            <a:rPr lang="en-US" sz="2900" dirty="0" smtClean="0"/>
            <a:t>Use Phase Impacts</a:t>
          </a:r>
        </a:p>
      </dgm:t>
    </dgm:pt>
    <dgm:pt modelId="{4650FD3D-602B-46C4-A4D3-3847E8839FBF}" type="parTrans" cxnId="{624E67E9-FC5C-4C97-B6A5-F37574570689}">
      <dgm:prSet/>
      <dgm:spPr/>
      <dgm:t>
        <a:bodyPr/>
        <a:lstStyle/>
        <a:p>
          <a:endParaRPr lang="en-US"/>
        </a:p>
      </dgm:t>
    </dgm:pt>
    <dgm:pt modelId="{15F53145-948B-4FC5-9EC2-C234BAD1A005}" type="sibTrans" cxnId="{624E67E9-FC5C-4C97-B6A5-F37574570689}">
      <dgm:prSet/>
      <dgm:spPr/>
      <dgm:t>
        <a:bodyPr/>
        <a:lstStyle/>
        <a:p>
          <a:endParaRPr lang="en-US"/>
        </a:p>
      </dgm:t>
    </dgm:pt>
    <dgm:pt modelId="{0CA86EBD-93D4-4550-908A-E79D793D743D}">
      <dgm:prSet/>
      <dgm:spPr>
        <a:solidFill>
          <a:schemeClr val="accent6">
            <a:lumMod val="40000"/>
            <a:lumOff val="60000"/>
            <a:alpha val="90000"/>
          </a:schemeClr>
        </a:solidFill>
      </dgm:spPr>
      <dgm:t>
        <a:bodyPr anchor="ctr"/>
        <a:lstStyle/>
        <a:p>
          <a:r>
            <a:rPr lang="en-US" dirty="0" smtClean="0"/>
            <a:t>Design your product to use less energy, fewer auxiliary materials (e.g. bag-less vacuum) and to create less waste by ensuring that the customer uses the product properly each time. </a:t>
          </a:r>
        </a:p>
      </dgm:t>
    </dgm:pt>
    <dgm:pt modelId="{5202B68B-A167-4282-8AAA-CDAF0812469D}" type="parTrans" cxnId="{8CB9B55D-45F6-4977-9E49-44B2284CCDAC}">
      <dgm:prSet/>
      <dgm:spPr/>
      <dgm:t>
        <a:bodyPr/>
        <a:lstStyle/>
        <a:p>
          <a:endParaRPr lang="en-US"/>
        </a:p>
      </dgm:t>
    </dgm:pt>
    <dgm:pt modelId="{8F4ADB4D-1084-4E5D-925D-3D126E410714}" type="sibTrans" cxnId="{8CB9B55D-45F6-4977-9E49-44B2284CCDAC}">
      <dgm:prSet/>
      <dgm:spPr/>
      <dgm:t>
        <a:bodyPr/>
        <a:lstStyle/>
        <a:p>
          <a:endParaRPr lang="en-US"/>
        </a:p>
      </dgm:t>
    </dgm:pt>
    <dgm:pt modelId="{E371017C-443F-4118-B33D-3FAE8C37BA8E}">
      <dgm:prSet custT="1"/>
      <dgm:spPr/>
      <dgm:t>
        <a:bodyPr/>
        <a:lstStyle/>
        <a:p>
          <a:r>
            <a:rPr lang="en-US" sz="2900" dirty="0" smtClean="0"/>
            <a:t>Product Lifetime</a:t>
          </a:r>
        </a:p>
      </dgm:t>
    </dgm:pt>
    <dgm:pt modelId="{9A212B49-D27C-40F7-9590-DD4D2E723B4C}" type="parTrans" cxnId="{D1C30070-03CD-42E4-92BD-FF1A7E07E087}">
      <dgm:prSet/>
      <dgm:spPr/>
      <dgm:t>
        <a:bodyPr/>
        <a:lstStyle/>
        <a:p>
          <a:endParaRPr lang="en-US"/>
        </a:p>
      </dgm:t>
    </dgm:pt>
    <dgm:pt modelId="{E60F73C9-E864-46A2-B4C1-29C7FFA25977}" type="sibTrans" cxnId="{D1C30070-03CD-42E4-92BD-FF1A7E07E087}">
      <dgm:prSet/>
      <dgm:spPr/>
      <dgm:t>
        <a:bodyPr/>
        <a:lstStyle/>
        <a:p>
          <a:endParaRPr lang="en-US"/>
        </a:p>
      </dgm:t>
    </dgm:pt>
    <dgm:pt modelId="{D76BFDE7-E5D4-4841-B550-27AC5B9F61DD}">
      <dgm:prSet/>
      <dgm:spPr>
        <a:solidFill>
          <a:schemeClr val="accent1">
            <a:lumMod val="40000"/>
            <a:lumOff val="60000"/>
            <a:alpha val="90000"/>
          </a:schemeClr>
        </a:solidFill>
      </dgm:spPr>
      <dgm:t>
        <a:bodyPr anchor="ctr"/>
        <a:lstStyle/>
        <a:p>
          <a:r>
            <a:rPr lang="en-US" dirty="0" smtClean="0"/>
            <a:t>Design your product for reliability and durability.  Make it easier to repair and maintain. Make it modular so it can be upgraded, and think about a service or maintenance system.</a:t>
          </a:r>
        </a:p>
      </dgm:t>
    </dgm:pt>
    <dgm:pt modelId="{1F8E8E3D-B544-4B56-90C5-FFDABAE6FBB1}" type="parTrans" cxnId="{B3A11E90-B0FD-4263-98F1-BCF12ADB625C}">
      <dgm:prSet/>
      <dgm:spPr/>
      <dgm:t>
        <a:bodyPr/>
        <a:lstStyle/>
        <a:p>
          <a:endParaRPr lang="en-US"/>
        </a:p>
      </dgm:t>
    </dgm:pt>
    <dgm:pt modelId="{86266F52-734C-45AE-A0B4-42BF192ADCA2}" type="sibTrans" cxnId="{B3A11E90-B0FD-4263-98F1-BCF12ADB625C}">
      <dgm:prSet/>
      <dgm:spPr/>
      <dgm:t>
        <a:bodyPr/>
        <a:lstStyle/>
        <a:p>
          <a:endParaRPr lang="en-US"/>
        </a:p>
      </dgm:t>
    </dgm:pt>
    <dgm:pt modelId="{FEBF48A3-76DF-452C-A5B9-783760D79FF4}">
      <dgm:prSet custT="1">
        <dgm:style>
          <a:lnRef idx="0">
            <a:schemeClr val="accent2"/>
          </a:lnRef>
          <a:fillRef idx="3">
            <a:schemeClr val="accent2"/>
          </a:fillRef>
          <a:effectRef idx="3">
            <a:schemeClr val="accent2"/>
          </a:effectRef>
          <a:fontRef idx="minor">
            <a:schemeClr val="lt1"/>
          </a:fontRef>
        </dgm:style>
      </dgm:prSet>
      <dgm:spPr/>
      <dgm:t>
        <a:bodyPr/>
        <a:lstStyle/>
        <a:p>
          <a:r>
            <a:rPr lang="en-US" sz="2900" dirty="0" smtClean="0"/>
            <a:t>Product End-of-Life</a:t>
          </a:r>
        </a:p>
      </dgm:t>
    </dgm:pt>
    <dgm:pt modelId="{FD2D42C6-195F-4FD2-B197-A237924D6112}" type="parTrans" cxnId="{D6528F48-8737-4847-B01C-B9CE55BACDA4}">
      <dgm:prSet/>
      <dgm:spPr/>
      <dgm:t>
        <a:bodyPr/>
        <a:lstStyle/>
        <a:p>
          <a:endParaRPr lang="en-US"/>
        </a:p>
      </dgm:t>
    </dgm:pt>
    <dgm:pt modelId="{8D118BFA-047B-4AD5-BF7B-FFC8619BAB1F}" type="sibTrans" cxnId="{D6528F48-8737-4847-B01C-B9CE55BACDA4}">
      <dgm:prSet/>
      <dgm:spPr/>
      <dgm:t>
        <a:bodyPr/>
        <a:lstStyle/>
        <a:p>
          <a:endParaRPr lang="en-US"/>
        </a:p>
      </dgm:t>
    </dgm:pt>
    <dgm:pt modelId="{750B3FA7-E7D1-42D2-B009-9AACCFE2F407}">
      <dgm:prSet/>
      <dgm:spPr>
        <a:solidFill>
          <a:schemeClr val="tx2">
            <a:lumMod val="25000"/>
            <a:lumOff val="75000"/>
            <a:alpha val="90000"/>
          </a:schemeClr>
        </a:solidFill>
      </dgm:spPr>
      <dgm:t>
        <a:bodyPr anchor="ctr"/>
        <a:lstStyle/>
        <a:p>
          <a:r>
            <a:rPr lang="en-US" dirty="0" smtClean="0"/>
            <a:t>Make the product reusable, “</a:t>
          </a:r>
          <a:r>
            <a:rPr lang="en-US" dirty="0" err="1" smtClean="0"/>
            <a:t>remanufacturable</a:t>
          </a:r>
          <a:r>
            <a:rPr lang="en-US" dirty="0" smtClean="0"/>
            <a:t>” or recyclable.  Make sure recycling facilities exist. Ensure that it does not contain toxic materials that would be difficult to dispose of.</a:t>
          </a:r>
          <a:endParaRPr lang="en-US" dirty="0"/>
        </a:p>
      </dgm:t>
    </dgm:pt>
    <dgm:pt modelId="{EA586E82-3B1C-4691-A86B-F7C8C4B1A2F8}" type="parTrans" cxnId="{EBD346D9-680B-44CC-9ABD-F40F75203BBC}">
      <dgm:prSet/>
      <dgm:spPr/>
      <dgm:t>
        <a:bodyPr/>
        <a:lstStyle/>
        <a:p>
          <a:endParaRPr lang="en-US"/>
        </a:p>
      </dgm:t>
    </dgm:pt>
    <dgm:pt modelId="{809564B9-88B0-436F-AB13-76B618C76A4E}" type="sibTrans" cxnId="{EBD346D9-680B-44CC-9ABD-F40F75203BBC}">
      <dgm:prSet/>
      <dgm:spPr/>
      <dgm:t>
        <a:bodyPr/>
        <a:lstStyle/>
        <a:p>
          <a:endParaRPr lang="en-US"/>
        </a:p>
      </dgm:t>
    </dgm:pt>
    <dgm:pt modelId="{0D8EADE4-28FF-4D71-BA2C-37801F8F932B}" type="pres">
      <dgm:prSet presAssocID="{EC3306C4-608D-490E-9132-BEE406A7EB7D}" presName="Name0" presStyleCnt="0">
        <dgm:presLayoutVars>
          <dgm:dir/>
          <dgm:animLvl val="lvl"/>
          <dgm:resizeHandles/>
        </dgm:presLayoutVars>
      </dgm:prSet>
      <dgm:spPr/>
      <dgm:t>
        <a:bodyPr/>
        <a:lstStyle/>
        <a:p>
          <a:endParaRPr lang="en-US"/>
        </a:p>
      </dgm:t>
    </dgm:pt>
    <dgm:pt modelId="{2FAD1CAA-3CED-44B6-AC12-AF5FC585A61B}" type="pres">
      <dgm:prSet presAssocID="{DF27C5A2-6EBB-4555-BE85-C2ACB0558632}" presName="linNode" presStyleCnt="0"/>
      <dgm:spPr/>
      <dgm:t>
        <a:bodyPr/>
        <a:lstStyle/>
        <a:p>
          <a:endParaRPr lang="en-US"/>
        </a:p>
      </dgm:t>
    </dgm:pt>
    <dgm:pt modelId="{D842DAE7-52DD-4504-B26F-4B122FF0724A}" type="pres">
      <dgm:prSet presAssocID="{DF27C5A2-6EBB-4555-BE85-C2ACB0558632}" presName="parentShp" presStyleLbl="node1" presStyleIdx="0" presStyleCnt="4">
        <dgm:presLayoutVars>
          <dgm:bulletEnabled val="1"/>
        </dgm:presLayoutVars>
      </dgm:prSet>
      <dgm:spPr/>
      <dgm:t>
        <a:bodyPr/>
        <a:lstStyle/>
        <a:p>
          <a:endParaRPr lang="en-US"/>
        </a:p>
      </dgm:t>
    </dgm:pt>
    <dgm:pt modelId="{1E2F2A53-C0D1-4684-9888-A20DA6344D92}" type="pres">
      <dgm:prSet presAssocID="{DF27C5A2-6EBB-4555-BE85-C2ACB0558632}" presName="childShp" presStyleLbl="bgAccFollowNode1" presStyleIdx="0" presStyleCnt="4">
        <dgm:presLayoutVars>
          <dgm:bulletEnabled val="1"/>
        </dgm:presLayoutVars>
      </dgm:prSet>
      <dgm:spPr/>
      <dgm:t>
        <a:bodyPr/>
        <a:lstStyle/>
        <a:p>
          <a:endParaRPr lang="en-US"/>
        </a:p>
      </dgm:t>
    </dgm:pt>
    <dgm:pt modelId="{7DBCAB05-4EE9-47BA-B984-EFFD6963A71B}" type="pres">
      <dgm:prSet presAssocID="{A5D25A08-F0FB-48C3-A007-474EF16A7AE5}" presName="spacing" presStyleCnt="0"/>
      <dgm:spPr/>
      <dgm:t>
        <a:bodyPr/>
        <a:lstStyle/>
        <a:p>
          <a:endParaRPr lang="en-US"/>
        </a:p>
      </dgm:t>
    </dgm:pt>
    <dgm:pt modelId="{099A158C-B578-4835-B443-AD0ED75D8127}" type="pres">
      <dgm:prSet presAssocID="{FB31803A-6E5B-4236-9839-68F2D1DCF27E}" presName="linNode" presStyleCnt="0"/>
      <dgm:spPr/>
      <dgm:t>
        <a:bodyPr/>
        <a:lstStyle/>
        <a:p>
          <a:endParaRPr lang="en-US"/>
        </a:p>
      </dgm:t>
    </dgm:pt>
    <dgm:pt modelId="{EE363C07-6D27-4784-B02B-3DD6B918556A}" type="pres">
      <dgm:prSet presAssocID="{FB31803A-6E5B-4236-9839-68F2D1DCF27E}" presName="parentShp" presStyleLbl="node1" presStyleIdx="1" presStyleCnt="4">
        <dgm:presLayoutVars>
          <dgm:bulletEnabled val="1"/>
        </dgm:presLayoutVars>
      </dgm:prSet>
      <dgm:spPr/>
      <dgm:t>
        <a:bodyPr/>
        <a:lstStyle/>
        <a:p>
          <a:endParaRPr lang="en-US"/>
        </a:p>
      </dgm:t>
    </dgm:pt>
    <dgm:pt modelId="{9D962848-93DE-4ABD-B7ED-9E67BC6EAF9E}" type="pres">
      <dgm:prSet presAssocID="{FB31803A-6E5B-4236-9839-68F2D1DCF27E}" presName="childShp" presStyleLbl="bgAccFollowNode1" presStyleIdx="1" presStyleCnt="4">
        <dgm:presLayoutVars>
          <dgm:bulletEnabled val="1"/>
        </dgm:presLayoutVars>
      </dgm:prSet>
      <dgm:spPr/>
      <dgm:t>
        <a:bodyPr/>
        <a:lstStyle/>
        <a:p>
          <a:endParaRPr lang="en-US"/>
        </a:p>
      </dgm:t>
    </dgm:pt>
    <dgm:pt modelId="{88BE37C5-D5CF-4E95-A27E-C3B1C68C57B0}" type="pres">
      <dgm:prSet presAssocID="{15F53145-948B-4FC5-9EC2-C234BAD1A005}" presName="spacing" presStyleCnt="0"/>
      <dgm:spPr/>
      <dgm:t>
        <a:bodyPr/>
        <a:lstStyle/>
        <a:p>
          <a:endParaRPr lang="en-US"/>
        </a:p>
      </dgm:t>
    </dgm:pt>
    <dgm:pt modelId="{9DC922AF-5DA9-4567-A1BE-20021BE973EE}" type="pres">
      <dgm:prSet presAssocID="{E371017C-443F-4118-B33D-3FAE8C37BA8E}" presName="linNode" presStyleCnt="0"/>
      <dgm:spPr/>
      <dgm:t>
        <a:bodyPr/>
        <a:lstStyle/>
        <a:p>
          <a:endParaRPr lang="en-US"/>
        </a:p>
      </dgm:t>
    </dgm:pt>
    <dgm:pt modelId="{5C4FD050-DB66-40C8-BCDC-C59158D93C45}" type="pres">
      <dgm:prSet presAssocID="{E371017C-443F-4118-B33D-3FAE8C37BA8E}" presName="parentShp" presStyleLbl="node1" presStyleIdx="2" presStyleCnt="4">
        <dgm:presLayoutVars>
          <dgm:bulletEnabled val="1"/>
        </dgm:presLayoutVars>
      </dgm:prSet>
      <dgm:spPr/>
      <dgm:t>
        <a:bodyPr/>
        <a:lstStyle/>
        <a:p>
          <a:endParaRPr lang="en-US"/>
        </a:p>
      </dgm:t>
    </dgm:pt>
    <dgm:pt modelId="{FB3AAE53-EB38-4FE9-BDDB-665AF13734E2}" type="pres">
      <dgm:prSet presAssocID="{E371017C-443F-4118-B33D-3FAE8C37BA8E}" presName="childShp" presStyleLbl="bgAccFollowNode1" presStyleIdx="2" presStyleCnt="4">
        <dgm:presLayoutVars>
          <dgm:bulletEnabled val="1"/>
        </dgm:presLayoutVars>
      </dgm:prSet>
      <dgm:spPr/>
      <dgm:t>
        <a:bodyPr/>
        <a:lstStyle/>
        <a:p>
          <a:endParaRPr lang="en-US"/>
        </a:p>
      </dgm:t>
    </dgm:pt>
    <dgm:pt modelId="{89C03888-92BA-4147-B747-13A8AF9DCFD7}" type="pres">
      <dgm:prSet presAssocID="{E60F73C9-E864-46A2-B4C1-29C7FFA25977}" presName="spacing" presStyleCnt="0"/>
      <dgm:spPr/>
      <dgm:t>
        <a:bodyPr/>
        <a:lstStyle/>
        <a:p>
          <a:endParaRPr lang="en-US"/>
        </a:p>
      </dgm:t>
    </dgm:pt>
    <dgm:pt modelId="{73E90380-4EE5-45EF-A424-D5D10D3D085F}" type="pres">
      <dgm:prSet presAssocID="{FEBF48A3-76DF-452C-A5B9-783760D79FF4}" presName="linNode" presStyleCnt="0"/>
      <dgm:spPr/>
      <dgm:t>
        <a:bodyPr/>
        <a:lstStyle/>
        <a:p>
          <a:endParaRPr lang="en-US"/>
        </a:p>
      </dgm:t>
    </dgm:pt>
    <dgm:pt modelId="{F1725133-8DB7-46E7-889B-DF0FB4B30DD6}" type="pres">
      <dgm:prSet presAssocID="{FEBF48A3-76DF-452C-A5B9-783760D79FF4}" presName="parentShp" presStyleLbl="node1" presStyleIdx="3" presStyleCnt="4">
        <dgm:presLayoutVars>
          <dgm:bulletEnabled val="1"/>
        </dgm:presLayoutVars>
      </dgm:prSet>
      <dgm:spPr/>
      <dgm:t>
        <a:bodyPr/>
        <a:lstStyle/>
        <a:p>
          <a:endParaRPr lang="en-US"/>
        </a:p>
      </dgm:t>
    </dgm:pt>
    <dgm:pt modelId="{5C5652D0-57B4-482A-9AE4-40D167C2C44F}" type="pres">
      <dgm:prSet presAssocID="{FEBF48A3-76DF-452C-A5B9-783760D79FF4}" presName="childShp" presStyleLbl="bgAccFollowNode1" presStyleIdx="3" presStyleCnt="4">
        <dgm:presLayoutVars>
          <dgm:bulletEnabled val="1"/>
        </dgm:presLayoutVars>
      </dgm:prSet>
      <dgm:spPr/>
      <dgm:t>
        <a:bodyPr/>
        <a:lstStyle/>
        <a:p>
          <a:endParaRPr lang="en-US"/>
        </a:p>
      </dgm:t>
    </dgm:pt>
  </dgm:ptLst>
  <dgm:cxnLst>
    <dgm:cxn modelId="{27432D8C-3B70-441A-A1D6-CA7073296294}" type="presOf" srcId="{E371017C-443F-4118-B33D-3FAE8C37BA8E}" destId="{5C4FD050-DB66-40C8-BCDC-C59158D93C45}" srcOrd="0" destOrd="0" presId="urn:microsoft.com/office/officeart/2005/8/layout/vList6"/>
    <dgm:cxn modelId="{D6528F48-8737-4847-B01C-B9CE55BACDA4}" srcId="{EC3306C4-608D-490E-9132-BEE406A7EB7D}" destId="{FEBF48A3-76DF-452C-A5B9-783760D79FF4}" srcOrd="3" destOrd="0" parTransId="{FD2D42C6-195F-4FD2-B197-A237924D6112}" sibTransId="{8D118BFA-047B-4AD5-BF7B-FFC8619BAB1F}"/>
    <dgm:cxn modelId="{04763D26-3D23-4251-A15C-CA04E4E94D9B}" type="presOf" srcId="{FB31803A-6E5B-4236-9839-68F2D1DCF27E}" destId="{EE363C07-6D27-4784-B02B-3DD6B918556A}" srcOrd="0" destOrd="0" presId="urn:microsoft.com/office/officeart/2005/8/layout/vList6"/>
    <dgm:cxn modelId="{7B9B48BB-57C8-4931-944F-BED1DF736E78}" type="presOf" srcId="{FEBF48A3-76DF-452C-A5B9-783760D79FF4}" destId="{F1725133-8DB7-46E7-889B-DF0FB4B30DD6}" srcOrd="0" destOrd="0" presId="urn:microsoft.com/office/officeart/2005/8/layout/vList6"/>
    <dgm:cxn modelId="{80186487-07CC-4550-9FB8-DF5DDCFD54BB}" srcId="{EC3306C4-608D-490E-9132-BEE406A7EB7D}" destId="{DF27C5A2-6EBB-4555-BE85-C2ACB0558632}" srcOrd="0" destOrd="0" parTransId="{F22E9E14-89DC-43C8-BD11-2D8A6EB8E023}" sibTransId="{A5D25A08-F0FB-48C3-A007-474EF16A7AE5}"/>
    <dgm:cxn modelId="{8CB9B55D-45F6-4977-9E49-44B2284CCDAC}" srcId="{FB31803A-6E5B-4236-9839-68F2D1DCF27E}" destId="{0CA86EBD-93D4-4550-908A-E79D793D743D}" srcOrd="0" destOrd="0" parTransId="{5202B68B-A167-4282-8AAA-CDAF0812469D}" sibTransId="{8F4ADB4D-1084-4E5D-925D-3D126E410714}"/>
    <dgm:cxn modelId="{624E67E9-FC5C-4C97-B6A5-F37574570689}" srcId="{EC3306C4-608D-490E-9132-BEE406A7EB7D}" destId="{FB31803A-6E5B-4236-9839-68F2D1DCF27E}" srcOrd="1" destOrd="0" parTransId="{4650FD3D-602B-46C4-A4D3-3847E8839FBF}" sibTransId="{15F53145-948B-4FC5-9EC2-C234BAD1A005}"/>
    <dgm:cxn modelId="{7B8D7243-4991-4D0A-98E2-7DD17B2E153A}" type="presOf" srcId="{D76BFDE7-E5D4-4841-B550-27AC5B9F61DD}" destId="{FB3AAE53-EB38-4FE9-BDDB-665AF13734E2}" srcOrd="0" destOrd="0" presId="urn:microsoft.com/office/officeart/2005/8/layout/vList6"/>
    <dgm:cxn modelId="{B3A11E90-B0FD-4263-98F1-BCF12ADB625C}" srcId="{E371017C-443F-4118-B33D-3FAE8C37BA8E}" destId="{D76BFDE7-E5D4-4841-B550-27AC5B9F61DD}" srcOrd="0" destOrd="0" parTransId="{1F8E8E3D-B544-4B56-90C5-FFDABAE6FBB1}" sibTransId="{86266F52-734C-45AE-A0B4-42BF192ADCA2}"/>
    <dgm:cxn modelId="{EC48ED05-5F8B-4D23-8BD8-38970B016993}" type="presOf" srcId="{EC3306C4-608D-490E-9132-BEE406A7EB7D}" destId="{0D8EADE4-28FF-4D71-BA2C-37801F8F932B}" srcOrd="0" destOrd="0" presId="urn:microsoft.com/office/officeart/2005/8/layout/vList6"/>
    <dgm:cxn modelId="{1B5A3999-A31D-44F0-9FD1-18F0687C3244}" type="presOf" srcId="{750B3FA7-E7D1-42D2-B009-9AACCFE2F407}" destId="{5C5652D0-57B4-482A-9AE4-40D167C2C44F}" srcOrd="0" destOrd="0" presId="urn:microsoft.com/office/officeart/2005/8/layout/vList6"/>
    <dgm:cxn modelId="{01C176C4-1A6A-48FE-8B23-5DE50026EE6A}" type="presOf" srcId="{0CA86EBD-93D4-4550-908A-E79D793D743D}" destId="{9D962848-93DE-4ABD-B7ED-9E67BC6EAF9E}" srcOrd="0" destOrd="0" presId="urn:microsoft.com/office/officeart/2005/8/layout/vList6"/>
    <dgm:cxn modelId="{EBD346D9-680B-44CC-9ABD-F40F75203BBC}" srcId="{FEBF48A3-76DF-452C-A5B9-783760D79FF4}" destId="{750B3FA7-E7D1-42D2-B009-9AACCFE2F407}" srcOrd="0" destOrd="0" parTransId="{EA586E82-3B1C-4691-A86B-F7C8C4B1A2F8}" sibTransId="{809564B9-88B0-436F-AB13-76B618C76A4E}"/>
    <dgm:cxn modelId="{8CF57530-4632-4F9C-9DC2-750084E9AD68}" type="presOf" srcId="{6BA4C1B7-55AE-4D60-B4B9-54BF357EE2E8}" destId="{1E2F2A53-C0D1-4684-9888-A20DA6344D92}" srcOrd="0" destOrd="0" presId="urn:microsoft.com/office/officeart/2005/8/layout/vList6"/>
    <dgm:cxn modelId="{D1C30070-03CD-42E4-92BD-FF1A7E07E087}" srcId="{EC3306C4-608D-490E-9132-BEE406A7EB7D}" destId="{E371017C-443F-4118-B33D-3FAE8C37BA8E}" srcOrd="2" destOrd="0" parTransId="{9A212B49-D27C-40F7-9590-DD4D2E723B4C}" sibTransId="{E60F73C9-E864-46A2-B4C1-29C7FFA25977}"/>
    <dgm:cxn modelId="{8F55CABB-9416-451D-92E0-854F364067FC}" srcId="{DF27C5A2-6EBB-4555-BE85-C2ACB0558632}" destId="{6BA4C1B7-55AE-4D60-B4B9-54BF357EE2E8}" srcOrd="0" destOrd="0" parTransId="{908808E5-8612-4BAF-B469-50DE8371DD71}" sibTransId="{6CA08AC4-5EED-4689-8871-6DA2587D7C70}"/>
    <dgm:cxn modelId="{860C26FC-C13A-49A4-895A-0A5C7E0E91BB}" type="presOf" srcId="{DF27C5A2-6EBB-4555-BE85-C2ACB0558632}" destId="{D842DAE7-52DD-4504-B26F-4B122FF0724A}" srcOrd="0" destOrd="0" presId="urn:microsoft.com/office/officeart/2005/8/layout/vList6"/>
    <dgm:cxn modelId="{160F02B2-077F-48C7-8F4D-A0D96E92AEA8}" type="presParOf" srcId="{0D8EADE4-28FF-4D71-BA2C-37801F8F932B}" destId="{2FAD1CAA-3CED-44B6-AC12-AF5FC585A61B}" srcOrd="0" destOrd="0" presId="urn:microsoft.com/office/officeart/2005/8/layout/vList6"/>
    <dgm:cxn modelId="{B4B16033-2DFE-4B0B-B275-5C2F1DBDCC8C}" type="presParOf" srcId="{2FAD1CAA-3CED-44B6-AC12-AF5FC585A61B}" destId="{D842DAE7-52DD-4504-B26F-4B122FF0724A}" srcOrd="0" destOrd="0" presId="urn:microsoft.com/office/officeart/2005/8/layout/vList6"/>
    <dgm:cxn modelId="{090EB5F7-3C80-4AEB-882A-120D871EFBCA}" type="presParOf" srcId="{2FAD1CAA-3CED-44B6-AC12-AF5FC585A61B}" destId="{1E2F2A53-C0D1-4684-9888-A20DA6344D92}" srcOrd="1" destOrd="0" presId="urn:microsoft.com/office/officeart/2005/8/layout/vList6"/>
    <dgm:cxn modelId="{759D0EED-4B0D-4B44-978B-E24438D3BF74}" type="presParOf" srcId="{0D8EADE4-28FF-4D71-BA2C-37801F8F932B}" destId="{7DBCAB05-4EE9-47BA-B984-EFFD6963A71B}" srcOrd="1" destOrd="0" presId="urn:microsoft.com/office/officeart/2005/8/layout/vList6"/>
    <dgm:cxn modelId="{9697E2A3-194E-42CA-A61A-F4BF466D4E87}" type="presParOf" srcId="{0D8EADE4-28FF-4D71-BA2C-37801F8F932B}" destId="{099A158C-B578-4835-B443-AD0ED75D8127}" srcOrd="2" destOrd="0" presId="urn:microsoft.com/office/officeart/2005/8/layout/vList6"/>
    <dgm:cxn modelId="{C26936FD-D21B-4D34-A1BE-25327D873827}" type="presParOf" srcId="{099A158C-B578-4835-B443-AD0ED75D8127}" destId="{EE363C07-6D27-4784-B02B-3DD6B918556A}" srcOrd="0" destOrd="0" presId="urn:microsoft.com/office/officeart/2005/8/layout/vList6"/>
    <dgm:cxn modelId="{CA138602-BBF2-4BDF-BA59-526529BD2F25}" type="presParOf" srcId="{099A158C-B578-4835-B443-AD0ED75D8127}" destId="{9D962848-93DE-4ABD-B7ED-9E67BC6EAF9E}" srcOrd="1" destOrd="0" presId="urn:microsoft.com/office/officeart/2005/8/layout/vList6"/>
    <dgm:cxn modelId="{0E15951C-C210-40F7-933F-93FBF9138B52}" type="presParOf" srcId="{0D8EADE4-28FF-4D71-BA2C-37801F8F932B}" destId="{88BE37C5-D5CF-4E95-A27E-C3B1C68C57B0}" srcOrd="3" destOrd="0" presId="urn:microsoft.com/office/officeart/2005/8/layout/vList6"/>
    <dgm:cxn modelId="{2D391B7B-4CC3-418A-9A9A-5A854DBD1E48}" type="presParOf" srcId="{0D8EADE4-28FF-4D71-BA2C-37801F8F932B}" destId="{9DC922AF-5DA9-4567-A1BE-20021BE973EE}" srcOrd="4" destOrd="0" presId="urn:microsoft.com/office/officeart/2005/8/layout/vList6"/>
    <dgm:cxn modelId="{F9EAC6DC-9E5B-4B68-8EC9-6092F6565A03}" type="presParOf" srcId="{9DC922AF-5DA9-4567-A1BE-20021BE973EE}" destId="{5C4FD050-DB66-40C8-BCDC-C59158D93C45}" srcOrd="0" destOrd="0" presId="urn:microsoft.com/office/officeart/2005/8/layout/vList6"/>
    <dgm:cxn modelId="{5F485B31-E067-4538-86D1-5F3BB8579B82}" type="presParOf" srcId="{9DC922AF-5DA9-4567-A1BE-20021BE973EE}" destId="{FB3AAE53-EB38-4FE9-BDDB-665AF13734E2}" srcOrd="1" destOrd="0" presId="urn:microsoft.com/office/officeart/2005/8/layout/vList6"/>
    <dgm:cxn modelId="{16B2CBE0-4800-4ED0-A78D-7EB6B7A28564}" type="presParOf" srcId="{0D8EADE4-28FF-4D71-BA2C-37801F8F932B}" destId="{89C03888-92BA-4147-B747-13A8AF9DCFD7}" srcOrd="5" destOrd="0" presId="urn:microsoft.com/office/officeart/2005/8/layout/vList6"/>
    <dgm:cxn modelId="{534EBD7C-F383-47C7-986C-28652D57F80F}" type="presParOf" srcId="{0D8EADE4-28FF-4D71-BA2C-37801F8F932B}" destId="{73E90380-4EE5-45EF-A424-D5D10D3D085F}" srcOrd="6" destOrd="0" presId="urn:microsoft.com/office/officeart/2005/8/layout/vList6"/>
    <dgm:cxn modelId="{96D50320-BE68-45E2-BE14-59E80F9D8FBE}" type="presParOf" srcId="{73E90380-4EE5-45EF-A424-D5D10D3D085F}" destId="{F1725133-8DB7-46E7-889B-DF0FB4B30DD6}" srcOrd="0" destOrd="0" presId="urn:microsoft.com/office/officeart/2005/8/layout/vList6"/>
    <dgm:cxn modelId="{1294B9E4-3D05-468C-8965-DEB1321C8B90}" type="presParOf" srcId="{73E90380-4EE5-45EF-A424-D5D10D3D085F}" destId="{5C5652D0-57B4-482A-9AE4-40D167C2C44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C3E3B34C-984F-4F37-AD18-887C94B8A253}"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lang="en-US"/>
        </a:p>
      </dgm:t>
    </dgm:pt>
    <dgm:pt modelId="{7F67ADC2-AD3F-4062-BA97-1E3B4956A940}">
      <dgm:prSet phldrT="[Text]"/>
      <dgm:spPr/>
      <dgm:t>
        <a:bodyPr/>
        <a:lstStyle/>
        <a:p>
          <a:r>
            <a:rPr lang="en-US" dirty="0" smtClean="0"/>
            <a:t>Ozone (O</a:t>
          </a:r>
          <a:r>
            <a:rPr lang="en-US" baseline="-25000" dirty="0" smtClean="0"/>
            <a:t>3</a:t>
          </a:r>
          <a:r>
            <a:rPr lang="en-US" dirty="0" smtClean="0"/>
            <a:t>)</a:t>
          </a:r>
          <a:endParaRPr lang="en-US" dirty="0"/>
        </a:p>
      </dgm:t>
    </dgm:pt>
    <dgm:pt modelId="{88953D65-DD8B-456E-A2CD-D9406607FD54}" type="parTrans" cxnId="{A5494BA5-9F31-4394-ABF3-C9E67D453991}">
      <dgm:prSet/>
      <dgm:spPr/>
      <dgm:t>
        <a:bodyPr/>
        <a:lstStyle/>
        <a:p>
          <a:endParaRPr lang="en-US"/>
        </a:p>
      </dgm:t>
    </dgm:pt>
    <dgm:pt modelId="{EAA61167-94E9-48DD-B233-ECF899F056A7}" type="sibTrans" cxnId="{A5494BA5-9F31-4394-ABF3-C9E67D453991}">
      <dgm:prSet/>
      <dgm:spPr/>
      <dgm:t>
        <a:bodyPr/>
        <a:lstStyle/>
        <a:p>
          <a:endParaRPr lang="en-US"/>
        </a:p>
      </dgm:t>
    </dgm:pt>
    <dgm:pt modelId="{451951F0-4F0D-4FA6-9982-2AC5DE14FE71}">
      <dgm:prSet/>
      <dgm:spPr/>
      <dgm:t>
        <a:bodyPr/>
        <a:lstStyle/>
        <a:p>
          <a:r>
            <a:rPr lang="en-US" dirty="0" smtClean="0"/>
            <a:t>Emitted at ground level by cars, industrial emissions, gasoline vapors, solvents.  </a:t>
          </a:r>
        </a:p>
      </dgm:t>
    </dgm:pt>
    <dgm:pt modelId="{70495655-E056-4C0D-8DD4-F7878B211AB9}" type="parTrans" cxnId="{3FEE90D3-7F84-48C6-9EE6-6D05DE006C89}">
      <dgm:prSet/>
      <dgm:spPr/>
      <dgm:t>
        <a:bodyPr/>
        <a:lstStyle/>
        <a:p>
          <a:endParaRPr lang="en-US"/>
        </a:p>
      </dgm:t>
    </dgm:pt>
    <dgm:pt modelId="{56FB9544-B992-4777-875D-8266EB3DF9BD}" type="sibTrans" cxnId="{3FEE90D3-7F84-48C6-9EE6-6D05DE006C89}">
      <dgm:prSet/>
      <dgm:spPr/>
      <dgm:t>
        <a:bodyPr/>
        <a:lstStyle/>
        <a:p>
          <a:endParaRPr lang="en-US"/>
        </a:p>
      </dgm:t>
    </dgm:pt>
    <dgm:pt modelId="{F0533461-9EF7-4829-83F6-193139AE4879}">
      <dgm:prSet/>
      <dgm:spPr/>
      <dgm:t>
        <a:bodyPr/>
        <a:lstStyle/>
        <a:p>
          <a:r>
            <a:rPr lang="en-US" dirty="0" smtClean="0"/>
            <a:t>Particulate Matter</a:t>
          </a:r>
        </a:p>
      </dgm:t>
    </dgm:pt>
    <dgm:pt modelId="{24542828-7B41-4F60-BD53-A9D2B4D98364}" type="parTrans" cxnId="{657B83B3-3BD5-4903-B40B-DB39A2466A33}">
      <dgm:prSet/>
      <dgm:spPr/>
      <dgm:t>
        <a:bodyPr/>
        <a:lstStyle/>
        <a:p>
          <a:endParaRPr lang="en-US"/>
        </a:p>
      </dgm:t>
    </dgm:pt>
    <dgm:pt modelId="{6D8630CB-789A-4FAB-9328-66ECD0C6F643}" type="sibTrans" cxnId="{657B83B3-3BD5-4903-B40B-DB39A2466A33}">
      <dgm:prSet/>
      <dgm:spPr/>
      <dgm:t>
        <a:bodyPr/>
        <a:lstStyle/>
        <a:p>
          <a:endParaRPr lang="en-US"/>
        </a:p>
      </dgm:t>
    </dgm:pt>
    <dgm:pt modelId="{3F648848-9D5A-479A-B0E9-65096ADA0E38}">
      <dgm:prSet/>
      <dgm:spPr/>
      <dgm:t>
        <a:bodyPr/>
        <a:lstStyle/>
        <a:p>
          <a:r>
            <a:rPr lang="en-US" dirty="0" smtClean="0"/>
            <a:t>Combination of extremely small particles and liquid droplets. Can be made from acids, organic materials, metals, or soil and dust. There are different categories, depending on size.</a:t>
          </a:r>
        </a:p>
      </dgm:t>
    </dgm:pt>
    <dgm:pt modelId="{7F1D6FD3-1369-4B3E-B0BF-3E5992466657}" type="parTrans" cxnId="{670D80C9-407A-4CF8-AF23-1333C53827D7}">
      <dgm:prSet/>
      <dgm:spPr/>
      <dgm:t>
        <a:bodyPr/>
        <a:lstStyle/>
        <a:p>
          <a:endParaRPr lang="en-US"/>
        </a:p>
      </dgm:t>
    </dgm:pt>
    <dgm:pt modelId="{21572BC7-2D6B-4C4D-A574-5A32F404C67B}" type="sibTrans" cxnId="{670D80C9-407A-4CF8-AF23-1333C53827D7}">
      <dgm:prSet/>
      <dgm:spPr/>
      <dgm:t>
        <a:bodyPr/>
        <a:lstStyle/>
        <a:p>
          <a:endParaRPr lang="en-US"/>
        </a:p>
      </dgm:t>
    </dgm:pt>
    <dgm:pt modelId="{034297CD-E2DA-4EE6-A997-A5B775C1B2FA}">
      <dgm:prSet/>
      <dgm:spPr/>
      <dgm:t>
        <a:bodyPr/>
        <a:lstStyle/>
        <a:p>
          <a:r>
            <a:rPr lang="en-US" dirty="0" smtClean="0"/>
            <a:t>Carbon Monoxide (CO)</a:t>
          </a:r>
        </a:p>
      </dgm:t>
    </dgm:pt>
    <dgm:pt modelId="{3B0A9EA5-16D0-44BE-99CA-88FF8101E266}" type="parTrans" cxnId="{7991C40A-BAC3-4E43-9C1E-1911C79013CE}">
      <dgm:prSet/>
      <dgm:spPr/>
      <dgm:t>
        <a:bodyPr/>
        <a:lstStyle/>
        <a:p>
          <a:endParaRPr lang="en-US"/>
        </a:p>
      </dgm:t>
    </dgm:pt>
    <dgm:pt modelId="{4D188F09-58D0-425B-9F7D-8F0580E8002A}" type="sibTrans" cxnId="{7991C40A-BAC3-4E43-9C1E-1911C79013CE}">
      <dgm:prSet/>
      <dgm:spPr/>
      <dgm:t>
        <a:bodyPr/>
        <a:lstStyle/>
        <a:p>
          <a:endParaRPr lang="en-US"/>
        </a:p>
      </dgm:t>
    </dgm:pt>
    <dgm:pt modelId="{900059EF-400F-40CA-941E-990B01D52DAD}">
      <dgm:prSet/>
      <dgm:spPr/>
      <dgm:t>
        <a:bodyPr/>
        <a:lstStyle/>
        <a:p>
          <a:r>
            <a:rPr lang="en-US" dirty="0" smtClean="0"/>
            <a:t>Colorless, odorless gas emitted from combustion processes. </a:t>
          </a:r>
        </a:p>
      </dgm:t>
    </dgm:pt>
    <dgm:pt modelId="{34D8515B-B424-49AA-A15B-43C5422E22C0}" type="parTrans" cxnId="{E5366335-00C7-4D82-9F4D-35C46B8590CD}">
      <dgm:prSet/>
      <dgm:spPr/>
      <dgm:t>
        <a:bodyPr/>
        <a:lstStyle/>
        <a:p>
          <a:endParaRPr lang="en-US"/>
        </a:p>
      </dgm:t>
    </dgm:pt>
    <dgm:pt modelId="{98506721-F5FC-4F2A-81AC-78F85B119830}" type="sibTrans" cxnId="{E5366335-00C7-4D82-9F4D-35C46B8590CD}">
      <dgm:prSet/>
      <dgm:spPr/>
      <dgm:t>
        <a:bodyPr/>
        <a:lstStyle/>
        <a:p>
          <a:endParaRPr lang="en-US"/>
        </a:p>
      </dgm:t>
    </dgm:pt>
    <dgm:pt modelId="{142D7A67-092D-428B-ABD9-04CA1A898B0C}">
      <dgm:prSet/>
      <dgm:spPr/>
      <dgm:t>
        <a:bodyPr/>
        <a:lstStyle/>
        <a:p>
          <a:r>
            <a:rPr lang="en-US" dirty="0" smtClean="0"/>
            <a:t>Nitrogen Oxides (</a:t>
          </a:r>
          <a:r>
            <a:rPr lang="en-US" dirty="0" err="1" smtClean="0"/>
            <a:t>NO</a:t>
          </a:r>
          <a:r>
            <a:rPr lang="en-US" baseline="-25000" dirty="0" err="1" smtClean="0"/>
            <a:t>x</a:t>
          </a:r>
          <a:r>
            <a:rPr lang="en-US" dirty="0" smtClean="0"/>
            <a:t>) </a:t>
          </a:r>
        </a:p>
      </dgm:t>
    </dgm:pt>
    <dgm:pt modelId="{63E8188F-1BCD-4F3C-B18F-970B4664E1CD}" type="parTrans" cxnId="{BE5F7767-B8EC-484E-B6EF-F81A62E7F54D}">
      <dgm:prSet/>
      <dgm:spPr/>
      <dgm:t>
        <a:bodyPr/>
        <a:lstStyle/>
        <a:p>
          <a:endParaRPr lang="en-US"/>
        </a:p>
      </dgm:t>
    </dgm:pt>
    <dgm:pt modelId="{E3D3937E-1848-4157-A43B-7AB0C56E1ADF}" type="sibTrans" cxnId="{BE5F7767-B8EC-484E-B6EF-F81A62E7F54D}">
      <dgm:prSet/>
      <dgm:spPr/>
      <dgm:t>
        <a:bodyPr/>
        <a:lstStyle/>
        <a:p>
          <a:endParaRPr lang="en-US"/>
        </a:p>
      </dgm:t>
    </dgm:pt>
    <dgm:pt modelId="{0A7E5307-E94F-4AB7-9E96-5A719E5F0500}">
      <dgm:prSet/>
      <dgm:spPr/>
      <dgm:t>
        <a:bodyPr/>
        <a:lstStyle/>
        <a:p>
          <a:r>
            <a:rPr lang="en-US" dirty="0" smtClean="0"/>
            <a:t>Contributes to the creation of ground level ozone.</a:t>
          </a:r>
        </a:p>
      </dgm:t>
    </dgm:pt>
    <dgm:pt modelId="{41B2D60D-ACD2-40CB-BD4B-6ED68D22A3E8}" type="parTrans" cxnId="{54E605FE-A72B-48C7-B2E2-CBDFC633C3F1}">
      <dgm:prSet/>
      <dgm:spPr/>
      <dgm:t>
        <a:bodyPr/>
        <a:lstStyle/>
        <a:p>
          <a:endParaRPr lang="en-US"/>
        </a:p>
      </dgm:t>
    </dgm:pt>
    <dgm:pt modelId="{59A0CD03-4319-45A5-91BE-DDECAE2643D1}" type="sibTrans" cxnId="{54E605FE-A72B-48C7-B2E2-CBDFC633C3F1}">
      <dgm:prSet/>
      <dgm:spPr/>
      <dgm:t>
        <a:bodyPr/>
        <a:lstStyle/>
        <a:p>
          <a:endParaRPr lang="en-US"/>
        </a:p>
      </dgm:t>
    </dgm:pt>
    <dgm:pt modelId="{1620ADBC-A5D5-4FC4-B168-FD40090030B7}">
      <dgm:prSet/>
      <dgm:spPr/>
      <dgm:t>
        <a:bodyPr/>
        <a:lstStyle/>
        <a:p>
          <a:r>
            <a:rPr lang="en-US" dirty="0" smtClean="0"/>
            <a:t>Sulfur Dioxide</a:t>
          </a:r>
        </a:p>
      </dgm:t>
    </dgm:pt>
    <dgm:pt modelId="{57E23DB5-5AEB-48C3-9061-9BE468A1D5A4}" type="parTrans" cxnId="{E79206A8-A94E-4582-8B97-0EE2020ABE6D}">
      <dgm:prSet/>
      <dgm:spPr/>
      <dgm:t>
        <a:bodyPr/>
        <a:lstStyle/>
        <a:p>
          <a:endParaRPr lang="en-US"/>
        </a:p>
      </dgm:t>
    </dgm:pt>
    <dgm:pt modelId="{95F9B83B-CB21-4940-B896-251E90F9778D}" type="sibTrans" cxnId="{E79206A8-A94E-4582-8B97-0EE2020ABE6D}">
      <dgm:prSet/>
      <dgm:spPr/>
      <dgm:t>
        <a:bodyPr/>
        <a:lstStyle/>
        <a:p>
          <a:endParaRPr lang="en-US"/>
        </a:p>
      </dgm:t>
    </dgm:pt>
    <dgm:pt modelId="{E4D547DF-1F5B-4FC3-97BE-54DCEBA4AC87}">
      <dgm:prSet/>
      <dgm:spPr/>
      <dgm:t>
        <a:bodyPr/>
        <a:lstStyle/>
        <a:p>
          <a:r>
            <a:rPr lang="en-US" dirty="0" smtClean="0"/>
            <a:t>Produced mainly in fossil fuel combustion at power plants and in industrial sites.  </a:t>
          </a:r>
        </a:p>
      </dgm:t>
    </dgm:pt>
    <dgm:pt modelId="{91FAC1F8-6653-4AEE-9C02-DBE2D4345F17}" type="parTrans" cxnId="{F46075A6-B999-46BE-AEB9-9EBE174E5F4E}">
      <dgm:prSet/>
      <dgm:spPr/>
      <dgm:t>
        <a:bodyPr/>
        <a:lstStyle/>
        <a:p>
          <a:endParaRPr lang="en-US"/>
        </a:p>
      </dgm:t>
    </dgm:pt>
    <dgm:pt modelId="{B99BACCC-731C-4712-ADFE-1061687216F3}" type="sibTrans" cxnId="{F46075A6-B999-46BE-AEB9-9EBE174E5F4E}">
      <dgm:prSet/>
      <dgm:spPr/>
      <dgm:t>
        <a:bodyPr/>
        <a:lstStyle/>
        <a:p>
          <a:endParaRPr lang="en-US"/>
        </a:p>
      </dgm:t>
    </dgm:pt>
    <dgm:pt modelId="{EFD4915B-F305-4394-80F8-E7555C483EEC}">
      <dgm:prSet/>
      <dgm:spPr/>
      <dgm:t>
        <a:bodyPr/>
        <a:lstStyle/>
        <a:p>
          <a:r>
            <a:rPr lang="en-US" dirty="0" smtClean="0"/>
            <a:t>Lead</a:t>
          </a:r>
        </a:p>
      </dgm:t>
    </dgm:pt>
    <dgm:pt modelId="{1D4C942D-D272-43E2-ACEE-4AA871143EB3}" type="parTrans" cxnId="{675760D2-549B-4128-804A-10C60AB7FAFF}">
      <dgm:prSet/>
      <dgm:spPr/>
      <dgm:t>
        <a:bodyPr/>
        <a:lstStyle/>
        <a:p>
          <a:endParaRPr lang="en-US"/>
        </a:p>
      </dgm:t>
    </dgm:pt>
    <dgm:pt modelId="{BB0614A9-CB0F-4B91-9D7E-780F7B59D2F5}" type="sibTrans" cxnId="{675760D2-549B-4128-804A-10C60AB7FAFF}">
      <dgm:prSet/>
      <dgm:spPr/>
      <dgm:t>
        <a:bodyPr/>
        <a:lstStyle/>
        <a:p>
          <a:endParaRPr lang="en-US"/>
        </a:p>
      </dgm:t>
    </dgm:pt>
    <dgm:pt modelId="{AAD44783-47CF-4428-B856-71DDAFAAE2FA}">
      <dgm:prSet/>
      <dgm:spPr/>
      <dgm:t>
        <a:bodyPr/>
        <a:lstStyle/>
        <a:p>
          <a:r>
            <a:rPr lang="en-US" dirty="0" smtClean="0"/>
            <a:t>Produced mostly by burning leaded gasoline, paint, or industrial sources such as lead smelters. </a:t>
          </a:r>
        </a:p>
      </dgm:t>
    </dgm:pt>
    <dgm:pt modelId="{56ED1DAF-2077-4E8F-845A-BB9440851DFC}" type="parTrans" cxnId="{563A67AC-4D34-42BE-914A-63A0190B6CEC}">
      <dgm:prSet/>
      <dgm:spPr/>
      <dgm:t>
        <a:bodyPr/>
        <a:lstStyle/>
        <a:p>
          <a:endParaRPr lang="en-US"/>
        </a:p>
      </dgm:t>
    </dgm:pt>
    <dgm:pt modelId="{B61DEB1A-1A17-47AA-BAE9-92ECCEE4B235}" type="sibTrans" cxnId="{563A67AC-4D34-42BE-914A-63A0190B6CEC}">
      <dgm:prSet/>
      <dgm:spPr/>
      <dgm:t>
        <a:bodyPr/>
        <a:lstStyle/>
        <a:p>
          <a:endParaRPr lang="en-US"/>
        </a:p>
      </dgm:t>
    </dgm:pt>
    <dgm:pt modelId="{9ECACBC4-34BD-434F-9557-110679D1E1F8}" type="pres">
      <dgm:prSet presAssocID="{C3E3B34C-984F-4F37-AD18-887C94B8A253}" presName="linear" presStyleCnt="0">
        <dgm:presLayoutVars>
          <dgm:animLvl val="lvl"/>
          <dgm:resizeHandles val="exact"/>
        </dgm:presLayoutVars>
      </dgm:prSet>
      <dgm:spPr/>
      <dgm:t>
        <a:bodyPr/>
        <a:lstStyle/>
        <a:p>
          <a:endParaRPr lang="en-US"/>
        </a:p>
      </dgm:t>
    </dgm:pt>
    <dgm:pt modelId="{54F8D284-7F18-40BE-A47D-11C94984486C}" type="pres">
      <dgm:prSet presAssocID="{7F67ADC2-AD3F-4062-BA97-1E3B4956A940}" presName="parentText" presStyleLbl="node1" presStyleIdx="0" presStyleCnt="6" custLinFactNeighborX="935">
        <dgm:presLayoutVars>
          <dgm:chMax val="0"/>
          <dgm:bulletEnabled val="1"/>
        </dgm:presLayoutVars>
      </dgm:prSet>
      <dgm:spPr/>
      <dgm:t>
        <a:bodyPr/>
        <a:lstStyle/>
        <a:p>
          <a:endParaRPr lang="en-US"/>
        </a:p>
      </dgm:t>
    </dgm:pt>
    <dgm:pt modelId="{EC545286-A07E-450B-903D-12C026B937F6}" type="pres">
      <dgm:prSet presAssocID="{7F67ADC2-AD3F-4062-BA97-1E3B4956A940}" presName="childText" presStyleLbl="revTx" presStyleIdx="0" presStyleCnt="6">
        <dgm:presLayoutVars>
          <dgm:bulletEnabled val="1"/>
        </dgm:presLayoutVars>
      </dgm:prSet>
      <dgm:spPr/>
      <dgm:t>
        <a:bodyPr/>
        <a:lstStyle/>
        <a:p>
          <a:endParaRPr lang="en-US"/>
        </a:p>
      </dgm:t>
    </dgm:pt>
    <dgm:pt modelId="{855D8113-C4AF-4FCD-A419-24C94C29CC6B}" type="pres">
      <dgm:prSet presAssocID="{F0533461-9EF7-4829-83F6-193139AE4879}" presName="parentText" presStyleLbl="node1" presStyleIdx="1" presStyleCnt="6">
        <dgm:presLayoutVars>
          <dgm:chMax val="0"/>
          <dgm:bulletEnabled val="1"/>
        </dgm:presLayoutVars>
      </dgm:prSet>
      <dgm:spPr/>
      <dgm:t>
        <a:bodyPr/>
        <a:lstStyle/>
        <a:p>
          <a:endParaRPr lang="en-US"/>
        </a:p>
      </dgm:t>
    </dgm:pt>
    <dgm:pt modelId="{8D681FDE-3CF7-47D8-A8F5-E91B6F134028}" type="pres">
      <dgm:prSet presAssocID="{F0533461-9EF7-4829-83F6-193139AE4879}" presName="childText" presStyleLbl="revTx" presStyleIdx="1" presStyleCnt="6">
        <dgm:presLayoutVars>
          <dgm:bulletEnabled val="1"/>
        </dgm:presLayoutVars>
      </dgm:prSet>
      <dgm:spPr/>
      <dgm:t>
        <a:bodyPr/>
        <a:lstStyle/>
        <a:p>
          <a:endParaRPr lang="en-US"/>
        </a:p>
      </dgm:t>
    </dgm:pt>
    <dgm:pt modelId="{E48D511F-029E-49A8-B9D1-2E8DBCF4B1FC}" type="pres">
      <dgm:prSet presAssocID="{034297CD-E2DA-4EE6-A997-A5B775C1B2FA}" presName="parentText" presStyleLbl="node1" presStyleIdx="2" presStyleCnt="6">
        <dgm:presLayoutVars>
          <dgm:chMax val="0"/>
          <dgm:bulletEnabled val="1"/>
        </dgm:presLayoutVars>
      </dgm:prSet>
      <dgm:spPr/>
      <dgm:t>
        <a:bodyPr/>
        <a:lstStyle/>
        <a:p>
          <a:endParaRPr lang="en-US"/>
        </a:p>
      </dgm:t>
    </dgm:pt>
    <dgm:pt modelId="{9CFF7F1E-184C-465D-95DB-C9E1B2EC60F4}" type="pres">
      <dgm:prSet presAssocID="{034297CD-E2DA-4EE6-A997-A5B775C1B2FA}" presName="childText" presStyleLbl="revTx" presStyleIdx="2" presStyleCnt="6">
        <dgm:presLayoutVars>
          <dgm:bulletEnabled val="1"/>
        </dgm:presLayoutVars>
      </dgm:prSet>
      <dgm:spPr/>
      <dgm:t>
        <a:bodyPr/>
        <a:lstStyle/>
        <a:p>
          <a:endParaRPr lang="en-US"/>
        </a:p>
      </dgm:t>
    </dgm:pt>
    <dgm:pt modelId="{8AE5182E-948E-4B89-9BE9-D321AE6FBDD7}" type="pres">
      <dgm:prSet presAssocID="{142D7A67-092D-428B-ABD9-04CA1A898B0C}" presName="parentText" presStyleLbl="node1" presStyleIdx="3" presStyleCnt="6">
        <dgm:presLayoutVars>
          <dgm:chMax val="0"/>
          <dgm:bulletEnabled val="1"/>
        </dgm:presLayoutVars>
      </dgm:prSet>
      <dgm:spPr/>
      <dgm:t>
        <a:bodyPr/>
        <a:lstStyle/>
        <a:p>
          <a:endParaRPr lang="en-US"/>
        </a:p>
      </dgm:t>
    </dgm:pt>
    <dgm:pt modelId="{6F2AA630-A50F-49F1-A7CA-6B25BAB3F062}" type="pres">
      <dgm:prSet presAssocID="{142D7A67-092D-428B-ABD9-04CA1A898B0C}" presName="childText" presStyleLbl="revTx" presStyleIdx="3" presStyleCnt="6">
        <dgm:presLayoutVars>
          <dgm:bulletEnabled val="1"/>
        </dgm:presLayoutVars>
      </dgm:prSet>
      <dgm:spPr/>
      <dgm:t>
        <a:bodyPr/>
        <a:lstStyle/>
        <a:p>
          <a:endParaRPr lang="en-US"/>
        </a:p>
      </dgm:t>
    </dgm:pt>
    <dgm:pt modelId="{0D86DDD7-737C-4A17-B4F3-BA733E662855}" type="pres">
      <dgm:prSet presAssocID="{1620ADBC-A5D5-4FC4-B168-FD40090030B7}" presName="parentText" presStyleLbl="node1" presStyleIdx="4" presStyleCnt="6">
        <dgm:presLayoutVars>
          <dgm:chMax val="0"/>
          <dgm:bulletEnabled val="1"/>
        </dgm:presLayoutVars>
      </dgm:prSet>
      <dgm:spPr/>
      <dgm:t>
        <a:bodyPr/>
        <a:lstStyle/>
        <a:p>
          <a:endParaRPr lang="en-US"/>
        </a:p>
      </dgm:t>
    </dgm:pt>
    <dgm:pt modelId="{ACA218A8-BB53-499E-9E93-A1A5D4B6DC84}" type="pres">
      <dgm:prSet presAssocID="{1620ADBC-A5D5-4FC4-B168-FD40090030B7}" presName="childText" presStyleLbl="revTx" presStyleIdx="4" presStyleCnt="6">
        <dgm:presLayoutVars>
          <dgm:bulletEnabled val="1"/>
        </dgm:presLayoutVars>
      </dgm:prSet>
      <dgm:spPr/>
      <dgm:t>
        <a:bodyPr/>
        <a:lstStyle/>
        <a:p>
          <a:endParaRPr lang="en-US"/>
        </a:p>
      </dgm:t>
    </dgm:pt>
    <dgm:pt modelId="{CDB4DC64-9515-4C4B-90ED-322ECCF6DB45}" type="pres">
      <dgm:prSet presAssocID="{EFD4915B-F305-4394-80F8-E7555C483EEC}" presName="parentText" presStyleLbl="node1" presStyleIdx="5" presStyleCnt="6">
        <dgm:presLayoutVars>
          <dgm:chMax val="0"/>
          <dgm:bulletEnabled val="1"/>
        </dgm:presLayoutVars>
      </dgm:prSet>
      <dgm:spPr/>
      <dgm:t>
        <a:bodyPr/>
        <a:lstStyle/>
        <a:p>
          <a:endParaRPr lang="en-US"/>
        </a:p>
      </dgm:t>
    </dgm:pt>
    <dgm:pt modelId="{2AF1915B-063A-4A78-8A39-663A64A96E63}" type="pres">
      <dgm:prSet presAssocID="{EFD4915B-F305-4394-80F8-E7555C483EEC}" presName="childText" presStyleLbl="revTx" presStyleIdx="5" presStyleCnt="6">
        <dgm:presLayoutVars>
          <dgm:bulletEnabled val="1"/>
        </dgm:presLayoutVars>
      </dgm:prSet>
      <dgm:spPr/>
      <dgm:t>
        <a:bodyPr/>
        <a:lstStyle/>
        <a:p>
          <a:endParaRPr lang="en-US"/>
        </a:p>
      </dgm:t>
    </dgm:pt>
  </dgm:ptLst>
  <dgm:cxnLst>
    <dgm:cxn modelId="{5D308413-6C86-4A59-9392-77D43AE9F79D}" type="presOf" srcId="{F0533461-9EF7-4829-83F6-193139AE4879}" destId="{855D8113-C4AF-4FCD-A419-24C94C29CC6B}" srcOrd="0" destOrd="0" presId="urn:microsoft.com/office/officeart/2005/8/layout/vList2"/>
    <dgm:cxn modelId="{670D80C9-407A-4CF8-AF23-1333C53827D7}" srcId="{F0533461-9EF7-4829-83F6-193139AE4879}" destId="{3F648848-9D5A-479A-B0E9-65096ADA0E38}" srcOrd="0" destOrd="0" parTransId="{7F1D6FD3-1369-4B3E-B0BF-3E5992466657}" sibTransId="{21572BC7-2D6B-4C4D-A574-5A32F404C67B}"/>
    <dgm:cxn modelId="{8FF58E55-22D2-41FF-97C5-FA073AA815BA}" type="presOf" srcId="{900059EF-400F-40CA-941E-990B01D52DAD}" destId="{9CFF7F1E-184C-465D-95DB-C9E1B2EC60F4}" srcOrd="0" destOrd="0" presId="urn:microsoft.com/office/officeart/2005/8/layout/vList2"/>
    <dgm:cxn modelId="{54E605FE-A72B-48C7-B2E2-CBDFC633C3F1}" srcId="{142D7A67-092D-428B-ABD9-04CA1A898B0C}" destId="{0A7E5307-E94F-4AB7-9E96-5A719E5F0500}" srcOrd="0" destOrd="0" parTransId="{41B2D60D-ACD2-40CB-BD4B-6ED68D22A3E8}" sibTransId="{59A0CD03-4319-45A5-91BE-DDECAE2643D1}"/>
    <dgm:cxn modelId="{C9888B59-56B1-462B-81BC-9E51FCEFDA42}" type="presOf" srcId="{3F648848-9D5A-479A-B0E9-65096ADA0E38}" destId="{8D681FDE-3CF7-47D8-A8F5-E91B6F134028}" srcOrd="0" destOrd="0" presId="urn:microsoft.com/office/officeart/2005/8/layout/vList2"/>
    <dgm:cxn modelId="{63737C76-B583-47F0-8ADA-89B3EBDDF341}" type="presOf" srcId="{E4D547DF-1F5B-4FC3-97BE-54DCEBA4AC87}" destId="{ACA218A8-BB53-499E-9E93-A1A5D4B6DC84}" srcOrd="0" destOrd="0" presId="urn:microsoft.com/office/officeart/2005/8/layout/vList2"/>
    <dgm:cxn modelId="{71AD1C3A-E51C-4C55-9DAF-57D8CA403FA6}" type="presOf" srcId="{7F67ADC2-AD3F-4062-BA97-1E3B4956A940}" destId="{54F8D284-7F18-40BE-A47D-11C94984486C}" srcOrd="0" destOrd="0" presId="urn:microsoft.com/office/officeart/2005/8/layout/vList2"/>
    <dgm:cxn modelId="{50F5320D-A466-4307-A961-0EF3C496E3DD}" type="presOf" srcId="{EFD4915B-F305-4394-80F8-E7555C483EEC}" destId="{CDB4DC64-9515-4C4B-90ED-322ECCF6DB45}" srcOrd="0" destOrd="0" presId="urn:microsoft.com/office/officeart/2005/8/layout/vList2"/>
    <dgm:cxn modelId="{3FEE90D3-7F84-48C6-9EE6-6D05DE006C89}" srcId="{7F67ADC2-AD3F-4062-BA97-1E3B4956A940}" destId="{451951F0-4F0D-4FA6-9982-2AC5DE14FE71}" srcOrd="0" destOrd="0" parTransId="{70495655-E056-4C0D-8DD4-F7878B211AB9}" sibTransId="{56FB9544-B992-4777-875D-8266EB3DF9BD}"/>
    <dgm:cxn modelId="{563A67AC-4D34-42BE-914A-63A0190B6CEC}" srcId="{EFD4915B-F305-4394-80F8-E7555C483EEC}" destId="{AAD44783-47CF-4428-B856-71DDAFAAE2FA}" srcOrd="0" destOrd="0" parTransId="{56ED1DAF-2077-4E8F-845A-BB9440851DFC}" sibTransId="{B61DEB1A-1A17-47AA-BAE9-92ECCEE4B235}"/>
    <dgm:cxn modelId="{E0DEB937-EA05-49BF-9AE8-65309DD0A5BF}" type="presOf" srcId="{034297CD-E2DA-4EE6-A997-A5B775C1B2FA}" destId="{E48D511F-029E-49A8-B9D1-2E8DBCF4B1FC}" srcOrd="0" destOrd="0" presId="urn:microsoft.com/office/officeart/2005/8/layout/vList2"/>
    <dgm:cxn modelId="{BE5F7767-B8EC-484E-B6EF-F81A62E7F54D}" srcId="{C3E3B34C-984F-4F37-AD18-887C94B8A253}" destId="{142D7A67-092D-428B-ABD9-04CA1A898B0C}" srcOrd="3" destOrd="0" parTransId="{63E8188F-1BCD-4F3C-B18F-970B4664E1CD}" sibTransId="{E3D3937E-1848-4157-A43B-7AB0C56E1ADF}"/>
    <dgm:cxn modelId="{ADEF23B7-C226-43A9-A70A-2375F7269236}" type="presOf" srcId="{C3E3B34C-984F-4F37-AD18-887C94B8A253}" destId="{9ECACBC4-34BD-434F-9557-110679D1E1F8}" srcOrd="0" destOrd="0" presId="urn:microsoft.com/office/officeart/2005/8/layout/vList2"/>
    <dgm:cxn modelId="{1B5B0B86-67B7-4A00-9FD9-12A9F662053B}" type="presOf" srcId="{AAD44783-47CF-4428-B856-71DDAFAAE2FA}" destId="{2AF1915B-063A-4A78-8A39-663A64A96E63}" srcOrd="0" destOrd="0" presId="urn:microsoft.com/office/officeart/2005/8/layout/vList2"/>
    <dgm:cxn modelId="{E5366335-00C7-4D82-9F4D-35C46B8590CD}" srcId="{034297CD-E2DA-4EE6-A997-A5B775C1B2FA}" destId="{900059EF-400F-40CA-941E-990B01D52DAD}" srcOrd="0" destOrd="0" parTransId="{34D8515B-B424-49AA-A15B-43C5422E22C0}" sibTransId="{98506721-F5FC-4F2A-81AC-78F85B119830}"/>
    <dgm:cxn modelId="{E45E9C35-F3C2-49A3-9CFC-098C84615C46}" type="presOf" srcId="{0A7E5307-E94F-4AB7-9E96-5A719E5F0500}" destId="{6F2AA630-A50F-49F1-A7CA-6B25BAB3F062}" srcOrd="0" destOrd="0" presId="urn:microsoft.com/office/officeart/2005/8/layout/vList2"/>
    <dgm:cxn modelId="{657B83B3-3BD5-4903-B40B-DB39A2466A33}" srcId="{C3E3B34C-984F-4F37-AD18-887C94B8A253}" destId="{F0533461-9EF7-4829-83F6-193139AE4879}" srcOrd="1" destOrd="0" parTransId="{24542828-7B41-4F60-BD53-A9D2B4D98364}" sibTransId="{6D8630CB-789A-4FAB-9328-66ECD0C6F643}"/>
    <dgm:cxn modelId="{A5494BA5-9F31-4394-ABF3-C9E67D453991}" srcId="{C3E3B34C-984F-4F37-AD18-887C94B8A253}" destId="{7F67ADC2-AD3F-4062-BA97-1E3B4956A940}" srcOrd="0" destOrd="0" parTransId="{88953D65-DD8B-456E-A2CD-D9406607FD54}" sibTransId="{EAA61167-94E9-48DD-B233-ECF899F056A7}"/>
    <dgm:cxn modelId="{E9D58B3B-9236-4546-B897-B1116D7A65CD}" type="presOf" srcId="{142D7A67-092D-428B-ABD9-04CA1A898B0C}" destId="{8AE5182E-948E-4B89-9BE9-D321AE6FBDD7}" srcOrd="0" destOrd="0" presId="urn:microsoft.com/office/officeart/2005/8/layout/vList2"/>
    <dgm:cxn modelId="{E79206A8-A94E-4582-8B97-0EE2020ABE6D}" srcId="{C3E3B34C-984F-4F37-AD18-887C94B8A253}" destId="{1620ADBC-A5D5-4FC4-B168-FD40090030B7}" srcOrd="4" destOrd="0" parTransId="{57E23DB5-5AEB-48C3-9061-9BE468A1D5A4}" sibTransId="{95F9B83B-CB21-4940-B896-251E90F9778D}"/>
    <dgm:cxn modelId="{D26F6FD0-A4A7-4A3A-B3B2-92000F15E323}" type="presOf" srcId="{451951F0-4F0D-4FA6-9982-2AC5DE14FE71}" destId="{EC545286-A07E-450B-903D-12C026B937F6}" srcOrd="0" destOrd="0" presId="urn:microsoft.com/office/officeart/2005/8/layout/vList2"/>
    <dgm:cxn modelId="{59E2BC03-90BC-48A5-8129-BCD73BCE88BD}" type="presOf" srcId="{1620ADBC-A5D5-4FC4-B168-FD40090030B7}" destId="{0D86DDD7-737C-4A17-B4F3-BA733E662855}" srcOrd="0" destOrd="0" presId="urn:microsoft.com/office/officeart/2005/8/layout/vList2"/>
    <dgm:cxn modelId="{675760D2-549B-4128-804A-10C60AB7FAFF}" srcId="{C3E3B34C-984F-4F37-AD18-887C94B8A253}" destId="{EFD4915B-F305-4394-80F8-E7555C483EEC}" srcOrd="5" destOrd="0" parTransId="{1D4C942D-D272-43E2-ACEE-4AA871143EB3}" sibTransId="{BB0614A9-CB0F-4B91-9D7E-780F7B59D2F5}"/>
    <dgm:cxn modelId="{7991C40A-BAC3-4E43-9C1E-1911C79013CE}" srcId="{C3E3B34C-984F-4F37-AD18-887C94B8A253}" destId="{034297CD-E2DA-4EE6-A997-A5B775C1B2FA}" srcOrd="2" destOrd="0" parTransId="{3B0A9EA5-16D0-44BE-99CA-88FF8101E266}" sibTransId="{4D188F09-58D0-425B-9F7D-8F0580E8002A}"/>
    <dgm:cxn modelId="{F46075A6-B999-46BE-AEB9-9EBE174E5F4E}" srcId="{1620ADBC-A5D5-4FC4-B168-FD40090030B7}" destId="{E4D547DF-1F5B-4FC3-97BE-54DCEBA4AC87}" srcOrd="0" destOrd="0" parTransId="{91FAC1F8-6653-4AEE-9C02-DBE2D4345F17}" sibTransId="{B99BACCC-731C-4712-ADFE-1061687216F3}"/>
    <dgm:cxn modelId="{6A4C8D9E-86D0-42E3-B3D8-76C2EC07AB32}" type="presParOf" srcId="{9ECACBC4-34BD-434F-9557-110679D1E1F8}" destId="{54F8D284-7F18-40BE-A47D-11C94984486C}" srcOrd="0" destOrd="0" presId="urn:microsoft.com/office/officeart/2005/8/layout/vList2"/>
    <dgm:cxn modelId="{4098B943-396E-4485-96A7-8533BCFA4F23}" type="presParOf" srcId="{9ECACBC4-34BD-434F-9557-110679D1E1F8}" destId="{EC545286-A07E-450B-903D-12C026B937F6}" srcOrd="1" destOrd="0" presId="urn:microsoft.com/office/officeart/2005/8/layout/vList2"/>
    <dgm:cxn modelId="{EC851257-720D-4418-A280-8C260627618F}" type="presParOf" srcId="{9ECACBC4-34BD-434F-9557-110679D1E1F8}" destId="{855D8113-C4AF-4FCD-A419-24C94C29CC6B}" srcOrd="2" destOrd="0" presId="urn:microsoft.com/office/officeart/2005/8/layout/vList2"/>
    <dgm:cxn modelId="{8AB72C86-4934-4FD0-A8C4-22D93B74D8D8}" type="presParOf" srcId="{9ECACBC4-34BD-434F-9557-110679D1E1F8}" destId="{8D681FDE-3CF7-47D8-A8F5-E91B6F134028}" srcOrd="3" destOrd="0" presId="urn:microsoft.com/office/officeart/2005/8/layout/vList2"/>
    <dgm:cxn modelId="{8CEACF9D-04DA-4271-9B29-05C68A2BC501}" type="presParOf" srcId="{9ECACBC4-34BD-434F-9557-110679D1E1F8}" destId="{E48D511F-029E-49A8-B9D1-2E8DBCF4B1FC}" srcOrd="4" destOrd="0" presId="urn:microsoft.com/office/officeart/2005/8/layout/vList2"/>
    <dgm:cxn modelId="{324288A8-9F5B-46B3-A65E-1BEAC147BD3D}" type="presParOf" srcId="{9ECACBC4-34BD-434F-9557-110679D1E1F8}" destId="{9CFF7F1E-184C-465D-95DB-C9E1B2EC60F4}" srcOrd="5" destOrd="0" presId="urn:microsoft.com/office/officeart/2005/8/layout/vList2"/>
    <dgm:cxn modelId="{B0D7C7B7-A4DC-4C2E-8B07-D60B035196FC}" type="presParOf" srcId="{9ECACBC4-34BD-434F-9557-110679D1E1F8}" destId="{8AE5182E-948E-4B89-9BE9-D321AE6FBDD7}" srcOrd="6" destOrd="0" presId="urn:microsoft.com/office/officeart/2005/8/layout/vList2"/>
    <dgm:cxn modelId="{77BC2CA1-7EB3-44CE-9153-5E71F1A52522}" type="presParOf" srcId="{9ECACBC4-34BD-434F-9557-110679D1E1F8}" destId="{6F2AA630-A50F-49F1-A7CA-6B25BAB3F062}" srcOrd="7" destOrd="0" presId="urn:microsoft.com/office/officeart/2005/8/layout/vList2"/>
    <dgm:cxn modelId="{14C1DE9A-3C2C-457B-B833-6C2DC56E6C15}" type="presParOf" srcId="{9ECACBC4-34BD-434F-9557-110679D1E1F8}" destId="{0D86DDD7-737C-4A17-B4F3-BA733E662855}" srcOrd="8" destOrd="0" presId="urn:microsoft.com/office/officeart/2005/8/layout/vList2"/>
    <dgm:cxn modelId="{6F1431F0-AC76-4B5C-BC68-11405D425CCE}" type="presParOf" srcId="{9ECACBC4-34BD-434F-9557-110679D1E1F8}" destId="{ACA218A8-BB53-499E-9E93-A1A5D4B6DC84}" srcOrd="9" destOrd="0" presId="urn:microsoft.com/office/officeart/2005/8/layout/vList2"/>
    <dgm:cxn modelId="{3145FC60-CDC6-49FC-A2A3-9AA58D74CDA7}" type="presParOf" srcId="{9ECACBC4-34BD-434F-9557-110679D1E1F8}" destId="{CDB4DC64-9515-4C4B-90ED-322ECCF6DB45}" srcOrd="10" destOrd="0" presId="urn:microsoft.com/office/officeart/2005/8/layout/vList2"/>
    <dgm:cxn modelId="{7D35945F-5F5E-46D0-A848-459252FF6CA3}" type="presParOf" srcId="{9ECACBC4-34BD-434F-9557-110679D1E1F8}" destId="{2AF1915B-063A-4A78-8A39-663A64A96E63}" srcOrd="1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880484B-706D-4F4E-9DA8-262BAD4B596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9D3952AA-D04F-41BB-BC83-0AEF9A9CA0C4}">
      <dgm:prSet phldrT="[Text]"/>
      <dgm:spPr/>
      <dgm:t>
        <a:bodyPr/>
        <a:lstStyle/>
        <a:p>
          <a:r>
            <a:rPr lang="en-US" dirty="0" smtClean="0"/>
            <a:t>Hazardous Air Pollutants (HAPs) or Air Toxics</a:t>
          </a:r>
          <a:r>
            <a:rPr lang="en-US" baseline="30000" dirty="0" smtClean="0"/>
            <a:t>1</a:t>
          </a:r>
          <a:endParaRPr lang="en-US" dirty="0"/>
        </a:p>
      </dgm:t>
    </dgm:pt>
    <dgm:pt modelId="{7AA38D31-5F07-4C0F-B25C-9A55A3A89159}" type="parTrans" cxnId="{B4CEF63A-55D7-4EA9-A5C2-705FB9A268D7}">
      <dgm:prSet/>
      <dgm:spPr/>
      <dgm:t>
        <a:bodyPr/>
        <a:lstStyle/>
        <a:p>
          <a:endParaRPr lang="en-US"/>
        </a:p>
      </dgm:t>
    </dgm:pt>
    <dgm:pt modelId="{E5FBE2B7-887B-428A-83D3-C3CBAE4E9140}" type="sibTrans" cxnId="{B4CEF63A-55D7-4EA9-A5C2-705FB9A268D7}">
      <dgm:prSet/>
      <dgm:spPr/>
      <dgm:t>
        <a:bodyPr/>
        <a:lstStyle/>
        <a:p>
          <a:endParaRPr lang="en-US"/>
        </a:p>
      </dgm:t>
    </dgm:pt>
    <dgm:pt modelId="{A54B746B-748B-4BB9-85D4-7B42BD831385}">
      <dgm:prSet/>
      <dgm:spPr/>
      <dgm:t>
        <a:bodyPr/>
        <a:lstStyle/>
        <a:p>
          <a:r>
            <a:rPr lang="en-US" dirty="0" smtClean="0"/>
            <a:t>Defined under the Clean Air Act as pollutants that cause or may cause cancer or other severe health effects or adverse environmental and ecological  effects. </a:t>
          </a:r>
          <a:endParaRPr lang="en-US" baseline="30000" dirty="0" smtClean="0"/>
        </a:p>
      </dgm:t>
    </dgm:pt>
    <dgm:pt modelId="{6AA93BAD-A218-42CA-A719-9256DB06E4AE}" type="parTrans" cxnId="{2E4A18F6-4D75-4AA7-823B-B824F1000AC7}">
      <dgm:prSet/>
      <dgm:spPr/>
      <dgm:t>
        <a:bodyPr/>
        <a:lstStyle/>
        <a:p>
          <a:endParaRPr lang="en-US"/>
        </a:p>
      </dgm:t>
    </dgm:pt>
    <dgm:pt modelId="{299375E1-596C-4EBE-BCA5-69A7ACC0104E}" type="sibTrans" cxnId="{2E4A18F6-4D75-4AA7-823B-B824F1000AC7}">
      <dgm:prSet/>
      <dgm:spPr/>
      <dgm:t>
        <a:bodyPr/>
        <a:lstStyle/>
        <a:p>
          <a:endParaRPr lang="en-US"/>
        </a:p>
      </dgm:t>
    </dgm:pt>
    <dgm:pt modelId="{C6DF5AC2-0528-4F95-9F22-09650D99C481}">
      <dgm:prSet/>
      <dgm:spPr/>
      <dgm:t>
        <a:bodyPr/>
        <a:lstStyle/>
        <a:p>
          <a:r>
            <a:rPr lang="en-US" dirty="0" smtClean="0"/>
            <a:t>Hazardous Air Pollutants include chemicals such as benzene, </a:t>
          </a:r>
          <a:r>
            <a:rPr lang="en-US" dirty="0" err="1" smtClean="0"/>
            <a:t>perchlorethlyene</a:t>
          </a:r>
          <a:r>
            <a:rPr lang="en-US" dirty="0" smtClean="0"/>
            <a:t>, dioxin, asbestos, mercury and chromium.</a:t>
          </a:r>
        </a:p>
      </dgm:t>
    </dgm:pt>
    <dgm:pt modelId="{80802F1B-AB83-4000-90B8-D4D67CA104FB}" type="parTrans" cxnId="{63906646-F95D-4A0F-940C-5CCEFED4BEE5}">
      <dgm:prSet/>
      <dgm:spPr/>
      <dgm:t>
        <a:bodyPr/>
        <a:lstStyle/>
        <a:p>
          <a:endParaRPr lang="en-US"/>
        </a:p>
      </dgm:t>
    </dgm:pt>
    <dgm:pt modelId="{F90957A4-33C4-4187-81EB-25CF1A69FEB6}" type="sibTrans" cxnId="{63906646-F95D-4A0F-940C-5CCEFED4BEE5}">
      <dgm:prSet/>
      <dgm:spPr/>
      <dgm:t>
        <a:bodyPr/>
        <a:lstStyle/>
        <a:p>
          <a:endParaRPr lang="en-US"/>
        </a:p>
      </dgm:t>
    </dgm:pt>
    <dgm:pt modelId="{735FFF38-3D12-4AD9-BA57-5DB4E002B72A}">
      <dgm:prSet/>
      <dgm:spPr/>
      <dgm:t>
        <a:bodyPr/>
        <a:lstStyle/>
        <a:p>
          <a:r>
            <a:rPr lang="en-US" dirty="0" smtClean="0"/>
            <a:t>Volatile Organic Compounds (VOCs)</a:t>
          </a:r>
          <a:r>
            <a:rPr lang="en-US" baseline="30000" dirty="0" smtClean="0"/>
            <a:t>2</a:t>
          </a:r>
          <a:endParaRPr lang="en-US" dirty="0" smtClean="0"/>
        </a:p>
      </dgm:t>
    </dgm:pt>
    <dgm:pt modelId="{F7C82FFE-6AE9-4338-84BA-4B7005B4D592}" type="parTrans" cxnId="{9753C368-7446-4EB2-A567-2FF671CA621E}">
      <dgm:prSet/>
      <dgm:spPr/>
      <dgm:t>
        <a:bodyPr/>
        <a:lstStyle/>
        <a:p>
          <a:endParaRPr lang="en-US"/>
        </a:p>
      </dgm:t>
    </dgm:pt>
    <dgm:pt modelId="{B77F1765-3ACD-44F4-A53E-724323F8A69D}" type="sibTrans" cxnId="{9753C368-7446-4EB2-A567-2FF671CA621E}">
      <dgm:prSet/>
      <dgm:spPr/>
      <dgm:t>
        <a:bodyPr/>
        <a:lstStyle/>
        <a:p>
          <a:endParaRPr lang="en-US"/>
        </a:p>
      </dgm:t>
    </dgm:pt>
    <dgm:pt modelId="{7C1EC29C-28C5-4118-B2A7-1AB2998E3469}">
      <dgm:prSet/>
      <dgm:spPr/>
      <dgm:t>
        <a:bodyPr/>
        <a:lstStyle/>
        <a:p>
          <a:r>
            <a:rPr lang="en-US" dirty="0" smtClean="0"/>
            <a:t>VOCs are emitted as gases from certain solids or liquids and are mostly concentrated indoors. </a:t>
          </a:r>
        </a:p>
      </dgm:t>
    </dgm:pt>
    <dgm:pt modelId="{8244652D-4395-4090-9C00-C75BFAFAAC10}" type="parTrans" cxnId="{3E585711-0862-4AA8-BA02-D5A4AF044F7B}">
      <dgm:prSet/>
      <dgm:spPr/>
      <dgm:t>
        <a:bodyPr/>
        <a:lstStyle/>
        <a:p>
          <a:endParaRPr lang="en-US"/>
        </a:p>
      </dgm:t>
    </dgm:pt>
    <dgm:pt modelId="{1B193E18-1626-404D-8D5F-C65864952592}" type="sibTrans" cxnId="{3E585711-0862-4AA8-BA02-D5A4AF044F7B}">
      <dgm:prSet/>
      <dgm:spPr/>
      <dgm:t>
        <a:bodyPr/>
        <a:lstStyle/>
        <a:p>
          <a:endParaRPr lang="en-US"/>
        </a:p>
      </dgm:t>
    </dgm:pt>
    <dgm:pt modelId="{19474876-C460-4E00-B683-62E04D88586E}">
      <dgm:prSet/>
      <dgm:spPr/>
      <dgm:t>
        <a:bodyPr/>
        <a:lstStyle/>
        <a:p>
          <a:r>
            <a:rPr lang="en-US" dirty="0" smtClean="0"/>
            <a:t>There are 187 chemicals and chemical categories regulated under the Clean Air Act as HAPs.</a:t>
          </a:r>
          <a:endParaRPr lang="en-US" baseline="30000" dirty="0" smtClean="0"/>
        </a:p>
      </dgm:t>
    </dgm:pt>
    <dgm:pt modelId="{E5118D84-17B1-4592-986B-FE17BA03E498}" type="parTrans" cxnId="{CA2A42E8-F167-4EC5-84D3-6016F54AF062}">
      <dgm:prSet/>
      <dgm:spPr/>
      <dgm:t>
        <a:bodyPr/>
        <a:lstStyle/>
        <a:p>
          <a:endParaRPr lang="en-US"/>
        </a:p>
      </dgm:t>
    </dgm:pt>
    <dgm:pt modelId="{1331B753-4EE8-4FCF-BD81-949C5CDCDD55}" type="sibTrans" cxnId="{CA2A42E8-F167-4EC5-84D3-6016F54AF062}">
      <dgm:prSet/>
      <dgm:spPr/>
      <dgm:t>
        <a:bodyPr/>
        <a:lstStyle/>
        <a:p>
          <a:endParaRPr lang="en-US"/>
        </a:p>
      </dgm:t>
    </dgm:pt>
    <dgm:pt modelId="{CDA810FC-E0DA-4375-968A-4D1BE7364D30}">
      <dgm:prSet/>
      <dgm:spPr/>
      <dgm:t>
        <a:bodyPr/>
        <a:lstStyle/>
        <a:p>
          <a:r>
            <a:rPr lang="en-US" dirty="0" smtClean="0"/>
            <a:t>They are typically emitted during the manufacture or use of everyday products such as cleaning products, adhesives, degreasing, solvents and paints. </a:t>
          </a:r>
        </a:p>
      </dgm:t>
    </dgm:pt>
    <dgm:pt modelId="{98AD16A9-855A-4D9C-A8CF-5051A9D385B9}" type="parTrans" cxnId="{37446078-5CC4-4618-979D-E0515B8CE527}">
      <dgm:prSet/>
      <dgm:spPr/>
      <dgm:t>
        <a:bodyPr/>
        <a:lstStyle/>
        <a:p>
          <a:endParaRPr lang="en-US"/>
        </a:p>
      </dgm:t>
    </dgm:pt>
    <dgm:pt modelId="{DD3E2AC8-77B9-4EC2-B5C4-18BE0922B9A8}" type="sibTrans" cxnId="{37446078-5CC4-4618-979D-E0515B8CE527}">
      <dgm:prSet/>
      <dgm:spPr/>
      <dgm:t>
        <a:bodyPr/>
        <a:lstStyle/>
        <a:p>
          <a:endParaRPr lang="en-US"/>
        </a:p>
      </dgm:t>
    </dgm:pt>
    <dgm:pt modelId="{A8057B1F-A330-4D41-8F19-878463C48E5D}">
      <dgm:prSet/>
      <dgm:spPr/>
      <dgm:t>
        <a:bodyPr/>
        <a:lstStyle/>
        <a:p>
          <a:r>
            <a:rPr lang="en-US" dirty="0" smtClean="0"/>
            <a:t>They are a leading cause of ground-level ozone. </a:t>
          </a:r>
        </a:p>
      </dgm:t>
    </dgm:pt>
    <dgm:pt modelId="{4D288972-CBE4-4540-A731-5F48BDE74977}" type="parTrans" cxnId="{8644113B-D716-4DFD-8E18-31CE9F3FB0C3}">
      <dgm:prSet/>
      <dgm:spPr/>
      <dgm:t>
        <a:bodyPr/>
        <a:lstStyle/>
        <a:p>
          <a:endParaRPr lang="en-US"/>
        </a:p>
      </dgm:t>
    </dgm:pt>
    <dgm:pt modelId="{ADD2E048-6596-45C7-BEE9-715C92F3CE1E}" type="sibTrans" cxnId="{8644113B-D716-4DFD-8E18-31CE9F3FB0C3}">
      <dgm:prSet/>
      <dgm:spPr/>
      <dgm:t>
        <a:bodyPr/>
        <a:lstStyle/>
        <a:p>
          <a:endParaRPr lang="en-US"/>
        </a:p>
      </dgm:t>
    </dgm:pt>
    <dgm:pt modelId="{5812CD0D-9BEA-4FFE-866A-841A6C018B17}" type="pres">
      <dgm:prSet presAssocID="{C880484B-706D-4F4E-9DA8-262BAD4B596A}" presName="linear" presStyleCnt="0">
        <dgm:presLayoutVars>
          <dgm:dir/>
          <dgm:animLvl val="lvl"/>
          <dgm:resizeHandles val="exact"/>
        </dgm:presLayoutVars>
      </dgm:prSet>
      <dgm:spPr/>
      <dgm:t>
        <a:bodyPr/>
        <a:lstStyle/>
        <a:p>
          <a:endParaRPr lang="en-US"/>
        </a:p>
      </dgm:t>
    </dgm:pt>
    <dgm:pt modelId="{EEF8517E-712F-46FF-A8BD-A415E7FD59C0}" type="pres">
      <dgm:prSet presAssocID="{9D3952AA-D04F-41BB-BC83-0AEF9A9CA0C4}" presName="parentLin" presStyleCnt="0"/>
      <dgm:spPr/>
      <dgm:t>
        <a:bodyPr/>
        <a:lstStyle/>
        <a:p>
          <a:endParaRPr lang="en-US"/>
        </a:p>
      </dgm:t>
    </dgm:pt>
    <dgm:pt modelId="{0800DC39-AE94-4576-85B4-B63CCBDA75F2}" type="pres">
      <dgm:prSet presAssocID="{9D3952AA-D04F-41BB-BC83-0AEF9A9CA0C4}" presName="parentLeftMargin" presStyleLbl="node1" presStyleIdx="0" presStyleCnt="2"/>
      <dgm:spPr/>
      <dgm:t>
        <a:bodyPr/>
        <a:lstStyle/>
        <a:p>
          <a:endParaRPr lang="en-US"/>
        </a:p>
      </dgm:t>
    </dgm:pt>
    <dgm:pt modelId="{896D9C6D-6A80-40A6-B0FE-8467FF6976A8}" type="pres">
      <dgm:prSet presAssocID="{9D3952AA-D04F-41BB-BC83-0AEF9A9CA0C4}" presName="parentText" presStyleLbl="node1" presStyleIdx="0" presStyleCnt="2">
        <dgm:presLayoutVars>
          <dgm:chMax val="0"/>
          <dgm:bulletEnabled val="1"/>
        </dgm:presLayoutVars>
      </dgm:prSet>
      <dgm:spPr/>
      <dgm:t>
        <a:bodyPr/>
        <a:lstStyle/>
        <a:p>
          <a:endParaRPr lang="en-US"/>
        </a:p>
      </dgm:t>
    </dgm:pt>
    <dgm:pt modelId="{B5E9DD5C-89E6-4AA6-84AF-10313A7C394B}" type="pres">
      <dgm:prSet presAssocID="{9D3952AA-D04F-41BB-BC83-0AEF9A9CA0C4}" presName="negativeSpace" presStyleCnt="0"/>
      <dgm:spPr/>
      <dgm:t>
        <a:bodyPr/>
        <a:lstStyle/>
        <a:p>
          <a:endParaRPr lang="en-US"/>
        </a:p>
      </dgm:t>
    </dgm:pt>
    <dgm:pt modelId="{D2D1C441-D347-4D35-9720-0C9E21D211ED}" type="pres">
      <dgm:prSet presAssocID="{9D3952AA-D04F-41BB-BC83-0AEF9A9CA0C4}" presName="childText" presStyleLbl="conFgAcc1" presStyleIdx="0" presStyleCnt="2">
        <dgm:presLayoutVars>
          <dgm:bulletEnabled val="1"/>
        </dgm:presLayoutVars>
      </dgm:prSet>
      <dgm:spPr/>
      <dgm:t>
        <a:bodyPr/>
        <a:lstStyle/>
        <a:p>
          <a:endParaRPr lang="en-US"/>
        </a:p>
      </dgm:t>
    </dgm:pt>
    <dgm:pt modelId="{CD755160-C277-4FBA-85C0-1FBBC1D6FA4A}" type="pres">
      <dgm:prSet presAssocID="{E5FBE2B7-887B-428A-83D3-C3CBAE4E9140}" presName="spaceBetweenRectangles" presStyleCnt="0"/>
      <dgm:spPr/>
      <dgm:t>
        <a:bodyPr/>
        <a:lstStyle/>
        <a:p>
          <a:endParaRPr lang="en-US"/>
        </a:p>
      </dgm:t>
    </dgm:pt>
    <dgm:pt modelId="{0539403A-C3DB-4FFD-8CF9-C31F0E934507}" type="pres">
      <dgm:prSet presAssocID="{735FFF38-3D12-4AD9-BA57-5DB4E002B72A}" presName="parentLin" presStyleCnt="0"/>
      <dgm:spPr/>
      <dgm:t>
        <a:bodyPr/>
        <a:lstStyle/>
        <a:p>
          <a:endParaRPr lang="en-US"/>
        </a:p>
      </dgm:t>
    </dgm:pt>
    <dgm:pt modelId="{C7C1B35B-A7EF-402C-8633-A107CD38FBD9}" type="pres">
      <dgm:prSet presAssocID="{735FFF38-3D12-4AD9-BA57-5DB4E002B72A}" presName="parentLeftMargin" presStyleLbl="node1" presStyleIdx="0" presStyleCnt="2"/>
      <dgm:spPr/>
      <dgm:t>
        <a:bodyPr/>
        <a:lstStyle/>
        <a:p>
          <a:endParaRPr lang="en-US"/>
        </a:p>
      </dgm:t>
    </dgm:pt>
    <dgm:pt modelId="{1C181E7F-08A0-4489-BC1A-428449C757E3}" type="pres">
      <dgm:prSet presAssocID="{735FFF38-3D12-4AD9-BA57-5DB4E002B72A}" presName="parentText" presStyleLbl="node1" presStyleIdx="1" presStyleCnt="2">
        <dgm:presLayoutVars>
          <dgm:chMax val="0"/>
          <dgm:bulletEnabled val="1"/>
        </dgm:presLayoutVars>
      </dgm:prSet>
      <dgm:spPr/>
      <dgm:t>
        <a:bodyPr/>
        <a:lstStyle/>
        <a:p>
          <a:endParaRPr lang="en-US"/>
        </a:p>
      </dgm:t>
    </dgm:pt>
    <dgm:pt modelId="{52AA5033-DBEC-4B71-B8B6-36141447E158}" type="pres">
      <dgm:prSet presAssocID="{735FFF38-3D12-4AD9-BA57-5DB4E002B72A}" presName="negativeSpace" presStyleCnt="0"/>
      <dgm:spPr/>
      <dgm:t>
        <a:bodyPr/>
        <a:lstStyle/>
        <a:p>
          <a:endParaRPr lang="en-US"/>
        </a:p>
      </dgm:t>
    </dgm:pt>
    <dgm:pt modelId="{A7D18647-93BB-4E85-A5C9-B63C12B1BF5C}" type="pres">
      <dgm:prSet presAssocID="{735FFF38-3D12-4AD9-BA57-5DB4E002B72A}" presName="childText" presStyleLbl="conFgAcc1" presStyleIdx="1" presStyleCnt="2">
        <dgm:presLayoutVars>
          <dgm:bulletEnabled val="1"/>
        </dgm:presLayoutVars>
      </dgm:prSet>
      <dgm:spPr/>
      <dgm:t>
        <a:bodyPr/>
        <a:lstStyle/>
        <a:p>
          <a:endParaRPr lang="en-US"/>
        </a:p>
      </dgm:t>
    </dgm:pt>
  </dgm:ptLst>
  <dgm:cxnLst>
    <dgm:cxn modelId="{37D63025-5B98-42E3-843E-B6E48BA52DBD}" type="presOf" srcId="{7C1EC29C-28C5-4118-B2A7-1AB2998E3469}" destId="{A7D18647-93BB-4E85-A5C9-B63C12B1BF5C}" srcOrd="0" destOrd="0" presId="urn:microsoft.com/office/officeart/2005/8/layout/list1"/>
    <dgm:cxn modelId="{CA2A42E8-F167-4EC5-84D3-6016F54AF062}" srcId="{9D3952AA-D04F-41BB-BC83-0AEF9A9CA0C4}" destId="{19474876-C460-4E00-B683-62E04D88586E}" srcOrd="1" destOrd="0" parTransId="{E5118D84-17B1-4592-986B-FE17BA03E498}" sibTransId="{1331B753-4EE8-4FCF-BD81-949C5CDCDD55}"/>
    <dgm:cxn modelId="{E868E6C3-455C-4464-AED3-72DECB4B77AD}" type="presOf" srcId="{9D3952AA-D04F-41BB-BC83-0AEF9A9CA0C4}" destId="{896D9C6D-6A80-40A6-B0FE-8467FF6976A8}" srcOrd="1" destOrd="0" presId="urn:microsoft.com/office/officeart/2005/8/layout/list1"/>
    <dgm:cxn modelId="{B4CEF63A-55D7-4EA9-A5C2-705FB9A268D7}" srcId="{C880484B-706D-4F4E-9DA8-262BAD4B596A}" destId="{9D3952AA-D04F-41BB-BC83-0AEF9A9CA0C4}" srcOrd="0" destOrd="0" parTransId="{7AA38D31-5F07-4C0F-B25C-9A55A3A89159}" sibTransId="{E5FBE2B7-887B-428A-83D3-C3CBAE4E9140}"/>
    <dgm:cxn modelId="{9D9E0601-E8A5-4072-BD7B-AD4955AFED27}" type="presOf" srcId="{C6DF5AC2-0528-4F95-9F22-09650D99C481}" destId="{D2D1C441-D347-4D35-9720-0C9E21D211ED}" srcOrd="0" destOrd="2" presId="urn:microsoft.com/office/officeart/2005/8/layout/list1"/>
    <dgm:cxn modelId="{7BEDB0FF-D37E-40C1-A1D7-7FB99369F489}" type="presOf" srcId="{A54B746B-748B-4BB9-85D4-7B42BD831385}" destId="{D2D1C441-D347-4D35-9720-0C9E21D211ED}" srcOrd="0" destOrd="0" presId="urn:microsoft.com/office/officeart/2005/8/layout/list1"/>
    <dgm:cxn modelId="{0AE8DFD2-C40D-4D08-9CEC-82E643066FB0}" type="presOf" srcId="{A8057B1F-A330-4D41-8F19-878463C48E5D}" destId="{A7D18647-93BB-4E85-A5C9-B63C12B1BF5C}" srcOrd="0" destOrd="2" presId="urn:microsoft.com/office/officeart/2005/8/layout/list1"/>
    <dgm:cxn modelId="{2E4A18F6-4D75-4AA7-823B-B824F1000AC7}" srcId="{9D3952AA-D04F-41BB-BC83-0AEF9A9CA0C4}" destId="{A54B746B-748B-4BB9-85D4-7B42BD831385}" srcOrd="0" destOrd="0" parTransId="{6AA93BAD-A218-42CA-A719-9256DB06E4AE}" sibTransId="{299375E1-596C-4EBE-BCA5-69A7ACC0104E}"/>
    <dgm:cxn modelId="{680F90D1-A54B-43C0-B7A6-1925E64FF213}" type="presOf" srcId="{735FFF38-3D12-4AD9-BA57-5DB4E002B72A}" destId="{C7C1B35B-A7EF-402C-8633-A107CD38FBD9}" srcOrd="0" destOrd="0" presId="urn:microsoft.com/office/officeart/2005/8/layout/list1"/>
    <dgm:cxn modelId="{63906646-F95D-4A0F-940C-5CCEFED4BEE5}" srcId="{9D3952AA-D04F-41BB-BC83-0AEF9A9CA0C4}" destId="{C6DF5AC2-0528-4F95-9F22-09650D99C481}" srcOrd="2" destOrd="0" parTransId="{80802F1B-AB83-4000-90B8-D4D67CA104FB}" sibTransId="{F90957A4-33C4-4187-81EB-25CF1A69FEB6}"/>
    <dgm:cxn modelId="{7BA42E0A-5A6B-4F44-B279-89B5B738A5F0}" type="presOf" srcId="{C880484B-706D-4F4E-9DA8-262BAD4B596A}" destId="{5812CD0D-9BEA-4FFE-866A-841A6C018B17}" srcOrd="0" destOrd="0" presId="urn:microsoft.com/office/officeart/2005/8/layout/list1"/>
    <dgm:cxn modelId="{9753C368-7446-4EB2-A567-2FF671CA621E}" srcId="{C880484B-706D-4F4E-9DA8-262BAD4B596A}" destId="{735FFF38-3D12-4AD9-BA57-5DB4E002B72A}" srcOrd="1" destOrd="0" parTransId="{F7C82FFE-6AE9-4338-84BA-4B7005B4D592}" sibTransId="{B77F1765-3ACD-44F4-A53E-724323F8A69D}"/>
    <dgm:cxn modelId="{3E585711-0862-4AA8-BA02-D5A4AF044F7B}" srcId="{735FFF38-3D12-4AD9-BA57-5DB4E002B72A}" destId="{7C1EC29C-28C5-4118-B2A7-1AB2998E3469}" srcOrd="0" destOrd="0" parTransId="{8244652D-4395-4090-9C00-C75BFAFAAC10}" sibTransId="{1B193E18-1626-404D-8D5F-C65864952592}"/>
    <dgm:cxn modelId="{1ED1B527-9C0E-4AD7-A434-85FFC48A8BB4}" type="presOf" srcId="{735FFF38-3D12-4AD9-BA57-5DB4E002B72A}" destId="{1C181E7F-08A0-4489-BC1A-428449C757E3}" srcOrd="1" destOrd="0" presId="urn:microsoft.com/office/officeart/2005/8/layout/list1"/>
    <dgm:cxn modelId="{F7949FB8-0DF4-466F-B553-7AC06570779A}" type="presOf" srcId="{9D3952AA-D04F-41BB-BC83-0AEF9A9CA0C4}" destId="{0800DC39-AE94-4576-85B4-B63CCBDA75F2}" srcOrd="0" destOrd="0" presId="urn:microsoft.com/office/officeart/2005/8/layout/list1"/>
    <dgm:cxn modelId="{37446078-5CC4-4618-979D-E0515B8CE527}" srcId="{735FFF38-3D12-4AD9-BA57-5DB4E002B72A}" destId="{CDA810FC-E0DA-4375-968A-4D1BE7364D30}" srcOrd="1" destOrd="0" parTransId="{98AD16A9-855A-4D9C-A8CF-5051A9D385B9}" sibTransId="{DD3E2AC8-77B9-4EC2-B5C4-18BE0922B9A8}"/>
    <dgm:cxn modelId="{8644113B-D716-4DFD-8E18-31CE9F3FB0C3}" srcId="{735FFF38-3D12-4AD9-BA57-5DB4E002B72A}" destId="{A8057B1F-A330-4D41-8F19-878463C48E5D}" srcOrd="2" destOrd="0" parTransId="{4D288972-CBE4-4540-A731-5F48BDE74977}" sibTransId="{ADD2E048-6596-45C7-BEE9-715C92F3CE1E}"/>
    <dgm:cxn modelId="{C9F40150-9666-4D52-A025-E53A3B96F670}" type="presOf" srcId="{CDA810FC-E0DA-4375-968A-4D1BE7364D30}" destId="{A7D18647-93BB-4E85-A5C9-B63C12B1BF5C}" srcOrd="0" destOrd="1" presId="urn:microsoft.com/office/officeart/2005/8/layout/list1"/>
    <dgm:cxn modelId="{C121DE51-D9CA-45BD-8F3E-56A7D200905A}" type="presOf" srcId="{19474876-C460-4E00-B683-62E04D88586E}" destId="{D2D1C441-D347-4D35-9720-0C9E21D211ED}" srcOrd="0" destOrd="1" presId="urn:microsoft.com/office/officeart/2005/8/layout/list1"/>
    <dgm:cxn modelId="{FCED0961-5CCB-41A9-9D31-8A1D118A4D93}" type="presParOf" srcId="{5812CD0D-9BEA-4FFE-866A-841A6C018B17}" destId="{EEF8517E-712F-46FF-A8BD-A415E7FD59C0}" srcOrd="0" destOrd="0" presId="urn:microsoft.com/office/officeart/2005/8/layout/list1"/>
    <dgm:cxn modelId="{37BA98D5-5C33-4B7D-8F32-E5B3A2314429}" type="presParOf" srcId="{EEF8517E-712F-46FF-A8BD-A415E7FD59C0}" destId="{0800DC39-AE94-4576-85B4-B63CCBDA75F2}" srcOrd="0" destOrd="0" presId="urn:microsoft.com/office/officeart/2005/8/layout/list1"/>
    <dgm:cxn modelId="{20905F6B-1186-4A5E-BA84-F71A3632FB00}" type="presParOf" srcId="{EEF8517E-712F-46FF-A8BD-A415E7FD59C0}" destId="{896D9C6D-6A80-40A6-B0FE-8467FF6976A8}" srcOrd="1" destOrd="0" presId="urn:microsoft.com/office/officeart/2005/8/layout/list1"/>
    <dgm:cxn modelId="{E86FFA3F-30DC-4611-AA78-3011D7226F07}" type="presParOf" srcId="{5812CD0D-9BEA-4FFE-866A-841A6C018B17}" destId="{B5E9DD5C-89E6-4AA6-84AF-10313A7C394B}" srcOrd="1" destOrd="0" presId="urn:microsoft.com/office/officeart/2005/8/layout/list1"/>
    <dgm:cxn modelId="{57BBCF23-EC6F-493D-BE49-2C49CE620F2F}" type="presParOf" srcId="{5812CD0D-9BEA-4FFE-866A-841A6C018B17}" destId="{D2D1C441-D347-4D35-9720-0C9E21D211ED}" srcOrd="2" destOrd="0" presId="urn:microsoft.com/office/officeart/2005/8/layout/list1"/>
    <dgm:cxn modelId="{9DD295E4-26E5-4D7C-867F-90DCBE57F4CD}" type="presParOf" srcId="{5812CD0D-9BEA-4FFE-866A-841A6C018B17}" destId="{CD755160-C277-4FBA-85C0-1FBBC1D6FA4A}" srcOrd="3" destOrd="0" presId="urn:microsoft.com/office/officeart/2005/8/layout/list1"/>
    <dgm:cxn modelId="{3265B7D6-2BD2-4953-A914-055C71AA9DAE}" type="presParOf" srcId="{5812CD0D-9BEA-4FFE-866A-841A6C018B17}" destId="{0539403A-C3DB-4FFD-8CF9-C31F0E934507}" srcOrd="4" destOrd="0" presId="urn:microsoft.com/office/officeart/2005/8/layout/list1"/>
    <dgm:cxn modelId="{9A057602-5014-42CE-9C9A-4A91B2605D36}" type="presParOf" srcId="{0539403A-C3DB-4FFD-8CF9-C31F0E934507}" destId="{C7C1B35B-A7EF-402C-8633-A107CD38FBD9}" srcOrd="0" destOrd="0" presId="urn:microsoft.com/office/officeart/2005/8/layout/list1"/>
    <dgm:cxn modelId="{92A5B870-0E17-4B02-A7C6-B363182CDB42}" type="presParOf" srcId="{0539403A-C3DB-4FFD-8CF9-C31F0E934507}" destId="{1C181E7F-08A0-4489-BC1A-428449C757E3}" srcOrd="1" destOrd="0" presId="urn:microsoft.com/office/officeart/2005/8/layout/list1"/>
    <dgm:cxn modelId="{136D7E06-D8BA-4C78-9A4D-413662888054}" type="presParOf" srcId="{5812CD0D-9BEA-4FFE-866A-841A6C018B17}" destId="{52AA5033-DBEC-4B71-B8B6-36141447E158}" srcOrd="5" destOrd="0" presId="urn:microsoft.com/office/officeart/2005/8/layout/list1"/>
    <dgm:cxn modelId="{C1A57ED8-8E45-48A6-8612-F898449FA8CB}" type="presParOf" srcId="{5812CD0D-9BEA-4FFE-866A-841A6C018B17}" destId="{A7D18647-93BB-4E85-A5C9-B63C12B1BF5C}"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E82E2D6-24AC-4CB0-B581-C6B07AFD27FB}"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CF46B00E-0236-499F-B314-7E42E71EB6BA}">
      <dgm:prSet phldrT="[Text]"/>
      <dgm:spPr/>
      <dgm:t>
        <a:bodyPr/>
        <a:lstStyle/>
        <a:p>
          <a:r>
            <a:rPr lang="en-US" dirty="0" smtClean="0"/>
            <a:t>Acid Rain Permits  </a:t>
          </a:r>
          <a:endParaRPr lang="en-US" dirty="0"/>
        </a:p>
      </dgm:t>
    </dgm:pt>
    <dgm:pt modelId="{CE252F3E-8134-47CA-8B5B-E1C99420FE04}" type="parTrans" cxnId="{C1833419-9A08-419D-B9E9-9E3B2BF1AF34}">
      <dgm:prSet/>
      <dgm:spPr/>
      <dgm:t>
        <a:bodyPr/>
        <a:lstStyle/>
        <a:p>
          <a:endParaRPr lang="en-US"/>
        </a:p>
      </dgm:t>
    </dgm:pt>
    <dgm:pt modelId="{8D165977-F23E-4917-A04D-6902B51A9837}" type="sibTrans" cxnId="{C1833419-9A08-419D-B9E9-9E3B2BF1AF34}">
      <dgm:prSet/>
      <dgm:spPr/>
      <dgm:t>
        <a:bodyPr/>
        <a:lstStyle/>
        <a:p>
          <a:endParaRPr lang="en-US"/>
        </a:p>
      </dgm:t>
    </dgm:pt>
    <dgm:pt modelId="{D8723933-AF39-4FE0-A61D-ABE61CD89B0F}">
      <dgm:prSet/>
      <dgm:spPr/>
      <dgm:t>
        <a:bodyPr/>
        <a:lstStyle/>
        <a:p>
          <a:r>
            <a:rPr lang="en-US" dirty="0" smtClean="0"/>
            <a:t>Operating Permits</a:t>
          </a:r>
        </a:p>
      </dgm:t>
    </dgm:pt>
    <dgm:pt modelId="{BF315CBA-3ACF-4B6F-9FFE-E97A448AF3A3}" type="parTrans" cxnId="{B3B9B9A7-DE8D-4E7C-8CC4-3BFFF3AF02D0}">
      <dgm:prSet/>
      <dgm:spPr/>
      <dgm:t>
        <a:bodyPr/>
        <a:lstStyle/>
        <a:p>
          <a:endParaRPr lang="en-US"/>
        </a:p>
      </dgm:t>
    </dgm:pt>
    <dgm:pt modelId="{1BF8B793-44C9-42DB-955B-DCF3666EDB01}" type="sibTrans" cxnId="{B3B9B9A7-DE8D-4E7C-8CC4-3BFFF3AF02D0}">
      <dgm:prSet/>
      <dgm:spPr/>
      <dgm:t>
        <a:bodyPr/>
        <a:lstStyle/>
        <a:p>
          <a:endParaRPr lang="en-US"/>
        </a:p>
      </dgm:t>
    </dgm:pt>
    <dgm:pt modelId="{11D836D6-5F79-4207-8F1D-9ED968D31FF7}">
      <dgm:prSet/>
      <dgm:spPr/>
      <dgm:t>
        <a:bodyPr/>
        <a:lstStyle/>
        <a:p>
          <a:pPr>
            <a:spcAft>
              <a:spcPts val="1200"/>
            </a:spcAft>
          </a:pPr>
          <a:r>
            <a:rPr lang="en-US" dirty="0" smtClean="0"/>
            <a:t>Most commonly used permit type. They include information on what kind of pollutants and how much a company is emitting and how they can reduce the amount. The cost for each individual permit pays for the activities relating to the permits and acts as an incentive for companies to reduce their pollution amount.  </a:t>
          </a:r>
        </a:p>
      </dgm:t>
    </dgm:pt>
    <dgm:pt modelId="{C25FB4F3-726A-40C8-AB62-8242F2FF6280}" type="parTrans" cxnId="{BC8E92AC-0ADC-4C64-ADAD-8D5F5E15D850}">
      <dgm:prSet/>
      <dgm:spPr/>
      <dgm:t>
        <a:bodyPr/>
        <a:lstStyle/>
        <a:p>
          <a:endParaRPr lang="en-US"/>
        </a:p>
      </dgm:t>
    </dgm:pt>
    <dgm:pt modelId="{B8973889-BDD9-4D33-9CC8-1BAB2CD2FA7B}" type="sibTrans" cxnId="{BC8E92AC-0ADC-4C64-ADAD-8D5F5E15D850}">
      <dgm:prSet/>
      <dgm:spPr/>
      <dgm:t>
        <a:bodyPr/>
        <a:lstStyle/>
        <a:p>
          <a:endParaRPr lang="en-US"/>
        </a:p>
      </dgm:t>
    </dgm:pt>
    <dgm:pt modelId="{82202BA9-2839-4B70-B9DD-54EA69C8F2AE}">
      <dgm:prSet>
        <dgm:style>
          <a:lnRef idx="1">
            <a:schemeClr val="accent5"/>
          </a:lnRef>
          <a:fillRef idx="3">
            <a:schemeClr val="accent5"/>
          </a:fillRef>
          <a:effectRef idx="2">
            <a:schemeClr val="accent5"/>
          </a:effectRef>
          <a:fontRef idx="minor">
            <a:schemeClr val="lt1"/>
          </a:fontRef>
        </dgm:style>
      </dgm:prSet>
      <dgm:spPr/>
      <dgm:t>
        <a:bodyPr/>
        <a:lstStyle/>
        <a:p>
          <a:r>
            <a:rPr lang="en-US" dirty="0" smtClean="0"/>
            <a:t>New Source Review  (NSR) Program</a:t>
          </a:r>
        </a:p>
      </dgm:t>
    </dgm:pt>
    <dgm:pt modelId="{5930D6A2-5650-4E68-85DB-78C6978867C2}" type="sibTrans" cxnId="{18AD6A57-568E-4251-99A3-9D24037C1188}">
      <dgm:prSet/>
      <dgm:spPr/>
      <dgm:t>
        <a:bodyPr/>
        <a:lstStyle/>
        <a:p>
          <a:endParaRPr lang="en-US"/>
        </a:p>
      </dgm:t>
    </dgm:pt>
    <dgm:pt modelId="{6D1F8790-F929-46D9-A9C4-5136A6798292}" type="parTrans" cxnId="{18AD6A57-568E-4251-99A3-9D24037C1188}">
      <dgm:prSet/>
      <dgm:spPr/>
      <dgm:t>
        <a:bodyPr/>
        <a:lstStyle/>
        <a:p>
          <a:endParaRPr lang="en-US"/>
        </a:p>
      </dgm:t>
    </dgm:pt>
    <dgm:pt modelId="{3BFFCCA9-9B10-49E3-9E55-DADDE658E820}">
      <dgm:prSet phldrT="[Text]"/>
      <dgm:spPr/>
      <dgm:t>
        <a:bodyPr/>
        <a:lstStyle/>
        <a:p>
          <a:r>
            <a:rPr lang="en-US" dirty="0" smtClean="0"/>
            <a:t>designed to lower  nitrogen dioxide and sulfur dioxide levels (which cause acid rain) in air pollution through a market-based system.</a:t>
          </a:r>
          <a:endParaRPr lang="en-US" dirty="0"/>
        </a:p>
      </dgm:t>
    </dgm:pt>
    <dgm:pt modelId="{14175523-D944-4A2B-921B-6AD07CDA37F9}" type="parTrans" cxnId="{F4600644-99B6-4D3A-B4B7-C4A31CB8C8BF}">
      <dgm:prSet/>
      <dgm:spPr/>
      <dgm:t>
        <a:bodyPr/>
        <a:lstStyle/>
        <a:p>
          <a:endParaRPr lang="en-US"/>
        </a:p>
      </dgm:t>
    </dgm:pt>
    <dgm:pt modelId="{9BD993DE-8DA0-40AE-A3BD-EFD4DD3751BD}" type="sibTrans" cxnId="{F4600644-99B6-4D3A-B4B7-C4A31CB8C8BF}">
      <dgm:prSet/>
      <dgm:spPr/>
      <dgm:t>
        <a:bodyPr/>
        <a:lstStyle/>
        <a:p>
          <a:endParaRPr lang="en-US"/>
        </a:p>
      </dgm:t>
    </dgm:pt>
    <dgm:pt modelId="{E391541F-A897-49A8-95E9-B3DB757984A9}">
      <dgm:prSet/>
      <dgm:spPr/>
      <dgm:t>
        <a:bodyPr/>
        <a:lstStyle/>
        <a:p>
          <a:r>
            <a:rPr lang="en-US" dirty="0" smtClean="0"/>
            <a:t>require that industrial sources install good pollution control technology when they significantly modify or construct their facilities.</a:t>
          </a:r>
        </a:p>
      </dgm:t>
    </dgm:pt>
    <dgm:pt modelId="{9C857C37-D648-4652-9327-8823CEA09AAA}" type="parTrans" cxnId="{C388C75B-4800-4AE0-99BA-EB3D4809FA42}">
      <dgm:prSet/>
      <dgm:spPr/>
      <dgm:t>
        <a:bodyPr/>
        <a:lstStyle/>
        <a:p>
          <a:endParaRPr lang="en-US"/>
        </a:p>
      </dgm:t>
    </dgm:pt>
    <dgm:pt modelId="{3A2B1194-E9F5-4423-A4C6-01E9331FB91C}" type="sibTrans" cxnId="{C388C75B-4800-4AE0-99BA-EB3D4809FA42}">
      <dgm:prSet/>
      <dgm:spPr/>
      <dgm:t>
        <a:bodyPr/>
        <a:lstStyle/>
        <a:p>
          <a:endParaRPr lang="en-US"/>
        </a:p>
      </dgm:t>
    </dgm:pt>
    <dgm:pt modelId="{C536D0B8-134F-426B-AD93-564ADB24044A}">
      <dgm:prSet/>
      <dgm:spPr/>
      <dgm:t>
        <a:bodyPr/>
        <a:lstStyle/>
        <a:p>
          <a:pPr>
            <a:spcAft>
              <a:spcPts val="1200"/>
            </a:spcAft>
          </a:pPr>
          <a:r>
            <a:rPr lang="en-US" dirty="0" smtClean="0"/>
            <a:t>legally-enforceable documents designed to improve compliance by clarifying what facilities (sources) must do to control air pollution.</a:t>
          </a:r>
        </a:p>
      </dgm:t>
    </dgm:pt>
    <dgm:pt modelId="{DEA8387E-1FF2-41DB-9724-3F35565CDBA5}" type="parTrans" cxnId="{140E7366-9BF2-4E20-9B21-45CE4833F47D}">
      <dgm:prSet/>
      <dgm:spPr/>
      <dgm:t>
        <a:bodyPr/>
        <a:lstStyle/>
        <a:p>
          <a:endParaRPr lang="en-US"/>
        </a:p>
      </dgm:t>
    </dgm:pt>
    <dgm:pt modelId="{3997A152-F77F-4F7D-99A3-63EBCB58749D}" type="sibTrans" cxnId="{140E7366-9BF2-4E20-9B21-45CE4833F47D}">
      <dgm:prSet/>
      <dgm:spPr/>
      <dgm:t>
        <a:bodyPr/>
        <a:lstStyle/>
        <a:p>
          <a:endParaRPr lang="en-US"/>
        </a:p>
      </dgm:t>
    </dgm:pt>
    <dgm:pt modelId="{D5DDE91E-A814-414B-BE16-0CC039CB9DC3}" type="pres">
      <dgm:prSet presAssocID="{2E82E2D6-24AC-4CB0-B581-C6B07AFD27FB}" presName="linear" presStyleCnt="0">
        <dgm:presLayoutVars>
          <dgm:animLvl val="lvl"/>
          <dgm:resizeHandles val="exact"/>
        </dgm:presLayoutVars>
      </dgm:prSet>
      <dgm:spPr/>
      <dgm:t>
        <a:bodyPr/>
        <a:lstStyle/>
        <a:p>
          <a:endParaRPr lang="en-US"/>
        </a:p>
      </dgm:t>
    </dgm:pt>
    <dgm:pt modelId="{9841A206-61DD-4A9F-A50A-AE2A945893BB}" type="pres">
      <dgm:prSet presAssocID="{CF46B00E-0236-499F-B314-7E42E71EB6BA}" presName="parentText" presStyleLbl="node1" presStyleIdx="0" presStyleCnt="3">
        <dgm:presLayoutVars>
          <dgm:chMax val="0"/>
          <dgm:bulletEnabled val="1"/>
        </dgm:presLayoutVars>
      </dgm:prSet>
      <dgm:spPr/>
      <dgm:t>
        <a:bodyPr/>
        <a:lstStyle/>
        <a:p>
          <a:endParaRPr lang="en-US"/>
        </a:p>
      </dgm:t>
    </dgm:pt>
    <dgm:pt modelId="{63535B9E-B636-4410-96B3-FF4F67412AC5}" type="pres">
      <dgm:prSet presAssocID="{CF46B00E-0236-499F-B314-7E42E71EB6BA}" presName="childText" presStyleLbl="revTx" presStyleIdx="0" presStyleCnt="3">
        <dgm:presLayoutVars>
          <dgm:bulletEnabled val="1"/>
        </dgm:presLayoutVars>
      </dgm:prSet>
      <dgm:spPr/>
      <dgm:t>
        <a:bodyPr/>
        <a:lstStyle/>
        <a:p>
          <a:endParaRPr lang="en-US"/>
        </a:p>
      </dgm:t>
    </dgm:pt>
    <dgm:pt modelId="{8600D0D6-53F4-4CFA-91CA-1D8FAAE5A84C}" type="pres">
      <dgm:prSet presAssocID="{82202BA9-2839-4B70-B9DD-54EA69C8F2AE}" presName="parentText" presStyleLbl="node1" presStyleIdx="1" presStyleCnt="3">
        <dgm:presLayoutVars>
          <dgm:chMax val="0"/>
          <dgm:bulletEnabled val="1"/>
        </dgm:presLayoutVars>
      </dgm:prSet>
      <dgm:spPr/>
      <dgm:t>
        <a:bodyPr/>
        <a:lstStyle/>
        <a:p>
          <a:endParaRPr lang="en-US"/>
        </a:p>
      </dgm:t>
    </dgm:pt>
    <dgm:pt modelId="{E94376D4-F1DA-4F91-91B2-8EEF3C6CD9C6}" type="pres">
      <dgm:prSet presAssocID="{82202BA9-2839-4B70-B9DD-54EA69C8F2AE}" presName="childText" presStyleLbl="revTx" presStyleIdx="1" presStyleCnt="3">
        <dgm:presLayoutVars>
          <dgm:bulletEnabled val="1"/>
        </dgm:presLayoutVars>
      </dgm:prSet>
      <dgm:spPr/>
      <dgm:t>
        <a:bodyPr/>
        <a:lstStyle/>
        <a:p>
          <a:endParaRPr lang="en-US"/>
        </a:p>
      </dgm:t>
    </dgm:pt>
    <dgm:pt modelId="{57877719-E831-4ECF-A704-CAB7AA3DA6EE}" type="pres">
      <dgm:prSet presAssocID="{D8723933-AF39-4FE0-A61D-ABE61CD89B0F}" presName="parentText" presStyleLbl="node1" presStyleIdx="2" presStyleCnt="3">
        <dgm:presLayoutVars>
          <dgm:chMax val="0"/>
          <dgm:bulletEnabled val="1"/>
        </dgm:presLayoutVars>
      </dgm:prSet>
      <dgm:spPr/>
      <dgm:t>
        <a:bodyPr/>
        <a:lstStyle/>
        <a:p>
          <a:endParaRPr lang="en-US"/>
        </a:p>
      </dgm:t>
    </dgm:pt>
    <dgm:pt modelId="{E66FEC50-3031-4AC1-B01F-E0E66DBB2D18}" type="pres">
      <dgm:prSet presAssocID="{D8723933-AF39-4FE0-A61D-ABE61CD89B0F}" presName="childText" presStyleLbl="revTx" presStyleIdx="2" presStyleCnt="3">
        <dgm:presLayoutVars>
          <dgm:bulletEnabled val="1"/>
        </dgm:presLayoutVars>
      </dgm:prSet>
      <dgm:spPr/>
      <dgm:t>
        <a:bodyPr/>
        <a:lstStyle/>
        <a:p>
          <a:endParaRPr lang="en-US"/>
        </a:p>
      </dgm:t>
    </dgm:pt>
  </dgm:ptLst>
  <dgm:cxnLst>
    <dgm:cxn modelId="{C9099B1F-0C37-40C2-8E79-E9910930562B}" type="presOf" srcId="{11D836D6-5F79-4207-8F1D-9ED968D31FF7}" destId="{E66FEC50-3031-4AC1-B01F-E0E66DBB2D18}" srcOrd="0" destOrd="1" presId="urn:microsoft.com/office/officeart/2005/8/layout/vList2"/>
    <dgm:cxn modelId="{C388C75B-4800-4AE0-99BA-EB3D4809FA42}" srcId="{82202BA9-2839-4B70-B9DD-54EA69C8F2AE}" destId="{E391541F-A897-49A8-95E9-B3DB757984A9}" srcOrd="0" destOrd="0" parTransId="{9C857C37-D648-4652-9327-8823CEA09AAA}" sibTransId="{3A2B1194-E9F5-4423-A4C6-01E9331FB91C}"/>
    <dgm:cxn modelId="{6BF2853C-C47F-48BD-AB3A-14B31CB8E03A}" type="presOf" srcId="{82202BA9-2839-4B70-B9DD-54EA69C8F2AE}" destId="{8600D0D6-53F4-4CFA-91CA-1D8FAAE5A84C}" srcOrd="0" destOrd="0" presId="urn:microsoft.com/office/officeart/2005/8/layout/vList2"/>
    <dgm:cxn modelId="{AEE0A515-B41C-4BED-9534-B2B7ECC7A6F9}" type="presOf" srcId="{E391541F-A897-49A8-95E9-B3DB757984A9}" destId="{E94376D4-F1DA-4F91-91B2-8EEF3C6CD9C6}" srcOrd="0" destOrd="0" presId="urn:microsoft.com/office/officeart/2005/8/layout/vList2"/>
    <dgm:cxn modelId="{140E7366-9BF2-4E20-9B21-45CE4833F47D}" srcId="{D8723933-AF39-4FE0-A61D-ABE61CD89B0F}" destId="{C536D0B8-134F-426B-AD93-564ADB24044A}" srcOrd="0" destOrd="0" parTransId="{DEA8387E-1FF2-41DB-9724-3F35565CDBA5}" sibTransId="{3997A152-F77F-4F7D-99A3-63EBCB58749D}"/>
    <dgm:cxn modelId="{A25DBBDA-B460-4B8C-98DD-2B9CA2AA6760}" type="presOf" srcId="{D8723933-AF39-4FE0-A61D-ABE61CD89B0F}" destId="{57877719-E831-4ECF-A704-CAB7AA3DA6EE}" srcOrd="0" destOrd="0" presId="urn:microsoft.com/office/officeart/2005/8/layout/vList2"/>
    <dgm:cxn modelId="{18AD6A57-568E-4251-99A3-9D24037C1188}" srcId="{2E82E2D6-24AC-4CB0-B581-C6B07AFD27FB}" destId="{82202BA9-2839-4B70-B9DD-54EA69C8F2AE}" srcOrd="1" destOrd="0" parTransId="{6D1F8790-F929-46D9-A9C4-5136A6798292}" sibTransId="{5930D6A2-5650-4E68-85DB-78C6978867C2}"/>
    <dgm:cxn modelId="{0D4F2033-22BD-4755-938A-DDCDC90D2AED}" type="presOf" srcId="{CF46B00E-0236-499F-B314-7E42E71EB6BA}" destId="{9841A206-61DD-4A9F-A50A-AE2A945893BB}" srcOrd="0" destOrd="0" presId="urn:microsoft.com/office/officeart/2005/8/layout/vList2"/>
    <dgm:cxn modelId="{DBE69490-C79D-4B73-86CC-FDE8713CB92B}" type="presOf" srcId="{3BFFCCA9-9B10-49E3-9E55-DADDE658E820}" destId="{63535B9E-B636-4410-96B3-FF4F67412AC5}" srcOrd="0" destOrd="0" presId="urn:microsoft.com/office/officeart/2005/8/layout/vList2"/>
    <dgm:cxn modelId="{C1833419-9A08-419D-B9E9-9E3B2BF1AF34}" srcId="{2E82E2D6-24AC-4CB0-B581-C6B07AFD27FB}" destId="{CF46B00E-0236-499F-B314-7E42E71EB6BA}" srcOrd="0" destOrd="0" parTransId="{CE252F3E-8134-47CA-8B5B-E1C99420FE04}" sibTransId="{8D165977-F23E-4917-A04D-6902B51A9837}"/>
    <dgm:cxn modelId="{F4600644-99B6-4D3A-B4B7-C4A31CB8C8BF}" srcId="{CF46B00E-0236-499F-B314-7E42E71EB6BA}" destId="{3BFFCCA9-9B10-49E3-9E55-DADDE658E820}" srcOrd="0" destOrd="0" parTransId="{14175523-D944-4A2B-921B-6AD07CDA37F9}" sibTransId="{9BD993DE-8DA0-40AE-A3BD-EFD4DD3751BD}"/>
    <dgm:cxn modelId="{5F375E7D-52D6-46B3-B1EB-408CE24A7B1B}" type="presOf" srcId="{C536D0B8-134F-426B-AD93-564ADB24044A}" destId="{E66FEC50-3031-4AC1-B01F-E0E66DBB2D18}" srcOrd="0" destOrd="0" presId="urn:microsoft.com/office/officeart/2005/8/layout/vList2"/>
    <dgm:cxn modelId="{BC8E92AC-0ADC-4C64-ADAD-8D5F5E15D850}" srcId="{D8723933-AF39-4FE0-A61D-ABE61CD89B0F}" destId="{11D836D6-5F79-4207-8F1D-9ED968D31FF7}" srcOrd="1" destOrd="0" parTransId="{C25FB4F3-726A-40C8-AB62-8242F2FF6280}" sibTransId="{B8973889-BDD9-4D33-9CC8-1BAB2CD2FA7B}"/>
    <dgm:cxn modelId="{DE6AEF97-BB32-4FE4-8DCA-8B0023ECEF21}" type="presOf" srcId="{2E82E2D6-24AC-4CB0-B581-C6B07AFD27FB}" destId="{D5DDE91E-A814-414B-BE16-0CC039CB9DC3}" srcOrd="0" destOrd="0" presId="urn:microsoft.com/office/officeart/2005/8/layout/vList2"/>
    <dgm:cxn modelId="{B3B9B9A7-DE8D-4E7C-8CC4-3BFFF3AF02D0}" srcId="{2E82E2D6-24AC-4CB0-B581-C6B07AFD27FB}" destId="{D8723933-AF39-4FE0-A61D-ABE61CD89B0F}" srcOrd="2" destOrd="0" parTransId="{BF315CBA-3ACF-4B6F-9FFE-E97A448AF3A3}" sibTransId="{1BF8B793-44C9-42DB-955B-DCF3666EDB01}"/>
    <dgm:cxn modelId="{CC22D72B-3EB6-43A6-8FCE-EDE99BB02C6D}" type="presParOf" srcId="{D5DDE91E-A814-414B-BE16-0CC039CB9DC3}" destId="{9841A206-61DD-4A9F-A50A-AE2A945893BB}" srcOrd="0" destOrd="0" presId="urn:microsoft.com/office/officeart/2005/8/layout/vList2"/>
    <dgm:cxn modelId="{854DFD9B-B32F-4FAC-B2A3-FB54E0FF97E2}" type="presParOf" srcId="{D5DDE91E-A814-414B-BE16-0CC039CB9DC3}" destId="{63535B9E-B636-4410-96B3-FF4F67412AC5}" srcOrd="1" destOrd="0" presId="urn:microsoft.com/office/officeart/2005/8/layout/vList2"/>
    <dgm:cxn modelId="{B21545FB-5F2A-411D-BFE6-51A63F70BF7B}" type="presParOf" srcId="{D5DDE91E-A814-414B-BE16-0CC039CB9DC3}" destId="{8600D0D6-53F4-4CFA-91CA-1D8FAAE5A84C}" srcOrd="2" destOrd="0" presId="urn:microsoft.com/office/officeart/2005/8/layout/vList2"/>
    <dgm:cxn modelId="{6D3352BC-790C-4517-9D0E-0393528DA95E}" type="presParOf" srcId="{D5DDE91E-A814-414B-BE16-0CC039CB9DC3}" destId="{E94376D4-F1DA-4F91-91B2-8EEF3C6CD9C6}" srcOrd="3" destOrd="0" presId="urn:microsoft.com/office/officeart/2005/8/layout/vList2"/>
    <dgm:cxn modelId="{6F29F72B-891E-4288-9F2D-F2E48E607C7B}" type="presParOf" srcId="{D5DDE91E-A814-414B-BE16-0CC039CB9DC3}" destId="{57877719-E831-4ECF-A704-CAB7AA3DA6EE}" srcOrd="4" destOrd="0" presId="urn:microsoft.com/office/officeart/2005/8/layout/vList2"/>
    <dgm:cxn modelId="{A9C9D224-B048-4284-A451-184A7F92DA74}" type="presParOf" srcId="{D5DDE91E-A814-414B-BE16-0CC039CB9DC3}" destId="{E66FEC50-3031-4AC1-B01F-E0E66DBB2D18}"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000" dirty="0" smtClean="0"/>
            <a:t>Example</a:t>
          </a:r>
          <a:endParaRPr lang="en-US" sz="20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tIns="182880"/>
        <a:lstStyle/>
        <a:p>
          <a:r>
            <a:rPr lang="en-US" sz="1350" dirty="0" smtClean="0"/>
            <a:t>Archer Daniel’s Midland Company is a major food manufacturer in Iowa. The company used software to track emissions and reduce waste. The software led to a reduction of 1,600 tons of air pollutants and reuse of 57,700 tons of ash from boilers a year (into cement, concrete, or soil stabilizers) resulting in savings of $57,000 and $250,000 a year respectively from the reduction of raw materials. </a:t>
          </a:r>
          <a:r>
            <a:rPr lang="en-US" sz="1350" baseline="30000" dirty="0" smtClean="0"/>
            <a:t>2</a:t>
          </a:r>
          <a:endParaRPr lang="en-US" sz="135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104677" custScaleY="103407" custLinFactNeighborX="-52761"/>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X="10779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LinFactX="-71823" custLinFactNeighborX="-100000">
        <dgm:presLayoutVars>
          <dgm:chMax val="0"/>
          <dgm:bulletEnabled val="1"/>
        </dgm:presLayoutVars>
      </dgm:prSet>
      <dgm:spPr/>
      <dgm:t>
        <a:bodyPr/>
        <a:lstStyle/>
        <a:p>
          <a:endParaRPr lang="en-US"/>
        </a:p>
      </dgm:t>
    </dgm:pt>
  </dgm:ptLst>
  <dgm:cxnLst>
    <dgm:cxn modelId="{7653074D-C5AE-46B8-924F-DE29DF38B74A}" srcId="{FFC9B2A8-8099-4EE4-B21E-726F4DF27A71}" destId="{112CA22B-B042-40A5-9794-0730A5CA5011}" srcOrd="0" destOrd="0" parTransId="{DE105B56-DA8B-4AD7-8123-FF2C2A60A9B6}" sibTransId="{CCDA51FA-D6D3-44AF-8470-BB9D8CB320E8}"/>
    <dgm:cxn modelId="{B480CC58-77A3-4552-A0DE-6BC6C6CDF421}" type="presOf" srcId="{FFC9B2A8-8099-4EE4-B21E-726F4DF27A71}" destId="{D325A295-D3B8-4E94-8C14-A76270783C88}" srcOrd="0" destOrd="0" presId="urn:microsoft.com/office/officeart/2005/8/layout/hList2"/>
    <dgm:cxn modelId="{223F3DA8-4F09-448E-9098-114194DFC15B}" type="presOf" srcId="{706CC38C-CCAA-416E-8B41-25CAA89F1897}" destId="{F48E3D62-5A5C-47D5-8CC0-6C5ECB4A1EE9}" srcOrd="0" destOrd="0" presId="urn:microsoft.com/office/officeart/2005/8/layout/hList2"/>
    <dgm:cxn modelId="{CA380E00-A7A3-4126-BB63-1943E17947C2}"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D57C96DB-00C9-454C-BEC0-19CAC245AB63}" type="presParOf" srcId="{F48E3D62-5A5C-47D5-8CC0-6C5ECB4A1EE9}" destId="{04692C2A-C643-4A3E-AB35-433D0BFFF17F}" srcOrd="0" destOrd="0" presId="urn:microsoft.com/office/officeart/2005/8/layout/hList2"/>
    <dgm:cxn modelId="{F76D1833-A7C9-4EFE-8695-450B9FB260AE}" type="presParOf" srcId="{04692C2A-C643-4A3E-AB35-433D0BFFF17F}" destId="{CE974109-CA0F-440F-94D3-0CD624624309}" srcOrd="0" destOrd="0" presId="urn:microsoft.com/office/officeart/2005/8/layout/hList2"/>
    <dgm:cxn modelId="{DCB59F6D-1712-4E6B-AD92-57A7CB560592}" type="presParOf" srcId="{04692C2A-C643-4A3E-AB35-433D0BFFF17F}" destId="{04D9B468-C7DB-4896-A785-625B2A83C092}" srcOrd="1" destOrd="0" presId="urn:microsoft.com/office/officeart/2005/8/layout/hList2"/>
    <dgm:cxn modelId="{287BB1B3-67EC-485D-BD0F-B791A17BD0EC}"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97A9C9E-8ACA-46EB-BEAB-F0C13EC65D8B}" type="doc">
      <dgm:prSet loTypeId="urn:microsoft.com/office/officeart/2005/8/layout/default" loCatId="list" qsTypeId="urn:microsoft.com/office/officeart/2005/8/quickstyle/3d1" qsCatId="3D" csTypeId="urn:microsoft.com/office/officeart/2005/8/colors/accent4_3" csCatId="accent4" phldr="1"/>
      <dgm:spPr/>
      <dgm:t>
        <a:bodyPr/>
        <a:lstStyle/>
        <a:p>
          <a:endParaRPr lang="en-US"/>
        </a:p>
      </dgm:t>
    </dgm:pt>
    <dgm:pt modelId="{218BC775-3DFF-49CB-9E6C-A984D2E475DE}">
      <dgm:prSet phldrT="[Text]" custT="1"/>
      <dgm:spPr/>
      <dgm:t>
        <a:bodyPr/>
        <a:lstStyle/>
        <a:p>
          <a:r>
            <a:rPr lang="en-US" sz="1600" dirty="0" smtClean="0"/>
            <a:t>By adding ventilation and/or switching from harsh chemical solvents to water based ones, face masks, other protective gear, and the gear and chemical handling training for employees might not be necessary.</a:t>
          </a:r>
          <a:r>
            <a:rPr lang="en-US" sz="1600" baseline="30000" dirty="0" smtClean="0">
              <a:latin typeface="+mj-lt"/>
            </a:rPr>
            <a:t>1</a:t>
          </a:r>
          <a:r>
            <a:rPr lang="en-US" sz="1600" dirty="0" smtClean="0">
              <a:latin typeface="+mj-lt"/>
            </a:rPr>
            <a:t> </a:t>
          </a:r>
          <a:endParaRPr lang="en-US" sz="1600" dirty="0"/>
        </a:p>
      </dgm:t>
    </dgm:pt>
    <dgm:pt modelId="{E8C0554F-B117-4CEA-84C2-7C40FF0DA4CA}" type="parTrans" cxnId="{EE3BF00C-6D6B-4B82-A3A6-4E21C12EB32C}">
      <dgm:prSet/>
      <dgm:spPr/>
      <dgm:t>
        <a:bodyPr/>
        <a:lstStyle/>
        <a:p>
          <a:endParaRPr lang="en-US" sz="1600"/>
        </a:p>
      </dgm:t>
    </dgm:pt>
    <dgm:pt modelId="{BB3060A4-15A6-491E-816A-DB9A81ED3B6F}" type="sibTrans" cxnId="{EE3BF00C-6D6B-4B82-A3A6-4E21C12EB32C}">
      <dgm:prSet/>
      <dgm:spPr/>
      <dgm:t>
        <a:bodyPr/>
        <a:lstStyle/>
        <a:p>
          <a:endParaRPr lang="en-US" sz="1600"/>
        </a:p>
      </dgm:t>
    </dgm:pt>
    <dgm:pt modelId="{E63C1CF6-19EF-4E05-9DFA-F06BC49D0BA5}">
      <dgm:prSet custT="1"/>
      <dgm:spPr/>
      <dgm:t>
        <a:bodyPr/>
        <a:lstStyle/>
        <a:p>
          <a:r>
            <a:rPr lang="en-US" sz="1600" dirty="0" smtClean="0"/>
            <a:t>You can avoid additional charges , regulations, and restrictions by staying within a lower source category for permitting. The costs of crossing the threshold are often greater than the technology necessary to stay below the threshold.</a:t>
          </a:r>
          <a:r>
            <a:rPr lang="en-US" sz="1600" baseline="30000" dirty="0" smtClean="0">
              <a:latin typeface="+mj-lt"/>
            </a:rPr>
            <a:t>1</a:t>
          </a:r>
          <a:r>
            <a:rPr lang="en-US" sz="1600" dirty="0" smtClean="0">
              <a:latin typeface="+mj-lt"/>
            </a:rPr>
            <a:t> </a:t>
          </a:r>
          <a:endParaRPr lang="en-US" sz="1600" dirty="0" smtClean="0"/>
        </a:p>
      </dgm:t>
    </dgm:pt>
    <dgm:pt modelId="{C1068960-AF81-4883-8C7C-AD6E0BBF3545}" type="parTrans" cxnId="{BA502DF9-AEAD-4CD9-B55F-D4FB4B1E78E3}">
      <dgm:prSet/>
      <dgm:spPr/>
      <dgm:t>
        <a:bodyPr/>
        <a:lstStyle/>
        <a:p>
          <a:endParaRPr lang="en-US" sz="1600"/>
        </a:p>
      </dgm:t>
    </dgm:pt>
    <dgm:pt modelId="{E995F220-1E9C-4B40-8403-43020D1D017E}" type="sibTrans" cxnId="{BA502DF9-AEAD-4CD9-B55F-D4FB4B1E78E3}">
      <dgm:prSet/>
      <dgm:spPr/>
      <dgm:t>
        <a:bodyPr/>
        <a:lstStyle/>
        <a:p>
          <a:endParaRPr lang="en-US" sz="1600"/>
        </a:p>
      </dgm:t>
    </dgm:pt>
    <dgm:pt modelId="{B96D9736-0AE8-4BAB-9576-8FFB7137B361}">
      <dgm:prSet custT="1"/>
      <dgm:spPr/>
      <dgm:t>
        <a:bodyPr/>
        <a:lstStyle/>
        <a:p>
          <a:r>
            <a:rPr lang="en-US" sz="1600" dirty="0" smtClean="0"/>
            <a:t>Chemicals represent a large cost for manufacturers who rely on them for production uses. By reducing the amount of chemicals and solvents used, and substituting more environmentally preferable methods, companies can reduce this major cost and increase air quality. </a:t>
          </a:r>
          <a:r>
            <a:rPr lang="en-US" sz="1600" baseline="30000" dirty="0" smtClean="0"/>
            <a:t>2</a:t>
          </a:r>
          <a:r>
            <a:rPr lang="en-US" sz="1600" baseline="30000" dirty="0" smtClean="0">
              <a:latin typeface="+mj-lt"/>
            </a:rPr>
            <a:t> </a:t>
          </a:r>
          <a:endParaRPr lang="en-US" sz="1600" baseline="30000" dirty="0" smtClean="0"/>
        </a:p>
      </dgm:t>
    </dgm:pt>
    <dgm:pt modelId="{65008C38-0AC6-446A-93B1-20A9348FE26C}" type="parTrans" cxnId="{153CD3ED-BA43-4482-B94F-877141971F58}">
      <dgm:prSet/>
      <dgm:spPr/>
      <dgm:t>
        <a:bodyPr/>
        <a:lstStyle/>
        <a:p>
          <a:endParaRPr lang="en-US" sz="1600"/>
        </a:p>
      </dgm:t>
    </dgm:pt>
    <dgm:pt modelId="{4F53B635-E790-4382-AC2C-0D64F5085D4E}" type="sibTrans" cxnId="{153CD3ED-BA43-4482-B94F-877141971F58}">
      <dgm:prSet/>
      <dgm:spPr/>
      <dgm:t>
        <a:bodyPr/>
        <a:lstStyle/>
        <a:p>
          <a:endParaRPr lang="en-US" sz="1600"/>
        </a:p>
      </dgm:t>
    </dgm:pt>
    <dgm:pt modelId="{50F2A0E0-E09B-4FFC-A4A6-35125CB2A88E}">
      <dgm:prSet custT="1"/>
      <dgm:spPr/>
      <dgm:t>
        <a:bodyPr/>
        <a:lstStyle/>
        <a:p>
          <a:r>
            <a:rPr lang="en-US" sz="1600" dirty="0" smtClean="0"/>
            <a:t>Employees who handle or interact with dangerous chemicals (ex: VOCs or HAPs) often have increased health risks due to the fumes released. In reducing chemicals used, companies decrease the health and safety risks. </a:t>
          </a:r>
          <a:r>
            <a:rPr lang="en-US" sz="1600" baseline="30000" dirty="0" smtClean="0"/>
            <a:t>2</a:t>
          </a:r>
          <a:r>
            <a:rPr lang="en-US" sz="1600" baseline="30000" dirty="0" smtClean="0">
              <a:latin typeface="+mj-lt"/>
            </a:rPr>
            <a:t> </a:t>
          </a:r>
          <a:endParaRPr lang="en-US" sz="1600" baseline="30000" dirty="0" smtClean="0"/>
        </a:p>
      </dgm:t>
    </dgm:pt>
    <dgm:pt modelId="{E2440606-F9B5-4699-B13E-16A9DCFED146}" type="parTrans" cxnId="{F722489E-B4A4-4E7F-98FB-DB520D4EA002}">
      <dgm:prSet/>
      <dgm:spPr/>
      <dgm:t>
        <a:bodyPr/>
        <a:lstStyle/>
        <a:p>
          <a:endParaRPr lang="en-US" sz="1600"/>
        </a:p>
      </dgm:t>
    </dgm:pt>
    <dgm:pt modelId="{82FB3879-BC2D-4325-B568-C10848D932CD}" type="sibTrans" cxnId="{F722489E-B4A4-4E7F-98FB-DB520D4EA002}">
      <dgm:prSet/>
      <dgm:spPr/>
      <dgm:t>
        <a:bodyPr/>
        <a:lstStyle/>
        <a:p>
          <a:endParaRPr lang="en-US" sz="1600"/>
        </a:p>
      </dgm:t>
    </dgm:pt>
    <dgm:pt modelId="{D26C3815-3447-451E-A5B0-29E1013C4F0E}" type="pres">
      <dgm:prSet presAssocID="{B97A9C9E-8ACA-46EB-BEAB-F0C13EC65D8B}" presName="diagram" presStyleCnt="0">
        <dgm:presLayoutVars>
          <dgm:dir/>
          <dgm:resizeHandles val="exact"/>
        </dgm:presLayoutVars>
      </dgm:prSet>
      <dgm:spPr/>
      <dgm:t>
        <a:bodyPr/>
        <a:lstStyle/>
        <a:p>
          <a:endParaRPr lang="en-US"/>
        </a:p>
      </dgm:t>
    </dgm:pt>
    <dgm:pt modelId="{26FEDF32-6572-46EB-95A1-3307248D6C07}" type="pres">
      <dgm:prSet presAssocID="{218BC775-3DFF-49CB-9E6C-A984D2E475DE}" presName="node" presStyleLbl="node1" presStyleIdx="0" presStyleCnt="4">
        <dgm:presLayoutVars>
          <dgm:bulletEnabled val="1"/>
        </dgm:presLayoutVars>
      </dgm:prSet>
      <dgm:spPr/>
      <dgm:t>
        <a:bodyPr/>
        <a:lstStyle/>
        <a:p>
          <a:endParaRPr lang="en-US"/>
        </a:p>
      </dgm:t>
    </dgm:pt>
    <dgm:pt modelId="{828409B7-AE69-4237-BC93-5935C1B811AB}" type="pres">
      <dgm:prSet presAssocID="{BB3060A4-15A6-491E-816A-DB9A81ED3B6F}" presName="sibTrans" presStyleCnt="0"/>
      <dgm:spPr/>
    </dgm:pt>
    <dgm:pt modelId="{4CAA3842-48B9-4DF8-BFE4-1F0D1815A3D0}" type="pres">
      <dgm:prSet presAssocID="{E63C1CF6-19EF-4E05-9DFA-F06BC49D0BA5}" presName="node" presStyleLbl="node1" presStyleIdx="1" presStyleCnt="4">
        <dgm:presLayoutVars>
          <dgm:bulletEnabled val="1"/>
        </dgm:presLayoutVars>
      </dgm:prSet>
      <dgm:spPr/>
      <dgm:t>
        <a:bodyPr/>
        <a:lstStyle/>
        <a:p>
          <a:endParaRPr lang="en-US"/>
        </a:p>
      </dgm:t>
    </dgm:pt>
    <dgm:pt modelId="{A30F1DE3-4C6E-4E60-A66F-321D441F993D}" type="pres">
      <dgm:prSet presAssocID="{E995F220-1E9C-4B40-8403-43020D1D017E}" presName="sibTrans" presStyleCnt="0"/>
      <dgm:spPr/>
    </dgm:pt>
    <dgm:pt modelId="{DA529C37-9192-4A5F-B356-985A8E09424B}" type="pres">
      <dgm:prSet presAssocID="{B96D9736-0AE8-4BAB-9576-8FFB7137B361}" presName="node" presStyleLbl="node1" presStyleIdx="2" presStyleCnt="4">
        <dgm:presLayoutVars>
          <dgm:bulletEnabled val="1"/>
        </dgm:presLayoutVars>
      </dgm:prSet>
      <dgm:spPr/>
      <dgm:t>
        <a:bodyPr/>
        <a:lstStyle/>
        <a:p>
          <a:endParaRPr lang="en-US"/>
        </a:p>
      </dgm:t>
    </dgm:pt>
    <dgm:pt modelId="{6E123FB2-E925-4BC9-8DD3-D77327C021FD}" type="pres">
      <dgm:prSet presAssocID="{4F53B635-E790-4382-AC2C-0D64F5085D4E}" presName="sibTrans" presStyleCnt="0"/>
      <dgm:spPr/>
    </dgm:pt>
    <dgm:pt modelId="{4229A3B2-63A3-40DB-AC35-B5FBB7D7B2CA}" type="pres">
      <dgm:prSet presAssocID="{50F2A0E0-E09B-4FFC-A4A6-35125CB2A88E}" presName="node" presStyleLbl="node1" presStyleIdx="3" presStyleCnt="4">
        <dgm:presLayoutVars>
          <dgm:bulletEnabled val="1"/>
        </dgm:presLayoutVars>
      </dgm:prSet>
      <dgm:spPr/>
      <dgm:t>
        <a:bodyPr/>
        <a:lstStyle/>
        <a:p>
          <a:endParaRPr lang="en-US"/>
        </a:p>
      </dgm:t>
    </dgm:pt>
  </dgm:ptLst>
  <dgm:cxnLst>
    <dgm:cxn modelId="{4D217636-57BC-4975-9921-6776ABA0BCF1}" type="presOf" srcId="{B96D9736-0AE8-4BAB-9576-8FFB7137B361}" destId="{DA529C37-9192-4A5F-B356-985A8E09424B}" srcOrd="0" destOrd="0" presId="urn:microsoft.com/office/officeart/2005/8/layout/default"/>
    <dgm:cxn modelId="{62795BA1-DAF5-426E-BF65-5B173F59725D}" type="presOf" srcId="{E63C1CF6-19EF-4E05-9DFA-F06BC49D0BA5}" destId="{4CAA3842-48B9-4DF8-BFE4-1F0D1815A3D0}" srcOrd="0" destOrd="0" presId="urn:microsoft.com/office/officeart/2005/8/layout/default"/>
    <dgm:cxn modelId="{EE3BF00C-6D6B-4B82-A3A6-4E21C12EB32C}" srcId="{B97A9C9E-8ACA-46EB-BEAB-F0C13EC65D8B}" destId="{218BC775-3DFF-49CB-9E6C-A984D2E475DE}" srcOrd="0" destOrd="0" parTransId="{E8C0554F-B117-4CEA-84C2-7C40FF0DA4CA}" sibTransId="{BB3060A4-15A6-491E-816A-DB9A81ED3B6F}"/>
    <dgm:cxn modelId="{BA502DF9-AEAD-4CD9-B55F-D4FB4B1E78E3}" srcId="{B97A9C9E-8ACA-46EB-BEAB-F0C13EC65D8B}" destId="{E63C1CF6-19EF-4E05-9DFA-F06BC49D0BA5}" srcOrd="1" destOrd="0" parTransId="{C1068960-AF81-4883-8C7C-AD6E0BBF3545}" sibTransId="{E995F220-1E9C-4B40-8403-43020D1D017E}"/>
    <dgm:cxn modelId="{F5F01012-5B4D-49F5-8285-79EF44AB6688}" type="presOf" srcId="{B97A9C9E-8ACA-46EB-BEAB-F0C13EC65D8B}" destId="{D26C3815-3447-451E-A5B0-29E1013C4F0E}" srcOrd="0" destOrd="0" presId="urn:microsoft.com/office/officeart/2005/8/layout/default"/>
    <dgm:cxn modelId="{F722489E-B4A4-4E7F-98FB-DB520D4EA002}" srcId="{B97A9C9E-8ACA-46EB-BEAB-F0C13EC65D8B}" destId="{50F2A0E0-E09B-4FFC-A4A6-35125CB2A88E}" srcOrd="3" destOrd="0" parTransId="{E2440606-F9B5-4699-B13E-16A9DCFED146}" sibTransId="{82FB3879-BC2D-4325-B568-C10848D932CD}"/>
    <dgm:cxn modelId="{7A7338B9-BA84-4F06-B0A9-DDF4837A8230}" type="presOf" srcId="{50F2A0E0-E09B-4FFC-A4A6-35125CB2A88E}" destId="{4229A3B2-63A3-40DB-AC35-B5FBB7D7B2CA}" srcOrd="0" destOrd="0" presId="urn:microsoft.com/office/officeart/2005/8/layout/default"/>
    <dgm:cxn modelId="{EB952D40-D503-42F0-BA60-A9E996B26048}" type="presOf" srcId="{218BC775-3DFF-49CB-9E6C-A984D2E475DE}" destId="{26FEDF32-6572-46EB-95A1-3307248D6C07}" srcOrd="0" destOrd="0" presId="urn:microsoft.com/office/officeart/2005/8/layout/default"/>
    <dgm:cxn modelId="{153CD3ED-BA43-4482-B94F-877141971F58}" srcId="{B97A9C9E-8ACA-46EB-BEAB-F0C13EC65D8B}" destId="{B96D9736-0AE8-4BAB-9576-8FFB7137B361}" srcOrd="2" destOrd="0" parTransId="{65008C38-0AC6-446A-93B1-20A9348FE26C}" sibTransId="{4F53B635-E790-4382-AC2C-0D64F5085D4E}"/>
    <dgm:cxn modelId="{EFBED2D4-2DBB-4EE1-9428-A586E689B248}" type="presParOf" srcId="{D26C3815-3447-451E-A5B0-29E1013C4F0E}" destId="{26FEDF32-6572-46EB-95A1-3307248D6C07}" srcOrd="0" destOrd="0" presId="urn:microsoft.com/office/officeart/2005/8/layout/default"/>
    <dgm:cxn modelId="{31B114BD-1B49-46A3-9378-89005CD777F7}" type="presParOf" srcId="{D26C3815-3447-451E-A5B0-29E1013C4F0E}" destId="{828409B7-AE69-4237-BC93-5935C1B811AB}" srcOrd="1" destOrd="0" presId="urn:microsoft.com/office/officeart/2005/8/layout/default"/>
    <dgm:cxn modelId="{B00F7DCA-4F24-403F-BEC9-D33742DC8AAD}" type="presParOf" srcId="{D26C3815-3447-451E-A5B0-29E1013C4F0E}" destId="{4CAA3842-48B9-4DF8-BFE4-1F0D1815A3D0}" srcOrd="2" destOrd="0" presId="urn:microsoft.com/office/officeart/2005/8/layout/default"/>
    <dgm:cxn modelId="{1A27D85E-0BE1-45CC-88F0-38BD1E79133D}" type="presParOf" srcId="{D26C3815-3447-451E-A5B0-29E1013C4F0E}" destId="{A30F1DE3-4C6E-4E60-A66F-321D441F993D}" srcOrd="3" destOrd="0" presId="urn:microsoft.com/office/officeart/2005/8/layout/default"/>
    <dgm:cxn modelId="{83F1CF3B-6E62-4591-A2D6-55CE68A4EAB7}" type="presParOf" srcId="{D26C3815-3447-451E-A5B0-29E1013C4F0E}" destId="{DA529C37-9192-4A5F-B356-985A8E09424B}" srcOrd="4" destOrd="0" presId="urn:microsoft.com/office/officeart/2005/8/layout/default"/>
    <dgm:cxn modelId="{0CEEA125-E125-4827-9E2D-EE859A5DFB8C}" type="presParOf" srcId="{D26C3815-3447-451E-A5B0-29E1013C4F0E}" destId="{6E123FB2-E925-4BC9-8DD3-D77327C021FD}" srcOrd="5" destOrd="0" presId="urn:microsoft.com/office/officeart/2005/8/layout/default"/>
    <dgm:cxn modelId="{726D1447-CDCA-43B9-A566-7FACBC8330DA}" type="presParOf" srcId="{D26C3815-3447-451E-A5B0-29E1013C4F0E}" destId="{4229A3B2-63A3-40DB-AC35-B5FBB7D7B2CA}"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D853CDA2-839E-422D-B47F-3B15B913E08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F809E3D-55DC-4ED4-B401-418B1015F53C}">
      <dgm:prSet phldrT="[Text]"/>
      <dgm:spPr/>
      <dgm:t>
        <a:bodyPr/>
        <a:lstStyle/>
        <a:p>
          <a:r>
            <a:rPr lang="en-US" dirty="0" smtClean="0"/>
            <a:t>Before 2002, North American Decal had almost exclusively used solvent-based inks which have high levels of volatile organic compounds (VOCs).  After rolling out a VOC reduction project they began transferring to less harmful UV curable inks which are of a higher quality, dry faster, and eliminated a printing step.  By 2005, they had reduced use of VOCs from 4.24 to 1.99 grams per square foot of printed material and had noted a marked improvement in indoor air quality.</a:t>
          </a:r>
          <a:r>
            <a:rPr lang="en-US" baseline="30000" dirty="0" smtClean="0"/>
            <a:t>1</a:t>
          </a:r>
          <a:endParaRPr lang="en-US" dirty="0"/>
        </a:p>
      </dgm:t>
    </dgm:pt>
    <dgm:pt modelId="{26307E79-20F7-42F7-9DA4-8AA87D28C8E3}" type="parTrans" cxnId="{B0AD0841-77BC-49C0-92C3-6A6BB4D32D0E}">
      <dgm:prSet/>
      <dgm:spPr/>
      <dgm:t>
        <a:bodyPr/>
        <a:lstStyle/>
        <a:p>
          <a:endParaRPr lang="en-US"/>
        </a:p>
      </dgm:t>
    </dgm:pt>
    <dgm:pt modelId="{0CF9B0FF-BD49-4283-B176-7620649425A3}" type="sibTrans" cxnId="{B0AD0841-77BC-49C0-92C3-6A6BB4D32D0E}">
      <dgm:prSet/>
      <dgm:spPr/>
      <dgm:t>
        <a:bodyPr/>
        <a:lstStyle/>
        <a:p>
          <a:endParaRPr lang="en-US"/>
        </a:p>
      </dgm:t>
    </dgm:pt>
    <dgm:pt modelId="{AE8C0F0D-3ECA-4BCA-9572-065C9895BEE5}">
      <dgm:prSet/>
      <dgm:spPr/>
      <dgm:t>
        <a:bodyPr/>
        <a:lstStyle/>
        <a:p>
          <a:r>
            <a:rPr lang="en-US" dirty="0" err="1" smtClean="0"/>
            <a:t>Pwani</a:t>
          </a:r>
          <a:r>
            <a:rPr lang="en-US" dirty="0" smtClean="0"/>
            <a:t> Oil Products produces edible oils and fats as well as bar soap. Through the u</a:t>
          </a:r>
          <a:r>
            <a:rPr lang="en-AU" dirty="0" smtClean="0"/>
            <a:t>se of </a:t>
          </a:r>
          <a:r>
            <a:rPr lang="en-AU" dirty="0" err="1" smtClean="0"/>
            <a:t>biofuel</a:t>
          </a:r>
          <a:r>
            <a:rPr lang="en-AU" dirty="0" smtClean="0"/>
            <a:t> pitch to run boilers, installation of an extra deodorizer column, switching from furnace oil to biomass, and installation of feed water pre-heater for boiler flue gases, the company saved over $180,000 and reduced its air emissions by 98%.</a:t>
          </a:r>
          <a:r>
            <a:rPr lang="en-AU" baseline="30000" dirty="0" smtClean="0"/>
            <a:t>2</a:t>
          </a:r>
          <a:endParaRPr lang="en-US" dirty="0" smtClean="0"/>
        </a:p>
      </dgm:t>
    </dgm:pt>
    <dgm:pt modelId="{130A14C5-583C-41F1-BAF6-8A308D416081}" type="parTrans" cxnId="{B8A32AE8-0CBE-4E09-8C78-9857786628D7}">
      <dgm:prSet/>
      <dgm:spPr/>
      <dgm:t>
        <a:bodyPr/>
        <a:lstStyle/>
        <a:p>
          <a:endParaRPr lang="en-US"/>
        </a:p>
      </dgm:t>
    </dgm:pt>
    <dgm:pt modelId="{B7ECEB04-490D-4AFB-B558-C7363EC31B9C}" type="sibTrans" cxnId="{B8A32AE8-0CBE-4E09-8C78-9857786628D7}">
      <dgm:prSet/>
      <dgm:spPr/>
      <dgm:t>
        <a:bodyPr/>
        <a:lstStyle/>
        <a:p>
          <a:endParaRPr lang="en-US"/>
        </a:p>
      </dgm:t>
    </dgm:pt>
    <dgm:pt modelId="{7E0F3406-E101-444B-80A3-C371F96F3776}">
      <dgm:prSet/>
      <dgm:spPr/>
      <dgm:t>
        <a:bodyPr/>
        <a:lstStyle/>
        <a:p>
          <a:r>
            <a:rPr lang="en-US" dirty="0" smtClean="0"/>
            <a:t>Armstrong’s Beverly, West Virginia, wood flooring plant received 2008 Most Improved Award  from the Department of Environment Protection of West Virginia for renovating its sawdust collection system, a $2.5 million project. By reducing the amount of sawdust in the air of the plant, the air quality increased immensely. The DEP commended the plant for supplying the cleanest air in its 18 years of operation.</a:t>
          </a:r>
          <a:r>
            <a:rPr lang="en-US" baseline="30000" dirty="0" smtClean="0"/>
            <a:t>3</a:t>
          </a:r>
          <a:endParaRPr lang="en-US" dirty="0" smtClean="0"/>
        </a:p>
      </dgm:t>
    </dgm:pt>
    <dgm:pt modelId="{93844C22-B867-4C28-8856-E9B5D553534A}" type="parTrans" cxnId="{BD833F7D-7EC5-4701-AAFC-AFDA78F53BBB}">
      <dgm:prSet/>
      <dgm:spPr/>
      <dgm:t>
        <a:bodyPr/>
        <a:lstStyle/>
        <a:p>
          <a:endParaRPr lang="en-US"/>
        </a:p>
      </dgm:t>
    </dgm:pt>
    <dgm:pt modelId="{F30BB02C-6284-41E5-8593-ABBD82E3F5D0}" type="sibTrans" cxnId="{BD833F7D-7EC5-4701-AAFC-AFDA78F53BBB}">
      <dgm:prSet/>
      <dgm:spPr/>
      <dgm:t>
        <a:bodyPr/>
        <a:lstStyle/>
        <a:p>
          <a:endParaRPr lang="en-US"/>
        </a:p>
      </dgm:t>
    </dgm:pt>
    <dgm:pt modelId="{EBCDB3B1-7869-41C9-A02B-7F666FA7D080}">
      <dgm:prSet/>
      <dgm:spPr/>
      <dgm:t>
        <a:bodyPr/>
        <a:lstStyle/>
        <a:p>
          <a:r>
            <a:rPr lang="en-US" dirty="0" smtClean="0"/>
            <a:t>International Paper gradually substituted elemental chlorine for chlorine dioxide (a criteria pollutant). The substitution reduced chloroform emissions by 410,000 lbs to below reporting standards, chlorine air emissions from 39,000 lbs to 7 lbs, and dioxin emissions are now non-detectable.</a:t>
          </a:r>
          <a:r>
            <a:rPr lang="en-US" baseline="30000" dirty="0" smtClean="0"/>
            <a:t>4</a:t>
          </a:r>
          <a:endParaRPr lang="en-US" dirty="0" smtClean="0"/>
        </a:p>
      </dgm:t>
    </dgm:pt>
    <dgm:pt modelId="{2FD52328-BAC5-4E39-B9A0-6B1985DF122C}" type="parTrans" cxnId="{415A31E9-38C7-45D3-8621-6C41AFF9AED4}">
      <dgm:prSet/>
      <dgm:spPr/>
      <dgm:t>
        <a:bodyPr/>
        <a:lstStyle/>
        <a:p>
          <a:endParaRPr lang="en-US"/>
        </a:p>
      </dgm:t>
    </dgm:pt>
    <dgm:pt modelId="{36DC2FA6-CBD9-45BA-8FB5-1C77DCC20274}" type="sibTrans" cxnId="{415A31E9-38C7-45D3-8621-6C41AFF9AED4}">
      <dgm:prSet/>
      <dgm:spPr/>
      <dgm:t>
        <a:bodyPr/>
        <a:lstStyle/>
        <a:p>
          <a:endParaRPr lang="en-US"/>
        </a:p>
      </dgm:t>
    </dgm:pt>
    <dgm:pt modelId="{BB7D4F01-EBB0-4F58-B11F-4301A1679FBC}" type="pres">
      <dgm:prSet presAssocID="{D853CDA2-839E-422D-B47F-3B15B913E088}" presName="linear" presStyleCnt="0">
        <dgm:presLayoutVars>
          <dgm:animLvl val="lvl"/>
          <dgm:resizeHandles val="exact"/>
        </dgm:presLayoutVars>
      </dgm:prSet>
      <dgm:spPr/>
      <dgm:t>
        <a:bodyPr/>
        <a:lstStyle/>
        <a:p>
          <a:endParaRPr lang="en-US"/>
        </a:p>
      </dgm:t>
    </dgm:pt>
    <dgm:pt modelId="{2C2BC5FE-3F65-47A1-A201-06FE63530F98}" type="pres">
      <dgm:prSet presAssocID="{4F809E3D-55DC-4ED4-B401-418B1015F53C}" presName="parentText" presStyleLbl="node1" presStyleIdx="0" presStyleCnt="4">
        <dgm:presLayoutVars>
          <dgm:chMax val="0"/>
          <dgm:bulletEnabled val="1"/>
        </dgm:presLayoutVars>
      </dgm:prSet>
      <dgm:spPr/>
      <dgm:t>
        <a:bodyPr/>
        <a:lstStyle/>
        <a:p>
          <a:endParaRPr lang="en-US"/>
        </a:p>
      </dgm:t>
    </dgm:pt>
    <dgm:pt modelId="{726C79C8-9869-4A84-9E8D-73C5F3C21D22}" type="pres">
      <dgm:prSet presAssocID="{0CF9B0FF-BD49-4283-B176-7620649425A3}" presName="spacer" presStyleCnt="0"/>
      <dgm:spPr/>
      <dgm:t>
        <a:bodyPr/>
        <a:lstStyle/>
        <a:p>
          <a:endParaRPr lang="en-US"/>
        </a:p>
      </dgm:t>
    </dgm:pt>
    <dgm:pt modelId="{6D0476A1-EC4B-4E66-8911-E1D47D1D2DC0}" type="pres">
      <dgm:prSet presAssocID="{AE8C0F0D-3ECA-4BCA-9572-065C9895BEE5}" presName="parentText" presStyleLbl="node1" presStyleIdx="1" presStyleCnt="4">
        <dgm:presLayoutVars>
          <dgm:chMax val="0"/>
          <dgm:bulletEnabled val="1"/>
        </dgm:presLayoutVars>
      </dgm:prSet>
      <dgm:spPr/>
      <dgm:t>
        <a:bodyPr/>
        <a:lstStyle/>
        <a:p>
          <a:endParaRPr lang="en-US"/>
        </a:p>
      </dgm:t>
    </dgm:pt>
    <dgm:pt modelId="{B9CAA4A9-30D8-453B-81EF-B75EC89FC2CE}" type="pres">
      <dgm:prSet presAssocID="{B7ECEB04-490D-4AFB-B558-C7363EC31B9C}" presName="spacer" presStyleCnt="0"/>
      <dgm:spPr/>
      <dgm:t>
        <a:bodyPr/>
        <a:lstStyle/>
        <a:p>
          <a:endParaRPr lang="en-US"/>
        </a:p>
      </dgm:t>
    </dgm:pt>
    <dgm:pt modelId="{FAB743D5-2361-4DD8-8FFC-0828D3A8E92A}" type="pres">
      <dgm:prSet presAssocID="{7E0F3406-E101-444B-80A3-C371F96F3776}" presName="parentText" presStyleLbl="node1" presStyleIdx="2" presStyleCnt="4">
        <dgm:presLayoutVars>
          <dgm:chMax val="0"/>
          <dgm:bulletEnabled val="1"/>
        </dgm:presLayoutVars>
      </dgm:prSet>
      <dgm:spPr/>
      <dgm:t>
        <a:bodyPr/>
        <a:lstStyle/>
        <a:p>
          <a:endParaRPr lang="en-US"/>
        </a:p>
      </dgm:t>
    </dgm:pt>
    <dgm:pt modelId="{DB436CC7-0BFE-4A3D-8F38-120962D0898F}" type="pres">
      <dgm:prSet presAssocID="{F30BB02C-6284-41E5-8593-ABBD82E3F5D0}" presName="spacer" presStyleCnt="0"/>
      <dgm:spPr/>
      <dgm:t>
        <a:bodyPr/>
        <a:lstStyle/>
        <a:p>
          <a:endParaRPr lang="en-US"/>
        </a:p>
      </dgm:t>
    </dgm:pt>
    <dgm:pt modelId="{9E5E01ED-9D41-4E93-BCB2-29617288B97D}" type="pres">
      <dgm:prSet presAssocID="{EBCDB3B1-7869-41C9-A02B-7F666FA7D080}" presName="parentText" presStyleLbl="node1" presStyleIdx="3" presStyleCnt="4">
        <dgm:presLayoutVars>
          <dgm:chMax val="0"/>
          <dgm:bulletEnabled val="1"/>
        </dgm:presLayoutVars>
      </dgm:prSet>
      <dgm:spPr/>
      <dgm:t>
        <a:bodyPr/>
        <a:lstStyle/>
        <a:p>
          <a:endParaRPr lang="en-US"/>
        </a:p>
      </dgm:t>
    </dgm:pt>
  </dgm:ptLst>
  <dgm:cxnLst>
    <dgm:cxn modelId="{ADF98393-78E4-43B1-965F-203727A5C874}" type="presOf" srcId="{4F809E3D-55DC-4ED4-B401-418B1015F53C}" destId="{2C2BC5FE-3F65-47A1-A201-06FE63530F98}" srcOrd="0" destOrd="0" presId="urn:microsoft.com/office/officeart/2005/8/layout/vList2"/>
    <dgm:cxn modelId="{415A31E9-38C7-45D3-8621-6C41AFF9AED4}" srcId="{D853CDA2-839E-422D-B47F-3B15B913E088}" destId="{EBCDB3B1-7869-41C9-A02B-7F666FA7D080}" srcOrd="3" destOrd="0" parTransId="{2FD52328-BAC5-4E39-B9A0-6B1985DF122C}" sibTransId="{36DC2FA6-CBD9-45BA-8FB5-1C77DCC20274}"/>
    <dgm:cxn modelId="{B0AD0841-77BC-49C0-92C3-6A6BB4D32D0E}" srcId="{D853CDA2-839E-422D-B47F-3B15B913E088}" destId="{4F809E3D-55DC-4ED4-B401-418B1015F53C}" srcOrd="0" destOrd="0" parTransId="{26307E79-20F7-42F7-9DA4-8AA87D28C8E3}" sibTransId="{0CF9B0FF-BD49-4283-B176-7620649425A3}"/>
    <dgm:cxn modelId="{B8A32AE8-0CBE-4E09-8C78-9857786628D7}" srcId="{D853CDA2-839E-422D-B47F-3B15B913E088}" destId="{AE8C0F0D-3ECA-4BCA-9572-065C9895BEE5}" srcOrd="1" destOrd="0" parTransId="{130A14C5-583C-41F1-BAF6-8A308D416081}" sibTransId="{B7ECEB04-490D-4AFB-B558-C7363EC31B9C}"/>
    <dgm:cxn modelId="{8D1249BE-0678-4331-A85F-9CA9291BA882}" type="presOf" srcId="{AE8C0F0D-3ECA-4BCA-9572-065C9895BEE5}" destId="{6D0476A1-EC4B-4E66-8911-E1D47D1D2DC0}" srcOrd="0" destOrd="0" presId="urn:microsoft.com/office/officeart/2005/8/layout/vList2"/>
    <dgm:cxn modelId="{0C777973-9AB3-456C-A59B-FAA902EE3F06}" type="presOf" srcId="{D853CDA2-839E-422D-B47F-3B15B913E088}" destId="{BB7D4F01-EBB0-4F58-B11F-4301A1679FBC}" srcOrd="0" destOrd="0" presId="urn:microsoft.com/office/officeart/2005/8/layout/vList2"/>
    <dgm:cxn modelId="{D3E7C278-F565-458D-81E8-28BD801D22CF}" type="presOf" srcId="{EBCDB3B1-7869-41C9-A02B-7F666FA7D080}" destId="{9E5E01ED-9D41-4E93-BCB2-29617288B97D}" srcOrd="0" destOrd="0" presId="urn:microsoft.com/office/officeart/2005/8/layout/vList2"/>
    <dgm:cxn modelId="{BD833F7D-7EC5-4701-AAFC-AFDA78F53BBB}" srcId="{D853CDA2-839E-422D-B47F-3B15B913E088}" destId="{7E0F3406-E101-444B-80A3-C371F96F3776}" srcOrd="2" destOrd="0" parTransId="{93844C22-B867-4C28-8856-E9B5D553534A}" sibTransId="{F30BB02C-6284-41E5-8593-ABBD82E3F5D0}"/>
    <dgm:cxn modelId="{148B5A4D-F0CD-43B4-AAF3-6AA656C6F038}" type="presOf" srcId="{7E0F3406-E101-444B-80A3-C371F96F3776}" destId="{FAB743D5-2361-4DD8-8FFC-0828D3A8E92A}" srcOrd="0" destOrd="0" presId="urn:microsoft.com/office/officeart/2005/8/layout/vList2"/>
    <dgm:cxn modelId="{904A9DB2-66B4-4724-AA31-F988FCA0E370}" type="presParOf" srcId="{BB7D4F01-EBB0-4F58-B11F-4301A1679FBC}" destId="{2C2BC5FE-3F65-47A1-A201-06FE63530F98}" srcOrd="0" destOrd="0" presId="urn:microsoft.com/office/officeart/2005/8/layout/vList2"/>
    <dgm:cxn modelId="{8C1C19CD-8311-43EE-AA0C-70A385B9647A}" type="presParOf" srcId="{BB7D4F01-EBB0-4F58-B11F-4301A1679FBC}" destId="{726C79C8-9869-4A84-9E8D-73C5F3C21D22}" srcOrd="1" destOrd="0" presId="urn:microsoft.com/office/officeart/2005/8/layout/vList2"/>
    <dgm:cxn modelId="{1BCA1E4C-6EE1-4CBF-98DF-B90B4501D1B2}" type="presParOf" srcId="{BB7D4F01-EBB0-4F58-B11F-4301A1679FBC}" destId="{6D0476A1-EC4B-4E66-8911-E1D47D1D2DC0}" srcOrd="2" destOrd="0" presId="urn:microsoft.com/office/officeart/2005/8/layout/vList2"/>
    <dgm:cxn modelId="{6FBE4B46-8588-4D21-AB32-606CF0A8F0A0}" type="presParOf" srcId="{BB7D4F01-EBB0-4F58-B11F-4301A1679FBC}" destId="{B9CAA4A9-30D8-453B-81EF-B75EC89FC2CE}" srcOrd="3" destOrd="0" presId="urn:microsoft.com/office/officeart/2005/8/layout/vList2"/>
    <dgm:cxn modelId="{9F8E66C3-2028-48AE-B313-5A232E3574AB}" type="presParOf" srcId="{BB7D4F01-EBB0-4F58-B11F-4301A1679FBC}" destId="{FAB743D5-2361-4DD8-8FFC-0828D3A8E92A}" srcOrd="4" destOrd="0" presId="urn:microsoft.com/office/officeart/2005/8/layout/vList2"/>
    <dgm:cxn modelId="{57611F67-FD64-44D5-8533-75883414BFFF}" type="presParOf" srcId="{BB7D4F01-EBB0-4F58-B11F-4301A1679FBC}" destId="{DB436CC7-0BFE-4A3D-8F38-120962D0898F}" srcOrd="5" destOrd="0" presId="urn:microsoft.com/office/officeart/2005/8/layout/vList2"/>
    <dgm:cxn modelId="{DCA21A00-E854-4801-8001-ABC7E5E1D6AC}" type="presParOf" srcId="{BB7D4F01-EBB0-4F58-B11F-4301A1679FBC}" destId="{9E5E01ED-9D41-4E93-BCB2-29617288B97D}"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 Regulations</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0C0C10BF-816C-47C8-BEBA-D0EB218F170B}">
      <dgm:prSet phldrT="[Text]" custT="1"/>
      <dgm:spPr/>
      <dgm:t>
        <a:bodyPr/>
        <a:lstStyle/>
        <a:p>
          <a:r>
            <a:rPr lang="en-US" sz="1400" dirty="0" smtClean="0"/>
            <a:t>Compliance Assistance</a:t>
          </a:r>
          <a:endParaRPr lang="en-US" sz="1400" dirty="0"/>
        </a:p>
      </dgm:t>
    </dgm:pt>
    <dgm:pt modelId="{6096C3BE-BA36-4E65-8EDD-2777DE307A87}" type="parTrans" cxnId="{1FD3DE6C-35A9-4BD5-A875-878F7EB63478}">
      <dgm:prSet/>
      <dgm:spPr/>
      <dgm:t>
        <a:bodyPr/>
        <a:lstStyle/>
        <a:p>
          <a:endParaRPr lang="en-US"/>
        </a:p>
      </dgm:t>
    </dgm:pt>
    <dgm:pt modelId="{97A817B9-AC57-4922-8127-19497E25978E}" type="sibTrans" cxnId="{1FD3DE6C-35A9-4BD5-A875-878F7EB63478}">
      <dgm:prSet/>
      <dgm:spPr/>
      <dgm:t>
        <a:bodyPr/>
        <a:lstStyle/>
        <a:p>
          <a:endParaRPr lang="en-US"/>
        </a:p>
      </dgm:t>
    </dgm:pt>
    <dgm:pt modelId="{1F76B8A8-366B-4016-90A4-5493846C4393}">
      <dgm:prSet phldrT="[Text]" custT="1"/>
      <dgm:spPr/>
      <dgm:t>
        <a:bodyPr/>
        <a:lstStyle/>
        <a:p>
          <a:r>
            <a:rPr lang="en-US" sz="1400" dirty="0" smtClean="0"/>
            <a:t>Metrics and Assessment Tools</a:t>
          </a:r>
          <a:endParaRPr lang="en-US" sz="1400" dirty="0"/>
        </a:p>
      </dgm:t>
    </dgm:pt>
    <dgm:pt modelId="{E03AB645-66EA-44C8-87F1-1CAC070C043D}" type="parTrans" cxnId="{48B52890-E16E-42D9-9605-A3648FC3551C}">
      <dgm:prSet/>
      <dgm:spPr/>
      <dgm:t>
        <a:bodyPr/>
        <a:lstStyle/>
        <a:p>
          <a:endParaRPr lang="en-US"/>
        </a:p>
      </dgm:t>
    </dgm:pt>
    <dgm:pt modelId="{F11C7054-24E7-4D4D-8D86-CFFCEC0675DA}" type="sibTrans" cxnId="{48B52890-E16E-42D9-9605-A3648FC3551C}">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custLinFactNeighborX="-26214" custLinFactNeighborY="20510"/>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LinFactNeighborY="7826">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3B52E935-6BB4-44AA-8F36-4E20D144E616}" type="presOf" srcId="{0C0C10BF-816C-47C8-BEBA-D0EB218F170B}" destId="{04D9B468-C7DB-4896-A785-625B2A83C092}" srcOrd="0" destOrd="1" presId="urn:microsoft.com/office/officeart/2005/8/layout/hList2"/>
    <dgm:cxn modelId="{7D43B8FF-92F9-4B12-B9C1-97EF4EAC39DF}" type="presOf" srcId="{1F76B8A8-366B-4016-90A4-5493846C4393}" destId="{04D9B468-C7DB-4896-A785-625B2A83C092}" srcOrd="0" destOrd="2"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974D7178-209A-423F-BF72-32C3C3D4A443}" type="presOf" srcId="{112CA22B-B042-40A5-9794-0730A5CA5011}" destId="{04D9B468-C7DB-4896-A785-625B2A83C092}" srcOrd="0" destOrd="0" presId="urn:microsoft.com/office/officeart/2005/8/layout/hList2"/>
    <dgm:cxn modelId="{E252CB82-F624-4175-B0C0-53F388E0FA30}" type="presOf" srcId="{FFC9B2A8-8099-4EE4-B21E-726F4DF27A71}" destId="{D325A295-D3B8-4E94-8C14-A76270783C88}" srcOrd="0" destOrd="0" presId="urn:microsoft.com/office/officeart/2005/8/layout/hList2"/>
    <dgm:cxn modelId="{1FD3DE6C-35A9-4BD5-A875-878F7EB63478}" srcId="{FFC9B2A8-8099-4EE4-B21E-726F4DF27A71}" destId="{0C0C10BF-816C-47C8-BEBA-D0EB218F170B}" srcOrd="1" destOrd="0" parTransId="{6096C3BE-BA36-4E65-8EDD-2777DE307A87}" sibTransId="{97A817B9-AC57-4922-8127-19497E25978E}"/>
    <dgm:cxn modelId="{E95E1105-EFE4-4CAE-A7A4-B34888BA5FEC}" type="presOf" srcId="{706CC38C-CCAA-416E-8B41-25CAA89F1897}" destId="{F48E3D62-5A5C-47D5-8CC0-6C5ECB4A1EE9}" srcOrd="0" destOrd="0" presId="urn:microsoft.com/office/officeart/2005/8/layout/hList2"/>
    <dgm:cxn modelId="{48B52890-E16E-42D9-9605-A3648FC3551C}" srcId="{FFC9B2A8-8099-4EE4-B21E-726F4DF27A71}" destId="{1F76B8A8-366B-4016-90A4-5493846C4393}" srcOrd="2" destOrd="0" parTransId="{E03AB645-66EA-44C8-87F1-1CAC070C043D}" sibTransId="{F11C7054-24E7-4D4D-8D86-CFFCEC0675DA}"/>
    <dgm:cxn modelId="{86FCB988-5595-472F-B726-9931F6C9EA37}" srcId="{706CC38C-CCAA-416E-8B41-25CAA89F1897}" destId="{FFC9B2A8-8099-4EE4-B21E-726F4DF27A71}" srcOrd="0" destOrd="0" parTransId="{77B68659-533C-420E-A4E6-F4C4077C4AAD}" sibTransId="{0A47E71B-4ABC-4DD2-8C6E-EFD18996ECC5}"/>
    <dgm:cxn modelId="{8E419C98-9DFA-43B7-8F18-5739466B7977}" type="presParOf" srcId="{F48E3D62-5A5C-47D5-8CC0-6C5ECB4A1EE9}" destId="{04692C2A-C643-4A3E-AB35-433D0BFFF17F}" srcOrd="0" destOrd="0" presId="urn:microsoft.com/office/officeart/2005/8/layout/hList2"/>
    <dgm:cxn modelId="{717FD23A-DF3D-4F2F-9586-45092BC2E926}" type="presParOf" srcId="{04692C2A-C643-4A3E-AB35-433D0BFFF17F}" destId="{CE974109-CA0F-440F-94D3-0CD624624309}" srcOrd="0" destOrd="0" presId="urn:microsoft.com/office/officeart/2005/8/layout/hList2"/>
    <dgm:cxn modelId="{4AEB9057-BB89-4FB4-B921-03E81F097AC5}" type="presParOf" srcId="{04692C2A-C643-4A3E-AB35-433D0BFFF17F}" destId="{04D9B468-C7DB-4896-A785-625B2A83C092}" srcOrd="1" destOrd="0" presId="urn:microsoft.com/office/officeart/2005/8/layout/hList2"/>
    <dgm:cxn modelId="{EB68927A-13E9-4518-B7D2-91C0AD71978F}"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E7501BEF-C9EA-4C78-83A9-9116B16D9888}" type="doc">
      <dgm:prSet loTypeId="urn:microsoft.com/office/officeart/2005/8/layout/vList2" loCatId="list" qsTypeId="urn:microsoft.com/office/officeart/2005/8/quickstyle/simple5" qsCatId="simple" csTypeId="urn:microsoft.com/office/officeart/2005/8/colors/accent1_3" csCatId="accent1" phldr="1"/>
      <dgm:spPr/>
      <dgm:t>
        <a:bodyPr/>
        <a:lstStyle/>
        <a:p>
          <a:endParaRPr lang="en-US"/>
        </a:p>
      </dgm:t>
    </dgm:pt>
    <dgm:pt modelId="{3BE646EE-B45B-4EAF-95BC-4AB852BE5F1C}">
      <dgm:prSet custT="1"/>
      <dgm:spPr/>
      <dgm:t>
        <a:bodyPr/>
        <a:lstStyle/>
        <a:p>
          <a:pPr rtl="0"/>
          <a:r>
            <a:rPr lang="en-US" sz="2800" dirty="0" smtClean="0"/>
            <a:t>The Sustainable Packaging Coalition defines sustainable packaging as:</a:t>
          </a:r>
          <a:endParaRPr lang="en-US" sz="2800" dirty="0"/>
        </a:p>
      </dgm:t>
    </dgm:pt>
    <dgm:pt modelId="{74F19206-3797-498F-8A88-0F2F7F4AA850}" type="parTrans" cxnId="{42D1C353-8A7E-403C-B49F-A5E8CA1BD646}">
      <dgm:prSet/>
      <dgm:spPr/>
      <dgm:t>
        <a:bodyPr/>
        <a:lstStyle/>
        <a:p>
          <a:endParaRPr lang="en-US"/>
        </a:p>
      </dgm:t>
    </dgm:pt>
    <dgm:pt modelId="{510C7EB8-3D55-44F3-9035-5762AFB7ABCA}" type="sibTrans" cxnId="{42D1C353-8A7E-403C-B49F-A5E8CA1BD646}">
      <dgm:prSet/>
      <dgm:spPr/>
      <dgm:t>
        <a:bodyPr/>
        <a:lstStyle/>
        <a:p>
          <a:endParaRPr lang="en-US"/>
        </a:p>
      </dgm:t>
    </dgm:pt>
    <dgm:pt modelId="{E8138B0B-16CB-4D6D-9856-606A28C0CB79}">
      <dgm:prSet/>
      <dgm:spPr/>
      <dgm:t>
        <a:bodyPr/>
        <a:lstStyle/>
        <a:p>
          <a:pPr rtl="0"/>
          <a:r>
            <a:rPr lang="en-US" sz="1900" dirty="0" smtClean="0"/>
            <a:t>Meets market criteria for both performance and cost;</a:t>
          </a:r>
          <a:endParaRPr lang="en-US" sz="1900" dirty="0"/>
        </a:p>
      </dgm:t>
    </dgm:pt>
    <dgm:pt modelId="{7E9F1ACA-968E-4B32-B821-19F72D101F63}" type="parTrans" cxnId="{9B2A3BE6-AAC2-49CB-B22F-F6D4DF1E912A}">
      <dgm:prSet/>
      <dgm:spPr/>
      <dgm:t>
        <a:bodyPr/>
        <a:lstStyle/>
        <a:p>
          <a:endParaRPr lang="en-US"/>
        </a:p>
      </dgm:t>
    </dgm:pt>
    <dgm:pt modelId="{B18F7D7A-3146-4B29-A711-8ADB3D8EA852}" type="sibTrans" cxnId="{9B2A3BE6-AAC2-49CB-B22F-F6D4DF1E912A}">
      <dgm:prSet/>
      <dgm:spPr/>
      <dgm:t>
        <a:bodyPr/>
        <a:lstStyle/>
        <a:p>
          <a:endParaRPr lang="en-US"/>
        </a:p>
      </dgm:t>
    </dgm:pt>
    <dgm:pt modelId="{6D5A1D0B-B8B6-441B-A400-8C872F684C7E}">
      <dgm:prSet/>
      <dgm:spPr/>
      <dgm:t>
        <a:bodyPr/>
        <a:lstStyle/>
        <a:p>
          <a:pPr rtl="0"/>
          <a:r>
            <a:rPr lang="en-US" sz="1900" dirty="0" smtClean="0"/>
            <a:t>Sourced, manufactured, transported, and recycled using renewable energy;</a:t>
          </a:r>
          <a:endParaRPr lang="en-US" sz="1900" dirty="0"/>
        </a:p>
      </dgm:t>
    </dgm:pt>
    <dgm:pt modelId="{E3C14031-B13D-4ADD-A2A5-7E73296BA770}" type="parTrans" cxnId="{4D631958-6836-4D49-8D08-8AC83550DA51}">
      <dgm:prSet/>
      <dgm:spPr/>
      <dgm:t>
        <a:bodyPr/>
        <a:lstStyle/>
        <a:p>
          <a:endParaRPr lang="en-US"/>
        </a:p>
      </dgm:t>
    </dgm:pt>
    <dgm:pt modelId="{55A36DF4-31B3-4639-87D5-3DB9FAA5C6FB}" type="sibTrans" cxnId="{4D631958-6836-4D49-8D08-8AC83550DA51}">
      <dgm:prSet/>
      <dgm:spPr/>
      <dgm:t>
        <a:bodyPr/>
        <a:lstStyle/>
        <a:p>
          <a:endParaRPr lang="en-US"/>
        </a:p>
      </dgm:t>
    </dgm:pt>
    <dgm:pt modelId="{AF5994FA-9A84-4918-96AF-F2E9A83697F7}">
      <dgm:prSet/>
      <dgm:spPr/>
      <dgm:t>
        <a:bodyPr/>
        <a:lstStyle/>
        <a:p>
          <a:pPr rtl="0"/>
          <a:r>
            <a:rPr lang="en-US" sz="1900" dirty="0" smtClean="0"/>
            <a:t>Optimizes the use of renewable or recycled source materials;</a:t>
          </a:r>
          <a:endParaRPr lang="en-US" sz="1900" dirty="0"/>
        </a:p>
      </dgm:t>
    </dgm:pt>
    <dgm:pt modelId="{352B658D-7620-4E71-904B-91B4120F0CF8}" type="parTrans" cxnId="{8CAA17ED-D375-4B48-9275-C5CE08B4ED01}">
      <dgm:prSet/>
      <dgm:spPr/>
      <dgm:t>
        <a:bodyPr/>
        <a:lstStyle/>
        <a:p>
          <a:endParaRPr lang="en-US"/>
        </a:p>
      </dgm:t>
    </dgm:pt>
    <dgm:pt modelId="{A144E97E-C1C3-400D-A6F2-619EC4772FF2}" type="sibTrans" cxnId="{8CAA17ED-D375-4B48-9275-C5CE08B4ED01}">
      <dgm:prSet/>
      <dgm:spPr/>
      <dgm:t>
        <a:bodyPr/>
        <a:lstStyle/>
        <a:p>
          <a:endParaRPr lang="en-US"/>
        </a:p>
      </dgm:t>
    </dgm:pt>
    <dgm:pt modelId="{CBAE8885-9F2A-4E4F-B12F-4CDA21B2246D}">
      <dgm:prSet/>
      <dgm:spPr/>
      <dgm:t>
        <a:bodyPr/>
        <a:lstStyle/>
        <a:p>
          <a:pPr rtl="0"/>
          <a:r>
            <a:rPr lang="en-US" sz="1900" dirty="0" smtClean="0"/>
            <a:t>Manufactured using clean production technologies and best practices;</a:t>
          </a:r>
          <a:endParaRPr lang="en-US" sz="1900" dirty="0"/>
        </a:p>
      </dgm:t>
    </dgm:pt>
    <dgm:pt modelId="{DE88B7C9-0747-4134-8045-9E1B509DB821}" type="parTrans" cxnId="{987EDF9A-C3F1-421E-8170-F463A95DFD98}">
      <dgm:prSet/>
      <dgm:spPr/>
      <dgm:t>
        <a:bodyPr/>
        <a:lstStyle/>
        <a:p>
          <a:endParaRPr lang="en-US"/>
        </a:p>
      </dgm:t>
    </dgm:pt>
    <dgm:pt modelId="{A4F00A63-2139-4821-B30A-0967EB449CAE}" type="sibTrans" cxnId="{987EDF9A-C3F1-421E-8170-F463A95DFD98}">
      <dgm:prSet/>
      <dgm:spPr/>
      <dgm:t>
        <a:bodyPr/>
        <a:lstStyle/>
        <a:p>
          <a:endParaRPr lang="en-US"/>
        </a:p>
      </dgm:t>
    </dgm:pt>
    <dgm:pt modelId="{5BAC7425-340C-4433-91F6-5A2E9AF4D321}">
      <dgm:prSet/>
      <dgm:spPr/>
      <dgm:t>
        <a:bodyPr/>
        <a:lstStyle/>
        <a:p>
          <a:pPr rtl="0"/>
          <a:r>
            <a:rPr lang="en-US" sz="1900" dirty="0" smtClean="0"/>
            <a:t>Physically designed to optimize materials and energy;</a:t>
          </a:r>
          <a:endParaRPr lang="en-US" sz="1900" dirty="0"/>
        </a:p>
      </dgm:t>
    </dgm:pt>
    <dgm:pt modelId="{EFC73975-F2CF-45CF-BC90-C37D28C2E46A}" type="parTrans" cxnId="{80A0ADAA-9D1B-40BC-9A13-F18A7E581BB5}">
      <dgm:prSet/>
      <dgm:spPr/>
      <dgm:t>
        <a:bodyPr/>
        <a:lstStyle/>
        <a:p>
          <a:endParaRPr lang="en-US"/>
        </a:p>
      </dgm:t>
    </dgm:pt>
    <dgm:pt modelId="{C8CC4B30-009F-4D31-8E11-5404ED5D0ECB}" type="sibTrans" cxnId="{80A0ADAA-9D1B-40BC-9A13-F18A7E581BB5}">
      <dgm:prSet/>
      <dgm:spPr/>
      <dgm:t>
        <a:bodyPr/>
        <a:lstStyle/>
        <a:p>
          <a:endParaRPr lang="en-US"/>
        </a:p>
      </dgm:t>
    </dgm:pt>
    <dgm:pt modelId="{5905D693-D012-4BAA-8153-641A73CE7171}">
      <dgm:prSet/>
      <dgm:spPr/>
      <dgm:t>
        <a:bodyPr/>
        <a:lstStyle/>
        <a:p>
          <a:pPr rtl="0"/>
          <a:r>
            <a:rPr lang="en-US" sz="1900" dirty="0" smtClean="0"/>
            <a:t>Effectively recovered and utilized in biological and/or industrial closed loop cycles</a:t>
          </a:r>
          <a:r>
            <a:rPr lang="en-US" sz="1900" baseline="30000" dirty="0" smtClean="0"/>
            <a:t> 1</a:t>
          </a:r>
          <a:endParaRPr lang="en-US" sz="1900" dirty="0"/>
        </a:p>
      </dgm:t>
    </dgm:pt>
    <dgm:pt modelId="{50F373D8-0D18-4B96-B50C-D17DD6DA5AB4}" type="parTrans" cxnId="{E7CE69BB-623E-452D-B783-57C16C95504D}">
      <dgm:prSet/>
      <dgm:spPr/>
      <dgm:t>
        <a:bodyPr/>
        <a:lstStyle/>
        <a:p>
          <a:endParaRPr lang="en-US"/>
        </a:p>
      </dgm:t>
    </dgm:pt>
    <dgm:pt modelId="{8CAD2938-6FBF-49EB-A06F-9893F59C2F88}" type="sibTrans" cxnId="{E7CE69BB-623E-452D-B783-57C16C95504D}">
      <dgm:prSet/>
      <dgm:spPr/>
      <dgm:t>
        <a:bodyPr/>
        <a:lstStyle/>
        <a:p>
          <a:endParaRPr lang="en-US"/>
        </a:p>
      </dgm:t>
    </dgm:pt>
    <dgm:pt modelId="{D3F9EE66-288D-4076-9D95-D588C8A42EC0}">
      <dgm:prSet/>
      <dgm:spPr/>
      <dgm:t>
        <a:bodyPr/>
        <a:lstStyle/>
        <a:p>
          <a:pPr rtl="0"/>
          <a:r>
            <a:rPr lang="en-US" sz="1900" dirty="0" smtClean="0"/>
            <a:t>Beneficial, safe, and healthy for individuals and communities throughout its life cycle;</a:t>
          </a:r>
          <a:endParaRPr lang="en-US" sz="1900" dirty="0"/>
        </a:p>
      </dgm:t>
    </dgm:pt>
    <dgm:pt modelId="{A978FF7F-8342-4387-817E-8FC86760E7B6}" type="sibTrans" cxnId="{C26BEC8B-81C4-4DCA-8071-6DF2505B3C16}">
      <dgm:prSet/>
      <dgm:spPr/>
      <dgm:t>
        <a:bodyPr/>
        <a:lstStyle/>
        <a:p>
          <a:endParaRPr lang="en-US"/>
        </a:p>
      </dgm:t>
    </dgm:pt>
    <dgm:pt modelId="{BD23A694-2979-4687-A410-84C520CDD22D}" type="parTrans" cxnId="{C26BEC8B-81C4-4DCA-8071-6DF2505B3C16}">
      <dgm:prSet/>
      <dgm:spPr/>
      <dgm:t>
        <a:bodyPr/>
        <a:lstStyle/>
        <a:p>
          <a:endParaRPr lang="en-US"/>
        </a:p>
      </dgm:t>
    </dgm:pt>
    <dgm:pt modelId="{9BA87C4E-E393-44D1-BDCC-833526BFCE10}">
      <dgm:prSet custT="1"/>
      <dgm:spPr/>
      <dgm:t>
        <a:bodyPr/>
        <a:lstStyle/>
        <a:p>
          <a:pPr rtl="0"/>
          <a:r>
            <a:rPr lang="en-US" sz="1900" dirty="0" smtClean="0"/>
            <a:t>Made from materials healthy in all probable end of life scenarios;</a:t>
          </a:r>
          <a:endParaRPr lang="en-US" sz="1900" dirty="0"/>
        </a:p>
      </dgm:t>
    </dgm:pt>
    <dgm:pt modelId="{D8F0C019-154D-489D-AD2A-C02D2E756D59}" type="parTrans" cxnId="{76B53F9A-FC53-4FB8-822F-1159CB73582C}">
      <dgm:prSet/>
      <dgm:spPr/>
      <dgm:t>
        <a:bodyPr/>
        <a:lstStyle/>
        <a:p>
          <a:endParaRPr lang="en-US"/>
        </a:p>
      </dgm:t>
    </dgm:pt>
    <dgm:pt modelId="{8AED5B93-7E04-45CB-84FE-31491A61BE79}" type="sibTrans" cxnId="{76B53F9A-FC53-4FB8-822F-1159CB73582C}">
      <dgm:prSet/>
      <dgm:spPr/>
      <dgm:t>
        <a:bodyPr/>
        <a:lstStyle/>
        <a:p>
          <a:endParaRPr lang="en-US"/>
        </a:p>
      </dgm:t>
    </dgm:pt>
    <dgm:pt modelId="{3CD64BAD-7FB4-43C6-8A98-A2245E72A071}" type="pres">
      <dgm:prSet presAssocID="{E7501BEF-C9EA-4C78-83A9-9116B16D9888}" presName="linear" presStyleCnt="0">
        <dgm:presLayoutVars>
          <dgm:animLvl val="lvl"/>
          <dgm:resizeHandles val="exact"/>
        </dgm:presLayoutVars>
      </dgm:prSet>
      <dgm:spPr/>
      <dgm:t>
        <a:bodyPr/>
        <a:lstStyle/>
        <a:p>
          <a:endParaRPr lang="en-US"/>
        </a:p>
      </dgm:t>
    </dgm:pt>
    <dgm:pt modelId="{1C7D5A6F-F7C6-44FE-93E4-D0B307BBBFE3}" type="pres">
      <dgm:prSet presAssocID="{3BE646EE-B45B-4EAF-95BC-4AB852BE5F1C}" presName="parentText" presStyleLbl="node1" presStyleIdx="0" presStyleCnt="1">
        <dgm:presLayoutVars>
          <dgm:chMax val="0"/>
          <dgm:bulletEnabled val="1"/>
        </dgm:presLayoutVars>
      </dgm:prSet>
      <dgm:spPr/>
      <dgm:t>
        <a:bodyPr/>
        <a:lstStyle/>
        <a:p>
          <a:endParaRPr lang="en-US"/>
        </a:p>
      </dgm:t>
    </dgm:pt>
    <dgm:pt modelId="{C7C26ABE-CF4D-4E09-A274-66158E9412EB}" type="pres">
      <dgm:prSet presAssocID="{3BE646EE-B45B-4EAF-95BC-4AB852BE5F1C}" presName="childText" presStyleLbl="revTx" presStyleIdx="0" presStyleCnt="1" custLinFactNeighborY="14540">
        <dgm:presLayoutVars>
          <dgm:bulletEnabled val="1"/>
        </dgm:presLayoutVars>
      </dgm:prSet>
      <dgm:spPr/>
      <dgm:t>
        <a:bodyPr/>
        <a:lstStyle/>
        <a:p>
          <a:endParaRPr lang="en-US"/>
        </a:p>
      </dgm:t>
    </dgm:pt>
  </dgm:ptLst>
  <dgm:cxnLst>
    <dgm:cxn modelId="{9B2A3BE6-AAC2-49CB-B22F-F6D4DF1E912A}" srcId="{3BE646EE-B45B-4EAF-95BC-4AB852BE5F1C}" destId="{E8138B0B-16CB-4D6D-9856-606A28C0CB79}" srcOrd="1" destOrd="0" parTransId="{7E9F1ACA-968E-4B32-B821-19F72D101F63}" sibTransId="{B18F7D7A-3146-4B29-A711-8ADB3D8EA852}"/>
    <dgm:cxn modelId="{39526430-BBBC-4D04-8BAF-DA9A9FD77CDF}" type="presOf" srcId="{CBAE8885-9F2A-4E4F-B12F-4CDA21B2246D}" destId="{C7C26ABE-CF4D-4E09-A274-66158E9412EB}" srcOrd="0" destOrd="4" presId="urn:microsoft.com/office/officeart/2005/8/layout/vList2"/>
    <dgm:cxn modelId="{8CAA17ED-D375-4B48-9275-C5CE08B4ED01}" srcId="{3BE646EE-B45B-4EAF-95BC-4AB852BE5F1C}" destId="{AF5994FA-9A84-4918-96AF-F2E9A83697F7}" srcOrd="3" destOrd="0" parTransId="{352B658D-7620-4E71-904B-91B4120F0CF8}" sibTransId="{A144E97E-C1C3-400D-A6F2-619EC4772FF2}"/>
    <dgm:cxn modelId="{3BE451D3-FB26-4EAE-89D7-6CF80BA602DC}" type="presOf" srcId="{3BE646EE-B45B-4EAF-95BC-4AB852BE5F1C}" destId="{1C7D5A6F-F7C6-44FE-93E4-D0B307BBBFE3}" srcOrd="0" destOrd="0" presId="urn:microsoft.com/office/officeart/2005/8/layout/vList2"/>
    <dgm:cxn modelId="{4D631958-6836-4D49-8D08-8AC83550DA51}" srcId="{3BE646EE-B45B-4EAF-95BC-4AB852BE5F1C}" destId="{6D5A1D0B-B8B6-441B-A400-8C872F684C7E}" srcOrd="2" destOrd="0" parTransId="{E3C14031-B13D-4ADD-A2A5-7E73296BA770}" sibTransId="{55A36DF4-31B3-4639-87D5-3DB9FAA5C6FB}"/>
    <dgm:cxn modelId="{76B53F9A-FC53-4FB8-822F-1159CB73582C}" srcId="{3BE646EE-B45B-4EAF-95BC-4AB852BE5F1C}" destId="{9BA87C4E-E393-44D1-BDCC-833526BFCE10}" srcOrd="5" destOrd="0" parTransId="{D8F0C019-154D-489D-AD2A-C02D2E756D59}" sibTransId="{8AED5B93-7E04-45CB-84FE-31491A61BE79}"/>
    <dgm:cxn modelId="{42D1C353-8A7E-403C-B49F-A5E8CA1BD646}" srcId="{E7501BEF-C9EA-4C78-83A9-9116B16D9888}" destId="{3BE646EE-B45B-4EAF-95BC-4AB852BE5F1C}" srcOrd="0" destOrd="0" parTransId="{74F19206-3797-498F-8A88-0F2F7F4AA850}" sibTransId="{510C7EB8-3D55-44F3-9035-5762AFB7ABCA}"/>
    <dgm:cxn modelId="{1F2F657C-0CA2-490B-AEA8-C1487F733F32}" type="presOf" srcId="{9BA87C4E-E393-44D1-BDCC-833526BFCE10}" destId="{C7C26ABE-CF4D-4E09-A274-66158E9412EB}" srcOrd="0" destOrd="5" presId="urn:microsoft.com/office/officeart/2005/8/layout/vList2"/>
    <dgm:cxn modelId="{C26BEC8B-81C4-4DCA-8071-6DF2505B3C16}" srcId="{3BE646EE-B45B-4EAF-95BC-4AB852BE5F1C}" destId="{D3F9EE66-288D-4076-9D95-D588C8A42EC0}" srcOrd="0" destOrd="0" parTransId="{BD23A694-2979-4687-A410-84C520CDD22D}" sibTransId="{A978FF7F-8342-4387-817E-8FC86760E7B6}"/>
    <dgm:cxn modelId="{0102F95D-D757-4A86-BF0D-D5D83106921B}" type="presOf" srcId="{AF5994FA-9A84-4918-96AF-F2E9A83697F7}" destId="{C7C26ABE-CF4D-4E09-A274-66158E9412EB}" srcOrd="0" destOrd="3" presId="urn:microsoft.com/office/officeart/2005/8/layout/vList2"/>
    <dgm:cxn modelId="{987EDF9A-C3F1-421E-8170-F463A95DFD98}" srcId="{3BE646EE-B45B-4EAF-95BC-4AB852BE5F1C}" destId="{CBAE8885-9F2A-4E4F-B12F-4CDA21B2246D}" srcOrd="4" destOrd="0" parTransId="{DE88B7C9-0747-4134-8045-9E1B509DB821}" sibTransId="{A4F00A63-2139-4821-B30A-0967EB449CAE}"/>
    <dgm:cxn modelId="{17F9918E-4DB4-40A7-B6D3-BED8E97EA891}" type="presOf" srcId="{E8138B0B-16CB-4D6D-9856-606A28C0CB79}" destId="{C7C26ABE-CF4D-4E09-A274-66158E9412EB}" srcOrd="0" destOrd="1" presId="urn:microsoft.com/office/officeart/2005/8/layout/vList2"/>
    <dgm:cxn modelId="{7D0F6190-BDA7-49F0-9529-FBBED114D484}" type="presOf" srcId="{5BAC7425-340C-4433-91F6-5A2E9AF4D321}" destId="{C7C26ABE-CF4D-4E09-A274-66158E9412EB}" srcOrd="0" destOrd="6" presId="urn:microsoft.com/office/officeart/2005/8/layout/vList2"/>
    <dgm:cxn modelId="{E7CE69BB-623E-452D-B783-57C16C95504D}" srcId="{3BE646EE-B45B-4EAF-95BC-4AB852BE5F1C}" destId="{5905D693-D012-4BAA-8153-641A73CE7171}" srcOrd="7" destOrd="0" parTransId="{50F373D8-0D18-4B96-B50C-D17DD6DA5AB4}" sibTransId="{8CAD2938-6FBF-49EB-A06F-9893F59C2F88}"/>
    <dgm:cxn modelId="{A85FDB6F-4AB3-4AC9-B782-6F6D5A91457E}" type="presOf" srcId="{D3F9EE66-288D-4076-9D95-D588C8A42EC0}" destId="{C7C26ABE-CF4D-4E09-A274-66158E9412EB}" srcOrd="0" destOrd="0" presId="urn:microsoft.com/office/officeart/2005/8/layout/vList2"/>
    <dgm:cxn modelId="{143E1210-A734-4EBE-A953-94C3A1558D10}" type="presOf" srcId="{5905D693-D012-4BAA-8153-641A73CE7171}" destId="{C7C26ABE-CF4D-4E09-A274-66158E9412EB}" srcOrd="0" destOrd="7" presId="urn:microsoft.com/office/officeart/2005/8/layout/vList2"/>
    <dgm:cxn modelId="{04EF13E8-DC5F-4179-9015-31CE8DFEC010}" type="presOf" srcId="{E7501BEF-C9EA-4C78-83A9-9116B16D9888}" destId="{3CD64BAD-7FB4-43C6-8A98-A2245E72A071}" srcOrd="0" destOrd="0" presId="urn:microsoft.com/office/officeart/2005/8/layout/vList2"/>
    <dgm:cxn modelId="{80A0ADAA-9D1B-40BC-9A13-F18A7E581BB5}" srcId="{3BE646EE-B45B-4EAF-95BC-4AB852BE5F1C}" destId="{5BAC7425-340C-4433-91F6-5A2E9AF4D321}" srcOrd="6" destOrd="0" parTransId="{EFC73975-F2CF-45CF-BC90-C37D28C2E46A}" sibTransId="{C8CC4B30-009F-4D31-8E11-5404ED5D0ECB}"/>
    <dgm:cxn modelId="{9B142420-CC14-434F-AC8B-A6276FAB9C11}" type="presOf" srcId="{6D5A1D0B-B8B6-441B-A400-8C872F684C7E}" destId="{C7C26ABE-CF4D-4E09-A274-66158E9412EB}" srcOrd="0" destOrd="2" presId="urn:microsoft.com/office/officeart/2005/8/layout/vList2"/>
    <dgm:cxn modelId="{43ACA1B6-3AC6-459D-8252-62562289B321}" type="presParOf" srcId="{3CD64BAD-7FB4-43C6-8A98-A2245E72A071}" destId="{1C7D5A6F-F7C6-44FE-93E4-D0B307BBBFE3}" srcOrd="0" destOrd="0" presId="urn:microsoft.com/office/officeart/2005/8/layout/vList2"/>
    <dgm:cxn modelId="{AB581099-2FD8-471B-BD70-EAAC79BF97D2}" type="presParOf" srcId="{3CD64BAD-7FB4-43C6-8A98-A2245E72A071}" destId="{C7C26ABE-CF4D-4E09-A274-66158E9412E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tIns="274320"/>
        <a:lstStyle/>
        <a:p>
          <a:r>
            <a:rPr lang="en-US" sz="1400" dirty="0" smtClean="0"/>
            <a:t>Carrier Corporation in Texas needed a better system to sort the nuts and bolts used to produce air conditioners that didn’t waste cardboard packaging. The new system involved making metal "chicken feeders" out of metal ducts, which were weighed and bar coded for the particular part. These feeders are sent directly to the distributor and Carrier then buys all components by weight, thereby eliminating all cardboard waste. The system eliminated 36,000 pounds of waste and a savings of $360,000/year (including waste, labor,  injuries, and storage space).</a:t>
          </a:r>
          <a:r>
            <a:rPr lang="en-US" sz="1400" baseline="30000" dirty="0" smtClean="0">
              <a:latin typeface="Calibri" pitchFamily="34" charset="0"/>
            </a:rPr>
            <a:t>1</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78645" custScaleY="77691"/>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Y="104242">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E0CB4611-5ED6-4957-A4A9-121E8F728417}"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08C96887-2450-449F-BBB9-8D3088ACCD60}" type="presOf" srcId="{112CA22B-B042-40A5-9794-0730A5CA5011}" destId="{04D9B468-C7DB-4896-A785-625B2A83C092}" srcOrd="0" destOrd="0" presId="urn:microsoft.com/office/officeart/2005/8/layout/hList2"/>
    <dgm:cxn modelId="{2AF3BA73-D515-4A38-A9EA-2191AC8A1463}"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17D9D3A6-6CC4-4F4E-939A-25D0DDFFE5AB}" type="presParOf" srcId="{F48E3D62-5A5C-47D5-8CC0-6C5ECB4A1EE9}" destId="{04692C2A-C643-4A3E-AB35-433D0BFFF17F}" srcOrd="0" destOrd="0" presId="urn:microsoft.com/office/officeart/2005/8/layout/hList2"/>
    <dgm:cxn modelId="{B7F6359E-8F37-4B5A-AE0B-790C915C4F73}" type="presParOf" srcId="{04692C2A-C643-4A3E-AB35-433D0BFFF17F}" destId="{CE974109-CA0F-440F-94D3-0CD624624309}" srcOrd="0" destOrd="0" presId="urn:microsoft.com/office/officeart/2005/8/layout/hList2"/>
    <dgm:cxn modelId="{265FA0CE-A8FB-43D5-956E-B77CF9DEB597}" type="presParOf" srcId="{04692C2A-C643-4A3E-AB35-433D0BFFF17F}" destId="{04D9B468-C7DB-4896-A785-625B2A83C092}" srcOrd="1" destOrd="0" presId="urn:microsoft.com/office/officeart/2005/8/layout/hList2"/>
    <dgm:cxn modelId="{3D63CC21-219D-420E-BAAF-984B759E0177}"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0B33A9FB-5C42-4305-A837-FCEE41C7C549}"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US"/>
        </a:p>
      </dgm:t>
    </dgm:pt>
    <dgm:pt modelId="{52A474F3-D344-492C-8FBA-4CE1756CB95B}">
      <dgm:prSet/>
      <dgm:spPr/>
      <dgm:t>
        <a:bodyPr/>
        <a:lstStyle/>
        <a:p>
          <a:pPr rtl="0"/>
          <a:r>
            <a:rPr lang="en-US" dirty="0" smtClean="0"/>
            <a:t>Materials costs</a:t>
          </a:r>
          <a:endParaRPr lang="en-US" dirty="0"/>
        </a:p>
      </dgm:t>
    </dgm:pt>
    <dgm:pt modelId="{16BB28AE-0305-4AFB-A081-E428F9AA4156}" type="parTrans" cxnId="{6FE59F13-31C9-414C-9A7C-B254942A9996}">
      <dgm:prSet/>
      <dgm:spPr/>
      <dgm:t>
        <a:bodyPr/>
        <a:lstStyle/>
        <a:p>
          <a:endParaRPr lang="en-US"/>
        </a:p>
      </dgm:t>
    </dgm:pt>
    <dgm:pt modelId="{C3EA57A7-D2E5-4047-B0D3-7F2BF2753EB6}" type="sibTrans" cxnId="{6FE59F13-31C9-414C-9A7C-B254942A9996}">
      <dgm:prSet/>
      <dgm:spPr/>
      <dgm:t>
        <a:bodyPr/>
        <a:lstStyle/>
        <a:p>
          <a:endParaRPr lang="en-US"/>
        </a:p>
      </dgm:t>
    </dgm:pt>
    <dgm:pt modelId="{712565DE-C325-4AA6-BF2E-0EA1C225B8B5}">
      <dgm:prSet/>
      <dgm:spPr/>
      <dgm:t>
        <a:bodyPr/>
        <a:lstStyle/>
        <a:p>
          <a:pPr rtl="0"/>
          <a:r>
            <a:rPr lang="en-US" dirty="0" smtClean="0"/>
            <a:t>Product casing</a:t>
          </a:r>
          <a:endParaRPr lang="en-US" dirty="0"/>
        </a:p>
      </dgm:t>
    </dgm:pt>
    <dgm:pt modelId="{E127C342-FFD4-4A91-873D-D4CC5F463332}" type="parTrans" cxnId="{6DED4A04-6027-4862-800A-A65927A7D6BD}">
      <dgm:prSet/>
      <dgm:spPr/>
      <dgm:t>
        <a:bodyPr/>
        <a:lstStyle/>
        <a:p>
          <a:endParaRPr lang="en-US"/>
        </a:p>
      </dgm:t>
    </dgm:pt>
    <dgm:pt modelId="{7B91ED4B-2315-42FA-9DCC-EB78438265B9}" type="sibTrans" cxnId="{6DED4A04-6027-4862-800A-A65927A7D6BD}">
      <dgm:prSet/>
      <dgm:spPr/>
      <dgm:t>
        <a:bodyPr/>
        <a:lstStyle/>
        <a:p>
          <a:endParaRPr lang="en-US"/>
        </a:p>
      </dgm:t>
    </dgm:pt>
    <dgm:pt modelId="{26601C1D-FE3E-4245-871D-E47B14C608B4}">
      <dgm:prSet/>
      <dgm:spPr/>
      <dgm:t>
        <a:bodyPr/>
        <a:lstStyle/>
        <a:p>
          <a:pPr rtl="0"/>
          <a:r>
            <a:rPr lang="en-US" dirty="0" smtClean="0"/>
            <a:t>Front-facing packaging</a:t>
          </a:r>
          <a:endParaRPr lang="en-US" dirty="0"/>
        </a:p>
      </dgm:t>
    </dgm:pt>
    <dgm:pt modelId="{DFE433B5-2B09-43D1-8E86-D03C3450EE78}" type="parTrans" cxnId="{AAE9E3A8-648E-414C-9913-76B36C97E5ED}">
      <dgm:prSet/>
      <dgm:spPr/>
      <dgm:t>
        <a:bodyPr/>
        <a:lstStyle/>
        <a:p>
          <a:endParaRPr lang="en-US"/>
        </a:p>
      </dgm:t>
    </dgm:pt>
    <dgm:pt modelId="{25D03BD0-E053-4BD6-9DC0-5B2AC140015F}" type="sibTrans" cxnId="{AAE9E3A8-648E-414C-9913-76B36C97E5ED}">
      <dgm:prSet/>
      <dgm:spPr/>
      <dgm:t>
        <a:bodyPr/>
        <a:lstStyle/>
        <a:p>
          <a:endParaRPr lang="en-US"/>
        </a:p>
      </dgm:t>
    </dgm:pt>
    <dgm:pt modelId="{D35053CE-B7C9-4876-B039-E80A31FF7458}">
      <dgm:prSet/>
      <dgm:spPr/>
      <dgm:t>
        <a:bodyPr/>
        <a:lstStyle/>
        <a:p>
          <a:pPr rtl="0"/>
          <a:r>
            <a:rPr lang="en-US" dirty="0" smtClean="0"/>
            <a:t>Packing and padding materials</a:t>
          </a:r>
          <a:endParaRPr lang="en-US" dirty="0"/>
        </a:p>
      </dgm:t>
    </dgm:pt>
    <dgm:pt modelId="{D62FD845-A054-4516-84BE-6B58E4B48A69}" type="parTrans" cxnId="{B622C77C-1818-4559-A9AD-54120AE6EDFE}">
      <dgm:prSet/>
      <dgm:spPr/>
      <dgm:t>
        <a:bodyPr/>
        <a:lstStyle/>
        <a:p>
          <a:endParaRPr lang="en-US"/>
        </a:p>
      </dgm:t>
    </dgm:pt>
    <dgm:pt modelId="{AD49F7AA-ED68-432D-AEBD-C9480FDFBC20}" type="sibTrans" cxnId="{B622C77C-1818-4559-A9AD-54120AE6EDFE}">
      <dgm:prSet/>
      <dgm:spPr/>
      <dgm:t>
        <a:bodyPr/>
        <a:lstStyle/>
        <a:p>
          <a:endParaRPr lang="en-US"/>
        </a:p>
      </dgm:t>
    </dgm:pt>
    <dgm:pt modelId="{078A558E-B922-471D-8C9B-800917809CDD}">
      <dgm:prSet/>
      <dgm:spPr/>
      <dgm:t>
        <a:bodyPr/>
        <a:lstStyle/>
        <a:p>
          <a:pPr rtl="0"/>
          <a:r>
            <a:rPr lang="en-US" dirty="0" smtClean="0"/>
            <a:t>Tape/other wrapping, adhesives</a:t>
          </a:r>
          <a:endParaRPr lang="en-US" dirty="0"/>
        </a:p>
      </dgm:t>
    </dgm:pt>
    <dgm:pt modelId="{E7F95D4E-93DB-41C7-84F7-CCEA1A551919}" type="parTrans" cxnId="{8D0D016F-5F0A-4212-816B-7565A0DCD160}">
      <dgm:prSet/>
      <dgm:spPr/>
      <dgm:t>
        <a:bodyPr/>
        <a:lstStyle/>
        <a:p>
          <a:endParaRPr lang="en-US"/>
        </a:p>
      </dgm:t>
    </dgm:pt>
    <dgm:pt modelId="{D34E804E-9A28-41A3-81E7-5EF321A819FE}" type="sibTrans" cxnId="{8D0D016F-5F0A-4212-816B-7565A0DCD160}">
      <dgm:prSet/>
      <dgm:spPr/>
      <dgm:t>
        <a:bodyPr/>
        <a:lstStyle/>
        <a:p>
          <a:endParaRPr lang="en-US"/>
        </a:p>
      </dgm:t>
    </dgm:pt>
    <dgm:pt modelId="{3B1087E7-12AB-465F-A699-D000F5199CC3}">
      <dgm:prSet/>
      <dgm:spPr/>
      <dgm:t>
        <a:bodyPr/>
        <a:lstStyle/>
        <a:p>
          <a:pPr rtl="0"/>
          <a:r>
            <a:rPr lang="en-US" dirty="0" smtClean="0"/>
            <a:t>Shipping Costs (typically measured by weight)</a:t>
          </a:r>
          <a:endParaRPr lang="en-US" dirty="0"/>
        </a:p>
      </dgm:t>
    </dgm:pt>
    <dgm:pt modelId="{0663A70A-15FA-4DB6-B4EF-9CC8A685F1CB}" type="parTrans" cxnId="{0EFADAE0-7E3C-48DC-8E5B-93D1758B81E1}">
      <dgm:prSet/>
      <dgm:spPr/>
      <dgm:t>
        <a:bodyPr/>
        <a:lstStyle/>
        <a:p>
          <a:endParaRPr lang="en-US"/>
        </a:p>
      </dgm:t>
    </dgm:pt>
    <dgm:pt modelId="{F917183C-9CB7-4E5A-96D8-BB87EDC0F781}" type="sibTrans" cxnId="{0EFADAE0-7E3C-48DC-8E5B-93D1758B81E1}">
      <dgm:prSet/>
      <dgm:spPr/>
      <dgm:t>
        <a:bodyPr/>
        <a:lstStyle/>
        <a:p>
          <a:endParaRPr lang="en-US"/>
        </a:p>
      </dgm:t>
    </dgm:pt>
    <dgm:pt modelId="{4746815B-A11F-45F8-B031-C09CDDF3A07E}">
      <dgm:prSet/>
      <dgm:spPr/>
      <dgm:t>
        <a:bodyPr/>
        <a:lstStyle/>
        <a:p>
          <a:pPr rtl="0"/>
          <a:r>
            <a:rPr lang="en-US" dirty="0" smtClean="0"/>
            <a:t>Labor costs</a:t>
          </a:r>
          <a:endParaRPr lang="en-US" dirty="0"/>
        </a:p>
      </dgm:t>
    </dgm:pt>
    <dgm:pt modelId="{4F3F6C21-C041-4F49-856E-D2E38CA42F9C}" type="parTrans" cxnId="{918EF345-1CF1-441D-AFF5-B64A2EA16A70}">
      <dgm:prSet/>
      <dgm:spPr/>
      <dgm:t>
        <a:bodyPr/>
        <a:lstStyle/>
        <a:p>
          <a:endParaRPr lang="en-US"/>
        </a:p>
      </dgm:t>
    </dgm:pt>
    <dgm:pt modelId="{CD1A49EA-E086-4132-BA15-1053ECD53B0A}" type="sibTrans" cxnId="{918EF345-1CF1-441D-AFF5-B64A2EA16A70}">
      <dgm:prSet/>
      <dgm:spPr/>
      <dgm:t>
        <a:bodyPr/>
        <a:lstStyle/>
        <a:p>
          <a:endParaRPr lang="en-US"/>
        </a:p>
      </dgm:t>
    </dgm:pt>
    <dgm:pt modelId="{CA849EB1-E46D-49CE-AB16-95A307955570}">
      <dgm:prSet/>
      <dgm:spPr/>
      <dgm:t>
        <a:bodyPr/>
        <a:lstStyle/>
        <a:p>
          <a:pPr rtl="0"/>
          <a:r>
            <a:rPr lang="en-US" dirty="0" smtClean="0"/>
            <a:t>A reduction in materials used can mean less time spent by workers</a:t>
          </a:r>
          <a:endParaRPr lang="en-US" dirty="0"/>
        </a:p>
      </dgm:t>
    </dgm:pt>
    <dgm:pt modelId="{CB9F4FD7-319D-4094-8918-55DA7201B225}" type="parTrans" cxnId="{4975ED71-FC9C-436C-ACED-A19ECE61BBA5}">
      <dgm:prSet/>
      <dgm:spPr/>
      <dgm:t>
        <a:bodyPr/>
        <a:lstStyle/>
        <a:p>
          <a:endParaRPr lang="en-US"/>
        </a:p>
      </dgm:t>
    </dgm:pt>
    <dgm:pt modelId="{FA705938-8379-4480-9C98-F30CDD414A8A}" type="sibTrans" cxnId="{4975ED71-FC9C-436C-ACED-A19ECE61BBA5}">
      <dgm:prSet/>
      <dgm:spPr/>
      <dgm:t>
        <a:bodyPr/>
        <a:lstStyle/>
        <a:p>
          <a:endParaRPr lang="en-US"/>
        </a:p>
      </dgm:t>
    </dgm:pt>
    <dgm:pt modelId="{4B9D7CA8-A745-46B2-9BF4-BB408348782A}">
      <dgm:prSet/>
      <dgm:spPr/>
      <dgm:t>
        <a:bodyPr/>
        <a:lstStyle/>
        <a:p>
          <a:pPr rtl="0"/>
          <a:r>
            <a:rPr lang="en-US" dirty="0" smtClean="0"/>
            <a:t>Energy costs</a:t>
          </a:r>
          <a:endParaRPr lang="en-US" dirty="0"/>
        </a:p>
      </dgm:t>
    </dgm:pt>
    <dgm:pt modelId="{64662BB7-2FA1-4DED-A213-0B28DBFB100C}" type="parTrans" cxnId="{45B64381-F2B9-4AD6-AD64-14D93BC5741A}">
      <dgm:prSet/>
      <dgm:spPr/>
      <dgm:t>
        <a:bodyPr/>
        <a:lstStyle/>
        <a:p>
          <a:endParaRPr lang="en-US"/>
        </a:p>
      </dgm:t>
    </dgm:pt>
    <dgm:pt modelId="{A3A63069-D04E-40AE-A24C-2516D4FB0F3C}" type="sibTrans" cxnId="{45B64381-F2B9-4AD6-AD64-14D93BC5741A}">
      <dgm:prSet/>
      <dgm:spPr/>
      <dgm:t>
        <a:bodyPr/>
        <a:lstStyle/>
        <a:p>
          <a:endParaRPr lang="en-US"/>
        </a:p>
      </dgm:t>
    </dgm:pt>
    <dgm:pt modelId="{3B7257FD-3AE4-436A-81A5-196E7A6B274E}">
      <dgm:prSet/>
      <dgm:spPr/>
      <dgm:t>
        <a:bodyPr/>
        <a:lstStyle/>
        <a:p>
          <a:pPr rtl="0"/>
          <a:r>
            <a:rPr lang="en-US" dirty="0" smtClean="0"/>
            <a:t>To produce packaging and package the products themselves</a:t>
          </a:r>
          <a:endParaRPr lang="en-US" dirty="0"/>
        </a:p>
      </dgm:t>
    </dgm:pt>
    <dgm:pt modelId="{3FDE47BD-E2E0-461E-91FE-7FDCA12AFDB7}" type="parTrans" cxnId="{287400EF-CB3F-4A57-987B-4D24666082C4}">
      <dgm:prSet/>
      <dgm:spPr/>
      <dgm:t>
        <a:bodyPr/>
        <a:lstStyle/>
        <a:p>
          <a:endParaRPr lang="en-US"/>
        </a:p>
      </dgm:t>
    </dgm:pt>
    <dgm:pt modelId="{BB84E108-927A-48AE-BC9E-FE0A45F6D96F}" type="sibTrans" cxnId="{287400EF-CB3F-4A57-987B-4D24666082C4}">
      <dgm:prSet/>
      <dgm:spPr/>
      <dgm:t>
        <a:bodyPr/>
        <a:lstStyle/>
        <a:p>
          <a:endParaRPr lang="en-US"/>
        </a:p>
      </dgm:t>
    </dgm:pt>
    <dgm:pt modelId="{89D5AE7B-9196-459D-81CA-BD938D52FB71}">
      <dgm:prSet/>
      <dgm:spPr/>
      <dgm:t>
        <a:bodyPr/>
        <a:lstStyle/>
        <a:p>
          <a:pPr rtl="0"/>
          <a:r>
            <a:rPr lang="en-US" dirty="0" smtClean="0"/>
            <a:t>Facility storage space</a:t>
          </a:r>
          <a:endParaRPr lang="en-US" dirty="0"/>
        </a:p>
      </dgm:t>
    </dgm:pt>
    <dgm:pt modelId="{4DFA6A41-1EB2-4381-8C24-AF9ED7255649}" type="parTrans" cxnId="{6CA82E73-CC03-4A39-9EE3-6DE2ED0F8BCD}">
      <dgm:prSet/>
      <dgm:spPr/>
      <dgm:t>
        <a:bodyPr/>
        <a:lstStyle/>
        <a:p>
          <a:endParaRPr lang="en-US"/>
        </a:p>
      </dgm:t>
    </dgm:pt>
    <dgm:pt modelId="{E9DBDB7E-13E9-4CBE-B8E1-AED42050F0A4}" type="sibTrans" cxnId="{6CA82E73-CC03-4A39-9EE3-6DE2ED0F8BCD}">
      <dgm:prSet/>
      <dgm:spPr/>
      <dgm:t>
        <a:bodyPr/>
        <a:lstStyle/>
        <a:p>
          <a:endParaRPr lang="en-US"/>
        </a:p>
      </dgm:t>
    </dgm:pt>
    <dgm:pt modelId="{59A9827A-1D63-4DAE-8DC6-C2D8A37B5D56}">
      <dgm:prSet/>
      <dgm:spPr/>
      <dgm:t>
        <a:bodyPr/>
        <a:lstStyle/>
        <a:p>
          <a:pPr rtl="0"/>
          <a:r>
            <a:rPr lang="en-US" dirty="0" smtClean="0"/>
            <a:t>Disposal Costs  </a:t>
          </a:r>
          <a:r>
            <a:rPr lang="en-US" baseline="30000" dirty="0" smtClean="0"/>
            <a:t>2</a:t>
          </a:r>
          <a:r>
            <a:rPr lang="en-US" dirty="0" smtClean="0"/>
            <a:t> </a:t>
          </a:r>
          <a:endParaRPr lang="en-US" dirty="0"/>
        </a:p>
      </dgm:t>
    </dgm:pt>
    <dgm:pt modelId="{94D3B56B-43A6-4743-AE83-6C5E0C3346FE}" type="parTrans" cxnId="{480983DB-9FF5-4EEA-B99B-00CA92AE5CC2}">
      <dgm:prSet/>
      <dgm:spPr/>
      <dgm:t>
        <a:bodyPr/>
        <a:lstStyle/>
        <a:p>
          <a:endParaRPr lang="en-US"/>
        </a:p>
      </dgm:t>
    </dgm:pt>
    <dgm:pt modelId="{C5D63DE3-4B84-4219-A154-82FE4A0EF5AA}" type="sibTrans" cxnId="{480983DB-9FF5-4EEA-B99B-00CA92AE5CC2}">
      <dgm:prSet/>
      <dgm:spPr/>
      <dgm:t>
        <a:bodyPr/>
        <a:lstStyle/>
        <a:p>
          <a:endParaRPr lang="en-US"/>
        </a:p>
      </dgm:t>
    </dgm:pt>
    <dgm:pt modelId="{1B96409A-5BF5-42A6-AC8D-5C7BBCA2D056}">
      <dgm:prSet custT="1"/>
      <dgm:spPr/>
      <dgm:t>
        <a:bodyPr/>
        <a:lstStyle/>
        <a:p>
          <a:pPr rtl="0"/>
          <a:r>
            <a:rPr lang="en-US" sz="1600" dirty="0" smtClean="0"/>
            <a:t>Total Potential Cost Areas - Packaging</a:t>
          </a:r>
          <a:endParaRPr lang="en-US" sz="1600" dirty="0"/>
        </a:p>
      </dgm:t>
    </dgm:pt>
    <dgm:pt modelId="{AF3C9F7D-81B8-4CC1-B1C5-6CE82A0DD89E}" type="parTrans" cxnId="{B7E326B3-5AE1-47FE-B8AC-7C60DAC5A43D}">
      <dgm:prSet/>
      <dgm:spPr/>
      <dgm:t>
        <a:bodyPr/>
        <a:lstStyle/>
        <a:p>
          <a:endParaRPr lang="en-US"/>
        </a:p>
      </dgm:t>
    </dgm:pt>
    <dgm:pt modelId="{F1940A98-A6B3-4132-8FC4-C18A4947ABE1}" type="sibTrans" cxnId="{B7E326B3-5AE1-47FE-B8AC-7C60DAC5A43D}">
      <dgm:prSet/>
      <dgm:spPr/>
      <dgm:t>
        <a:bodyPr/>
        <a:lstStyle/>
        <a:p>
          <a:endParaRPr lang="en-US"/>
        </a:p>
      </dgm:t>
    </dgm:pt>
    <dgm:pt modelId="{36F37753-407D-4334-A0D0-09AAEDA27025}">
      <dgm:prSet/>
      <dgm:spPr/>
      <dgm:t>
        <a:bodyPr/>
        <a:lstStyle/>
        <a:p>
          <a:pPr rtl="0"/>
          <a:r>
            <a:rPr lang="en-US" dirty="0" smtClean="0"/>
            <a:t>Product Instructions &amp; Promotional Materials</a:t>
          </a:r>
          <a:endParaRPr lang="en-US" dirty="0"/>
        </a:p>
      </dgm:t>
    </dgm:pt>
    <dgm:pt modelId="{80CA3306-3857-4419-9D0C-5430BDF78AC8}" type="parTrans" cxnId="{3E1C227D-A269-4C99-9E26-CB0CFECDAAEB}">
      <dgm:prSet/>
      <dgm:spPr/>
      <dgm:t>
        <a:bodyPr/>
        <a:lstStyle/>
        <a:p>
          <a:endParaRPr lang="en-US"/>
        </a:p>
      </dgm:t>
    </dgm:pt>
    <dgm:pt modelId="{4B341129-9F36-41F5-922D-6BE783F5BC61}" type="sibTrans" cxnId="{3E1C227D-A269-4C99-9E26-CB0CFECDAAEB}">
      <dgm:prSet/>
      <dgm:spPr/>
      <dgm:t>
        <a:bodyPr/>
        <a:lstStyle/>
        <a:p>
          <a:endParaRPr lang="en-US"/>
        </a:p>
      </dgm:t>
    </dgm:pt>
    <dgm:pt modelId="{458C6DFA-1D5C-4357-A267-241A7A792F38}">
      <dgm:prSet/>
      <dgm:spPr/>
      <dgm:t>
        <a:bodyPr/>
        <a:lstStyle/>
        <a:p>
          <a:pPr rtl="0"/>
          <a:r>
            <a:rPr lang="en-US" dirty="0" smtClean="0"/>
            <a:t>Labeling</a:t>
          </a:r>
          <a:endParaRPr lang="en-US" dirty="0"/>
        </a:p>
      </dgm:t>
    </dgm:pt>
    <dgm:pt modelId="{3DDF56EF-7D6B-4BD5-9F9A-844C2DFABE16}" type="parTrans" cxnId="{96D0CDAD-D66B-49D9-92D7-F91BFDF8AD97}">
      <dgm:prSet/>
      <dgm:spPr/>
      <dgm:t>
        <a:bodyPr/>
        <a:lstStyle/>
        <a:p>
          <a:endParaRPr lang="en-US"/>
        </a:p>
      </dgm:t>
    </dgm:pt>
    <dgm:pt modelId="{2856B46C-CD27-44E9-981E-A9B2E5EA8F09}" type="sibTrans" cxnId="{96D0CDAD-D66B-49D9-92D7-F91BFDF8AD97}">
      <dgm:prSet/>
      <dgm:spPr/>
      <dgm:t>
        <a:bodyPr/>
        <a:lstStyle/>
        <a:p>
          <a:endParaRPr lang="en-US"/>
        </a:p>
      </dgm:t>
    </dgm:pt>
    <dgm:pt modelId="{622301E4-47F1-4F19-AC61-26C5E9147584}" type="pres">
      <dgm:prSet presAssocID="{0B33A9FB-5C42-4305-A837-FCEE41C7C549}" presName="Name0" presStyleCnt="0">
        <dgm:presLayoutVars>
          <dgm:dir/>
          <dgm:animLvl val="lvl"/>
          <dgm:resizeHandles val="exact"/>
        </dgm:presLayoutVars>
      </dgm:prSet>
      <dgm:spPr/>
      <dgm:t>
        <a:bodyPr/>
        <a:lstStyle/>
        <a:p>
          <a:endParaRPr lang="en-US"/>
        </a:p>
      </dgm:t>
    </dgm:pt>
    <dgm:pt modelId="{41F49B13-5236-433C-AFD2-355A89D634AC}" type="pres">
      <dgm:prSet presAssocID="{1B96409A-5BF5-42A6-AC8D-5C7BBCA2D056}" presName="composite" presStyleCnt="0"/>
      <dgm:spPr/>
    </dgm:pt>
    <dgm:pt modelId="{9C8B0940-F2B9-474C-A3D2-BCADCD67311C}" type="pres">
      <dgm:prSet presAssocID="{1B96409A-5BF5-42A6-AC8D-5C7BBCA2D056}" presName="parTx" presStyleLbl="alignNode1" presStyleIdx="0" presStyleCnt="1">
        <dgm:presLayoutVars>
          <dgm:chMax val="0"/>
          <dgm:chPref val="0"/>
          <dgm:bulletEnabled val="1"/>
        </dgm:presLayoutVars>
      </dgm:prSet>
      <dgm:spPr/>
      <dgm:t>
        <a:bodyPr/>
        <a:lstStyle/>
        <a:p>
          <a:endParaRPr lang="en-US"/>
        </a:p>
      </dgm:t>
    </dgm:pt>
    <dgm:pt modelId="{BAEAC3F4-902F-4153-85D3-5B3A37C03098}" type="pres">
      <dgm:prSet presAssocID="{1B96409A-5BF5-42A6-AC8D-5C7BBCA2D056}" presName="desTx" presStyleLbl="alignAccFollowNode1" presStyleIdx="0" presStyleCnt="1">
        <dgm:presLayoutVars>
          <dgm:bulletEnabled val="1"/>
        </dgm:presLayoutVars>
      </dgm:prSet>
      <dgm:spPr/>
      <dgm:t>
        <a:bodyPr/>
        <a:lstStyle/>
        <a:p>
          <a:endParaRPr lang="en-US"/>
        </a:p>
      </dgm:t>
    </dgm:pt>
  </dgm:ptLst>
  <dgm:cxnLst>
    <dgm:cxn modelId="{96D0CDAD-D66B-49D9-92D7-F91BFDF8AD97}" srcId="{52A474F3-D344-492C-8FBA-4CE1756CB95B}" destId="{458C6DFA-1D5C-4357-A267-241A7A792F38}" srcOrd="5" destOrd="0" parTransId="{3DDF56EF-7D6B-4BD5-9F9A-844C2DFABE16}" sibTransId="{2856B46C-CD27-44E9-981E-A9B2E5EA8F09}"/>
    <dgm:cxn modelId="{46231E03-08EF-48E9-BAF3-DA36E94AD9B5}" type="presOf" srcId="{4746815B-A11F-45F8-B031-C09CDDF3A07E}" destId="{BAEAC3F4-902F-4153-85D3-5B3A37C03098}" srcOrd="0" destOrd="8" presId="urn:microsoft.com/office/officeart/2005/8/layout/hList1"/>
    <dgm:cxn modelId="{6FE59F13-31C9-414C-9A7C-B254942A9996}" srcId="{1B96409A-5BF5-42A6-AC8D-5C7BBCA2D056}" destId="{52A474F3-D344-492C-8FBA-4CE1756CB95B}" srcOrd="0" destOrd="0" parTransId="{16BB28AE-0305-4AFB-A081-E428F9AA4156}" sibTransId="{C3EA57A7-D2E5-4047-B0D3-7F2BF2753EB6}"/>
    <dgm:cxn modelId="{AAE9E3A8-648E-414C-9913-76B36C97E5ED}" srcId="{52A474F3-D344-492C-8FBA-4CE1756CB95B}" destId="{26601C1D-FE3E-4245-871D-E47B14C608B4}" srcOrd="1" destOrd="0" parTransId="{DFE433B5-2B09-43D1-8E86-D03C3450EE78}" sibTransId="{25D03BD0-E053-4BD6-9DC0-5B2AC140015F}"/>
    <dgm:cxn modelId="{894E8DF7-754A-49CF-A813-11588663559C}" type="presOf" srcId="{3B1087E7-12AB-465F-A699-D000F5199CC3}" destId="{BAEAC3F4-902F-4153-85D3-5B3A37C03098}" srcOrd="0" destOrd="7" presId="urn:microsoft.com/office/officeart/2005/8/layout/hList1"/>
    <dgm:cxn modelId="{FD6383A5-F7FE-4DC9-AD8B-ADF3BDBA2D88}" type="presOf" srcId="{59A9827A-1D63-4DAE-8DC6-C2D8A37B5D56}" destId="{BAEAC3F4-902F-4153-85D3-5B3A37C03098}" srcOrd="0" destOrd="13" presId="urn:microsoft.com/office/officeart/2005/8/layout/hList1"/>
    <dgm:cxn modelId="{48B265B4-05F3-45E5-B217-EECAC8925F29}" type="presOf" srcId="{26601C1D-FE3E-4245-871D-E47B14C608B4}" destId="{BAEAC3F4-902F-4153-85D3-5B3A37C03098}" srcOrd="0" destOrd="2" presId="urn:microsoft.com/office/officeart/2005/8/layout/hList1"/>
    <dgm:cxn modelId="{DE3F4AA2-114F-4AE7-B993-583B14FB54CF}" type="presOf" srcId="{712565DE-C325-4AA6-BF2E-0EA1C225B8B5}" destId="{BAEAC3F4-902F-4153-85D3-5B3A37C03098}" srcOrd="0" destOrd="1" presId="urn:microsoft.com/office/officeart/2005/8/layout/hList1"/>
    <dgm:cxn modelId="{45B64381-F2B9-4AD6-AD64-14D93BC5741A}" srcId="{1B96409A-5BF5-42A6-AC8D-5C7BBCA2D056}" destId="{4B9D7CA8-A745-46B2-9BF4-BB408348782A}" srcOrd="3" destOrd="0" parTransId="{64662BB7-2FA1-4DED-A213-0B28DBFB100C}" sibTransId="{A3A63069-D04E-40AE-A24C-2516D4FB0F3C}"/>
    <dgm:cxn modelId="{8F29F9C4-4A17-4AFD-A972-0F45619B3EF2}" type="presOf" srcId="{3B7257FD-3AE4-436A-81A5-196E7A6B274E}" destId="{BAEAC3F4-902F-4153-85D3-5B3A37C03098}" srcOrd="0" destOrd="11" presId="urn:microsoft.com/office/officeart/2005/8/layout/hList1"/>
    <dgm:cxn modelId="{480983DB-9FF5-4EEA-B99B-00CA92AE5CC2}" srcId="{1B96409A-5BF5-42A6-AC8D-5C7BBCA2D056}" destId="{59A9827A-1D63-4DAE-8DC6-C2D8A37B5D56}" srcOrd="5" destOrd="0" parTransId="{94D3B56B-43A6-4743-AE83-6C5E0C3346FE}" sibTransId="{C5D63DE3-4B84-4219-A154-82FE4A0EF5AA}"/>
    <dgm:cxn modelId="{287400EF-CB3F-4A57-987B-4D24666082C4}" srcId="{4B9D7CA8-A745-46B2-9BF4-BB408348782A}" destId="{3B7257FD-3AE4-436A-81A5-196E7A6B274E}" srcOrd="0" destOrd="0" parTransId="{3FDE47BD-E2E0-461E-91FE-7FDCA12AFDB7}" sibTransId="{BB84E108-927A-48AE-BC9E-FE0A45F6D96F}"/>
    <dgm:cxn modelId="{BA5646CB-6CE4-463B-9AED-0A3B8601B19C}" type="presOf" srcId="{1B96409A-5BF5-42A6-AC8D-5C7BBCA2D056}" destId="{9C8B0940-F2B9-474C-A3D2-BCADCD67311C}" srcOrd="0" destOrd="0" presId="urn:microsoft.com/office/officeart/2005/8/layout/hList1"/>
    <dgm:cxn modelId="{E6000C98-19FF-4339-8BA4-7AEF223102C4}" type="presOf" srcId="{458C6DFA-1D5C-4357-A267-241A7A792F38}" destId="{BAEAC3F4-902F-4153-85D3-5B3A37C03098}" srcOrd="0" destOrd="6" presId="urn:microsoft.com/office/officeart/2005/8/layout/hList1"/>
    <dgm:cxn modelId="{4975ED71-FC9C-436C-ACED-A19ECE61BBA5}" srcId="{4746815B-A11F-45F8-B031-C09CDDF3A07E}" destId="{CA849EB1-E46D-49CE-AB16-95A307955570}" srcOrd="0" destOrd="0" parTransId="{CB9F4FD7-319D-4094-8918-55DA7201B225}" sibTransId="{FA705938-8379-4480-9C98-F30CDD414A8A}"/>
    <dgm:cxn modelId="{B622C77C-1818-4559-A9AD-54120AE6EDFE}" srcId="{52A474F3-D344-492C-8FBA-4CE1756CB95B}" destId="{D35053CE-B7C9-4876-B039-E80A31FF7458}" srcOrd="2" destOrd="0" parTransId="{D62FD845-A054-4516-84BE-6B58E4B48A69}" sibTransId="{AD49F7AA-ED68-432D-AEBD-C9480FDFBC20}"/>
    <dgm:cxn modelId="{8D0D016F-5F0A-4212-816B-7565A0DCD160}" srcId="{52A474F3-D344-492C-8FBA-4CE1756CB95B}" destId="{078A558E-B922-471D-8C9B-800917809CDD}" srcOrd="3" destOrd="0" parTransId="{E7F95D4E-93DB-41C7-84F7-CCEA1A551919}" sibTransId="{D34E804E-9A28-41A3-81E7-5EF321A819FE}"/>
    <dgm:cxn modelId="{B7E326B3-5AE1-47FE-B8AC-7C60DAC5A43D}" srcId="{0B33A9FB-5C42-4305-A837-FCEE41C7C549}" destId="{1B96409A-5BF5-42A6-AC8D-5C7BBCA2D056}" srcOrd="0" destOrd="0" parTransId="{AF3C9F7D-81B8-4CC1-B1C5-6CE82A0DD89E}" sibTransId="{F1940A98-A6B3-4132-8FC4-C18A4947ABE1}"/>
    <dgm:cxn modelId="{03F48A71-FD24-4844-979F-E0647E1F5BE5}" type="presOf" srcId="{52A474F3-D344-492C-8FBA-4CE1756CB95B}" destId="{BAEAC3F4-902F-4153-85D3-5B3A37C03098}" srcOrd="0" destOrd="0" presId="urn:microsoft.com/office/officeart/2005/8/layout/hList1"/>
    <dgm:cxn modelId="{6DED4A04-6027-4862-800A-A65927A7D6BD}" srcId="{52A474F3-D344-492C-8FBA-4CE1756CB95B}" destId="{712565DE-C325-4AA6-BF2E-0EA1C225B8B5}" srcOrd="0" destOrd="0" parTransId="{E127C342-FFD4-4A91-873D-D4CC5F463332}" sibTransId="{7B91ED4B-2315-42FA-9DCC-EB78438265B9}"/>
    <dgm:cxn modelId="{76EF0B58-15AB-4E99-8A9D-5E45F32E69F8}" type="presOf" srcId="{89D5AE7B-9196-459D-81CA-BD938D52FB71}" destId="{BAEAC3F4-902F-4153-85D3-5B3A37C03098}" srcOrd="0" destOrd="12" presId="urn:microsoft.com/office/officeart/2005/8/layout/hList1"/>
    <dgm:cxn modelId="{6EADEF1B-3F73-449A-B3EC-C23DA90B223F}" type="presOf" srcId="{D35053CE-B7C9-4876-B039-E80A31FF7458}" destId="{BAEAC3F4-902F-4153-85D3-5B3A37C03098}" srcOrd="0" destOrd="3" presId="urn:microsoft.com/office/officeart/2005/8/layout/hList1"/>
    <dgm:cxn modelId="{3E1C227D-A269-4C99-9E26-CB0CFECDAAEB}" srcId="{52A474F3-D344-492C-8FBA-4CE1756CB95B}" destId="{36F37753-407D-4334-A0D0-09AAEDA27025}" srcOrd="4" destOrd="0" parTransId="{80CA3306-3857-4419-9D0C-5430BDF78AC8}" sibTransId="{4B341129-9F36-41F5-922D-6BE783F5BC61}"/>
    <dgm:cxn modelId="{0EFADAE0-7E3C-48DC-8E5B-93D1758B81E1}" srcId="{1B96409A-5BF5-42A6-AC8D-5C7BBCA2D056}" destId="{3B1087E7-12AB-465F-A699-D000F5199CC3}" srcOrd="1" destOrd="0" parTransId="{0663A70A-15FA-4DB6-B4EF-9CC8A685F1CB}" sibTransId="{F917183C-9CB7-4E5A-96D8-BB87EDC0F781}"/>
    <dgm:cxn modelId="{C5FA2063-810D-4D82-85CC-962C025E156D}" type="presOf" srcId="{078A558E-B922-471D-8C9B-800917809CDD}" destId="{BAEAC3F4-902F-4153-85D3-5B3A37C03098}" srcOrd="0" destOrd="4" presId="urn:microsoft.com/office/officeart/2005/8/layout/hList1"/>
    <dgm:cxn modelId="{CE32C4C1-EAF9-403A-B1B1-22FCAD689EB0}" type="presOf" srcId="{CA849EB1-E46D-49CE-AB16-95A307955570}" destId="{BAEAC3F4-902F-4153-85D3-5B3A37C03098}" srcOrd="0" destOrd="9" presId="urn:microsoft.com/office/officeart/2005/8/layout/hList1"/>
    <dgm:cxn modelId="{918EF345-1CF1-441D-AFF5-B64A2EA16A70}" srcId="{1B96409A-5BF5-42A6-AC8D-5C7BBCA2D056}" destId="{4746815B-A11F-45F8-B031-C09CDDF3A07E}" srcOrd="2" destOrd="0" parTransId="{4F3F6C21-C041-4F49-856E-D2E38CA42F9C}" sibTransId="{CD1A49EA-E086-4132-BA15-1053ECD53B0A}"/>
    <dgm:cxn modelId="{4C750261-219D-4478-830E-5D98BE1DDB97}" type="presOf" srcId="{36F37753-407D-4334-A0D0-09AAEDA27025}" destId="{BAEAC3F4-902F-4153-85D3-5B3A37C03098}" srcOrd="0" destOrd="5" presId="urn:microsoft.com/office/officeart/2005/8/layout/hList1"/>
    <dgm:cxn modelId="{33E2B0C6-BE5C-4992-B542-CCA1FD9FC333}" type="presOf" srcId="{0B33A9FB-5C42-4305-A837-FCEE41C7C549}" destId="{622301E4-47F1-4F19-AC61-26C5E9147584}" srcOrd="0" destOrd="0" presId="urn:microsoft.com/office/officeart/2005/8/layout/hList1"/>
    <dgm:cxn modelId="{3F223BA4-DA5F-432C-ADE7-14DA8586BBEE}" type="presOf" srcId="{4B9D7CA8-A745-46B2-9BF4-BB408348782A}" destId="{BAEAC3F4-902F-4153-85D3-5B3A37C03098}" srcOrd="0" destOrd="10" presId="urn:microsoft.com/office/officeart/2005/8/layout/hList1"/>
    <dgm:cxn modelId="{6CA82E73-CC03-4A39-9EE3-6DE2ED0F8BCD}" srcId="{1B96409A-5BF5-42A6-AC8D-5C7BBCA2D056}" destId="{89D5AE7B-9196-459D-81CA-BD938D52FB71}" srcOrd="4" destOrd="0" parTransId="{4DFA6A41-1EB2-4381-8C24-AF9ED7255649}" sibTransId="{E9DBDB7E-13E9-4CBE-B8E1-AED42050F0A4}"/>
    <dgm:cxn modelId="{8E5CD5AC-12D8-4883-8A9F-183725AE7F17}" type="presParOf" srcId="{622301E4-47F1-4F19-AC61-26C5E9147584}" destId="{41F49B13-5236-433C-AFD2-355A89D634AC}" srcOrd="0" destOrd="0" presId="urn:microsoft.com/office/officeart/2005/8/layout/hList1"/>
    <dgm:cxn modelId="{4DBE67C1-B212-4B26-B923-A0429E544B43}" type="presParOf" srcId="{41F49B13-5236-433C-AFD2-355A89D634AC}" destId="{9C8B0940-F2B9-474C-A3D2-BCADCD67311C}" srcOrd="0" destOrd="0" presId="urn:microsoft.com/office/officeart/2005/8/layout/hList1"/>
    <dgm:cxn modelId="{74D41726-36FB-4D4F-92E8-8EBADE2438AA}" type="presParOf" srcId="{41F49B13-5236-433C-AFD2-355A89D634AC}" destId="{BAEAC3F4-902F-4153-85D3-5B3A37C03098}"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FCA4BB-0DE6-4934-AE92-66E5BD73874E}"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D283373D-4140-410A-8046-935795FEBB6B}">
      <dgm:prSet phldrT="[Text]"/>
      <dgm:spPr/>
      <dgm:t>
        <a:bodyPr/>
        <a:lstStyle/>
        <a:p>
          <a:r>
            <a:rPr lang="en-US" dirty="0" smtClean="0"/>
            <a:t>1.</a:t>
          </a:r>
          <a:endParaRPr lang="en-US" dirty="0"/>
        </a:p>
      </dgm:t>
    </dgm:pt>
    <dgm:pt modelId="{0FB8E129-B485-40D3-AF43-23730EF1C9AC}" type="parTrans" cxnId="{C8CD69A6-5109-4E30-8E56-D2BA02E13A5D}">
      <dgm:prSet/>
      <dgm:spPr/>
      <dgm:t>
        <a:bodyPr/>
        <a:lstStyle/>
        <a:p>
          <a:endParaRPr lang="en-US"/>
        </a:p>
      </dgm:t>
    </dgm:pt>
    <dgm:pt modelId="{8176C8F8-25CC-4FE0-A015-426209F13AAD}" type="sibTrans" cxnId="{C8CD69A6-5109-4E30-8E56-D2BA02E13A5D}">
      <dgm:prSet/>
      <dgm:spPr/>
      <dgm:t>
        <a:bodyPr/>
        <a:lstStyle/>
        <a:p>
          <a:endParaRPr lang="en-US"/>
        </a:p>
      </dgm:t>
    </dgm:pt>
    <dgm:pt modelId="{DE30F37F-AF6B-4979-BB84-5861F3183E15}">
      <dgm:prSet/>
      <dgm:spPr/>
      <dgm:t>
        <a:bodyPr/>
        <a:lstStyle/>
        <a:p>
          <a:r>
            <a:rPr lang="en-US" dirty="0" smtClean="0"/>
            <a:t>2.</a:t>
          </a:r>
        </a:p>
      </dgm:t>
    </dgm:pt>
    <dgm:pt modelId="{05CA8EC2-B583-4807-BCF4-414EF99DFDC4}" type="parTrans" cxnId="{2AF33165-A57C-4482-84E0-9B18A10408F4}">
      <dgm:prSet/>
      <dgm:spPr/>
      <dgm:t>
        <a:bodyPr/>
        <a:lstStyle/>
        <a:p>
          <a:endParaRPr lang="en-US"/>
        </a:p>
      </dgm:t>
    </dgm:pt>
    <dgm:pt modelId="{EEF3F727-9F69-4D9D-B943-5A43502F968F}" type="sibTrans" cxnId="{2AF33165-A57C-4482-84E0-9B18A10408F4}">
      <dgm:prSet/>
      <dgm:spPr/>
      <dgm:t>
        <a:bodyPr/>
        <a:lstStyle/>
        <a:p>
          <a:endParaRPr lang="en-US"/>
        </a:p>
      </dgm:t>
    </dgm:pt>
    <dgm:pt modelId="{6A1F169E-9B24-4497-872E-EEB75D9E7076}">
      <dgm:prSet/>
      <dgm:spPr/>
      <dgm:t>
        <a:bodyPr/>
        <a:lstStyle/>
        <a:p>
          <a:r>
            <a:rPr lang="en-US" dirty="0" smtClean="0"/>
            <a:t>3.</a:t>
          </a:r>
        </a:p>
      </dgm:t>
    </dgm:pt>
    <dgm:pt modelId="{4B84EEC6-FD3E-4504-A443-B2B39CCC382C}" type="parTrans" cxnId="{126FC0CE-D6F0-4C5D-A593-28A775C9F69D}">
      <dgm:prSet/>
      <dgm:spPr/>
      <dgm:t>
        <a:bodyPr/>
        <a:lstStyle/>
        <a:p>
          <a:endParaRPr lang="en-US"/>
        </a:p>
      </dgm:t>
    </dgm:pt>
    <dgm:pt modelId="{CDCFB9ED-EC66-4B0A-8FFE-2871B4C04200}" type="sibTrans" cxnId="{126FC0CE-D6F0-4C5D-A593-28A775C9F69D}">
      <dgm:prSet/>
      <dgm:spPr/>
      <dgm:t>
        <a:bodyPr/>
        <a:lstStyle/>
        <a:p>
          <a:endParaRPr lang="en-US"/>
        </a:p>
      </dgm:t>
    </dgm:pt>
    <dgm:pt modelId="{00777AFC-9314-4106-A0C9-82DBC168F4BE}">
      <dgm:prSet/>
      <dgm:spPr/>
      <dgm:t>
        <a:bodyPr/>
        <a:lstStyle/>
        <a:p>
          <a:r>
            <a:rPr lang="en-US" dirty="0" smtClean="0"/>
            <a:t>4.</a:t>
          </a:r>
        </a:p>
      </dgm:t>
    </dgm:pt>
    <dgm:pt modelId="{458024C6-14EA-49A2-B2C4-A0A9ED29F1F7}" type="parTrans" cxnId="{44365569-1B6D-40C8-92E5-B391350456D3}">
      <dgm:prSet/>
      <dgm:spPr/>
      <dgm:t>
        <a:bodyPr/>
        <a:lstStyle/>
        <a:p>
          <a:endParaRPr lang="en-US"/>
        </a:p>
      </dgm:t>
    </dgm:pt>
    <dgm:pt modelId="{A6D669F7-EF00-4D13-9DEB-CD683524AF89}" type="sibTrans" cxnId="{44365569-1B6D-40C8-92E5-B391350456D3}">
      <dgm:prSet/>
      <dgm:spPr/>
      <dgm:t>
        <a:bodyPr/>
        <a:lstStyle/>
        <a:p>
          <a:endParaRPr lang="en-US"/>
        </a:p>
      </dgm:t>
    </dgm:pt>
    <dgm:pt modelId="{23E485D3-0447-434A-91BF-54C6CA60D0F3}">
      <dgm:prSet/>
      <dgm:spPr/>
      <dgm:t>
        <a:bodyPr/>
        <a:lstStyle/>
        <a:p>
          <a:r>
            <a:rPr lang="en-US" dirty="0" smtClean="0"/>
            <a:t>5.</a:t>
          </a:r>
        </a:p>
      </dgm:t>
    </dgm:pt>
    <dgm:pt modelId="{DE689D66-C050-417B-847F-06E1E4F77554}" type="parTrans" cxnId="{5017BEA3-999F-4BA3-A62B-68B94D5215D0}">
      <dgm:prSet/>
      <dgm:spPr/>
      <dgm:t>
        <a:bodyPr/>
        <a:lstStyle/>
        <a:p>
          <a:endParaRPr lang="en-US"/>
        </a:p>
      </dgm:t>
    </dgm:pt>
    <dgm:pt modelId="{42C05F40-A2B7-4B9B-B317-3086ECF537C2}" type="sibTrans" cxnId="{5017BEA3-999F-4BA3-A62B-68B94D5215D0}">
      <dgm:prSet/>
      <dgm:spPr/>
      <dgm:t>
        <a:bodyPr/>
        <a:lstStyle/>
        <a:p>
          <a:endParaRPr lang="en-US"/>
        </a:p>
      </dgm:t>
    </dgm:pt>
    <dgm:pt modelId="{85F623E3-B23B-4307-85AB-42E7356421C6}">
      <dgm:prSet/>
      <dgm:spPr/>
      <dgm:t>
        <a:bodyPr/>
        <a:lstStyle/>
        <a:p>
          <a:r>
            <a:rPr lang="en-US" dirty="0" smtClean="0"/>
            <a:t>6.</a:t>
          </a:r>
        </a:p>
      </dgm:t>
    </dgm:pt>
    <dgm:pt modelId="{792751A6-A9CB-419C-A699-97ADD69058EA}" type="parTrans" cxnId="{539A76BC-3811-4A38-A484-9C319DBABD67}">
      <dgm:prSet/>
      <dgm:spPr/>
      <dgm:t>
        <a:bodyPr/>
        <a:lstStyle/>
        <a:p>
          <a:endParaRPr lang="en-US"/>
        </a:p>
      </dgm:t>
    </dgm:pt>
    <dgm:pt modelId="{C386612C-D297-4454-AF72-B3CFA2DBB33C}" type="sibTrans" cxnId="{539A76BC-3811-4A38-A484-9C319DBABD67}">
      <dgm:prSet/>
      <dgm:spPr/>
      <dgm:t>
        <a:bodyPr/>
        <a:lstStyle/>
        <a:p>
          <a:endParaRPr lang="en-US"/>
        </a:p>
      </dgm:t>
    </dgm:pt>
    <dgm:pt modelId="{4DC1B2E6-EB9B-4E59-8B86-73559CEBCEE2}">
      <dgm:prSet/>
      <dgm:spPr/>
      <dgm:t>
        <a:bodyPr/>
        <a:lstStyle/>
        <a:p>
          <a:r>
            <a:rPr lang="en-US" dirty="0" smtClean="0"/>
            <a:t>7.</a:t>
          </a:r>
        </a:p>
      </dgm:t>
    </dgm:pt>
    <dgm:pt modelId="{7DD503DF-C536-468F-9CD1-4F09DA8AFE08}" type="parTrans" cxnId="{A2678499-16A1-4859-9D63-EA4AEE410FAC}">
      <dgm:prSet/>
      <dgm:spPr/>
      <dgm:t>
        <a:bodyPr/>
        <a:lstStyle/>
        <a:p>
          <a:endParaRPr lang="en-US"/>
        </a:p>
      </dgm:t>
    </dgm:pt>
    <dgm:pt modelId="{158855DA-C09F-4EAC-B10F-3BC61DB6B787}" type="sibTrans" cxnId="{A2678499-16A1-4859-9D63-EA4AEE410FAC}">
      <dgm:prSet/>
      <dgm:spPr/>
      <dgm:t>
        <a:bodyPr/>
        <a:lstStyle/>
        <a:p>
          <a:endParaRPr lang="en-US"/>
        </a:p>
      </dgm:t>
    </dgm:pt>
    <dgm:pt modelId="{BBEC8916-A75A-4914-853A-DF60B1C5FF6E}">
      <dgm:prSet/>
      <dgm:spPr/>
      <dgm:t>
        <a:bodyPr/>
        <a:lstStyle/>
        <a:p>
          <a:r>
            <a:rPr lang="en-US" dirty="0" smtClean="0"/>
            <a:t>8.</a:t>
          </a:r>
        </a:p>
      </dgm:t>
    </dgm:pt>
    <dgm:pt modelId="{26E6BC59-9860-478A-AF25-A2B5266D04B2}" type="parTrans" cxnId="{179955A8-C124-45E4-89B6-A3053EE4031C}">
      <dgm:prSet/>
      <dgm:spPr/>
      <dgm:t>
        <a:bodyPr/>
        <a:lstStyle/>
        <a:p>
          <a:endParaRPr lang="en-US"/>
        </a:p>
      </dgm:t>
    </dgm:pt>
    <dgm:pt modelId="{3198A452-2F12-4C39-B2AB-7C9CA860B920}" type="sibTrans" cxnId="{179955A8-C124-45E4-89B6-A3053EE4031C}">
      <dgm:prSet/>
      <dgm:spPr/>
      <dgm:t>
        <a:bodyPr/>
        <a:lstStyle/>
        <a:p>
          <a:endParaRPr lang="en-US"/>
        </a:p>
      </dgm:t>
    </dgm:pt>
    <dgm:pt modelId="{3E7A6FF6-FFF1-4FB9-B091-D650002037BE}">
      <dgm:prSet/>
      <dgm:spPr/>
      <dgm:t>
        <a:bodyPr/>
        <a:lstStyle/>
        <a:p>
          <a:r>
            <a:rPr lang="en-US" dirty="0" smtClean="0"/>
            <a:t>9.</a:t>
          </a:r>
        </a:p>
      </dgm:t>
    </dgm:pt>
    <dgm:pt modelId="{4DC30F98-15D2-4162-AC8A-2BA01156B479}" type="parTrans" cxnId="{D1832FBA-CD6E-42DE-9FDF-721B7CC60668}">
      <dgm:prSet/>
      <dgm:spPr/>
      <dgm:t>
        <a:bodyPr/>
        <a:lstStyle/>
        <a:p>
          <a:endParaRPr lang="en-US"/>
        </a:p>
      </dgm:t>
    </dgm:pt>
    <dgm:pt modelId="{5350BC0B-BB54-4A5F-AC0B-DCB5A553139C}" type="sibTrans" cxnId="{D1832FBA-CD6E-42DE-9FDF-721B7CC60668}">
      <dgm:prSet/>
      <dgm:spPr/>
      <dgm:t>
        <a:bodyPr/>
        <a:lstStyle/>
        <a:p>
          <a:endParaRPr lang="en-US"/>
        </a:p>
      </dgm:t>
    </dgm:pt>
    <dgm:pt modelId="{E93FC88B-6997-46BC-8D98-E4B67E3C1E77}">
      <dgm:prSet phldrT="[Text]"/>
      <dgm:spPr/>
      <dgm:t>
        <a:bodyPr/>
        <a:lstStyle/>
        <a:p>
          <a:r>
            <a:rPr lang="en-US" dirty="0" smtClean="0"/>
            <a:t>Select the product you want to focus on</a:t>
          </a:r>
          <a:endParaRPr lang="en-US" dirty="0"/>
        </a:p>
      </dgm:t>
    </dgm:pt>
    <dgm:pt modelId="{94EA31A3-F717-4A46-90C1-D3E38B3F0402}" type="parTrans" cxnId="{670ED578-CC77-4ADB-8F4C-C9DC69AD3265}">
      <dgm:prSet/>
      <dgm:spPr/>
      <dgm:t>
        <a:bodyPr/>
        <a:lstStyle/>
        <a:p>
          <a:endParaRPr lang="en-US"/>
        </a:p>
      </dgm:t>
    </dgm:pt>
    <dgm:pt modelId="{C291963F-0AF8-4EBC-AFBD-F67A1EA80712}" type="sibTrans" cxnId="{670ED578-CC77-4ADB-8F4C-C9DC69AD3265}">
      <dgm:prSet/>
      <dgm:spPr/>
      <dgm:t>
        <a:bodyPr/>
        <a:lstStyle/>
        <a:p>
          <a:endParaRPr lang="en-US"/>
        </a:p>
      </dgm:t>
    </dgm:pt>
    <dgm:pt modelId="{4CB2245E-5852-4493-A1FE-FC7DD0D689F4}">
      <dgm:prSet/>
      <dgm:spPr/>
      <dgm:t>
        <a:bodyPr/>
        <a:lstStyle/>
        <a:p>
          <a:r>
            <a:rPr lang="en-US" smtClean="0"/>
            <a:t>Gather information about the product into a dossier</a:t>
          </a:r>
          <a:endParaRPr lang="en-US" dirty="0" smtClean="0"/>
        </a:p>
      </dgm:t>
    </dgm:pt>
    <dgm:pt modelId="{9819EDEA-75E5-4752-91D6-62989D466BF3}" type="parTrans" cxnId="{8795D681-6780-4998-9041-19561B90B3FF}">
      <dgm:prSet/>
      <dgm:spPr/>
      <dgm:t>
        <a:bodyPr/>
        <a:lstStyle/>
        <a:p>
          <a:endParaRPr lang="en-US"/>
        </a:p>
      </dgm:t>
    </dgm:pt>
    <dgm:pt modelId="{781D8AC1-5C3B-495E-8C42-23C15B37C45C}" type="sibTrans" cxnId="{8795D681-6780-4998-9041-19561B90B3FF}">
      <dgm:prSet/>
      <dgm:spPr/>
      <dgm:t>
        <a:bodyPr/>
        <a:lstStyle/>
        <a:p>
          <a:endParaRPr lang="en-US"/>
        </a:p>
      </dgm:t>
    </dgm:pt>
    <dgm:pt modelId="{5429E589-4558-43E3-8FB4-D91C149D8E6A}">
      <dgm:prSet/>
      <dgm:spPr/>
      <dgm:t>
        <a:bodyPr/>
        <a:lstStyle/>
        <a:p>
          <a:r>
            <a:rPr lang="en-US" smtClean="0"/>
            <a:t>Learn </a:t>
          </a:r>
          <a:r>
            <a:rPr lang="en-US" dirty="0" smtClean="0"/>
            <a:t>about the environmental and social issues in your market</a:t>
          </a:r>
        </a:p>
      </dgm:t>
    </dgm:pt>
    <dgm:pt modelId="{3AD2A42A-A48A-455D-96EA-5CF1504006F2}" type="parTrans" cxnId="{9443947B-2C33-4133-B2EB-6BC7583498B5}">
      <dgm:prSet/>
      <dgm:spPr/>
      <dgm:t>
        <a:bodyPr/>
        <a:lstStyle/>
        <a:p>
          <a:endParaRPr lang="en-US"/>
        </a:p>
      </dgm:t>
    </dgm:pt>
    <dgm:pt modelId="{69980ECE-2129-4E4A-A580-AD66FEF74AAB}" type="sibTrans" cxnId="{9443947B-2C33-4133-B2EB-6BC7583498B5}">
      <dgm:prSet/>
      <dgm:spPr/>
      <dgm:t>
        <a:bodyPr/>
        <a:lstStyle/>
        <a:p>
          <a:endParaRPr lang="en-US"/>
        </a:p>
      </dgm:t>
    </dgm:pt>
    <dgm:pt modelId="{23802D87-5E66-457A-A122-E073B3C0E318}">
      <dgm:prSet/>
      <dgm:spPr/>
      <dgm:t>
        <a:bodyPr/>
        <a:lstStyle/>
        <a:p>
          <a:r>
            <a:rPr lang="en-US" smtClean="0"/>
            <a:t>Think </a:t>
          </a:r>
          <a:r>
            <a:rPr lang="en-US" dirty="0" smtClean="0"/>
            <a:t>about your product using typical Design for Sustainability approaches</a:t>
          </a:r>
        </a:p>
      </dgm:t>
    </dgm:pt>
    <dgm:pt modelId="{E7955708-A0C8-4648-AE76-6FC1695A6059}" type="parTrans" cxnId="{3D763D69-6E64-40A1-8738-0178DCE8FF38}">
      <dgm:prSet/>
      <dgm:spPr/>
      <dgm:t>
        <a:bodyPr/>
        <a:lstStyle/>
        <a:p>
          <a:endParaRPr lang="en-US"/>
        </a:p>
      </dgm:t>
    </dgm:pt>
    <dgm:pt modelId="{11FFE149-8422-4773-A45D-2D18EB4E5555}" type="sibTrans" cxnId="{3D763D69-6E64-40A1-8738-0178DCE8FF38}">
      <dgm:prSet/>
      <dgm:spPr/>
      <dgm:t>
        <a:bodyPr/>
        <a:lstStyle/>
        <a:p>
          <a:endParaRPr lang="en-US"/>
        </a:p>
      </dgm:t>
    </dgm:pt>
    <dgm:pt modelId="{E8B12113-FF62-4C33-BE8F-E5585F079775}">
      <dgm:prSet/>
      <dgm:spPr/>
      <dgm:t>
        <a:bodyPr/>
        <a:lstStyle/>
        <a:p>
          <a:r>
            <a:rPr lang="en-US" dirty="0" smtClean="0"/>
            <a:t>Understand where your product’s impacts are</a:t>
          </a:r>
        </a:p>
      </dgm:t>
    </dgm:pt>
    <dgm:pt modelId="{FF269968-A194-41C5-B35E-6C940C22FFA0}" type="parTrans" cxnId="{52852756-1D39-4262-9F2D-F37226B04C9D}">
      <dgm:prSet/>
      <dgm:spPr/>
      <dgm:t>
        <a:bodyPr/>
        <a:lstStyle/>
        <a:p>
          <a:endParaRPr lang="en-US"/>
        </a:p>
      </dgm:t>
    </dgm:pt>
    <dgm:pt modelId="{A625A0F3-470C-4AF9-B57B-FD4E528713E0}" type="sibTrans" cxnId="{52852756-1D39-4262-9F2D-F37226B04C9D}">
      <dgm:prSet/>
      <dgm:spPr/>
      <dgm:t>
        <a:bodyPr/>
        <a:lstStyle/>
        <a:p>
          <a:endParaRPr lang="en-US"/>
        </a:p>
      </dgm:t>
    </dgm:pt>
    <dgm:pt modelId="{5ECDAE45-13C0-4755-9B61-ABE967EA893D}">
      <dgm:prSet/>
      <dgm:spPr/>
      <dgm:t>
        <a:bodyPr/>
        <a:lstStyle/>
        <a:p>
          <a:r>
            <a:rPr lang="en-US" smtClean="0"/>
            <a:t>Define </a:t>
          </a:r>
          <a:r>
            <a:rPr lang="en-US" dirty="0" smtClean="0"/>
            <a:t>your targets for improvement and which design approaches you will take</a:t>
          </a:r>
        </a:p>
      </dgm:t>
    </dgm:pt>
    <dgm:pt modelId="{5A0E9E39-0044-498A-8857-E48EBAF7E1D2}" type="parTrans" cxnId="{DD6190AD-AE34-44EC-972F-055402AD0E05}">
      <dgm:prSet/>
      <dgm:spPr/>
      <dgm:t>
        <a:bodyPr/>
        <a:lstStyle/>
        <a:p>
          <a:endParaRPr lang="en-US"/>
        </a:p>
      </dgm:t>
    </dgm:pt>
    <dgm:pt modelId="{FA1921FF-9887-4CAD-B0A5-A6C6ABBB5839}" type="sibTrans" cxnId="{DD6190AD-AE34-44EC-972F-055402AD0E05}">
      <dgm:prSet/>
      <dgm:spPr/>
      <dgm:t>
        <a:bodyPr/>
        <a:lstStyle/>
        <a:p>
          <a:endParaRPr lang="en-US"/>
        </a:p>
      </dgm:t>
    </dgm:pt>
    <dgm:pt modelId="{B58D4361-116E-45AD-A9F7-01C2D114E0EA}">
      <dgm:prSet/>
      <dgm:spPr/>
      <dgm:t>
        <a:bodyPr/>
        <a:lstStyle/>
        <a:p>
          <a:r>
            <a:rPr lang="en-US" smtClean="0"/>
            <a:t>Come </a:t>
          </a:r>
          <a:r>
            <a:rPr lang="en-US" dirty="0" smtClean="0"/>
            <a:t>up with redesign ideas</a:t>
          </a:r>
        </a:p>
      </dgm:t>
    </dgm:pt>
    <dgm:pt modelId="{57FE621D-F1CA-4E6F-A1B6-495386F60A28}" type="parTrans" cxnId="{0C2964FA-CBCD-48C9-826B-98A72D5F1B94}">
      <dgm:prSet/>
      <dgm:spPr/>
      <dgm:t>
        <a:bodyPr/>
        <a:lstStyle/>
        <a:p>
          <a:endParaRPr lang="en-US"/>
        </a:p>
      </dgm:t>
    </dgm:pt>
    <dgm:pt modelId="{B1518D64-EE09-46F3-9E56-7B2DF9CF661C}" type="sibTrans" cxnId="{0C2964FA-CBCD-48C9-826B-98A72D5F1B94}">
      <dgm:prSet/>
      <dgm:spPr/>
      <dgm:t>
        <a:bodyPr/>
        <a:lstStyle/>
        <a:p>
          <a:endParaRPr lang="en-US"/>
        </a:p>
      </dgm:t>
    </dgm:pt>
    <dgm:pt modelId="{318AA9CA-5844-4789-AF5C-DB7018F5A5F6}">
      <dgm:prSet/>
      <dgm:spPr/>
      <dgm:t>
        <a:bodyPr/>
        <a:lstStyle/>
        <a:p>
          <a:r>
            <a:rPr lang="en-US" smtClean="0"/>
            <a:t>Prioritize </a:t>
          </a:r>
          <a:r>
            <a:rPr lang="en-US" dirty="0" smtClean="0"/>
            <a:t>your ideas</a:t>
          </a:r>
        </a:p>
      </dgm:t>
    </dgm:pt>
    <dgm:pt modelId="{4F3653EA-6735-4253-A041-64621D090527}" type="parTrans" cxnId="{32B5FEDB-B6AB-4841-90B1-64EB4073531B}">
      <dgm:prSet/>
      <dgm:spPr/>
      <dgm:t>
        <a:bodyPr/>
        <a:lstStyle/>
        <a:p>
          <a:endParaRPr lang="en-US"/>
        </a:p>
      </dgm:t>
    </dgm:pt>
    <dgm:pt modelId="{8D824ADF-F94F-43D4-A384-285FFDF7C149}" type="sibTrans" cxnId="{32B5FEDB-B6AB-4841-90B1-64EB4073531B}">
      <dgm:prSet/>
      <dgm:spPr/>
      <dgm:t>
        <a:bodyPr/>
        <a:lstStyle/>
        <a:p>
          <a:endParaRPr lang="en-US"/>
        </a:p>
      </dgm:t>
    </dgm:pt>
    <dgm:pt modelId="{8AA176F2-293F-4820-80AC-6415E46901F8}">
      <dgm:prSet/>
      <dgm:spPr/>
      <dgm:t>
        <a:bodyPr/>
        <a:lstStyle/>
        <a:p>
          <a:r>
            <a:rPr lang="en-US" dirty="0" smtClean="0"/>
            <a:t>Make a business case for redesigning the product</a:t>
          </a:r>
        </a:p>
      </dgm:t>
    </dgm:pt>
    <dgm:pt modelId="{DA85205A-B0E2-41F6-BCEF-88572426D245}" type="parTrans" cxnId="{F2B94C60-18E4-4631-ABB1-239ABB589253}">
      <dgm:prSet/>
      <dgm:spPr/>
      <dgm:t>
        <a:bodyPr/>
        <a:lstStyle/>
        <a:p>
          <a:endParaRPr lang="en-US"/>
        </a:p>
      </dgm:t>
    </dgm:pt>
    <dgm:pt modelId="{320E65F5-9C50-4618-8263-D27B174D4222}" type="sibTrans" cxnId="{F2B94C60-18E4-4631-ABB1-239ABB589253}">
      <dgm:prSet/>
      <dgm:spPr/>
      <dgm:t>
        <a:bodyPr/>
        <a:lstStyle/>
        <a:p>
          <a:endParaRPr lang="en-US"/>
        </a:p>
      </dgm:t>
    </dgm:pt>
    <dgm:pt modelId="{B2E92564-17F6-4127-BB2D-887AF79D3AE6}" type="pres">
      <dgm:prSet presAssocID="{EFFCA4BB-0DE6-4934-AE92-66E5BD73874E}" presName="linearFlow" presStyleCnt="0">
        <dgm:presLayoutVars>
          <dgm:dir/>
          <dgm:animLvl val="lvl"/>
          <dgm:resizeHandles val="exact"/>
        </dgm:presLayoutVars>
      </dgm:prSet>
      <dgm:spPr/>
      <dgm:t>
        <a:bodyPr/>
        <a:lstStyle/>
        <a:p>
          <a:endParaRPr lang="en-US"/>
        </a:p>
      </dgm:t>
    </dgm:pt>
    <dgm:pt modelId="{D5B75DC3-58B2-45C3-AC7E-60A433F78A72}" type="pres">
      <dgm:prSet presAssocID="{D283373D-4140-410A-8046-935795FEBB6B}" presName="composite" presStyleCnt="0"/>
      <dgm:spPr/>
    </dgm:pt>
    <dgm:pt modelId="{9F8BC0C2-F01E-4B19-B2B9-F01509A9A444}" type="pres">
      <dgm:prSet presAssocID="{D283373D-4140-410A-8046-935795FEBB6B}" presName="parentText" presStyleLbl="alignNode1" presStyleIdx="0" presStyleCnt="9">
        <dgm:presLayoutVars>
          <dgm:chMax val="1"/>
          <dgm:bulletEnabled val="1"/>
        </dgm:presLayoutVars>
      </dgm:prSet>
      <dgm:spPr/>
      <dgm:t>
        <a:bodyPr/>
        <a:lstStyle/>
        <a:p>
          <a:endParaRPr lang="en-US"/>
        </a:p>
      </dgm:t>
    </dgm:pt>
    <dgm:pt modelId="{C94596BB-AF98-47BA-8933-8682936B47E9}" type="pres">
      <dgm:prSet presAssocID="{D283373D-4140-410A-8046-935795FEBB6B}" presName="descendantText" presStyleLbl="alignAcc1" presStyleIdx="0" presStyleCnt="9">
        <dgm:presLayoutVars>
          <dgm:bulletEnabled val="1"/>
        </dgm:presLayoutVars>
      </dgm:prSet>
      <dgm:spPr/>
      <dgm:t>
        <a:bodyPr/>
        <a:lstStyle/>
        <a:p>
          <a:endParaRPr lang="en-US"/>
        </a:p>
      </dgm:t>
    </dgm:pt>
    <dgm:pt modelId="{55A4948C-A341-4103-A71D-A2B92EEE1C0F}" type="pres">
      <dgm:prSet presAssocID="{8176C8F8-25CC-4FE0-A015-426209F13AAD}" presName="sp" presStyleCnt="0"/>
      <dgm:spPr/>
    </dgm:pt>
    <dgm:pt modelId="{C6A6C35B-207B-4C40-BB4B-A4A304D6BE43}" type="pres">
      <dgm:prSet presAssocID="{DE30F37F-AF6B-4979-BB84-5861F3183E15}" presName="composite" presStyleCnt="0"/>
      <dgm:spPr/>
    </dgm:pt>
    <dgm:pt modelId="{44E0E6AC-8D7E-4786-9E46-17EA5991DB92}" type="pres">
      <dgm:prSet presAssocID="{DE30F37F-AF6B-4979-BB84-5861F3183E15}" presName="parentText" presStyleLbl="alignNode1" presStyleIdx="1" presStyleCnt="9">
        <dgm:presLayoutVars>
          <dgm:chMax val="1"/>
          <dgm:bulletEnabled val="1"/>
        </dgm:presLayoutVars>
      </dgm:prSet>
      <dgm:spPr/>
      <dgm:t>
        <a:bodyPr/>
        <a:lstStyle/>
        <a:p>
          <a:endParaRPr lang="en-US"/>
        </a:p>
      </dgm:t>
    </dgm:pt>
    <dgm:pt modelId="{C222394A-251E-485E-8E3D-84F108B2FFA3}" type="pres">
      <dgm:prSet presAssocID="{DE30F37F-AF6B-4979-BB84-5861F3183E15}" presName="descendantText" presStyleLbl="alignAcc1" presStyleIdx="1" presStyleCnt="9">
        <dgm:presLayoutVars>
          <dgm:bulletEnabled val="1"/>
        </dgm:presLayoutVars>
      </dgm:prSet>
      <dgm:spPr/>
      <dgm:t>
        <a:bodyPr/>
        <a:lstStyle/>
        <a:p>
          <a:endParaRPr lang="en-US"/>
        </a:p>
      </dgm:t>
    </dgm:pt>
    <dgm:pt modelId="{E9A07EF9-9909-4494-BBA9-3ECFE7E95EFF}" type="pres">
      <dgm:prSet presAssocID="{EEF3F727-9F69-4D9D-B943-5A43502F968F}" presName="sp" presStyleCnt="0"/>
      <dgm:spPr/>
    </dgm:pt>
    <dgm:pt modelId="{3F90AF5F-212A-47E6-A100-42ECF700B49D}" type="pres">
      <dgm:prSet presAssocID="{6A1F169E-9B24-4497-872E-EEB75D9E7076}" presName="composite" presStyleCnt="0"/>
      <dgm:spPr/>
    </dgm:pt>
    <dgm:pt modelId="{D1588D61-AD7B-4091-AE90-3CA48C235F34}" type="pres">
      <dgm:prSet presAssocID="{6A1F169E-9B24-4497-872E-EEB75D9E7076}" presName="parentText" presStyleLbl="alignNode1" presStyleIdx="2" presStyleCnt="9">
        <dgm:presLayoutVars>
          <dgm:chMax val="1"/>
          <dgm:bulletEnabled val="1"/>
        </dgm:presLayoutVars>
      </dgm:prSet>
      <dgm:spPr/>
      <dgm:t>
        <a:bodyPr/>
        <a:lstStyle/>
        <a:p>
          <a:endParaRPr lang="en-US"/>
        </a:p>
      </dgm:t>
    </dgm:pt>
    <dgm:pt modelId="{65A6C3F2-5E35-4648-8A22-97B159FC4E3B}" type="pres">
      <dgm:prSet presAssocID="{6A1F169E-9B24-4497-872E-EEB75D9E7076}" presName="descendantText" presStyleLbl="alignAcc1" presStyleIdx="2" presStyleCnt="9">
        <dgm:presLayoutVars>
          <dgm:bulletEnabled val="1"/>
        </dgm:presLayoutVars>
      </dgm:prSet>
      <dgm:spPr/>
      <dgm:t>
        <a:bodyPr/>
        <a:lstStyle/>
        <a:p>
          <a:endParaRPr lang="en-US"/>
        </a:p>
      </dgm:t>
    </dgm:pt>
    <dgm:pt modelId="{FC8B104D-9CFB-4D08-A3EC-2B0A4D12C508}" type="pres">
      <dgm:prSet presAssocID="{CDCFB9ED-EC66-4B0A-8FFE-2871B4C04200}" presName="sp" presStyleCnt="0"/>
      <dgm:spPr/>
    </dgm:pt>
    <dgm:pt modelId="{354710CD-3FF9-46D0-A807-EC8C7470C739}" type="pres">
      <dgm:prSet presAssocID="{00777AFC-9314-4106-A0C9-82DBC168F4BE}" presName="composite" presStyleCnt="0"/>
      <dgm:spPr/>
    </dgm:pt>
    <dgm:pt modelId="{D86CE0B6-1982-4FAD-B0E9-940C30B16ABF}" type="pres">
      <dgm:prSet presAssocID="{00777AFC-9314-4106-A0C9-82DBC168F4BE}" presName="parentText" presStyleLbl="alignNode1" presStyleIdx="3" presStyleCnt="9">
        <dgm:presLayoutVars>
          <dgm:chMax val="1"/>
          <dgm:bulletEnabled val="1"/>
        </dgm:presLayoutVars>
      </dgm:prSet>
      <dgm:spPr/>
      <dgm:t>
        <a:bodyPr/>
        <a:lstStyle/>
        <a:p>
          <a:endParaRPr lang="en-US"/>
        </a:p>
      </dgm:t>
    </dgm:pt>
    <dgm:pt modelId="{E82A2257-7689-48DF-976B-DB6BC4C4D284}" type="pres">
      <dgm:prSet presAssocID="{00777AFC-9314-4106-A0C9-82DBC168F4BE}" presName="descendantText" presStyleLbl="alignAcc1" presStyleIdx="3" presStyleCnt="9">
        <dgm:presLayoutVars>
          <dgm:bulletEnabled val="1"/>
        </dgm:presLayoutVars>
      </dgm:prSet>
      <dgm:spPr/>
      <dgm:t>
        <a:bodyPr/>
        <a:lstStyle/>
        <a:p>
          <a:endParaRPr lang="en-US"/>
        </a:p>
      </dgm:t>
    </dgm:pt>
    <dgm:pt modelId="{3CFA76A2-6AD6-4022-84C2-CDEBE1C534A0}" type="pres">
      <dgm:prSet presAssocID="{A6D669F7-EF00-4D13-9DEB-CD683524AF89}" presName="sp" presStyleCnt="0"/>
      <dgm:spPr/>
    </dgm:pt>
    <dgm:pt modelId="{A292CEF7-48B9-42F3-93BB-9EF9D80FAB75}" type="pres">
      <dgm:prSet presAssocID="{23E485D3-0447-434A-91BF-54C6CA60D0F3}" presName="composite" presStyleCnt="0"/>
      <dgm:spPr/>
    </dgm:pt>
    <dgm:pt modelId="{7CBA6226-449B-475C-AB50-22DF8AF70667}" type="pres">
      <dgm:prSet presAssocID="{23E485D3-0447-434A-91BF-54C6CA60D0F3}" presName="parentText" presStyleLbl="alignNode1" presStyleIdx="4" presStyleCnt="9">
        <dgm:presLayoutVars>
          <dgm:chMax val="1"/>
          <dgm:bulletEnabled val="1"/>
        </dgm:presLayoutVars>
      </dgm:prSet>
      <dgm:spPr/>
      <dgm:t>
        <a:bodyPr/>
        <a:lstStyle/>
        <a:p>
          <a:endParaRPr lang="en-US"/>
        </a:p>
      </dgm:t>
    </dgm:pt>
    <dgm:pt modelId="{D05F1FA7-BEB8-41EF-82F7-769539E86A42}" type="pres">
      <dgm:prSet presAssocID="{23E485D3-0447-434A-91BF-54C6CA60D0F3}" presName="descendantText" presStyleLbl="alignAcc1" presStyleIdx="4" presStyleCnt="9">
        <dgm:presLayoutVars>
          <dgm:bulletEnabled val="1"/>
        </dgm:presLayoutVars>
      </dgm:prSet>
      <dgm:spPr/>
      <dgm:t>
        <a:bodyPr/>
        <a:lstStyle/>
        <a:p>
          <a:endParaRPr lang="en-US"/>
        </a:p>
      </dgm:t>
    </dgm:pt>
    <dgm:pt modelId="{418B23B5-D190-481A-83B4-D4523F774BDF}" type="pres">
      <dgm:prSet presAssocID="{42C05F40-A2B7-4B9B-B317-3086ECF537C2}" presName="sp" presStyleCnt="0"/>
      <dgm:spPr/>
    </dgm:pt>
    <dgm:pt modelId="{7BDFE2BB-966B-4502-AF2C-3833BC8ADD4D}" type="pres">
      <dgm:prSet presAssocID="{85F623E3-B23B-4307-85AB-42E7356421C6}" presName="composite" presStyleCnt="0"/>
      <dgm:spPr/>
    </dgm:pt>
    <dgm:pt modelId="{9014C1B2-3BAF-48B4-BE6A-61E2D5B5CC0F}" type="pres">
      <dgm:prSet presAssocID="{85F623E3-B23B-4307-85AB-42E7356421C6}" presName="parentText" presStyleLbl="alignNode1" presStyleIdx="5" presStyleCnt="9">
        <dgm:presLayoutVars>
          <dgm:chMax val="1"/>
          <dgm:bulletEnabled val="1"/>
        </dgm:presLayoutVars>
      </dgm:prSet>
      <dgm:spPr/>
      <dgm:t>
        <a:bodyPr/>
        <a:lstStyle/>
        <a:p>
          <a:endParaRPr lang="en-US"/>
        </a:p>
      </dgm:t>
    </dgm:pt>
    <dgm:pt modelId="{676FE61B-15C8-4160-8016-685191569A75}" type="pres">
      <dgm:prSet presAssocID="{85F623E3-B23B-4307-85AB-42E7356421C6}" presName="descendantText" presStyleLbl="alignAcc1" presStyleIdx="5" presStyleCnt="9">
        <dgm:presLayoutVars>
          <dgm:bulletEnabled val="1"/>
        </dgm:presLayoutVars>
      </dgm:prSet>
      <dgm:spPr/>
      <dgm:t>
        <a:bodyPr/>
        <a:lstStyle/>
        <a:p>
          <a:endParaRPr lang="en-US"/>
        </a:p>
      </dgm:t>
    </dgm:pt>
    <dgm:pt modelId="{D2A3DD38-D82B-4144-8FB6-D89C44DC979C}" type="pres">
      <dgm:prSet presAssocID="{C386612C-D297-4454-AF72-B3CFA2DBB33C}" presName="sp" presStyleCnt="0"/>
      <dgm:spPr/>
    </dgm:pt>
    <dgm:pt modelId="{0FD916F7-8A40-4933-B0AC-419677E04D80}" type="pres">
      <dgm:prSet presAssocID="{4DC1B2E6-EB9B-4E59-8B86-73559CEBCEE2}" presName="composite" presStyleCnt="0"/>
      <dgm:spPr/>
    </dgm:pt>
    <dgm:pt modelId="{11DBDC07-0AF8-4CEF-9642-9B4344483A0D}" type="pres">
      <dgm:prSet presAssocID="{4DC1B2E6-EB9B-4E59-8B86-73559CEBCEE2}" presName="parentText" presStyleLbl="alignNode1" presStyleIdx="6" presStyleCnt="9">
        <dgm:presLayoutVars>
          <dgm:chMax val="1"/>
          <dgm:bulletEnabled val="1"/>
        </dgm:presLayoutVars>
      </dgm:prSet>
      <dgm:spPr/>
      <dgm:t>
        <a:bodyPr/>
        <a:lstStyle/>
        <a:p>
          <a:endParaRPr lang="en-US"/>
        </a:p>
      </dgm:t>
    </dgm:pt>
    <dgm:pt modelId="{3E02A935-851E-4641-986A-BFC482F2FE26}" type="pres">
      <dgm:prSet presAssocID="{4DC1B2E6-EB9B-4E59-8B86-73559CEBCEE2}" presName="descendantText" presStyleLbl="alignAcc1" presStyleIdx="6" presStyleCnt="9">
        <dgm:presLayoutVars>
          <dgm:bulletEnabled val="1"/>
        </dgm:presLayoutVars>
      </dgm:prSet>
      <dgm:spPr/>
      <dgm:t>
        <a:bodyPr/>
        <a:lstStyle/>
        <a:p>
          <a:endParaRPr lang="en-US"/>
        </a:p>
      </dgm:t>
    </dgm:pt>
    <dgm:pt modelId="{21B98AFF-E824-4B82-8C8B-05540C0359B1}" type="pres">
      <dgm:prSet presAssocID="{158855DA-C09F-4EAC-B10F-3BC61DB6B787}" presName="sp" presStyleCnt="0"/>
      <dgm:spPr/>
    </dgm:pt>
    <dgm:pt modelId="{5B5F49C6-5C57-4D5D-8970-BF878695F8F7}" type="pres">
      <dgm:prSet presAssocID="{BBEC8916-A75A-4914-853A-DF60B1C5FF6E}" presName="composite" presStyleCnt="0"/>
      <dgm:spPr/>
    </dgm:pt>
    <dgm:pt modelId="{A3FA72C8-9736-4FDD-9300-BD857A213573}" type="pres">
      <dgm:prSet presAssocID="{BBEC8916-A75A-4914-853A-DF60B1C5FF6E}" presName="parentText" presStyleLbl="alignNode1" presStyleIdx="7" presStyleCnt="9">
        <dgm:presLayoutVars>
          <dgm:chMax val="1"/>
          <dgm:bulletEnabled val="1"/>
        </dgm:presLayoutVars>
      </dgm:prSet>
      <dgm:spPr/>
      <dgm:t>
        <a:bodyPr/>
        <a:lstStyle/>
        <a:p>
          <a:endParaRPr lang="en-US"/>
        </a:p>
      </dgm:t>
    </dgm:pt>
    <dgm:pt modelId="{7CF2A51E-219E-4686-8F6E-A33AA56FA072}" type="pres">
      <dgm:prSet presAssocID="{BBEC8916-A75A-4914-853A-DF60B1C5FF6E}" presName="descendantText" presStyleLbl="alignAcc1" presStyleIdx="7" presStyleCnt="9">
        <dgm:presLayoutVars>
          <dgm:bulletEnabled val="1"/>
        </dgm:presLayoutVars>
      </dgm:prSet>
      <dgm:spPr/>
      <dgm:t>
        <a:bodyPr/>
        <a:lstStyle/>
        <a:p>
          <a:endParaRPr lang="en-US"/>
        </a:p>
      </dgm:t>
    </dgm:pt>
    <dgm:pt modelId="{3473D23D-A316-4985-814B-9AF3D4FF3956}" type="pres">
      <dgm:prSet presAssocID="{3198A452-2F12-4C39-B2AB-7C9CA860B920}" presName="sp" presStyleCnt="0"/>
      <dgm:spPr/>
    </dgm:pt>
    <dgm:pt modelId="{4C9EEEE3-4E4B-483B-A2AB-2EBF663FCCBB}" type="pres">
      <dgm:prSet presAssocID="{3E7A6FF6-FFF1-4FB9-B091-D650002037BE}" presName="composite" presStyleCnt="0"/>
      <dgm:spPr/>
    </dgm:pt>
    <dgm:pt modelId="{278E8B65-6FC0-41A9-875F-D31F8119D9A1}" type="pres">
      <dgm:prSet presAssocID="{3E7A6FF6-FFF1-4FB9-B091-D650002037BE}" presName="parentText" presStyleLbl="alignNode1" presStyleIdx="8" presStyleCnt="9">
        <dgm:presLayoutVars>
          <dgm:chMax val="1"/>
          <dgm:bulletEnabled val="1"/>
        </dgm:presLayoutVars>
      </dgm:prSet>
      <dgm:spPr/>
      <dgm:t>
        <a:bodyPr/>
        <a:lstStyle/>
        <a:p>
          <a:endParaRPr lang="en-US"/>
        </a:p>
      </dgm:t>
    </dgm:pt>
    <dgm:pt modelId="{82FE729E-A05B-4609-890D-66279B5B5ACB}" type="pres">
      <dgm:prSet presAssocID="{3E7A6FF6-FFF1-4FB9-B091-D650002037BE}" presName="descendantText" presStyleLbl="alignAcc1" presStyleIdx="8" presStyleCnt="9">
        <dgm:presLayoutVars>
          <dgm:bulletEnabled val="1"/>
        </dgm:presLayoutVars>
      </dgm:prSet>
      <dgm:spPr/>
      <dgm:t>
        <a:bodyPr/>
        <a:lstStyle/>
        <a:p>
          <a:endParaRPr lang="en-US"/>
        </a:p>
      </dgm:t>
    </dgm:pt>
  </dgm:ptLst>
  <dgm:cxnLst>
    <dgm:cxn modelId="{2E8EE3D3-042E-4866-A13D-CE96DC97024B}" type="presOf" srcId="{4CB2245E-5852-4493-A1FE-FC7DD0D689F4}" destId="{C222394A-251E-485E-8E3D-84F108B2FFA3}" srcOrd="0" destOrd="0" presId="urn:microsoft.com/office/officeart/2005/8/layout/chevron2"/>
    <dgm:cxn modelId="{BE9F005A-8751-4DDC-B4BB-28E953C13B73}" type="presOf" srcId="{E8B12113-FF62-4C33-BE8F-E5585F079775}" destId="{D05F1FA7-BEB8-41EF-82F7-769539E86A42}" srcOrd="0" destOrd="0" presId="urn:microsoft.com/office/officeart/2005/8/layout/chevron2"/>
    <dgm:cxn modelId="{2AF33165-A57C-4482-84E0-9B18A10408F4}" srcId="{EFFCA4BB-0DE6-4934-AE92-66E5BD73874E}" destId="{DE30F37F-AF6B-4979-BB84-5861F3183E15}" srcOrd="1" destOrd="0" parTransId="{05CA8EC2-B583-4807-BCF4-414EF99DFDC4}" sibTransId="{EEF3F727-9F69-4D9D-B943-5A43502F968F}"/>
    <dgm:cxn modelId="{8795D681-6780-4998-9041-19561B90B3FF}" srcId="{DE30F37F-AF6B-4979-BB84-5861F3183E15}" destId="{4CB2245E-5852-4493-A1FE-FC7DD0D689F4}" srcOrd="0" destOrd="0" parTransId="{9819EDEA-75E5-4752-91D6-62989D466BF3}" sibTransId="{781D8AC1-5C3B-495E-8C42-23C15B37C45C}"/>
    <dgm:cxn modelId="{3746A78E-33F0-4780-B7CD-96ED9C5FDA28}" type="presOf" srcId="{BBEC8916-A75A-4914-853A-DF60B1C5FF6E}" destId="{A3FA72C8-9736-4FDD-9300-BD857A213573}" srcOrd="0" destOrd="0" presId="urn:microsoft.com/office/officeart/2005/8/layout/chevron2"/>
    <dgm:cxn modelId="{9443947B-2C33-4133-B2EB-6BC7583498B5}" srcId="{6A1F169E-9B24-4497-872E-EEB75D9E7076}" destId="{5429E589-4558-43E3-8FB4-D91C149D8E6A}" srcOrd="0" destOrd="0" parTransId="{3AD2A42A-A48A-455D-96EA-5CF1504006F2}" sibTransId="{69980ECE-2129-4E4A-A580-AD66FEF74AAB}"/>
    <dgm:cxn modelId="{32B5FEDB-B6AB-4841-90B1-64EB4073531B}" srcId="{BBEC8916-A75A-4914-853A-DF60B1C5FF6E}" destId="{318AA9CA-5844-4789-AF5C-DB7018F5A5F6}" srcOrd="0" destOrd="0" parTransId="{4F3653EA-6735-4253-A041-64621D090527}" sibTransId="{8D824ADF-F94F-43D4-A384-285FFDF7C149}"/>
    <dgm:cxn modelId="{8E08D528-AA3B-49D7-B353-9F3B02D2D2EE}" type="presOf" srcId="{5ECDAE45-13C0-4755-9B61-ABE967EA893D}" destId="{676FE61B-15C8-4160-8016-685191569A75}" srcOrd="0" destOrd="0" presId="urn:microsoft.com/office/officeart/2005/8/layout/chevron2"/>
    <dgm:cxn modelId="{7C5B9EBB-FD0B-4A52-B264-44390A47946B}" type="presOf" srcId="{3E7A6FF6-FFF1-4FB9-B091-D650002037BE}" destId="{278E8B65-6FC0-41A9-875F-D31F8119D9A1}" srcOrd="0" destOrd="0" presId="urn:microsoft.com/office/officeart/2005/8/layout/chevron2"/>
    <dgm:cxn modelId="{D1832FBA-CD6E-42DE-9FDF-721B7CC60668}" srcId="{EFFCA4BB-0DE6-4934-AE92-66E5BD73874E}" destId="{3E7A6FF6-FFF1-4FB9-B091-D650002037BE}" srcOrd="8" destOrd="0" parTransId="{4DC30F98-15D2-4162-AC8A-2BA01156B479}" sibTransId="{5350BC0B-BB54-4A5F-AC0B-DCB5A553139C}"/>
    <dgm:cxn modelId="{B83269F6-4D42-4560-A794-BD5CC24CCBBA}" type="presOf" srcId="{B58D4361-116E-45AD-A9F7-01C2D114E0EA}" destId="{3E02A935-851E-4641-986A-BFC482F2FE26}" srcOrd="0" destOrd="0" presId="urn:microsoft.com/office/officeart/2005/8/layout/chevron2"/>
    <dgm:cxn modelId="{248C301A-1099-44EE-A903-856E780266F3}" type="presOf" srcId="{23802D87-5E66-457A-A122-E073B3C0E318}" destId="{E82A2257-7689-48DF-976B-DB6BC4C4D284}" srcOrd="0" destOrd="0" presId="urn:microsoft.com/office/officeart/2005/8/layout/chevron2"/>
    <dgm:cxn modelId="{9952DAFF-60D7-42F7-8657-5F9495CB65EE}" type="presOf" srcId="{EFFCA4BB-0DE6-4934-AE92-66E5BD73874E}" destId="{B2E92564-17F6-4127-BB2D-887AF79D3AE6}" srcOrd="0" destOrd="0" presId="urn:microsoft.com/office/officeart/2005/8/layout/chevron2"/>
    <dgm:cxn modelId="{505201C6-8908-4987-8B20-BF51D9C4AC66}" type="presOf" srcId="{5429E589-4558-43E3-8FB4-D91C149D8E6A}" destId="{65A6C3F2-5E35-4648-8A22-97B159FC4E3B}" srcOrd="0" destOrd="0" presId="urn:microsoft.com/office/officeart/2005/8/layout/chevron2"/>
    <dgm:cxn modelId="{DE8FD00C-0A86-4588-B69E-53B2AC2E4698}" type="presOf" srcId="{D283373D-4140-410A-8046-935795FEBB6B}" destId="{9F8BC0C2-F01E-4B19-B2B9-F01509A9A444}" srcOrd="0" destOrd="0" presId="urn:microsoft.com/office/officeart/2005/8/layout/chevron2"/>
    <dgm:cxn modelId="{C56921C5-E03F-4E98-BD88-A38FB7B85523}" type="presOf" srcId="{318AA9CA-5844-4789-AF5C-DB7018F5A5F6}" destId="{7CF2A51E-219E-4686-8F6E-A33AA56FA072}" srcOrd="0" destOrd="0" presId="urn:microsoft.com/office/officeart/2005/8/layout/chevron2"/>
    <dgm:cxn modelId="{3D763D69-6E64-40A1-8738-0178DCE8FF38}" srcId="{00777AFC-9314-4106-A0C9-82DBC168F4BE}" destId="{23802D87-5E66-457A-A122-E073B3C0E318}" srcOrd="0" destOrd="0" parTransId="{E7955708-A0C8-4648-AE76-6FC1695A6059}" sibTransId="{11FFE149-8422-4773-A45D-2D18EB4E5555}"/>
    <dgm:cxn modelId="{0C2964FA-CBCD-48C9-826B-98A72D5F1B94}" srcId="{4DC1B2E6-EB9B-4E59-8B86-73559CEBCEE2}" destId="{B58D4361-116E-45AD-A9F7-01C2D114E0EA}" srcOrd="0" destOrd="0" parTransId="{57FE621D-F1CA-4E6F-A1B6-495386F60A28}" sibTransId="{B1518D64-EE09-46F3-9E56-7B2DF9CF661C}"/>
    <dgm:cxn modelId="{670ED578-CC77-4ADB-8F4C-C9DC69AD3265}" srcId="{D283373D-4140-410A-8046-935795FEBB6B}" destId="{E93FC88B-6997-46BC-8D98-E4B67E3C1E77}" srcOrd="0" destOrd="0" parTransId="{94EA31A3-F717-4A46-90C1-D3E38B3F0402}" sibTransId="{C291963F-0AF8-4EBC-AFBD-F67A1EA80712}"/>
    <dgm:cxn modelId="{44365569-1B6D-40C8-92E5-B391350456D3}" srcId="{EFFCA4BB-0DE6-4934-AE92-66E5BD73874E}" destId="{00777AFC-9314-4106-A0C9-82DBC168F4BE}" srcOrd="3" destOrd="0" parTransId="{458024C6-14EA-49A2-B2C4-A0A9ED29F1F7}" sibTransId="{A6D669F7-EF00-4D13-9DEB-CD683524AF89}"/>
    <dgm:cxn modelId="{0CC92026-7C85-4F77-AE61-1B0D111E55CC}" type="presOf" srcId="{E93FC88B-6997-46BC-8D98-E4B67E3C1E77}" destId="{C94596BB-AF98-47BA-8933-8682936B47E9}" srcOrd="0" destOrd="0" presId="urn:microsoft.com/office/officeart/2005/8/layout/chevron2"/>
    <dgm:cxn modelId="{179955A8-C124-45E4-89B6-A3053EE4031C}" srcId="{EFFCA4BB-0DE6-4934-AE92-66E5BD73874E}" destId="{BBEC8916-A75A-4914-853A-DF60B1C5FF6E}" srcOrd="7" destOrd="0" parTransId="{26E6BC59-9860-478A-AF25-A2B5266D04B2}" sibTransId="{3198A452-2F12-4C39-B2AB-7C9CA860B920}"/>
    <dgm:cxn modelId="{A2678499-16A1-4859-9D63-EA4AEE410FAC}" srcId="{EFFCA4BB-0DE6-4934-AE92-66E5BD73874E}" destId="{4DC1B2E6-EB9B-4E59-8B86-73559CEBCEE2}" srcOrd="6" destOrd="0" parTransId="{7DD503DF-C536-468F-9CD1-4F09DA8AFE08}" sibTransId="{158855DA-C09F-4EAC-B10F-3BC61DB6B787}"/>
    <dgm:cxn modelId="{A884A48E-D2EE-4922-8603-D74A01076D1A}" type="presOf" srcId="{23E485D3-0447-434A-91BF-54C6CA60D0F3}" destId="{7CBA6226-449B-475C-AB50-22DF8AF70667}" srcOrd="0" destOrd="0" presId="urn:microsoft.com/office/officeart/2005/8/layout/chevron2"/>
    <dgm:cxn modelId="{5017BEA3-999F-4BA3-A62B-68B94D5215D0}" srcId="{EFFCA4BB-0DE6-4934-AE92-66E5BD73874E}" destId="{23E485D3-0447-434A-91BF-54C6CA60D0F3}" srcOrd="4" destOrd="0" parTransId="{DE689D66-C050-417B-847F-06E1E4F77554}" sibTransId="{42C05F40-A2B7-4B9B-B317-3086ECF537C2}"/>
    <dgm:cxn modelId="{C8CD69A6-5109-4E30-8E56-D2BA02E13A5D}" srcId="{EFFCA4BB-0DE6-4934-AE92-66E5BD73874E}" destId="{D283373D-4140-410A-8046-935795FEBB6B}" srcOrd="0" destOrd="0" parTransId="{0FB8E129-B485-40D3-AF43-23730EF1C9AC}" sibTransId="{8176C8F8-25CC-4FE0-A015-426209F13AAD}"/>
    <dgm:cxn modelId="{52852756-1D39-4262-9F2D-F37226B04C9D}" srcId="{23E485D3-0447-434A-91BF-54C6CA60D0F3}" destId="{E8B12113-FF62-4C33-BE8F-E5585F079775}" srcOrd="0" destOrd="0" parTransId="{FF269968-A194-41C5-B35E-6C940C22FFA0}" sibTransId="{A625A0F3-470C-4AF9-B57B-FD4E528713E0}"/>
    <dgm:cxn modelId="{539A76BC-3811-4A38-A484-9C319DBABD67}" srcId="{EFFCA4BB-0DE6-4934-AE92-66E5BD73874E}" destId="{85F623E3-B23B-4307-85AB-42E7356421C6}" srcOrd="5" destOrd="0" parTransId="{792751A6-A9CB-419C-A699-97ADD69058EA}" sibTransId="{C386612C-D297-4454-AF72-B3CFA2DBB33C}"/>
    <dgm:cxn modelId="{1951B301-2621-4FEB-9F4A-790C540A3913}" type="presOf" srcId="{85F623E3-B23B-4307-85AB-42E7356421C6}" destId="{9014C1B2-3BAF-48B4-BE6A-61E2D5B5CC0F}" srcOrd="0" destOrd="0" presId="urn:microsoft.com/office/officeart/2005/8/layout/chevron2"/>
    <dgm:cxn modelId="{4F646BA5-23C5-40D4-89F0-7EB354605F6F}" type="presOf" srcId="{6A1F169E-9B24-4497-872E-EEB75D9E7076}" destId="{D1588D61-AD7B-4091-AE90-3CA48C235F34}" srcOrd="0" destOrd="0" presId="urn:microsoft.com/office/officeart/2005/8/layout/chevron2"/>
    <dgm:cxn modelId="{126FC0CE-D6F0-4C5D-A593-28A775C9F69D}" srcId="{EFFCA4BB-0DE6-4934-AE92-66E5BD73874E}" destId="{6A1F169E-9B24-4497-872E-EEB75D9E7076}" srcOrd="2" destOrd="0" parTransId="{4B84EEC6-FD3E-4504-A443-B2B39CCC382C}" sibTransId="{CDCFB9ED-EC66-4B0A-8FFE-2871B4C04200}"/>
    <dgm:cxn modelId="{4CE63DD0-3F1B-4CCD-94AC-C348CD5C33EB}" type="presOf" srcId="{00777AFC-9314-4106-A0C9-82DBC168F4BE}" destId="{D86CE0B6-1982-4FAD-B0E9-940C30B16ABF}" srcOrd="0" destOrd="0" presId="urn:microsoft.com/office/officeart/2005/8/layout/chevron2"/>
    <dgm:cxn modelId="{F19073E4-1E1A-4916-809B-2B8202D1DD68}" type="presOf" srcId="{8AA176F2-293F-4820-80AC-6415E46901F8}" destId="{82FE729E-A05B-4609-890D-66279B5B5ACB}" srcOrd="0" destOrd="0" presId="urn:microsoft.com/office/officeart/2005/8/layout/chevron2"/>
    <dgm:cxn modelId="{04B6BC85-FB3A-4A18-B24F-D6F162034C43}" type="presOf" srcId="{4DC1B2E6-EB9B-4E59-8B86-73559CEBCEE2}" destId="{11DBDC07-0AF8-4CEF-9642-9B4344483A0D}" srcOrd="0" destOrd="0" presId="urn:microsoft.com/office/officeart/2005/8/layout/chevron2"/>
    <dgm:cxn modelId="{DD6190AD-AE34-44EC-972F-055402AD0E05}" srcId="{85F623E3-B23B-4307-85AB-42E7356421C6}" destId="{5ECDAE45-13C0-4755-9B61-ABE967EA893D}" srcOrd="0" destOrd="0" parTransId="{5A0E9E39-0044-498A-8857-E48EBAF7E1D2}" sibTransId="{FA1921FF-9887-4CAD-B0A5-A6C6ABBB5839}"/>
    <dgm:cxn modelId="{FC595614-DD7B-4390-9D7A-C9A25180BBA0}" type="presOf" srcId="{DE30F37F-AF6B-4979-BB84-5861F3183E15}" destId="{44E0E6AC-8D7E-4786-9E46-17EA5991DB92}" srcOrd="0" destOrd="0" presId="urn:microsoft.com/office/officeart/2005/8/layout/chevron2"/>
    <dgm:cxn modelId="{F2B94C60-18E4-4631-ABB1-239ABB589253}" srcId="{3E7A6FF6-FFF1-4FB9-B091-D650002037BE}" destId="{8AA176F2-293F-4820-80AC-6415E46901F8}" srcOrd="0" destOrd="0" parTransId="{DA85205A-B0E2-41F6-BCEF-88572426D245}" sibTransId="{320E65F5-9C50-4618-8263-D27B174D4222}"/>
    <dgm:cxn modelId="{589018D5-C914-4A2C-8025-B70225734E79}" type="presParOf" srcId="{B2E92564-17F6-4127-BB2D-887AF79D3AE6}" destId="{D5B75DC3-58B2-45C3-AC7E-60A433F78A72}" srcOrd="0" destOrd="0" presId="urn:microsoft.com/office/officeart/2005/8/layout/chevron2"/>
    <dgm:cxn modelId="{C3693D94-36AF-4870-9527-86392C68A284}" type="presParOf" srcId="{D5B75DC3-58B2-45C3-AC7E-60A433F78A72}" destId="{9F8BC0C2-F01E-4B19-B2B9-F01509A9A444}" srcOrd="0" destOrd="0" presId="urn:microsoft.com/office/officeart/2005/8/layout/chevron2"/>
    <dgm:cxn modelId="{40220CC8-F60B-4FC3-9808-CC592F1AE08E}" type="presParOf" srcId="{D5B75DC3-58B2-45C3-AC7E-60A433F78A72}" destId="{C94596BB-AF98-47BA-8933-8682936B47E9}" srcOrd="1" destOrd="0" presId="urn:microsoft.com/office/officeart/2005/8/layout/chevron2"/>
    <dgm:cxn modelId="{EC8BF772-B2CB-482C-A990-907D328211F1}" type="presParOf" srcId="{B2E92564-17F6-4127-BB2D-887AF79D3AE6}" destId="{55A4948C-A341-4103-A71D-A2B92EEE1C0F}" srcOrd="1" destOrd="0" presId="urn:microsoft.com/office/officeart/2005/8/layout/chevron2"/>
    <dgm:cxn modelId="{8612386F-D6F5-47C2-9610-DED8001D32EE}" type="presParOf" srcId="{B2E92564-17F6-4127-BB2D-887AF79D3AE6}" destId="{C6A6C35B-207B-4C40-BB4B-A4A304D6BE43}" srcOrd="2" destOrd="0" presId="urn:microsoft.com/office/officeart/2005/8/layout/chevron2"/>
    <dgm:cxn modelId="{222C5C24-8472-43DC-8626-010E3F747CE8}" type="presParOf" srcId="{C6A6C35B-207B-4C40-BB4B-A4A304D6BE43}" destId="{44E0E6AC-8D7E-4786-9E46-17EA5991DB92}" srcOrd="0" destOrd="0" presId="urn:microsoft.com/office/officeart/2005/8/layout/chevron2"/>
    <dgm:cxn modelId="{6D2E638E-1DA2-44BC-86A4-975072945D03}" type="presParOf" srcId="{C6A6C35B-207B-4C40-BB4B-A4A304D6BE43}" destId="{C222394A-251E-485E-8E3D-84F108B2FFA3}" srcOrd="1" destOrd="0" presId="urn:microsoft.com/office/officeart/2005/8/layout/chevron2"/>
    <dgm:cxn modelId="{171046E2-F472-4CA6-8AD3-FF63604A28B3}" type="presParOf" srcId="{B2E92564-17F6-4127-BB2D-887AF79D3AE6}" destId="{E9A07EF9-9909-4494-BBA9-3ECFE7E95EFF}" srcOrd="3" destOrd="0" presId="urn:microsoft.com/office/officeart/2005/8/layout/chevron2"/>
    <dgm:cxn modelId="{D9ACEE71-CE6D-4728-B473-2EFB37791794}" type="presParOf" srcId="{B2E92564-17F6-4127-BB2D-887AF79D3AE6}" destId="{3F90AF5F-212A-47E6-A100-42ECF700B49D}" srcOrd="4" destOrd="0" presId="urn:microsoft.com/office/officeart/2005/8/layout/chevron2"/>
    <dgm:cxn modelId="{76C26E63-9FF2-4D44-B9B0-8C5B1DD539E1}" type="presParOf" srcId="{3F90AF5F-212A-47E6-A100-42ECF700B49D}" destId="{D1588D61-AD7B-4091-AE90-3CA48C235F34}" srcOrd="0" destOrd="0" presId="urn:microsoft.com/office/officeart/2005/8/layout/chevron2"/>
    <dgm:cxn modelId="{409CBA20-F569-4A5C-A279-27772DC91A61}" type="presParOf" srcId="{3F90AF5F-212A-47E6-A100-42ECF700B49D}" destId="{65A6C3F2-5E35-4648-8A22-97B159FC4E3B}" srcOrd="1" destOrd="0" presId="urn:microsoft.com/office/officeart/2005/8/layout/chevron2"/>
    <dgm:cxn modelId="{A9C46F21-C3CD-4E6C-8717-F1C39AD87F4A}" type="presParOf" srcId="{B2E92564-17F6-4127-BB2D-887AF79D3AE6}" destId="{FC8B104D-9CFB-4D08-A3EC-2B0A4D12C508}" srcOrd="5" destOrd="0" presId="urn:microsoft.com/office/officeart/2005/8/layout/chevron2"/>
    <dgm:cxn modelId="{0AC08DE7-3AD9-4748-90F1-1A2E6E031A57}" type="presParOf" srcId="{B2E92564-17F6-4127-BB2D-887AF79D3AE6}" destId="{354710CD-3FF9-46D0-A807-EC8C7470C739}" srcOrd="6" destOrd="0" presId="urn:microsoft.com/office/officeart/2005/8/layout/chevron2"/>
    <dgm:cxn modelId="{DA46A31E-BBD9-4732-A790-D70789DD8DEA}" type="presParOf" srcId="{354710CD-3FF9-46D0-A807-EC8C7470C739}" destId="{D86CE0B6-1982-4FAD-B0E9-940C30B16ABF}" srcOrd="0" destOrd="0" presId="urn:microsoft.com/office/officeart/2005/8/layout/chevron2"/>
    <dgm:cxn modelId="{27A391E9-074B-4C5A-9FEE-2C9B2636DF1A}" type="presParOf" srcId="{354710CD-3FF9-46D0-A807-EC8C7470C739}" destId="{E82A2257-7689-48DF-976B-DB6BC4C4D284}" srcOrd="1" destOrd="0" presId="urn:microsoft.com/office/officeart/2005/8/layout/chevron2"/>
    <dgm:cxn modelId="{EBFD44C1-4D3E-44A2-B4EA-A89C24DC7087}" type="presParOf" srcId="{B2E92564-17F6-4127-BB2D-887AF79D3AE6}" destId="{3CFA76A2-6AD6-4022-84C2-CDEBE1C534A0}" srcOrd="7" destOrd="0" presId="urn:microsoft.com/office/officeart/2005/8/layout/chevron2"/>
    <dgm:cxn modelId="{0D1E704E-7DBF-4260-92FB-67FCF9B35FC8}" type="presParOf" srcId="{B2E92564-17F6-4127-BB2D-887AF79D3AE6}" destId="{A292CEF7-48B9-42F3-93BB-9EF9D80FAB75}" srcOrd="8" destOrd="0" presId="urn:microsoft.com/office/officeart/2005/8/layout/chevron2"/>
    <dgm:cxn modelId="{1DCEEE2B-B880-4984-8903-29E03BB84C61}" type="presParOf" srcId="{A292CEF7-48B9-42F3-93BB-9EF9D80FAB75}" destId="{7CBA6226-449B-475C-AB50-22DF8AF70667}" srcOrd="0" destOrd="0" presId="urn:microsoft.com/office/officeart/2005/8/layout/chevron2"/>
    <dgm:cxn modelId="{0A6C22B9-2FA3-41D2-B078-284B6FE7F2CA}" type="presParOf" srcId="{A292CEF7-48B9-42F3-93BB-9EF9D80FAB75}" destId="{D05F1FA7-BEB8-41EF-82F7-769539E86A42}" srcOrd="1" destOrd="0" presId="urn:microsoft.com/office/officeart/2005/8/layout/chevron2"/>
    <dgm:cxn modelId="{178F0706-F1CF-4D81-BEF0-6643AA60F152}" type="presParOf" srcId="{B2E92564-17F6-4127-BB2D-887AF79D3AE6}" destId="{418B23B5-D190-481A-83B4-D4523F774BDF}" srcOrd="9" destOrd="0" presId="urn:microsoft.com/office/officeart/2005/8/layout/chevron2"/>
    <dgm:cxn modelId="{D9733BA8-D35A-4FBE-B271-4017CF33E92C}" type="presParOf" srcId="{B2E92564-17F6-4127-BB2D-887AF79D3AE6}" destId="{7BDFE2BB-966B-4502-AF2C-3833BC8ADD4D}" srcOrd="10" destOrd="0" presId="urn:microsoft.com/office/officeart/2005/8/layout/chevron2"/>
    <dgm:cxn modelId="{706A258A-D2BD-473C-96FC-F169F976177A}" type="presParOf" srcId="{7BDFE2BB-966B-4502-AF2C-3833BC8ADD4D}" destId="{9014C1B2-3BAF-48B4-BE6A-61E2D5B5CC0F}" srcOrd="0" destOrd="0" presId="urn:microsoft.com/office/officeart/2005/8/layout/chevron2"/>
    <dgm:cxn modelId="{0E589482-5C01-4EAD-9A09-81C24599F228}" type="presParOf" srcId="{7BDFE2BB-966B-4502-AF2C-3833BC8ADD4D}" destId="{676FE61B-15C8-4160-8016-685191569A75}" srcOrd="1" destOrd="0" presId="urn:microsoft.com/office/officeart/2005/8/layout/chevron2"/>
    <dgm:cxn modelId="{DD0BEF43-C6B6-4F16-8747-268CEA7FE21B}" type="presParOf" srcId="{B2E92564-17F6-4127-BB2D-887AF79D3AE6}" destId="{D2A3DD38-D82B-4144-8FB6-D89C44DC979C}" srcOrd="11" destOrd="0" presId="urn:microsoft.com/office/officeart/2005/8/layout/chevron2"/>
    <dgm:cxn modelId="{06BFA444-74EB-4CF2-AE1F-0EAD68038519}" type="presParOf" srcId="{B2E92564-17F6-4127-BB2D-887AF79D3AE6}" destId="{0FD916F7-8A40-4933-B0AC-419677E04D80}" srcOrd="12" destOrd="0" presId="urn:microsoft.com/office/officeart/2005/8/layout/chevron2"/>
    <dgm:cxn modelId="{D2C7DDF1-04EE-4914-88EA-84457B4F846E}" type="presParOf" srcId="{0FD916F7-8A40-4933-B0AC-419677E04D80}" destId="{11DBDC07-0AF8-4CEF-9642-9B4344483A0D}" srcOrd="0" destOrd="0" presId="urn:microsoft.com/office/officeart/2005/8/layout/chevron2"/>
    <dgm:cxn modelId="{3AFD46BA-5BAC-43E8-BDC9-E3BB511BCBF3}" type="presParOf" srcId="{0FD916F7-8A40-4933-B0AC-419677E04D80}" destId="{3E02A935-851E-4641-986A-BFC482F2FE26}" srcOrd="1" destOrd="0" presId="urn:microsoft.com/office/officeart/2005/8/layout/chevron2"/>
    <dgm:cxn modelId="{5BA66068-C87B-41AF-A869-9FDF636D3278}" type="presParOf" srcId="{B2E92564-17F6-4127-BB2D-887AF79D3AE6}" destId="{21B98AFF-E824-4B82-8C8B-05540C0359B1}" srcOrd="13" destOrd="0" presId="urn:microsoft.com/office/officeart/2005/8/layout/chevron2"/>
    <dgm:cxn modelId="{8ACDBF66-A2B8-47A1-8CD3-80529FCA01D1}" type="presParOf" srcId="{B2E92564-17F6-4127-BB2D-887AF79D3AE6}" destId="{5B5F49C6-5C57-4D5D-8970-BF878695F8F7}" srcOrd="14" destOrd="0" presId="urn:microsoft.com/office/officeart/2005/8/layout/chevron2"/>
    <dgm:cxn modelId="{1737C580-C0D9-431B-B3F4-D1965234313C}" type="presParOf" srcId="{5B5F49C6-5C57-4D5D-8970-BF878695F8F7}" destId="{A3FA72C8-9736-4FDD-9300-BD857A213573}" srcOrd="0" destOrd="0" presId="urn:microsoft.com/office/officeart/2005/8/layout/chevron2"/>
    <dgm:cxn modelId="{A37B6B93-67C8-4028-9924-F2E094E7BEC7}" type="presParOf" srcId="{5B5F49C6-5C57-4D5D-8970-BF878695F8F7}" destId="{7CF2A51E-219E-4686-8F6E-A33AA56FA072}" srcOrd="1" destOrd="0" presId="urn:microsoft.com/office/officeart/2005/8/layout/chevron2"/>
    <dgm:cxn modelId="{CF56216F-152B-46B6-B85C-BCEAF3D1EC5A}" type="presParOf" srcId="{B2E92564-17F6-4127-BB2D-887AF79D3AE6}" destId="{3473D23D-A316-4985-814B-9AF3D4FF3956}" srcOrd="15" destOrd="0" presId="urn:microsoft.com/office/officeart/2005/8/layout/chevron2"/>
    <dgm:cxn modelId="{29A9360F-D03E-423D-A5E4-70FD67E832AA}" type="presParOf" srcId="{B2E92564-17F6-4127-BB2D-887AF79D3AE6}" destId="{4C9EEEE3-4E4B-483B-A2AB-2EBF663FCCBB}" srcOrd="16" destOrd="0" presId="urn:microsoft.com/office/officeart/2005/8/layout/chevron2"/>
    <dgm:cxn modelId="{61E041C3-9E28-4C00-BFBB-78DB7725D049}" type="presParOf" srcId="{4C9EEEE3-4E4B-483B-A2AB-2EBF663FCCBB}" destId="{278E8B65-6FC0-41A9-875F-D31F8119D9A1}" srcOrd="0" destOrd="0" presId="urn:microsoft.com/office/officeart/2005/8/layout/chevron2"/>
    <dgm:cxn modelId="{191DF854-6F39-47EC-BC0A-6CD865227E9F}" type="presParOf" srcId="{4C9EEEE3-4E4B-483B-A2AB-2EBF663FCCBB}" destId="{82FE729E-A05B-4609-890D-66279B5B5AC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tIns="274320"/>
        <a:lstStyle/>
        <a:p>
          <a:r>
            <a:rPr lang="en-US" sz="1450" dirty="0" smtClean="0">
              <a:latin typeface="+mj-lt"/>
            </a:rPr>
            <a:t>Texas</a:t>
          </a:r>
          <a:r>
            <a:rPr lang="en-US" sz="1450" baseline="0" dirty="0" smtClean="0">
              <a:latin typeface="+mj-lt"/>
            </a:rPr>
            <a:t> Eastman, a chemical manufacturer, had previously used multiwall paper bags as packaging for their products. The bags were lined with plastic, which they replaced with recyclable polyethylene. The salvaged bags are collected, stored, and sold to Bonar Packaging at 5</a:t>
          </a:r>
          <a:r>
            <a:rPr lang="en-US" sz="1450" i="0" baseline="0" dirty="0" smtClean="0">
              <a:latin typeface="+mj-lt"/>
              <a:cs typeface="Times New Roman"/>
            </a:rPr>
            <a:t>¢ per pound to be recycled. The company reduced the amount of packaging in landfills by 1,000 cubic feet (with an additional 15,000 cubic feet saved if all customers recycle), saves $2,000/year, and receives $500-1000 from Bonar for the sale of its recycled packaging.</a:t>
          </a:r>
          <a:r>
            <a:rPr lang="en-US" sz="1450" baseline="30000" dirty="0" smtClean="0">
              <a:latin typeface="+mj-lt"/>
            </a:rPr>
            <a:t>2 </a:t>
          </a:r>
          <a:endParaRPr lang="en-US" sz="1450" i="0" dirty="0">
            <a:latin typeface="+mj-lt"/>
          </a:endParaRPr>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86510" custScaleY="85460"/>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051C38B7-B8D9-4993-8C2A-72C985755C21}"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C4183CBE-2015-421E-AC3A-72678E7D04C5}" type="presOf" srcId="{FFC9B2A8-8099-4EE4-B21E-726F4DF27A71}" destId="{D325A295-D3B8-4E94-8C14-A76270783C88}" srcOrd="0" destOrd="0" presId="urn:microsoft.com/office/officeart/2005/8/layout/hList2"/>
    <dgm:cxn modelId="{13C9F728-981D-41D1-ACDA-39C36B691261}"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9E3F721D-0D5A-4F57-8B74-81BAE80312CF}" type="presParOf" srcId="{F48E3D62-5A5C-47D5-8CC0-6C5ECB4A1EE9}" destId="{04692C2A-C643-4A3E-AB35-433D0BFFF17F}" srcOrd="0" destOrd="0" presId="urn:microsoft.com/office/officeart/2005/8/layout/hList2"/>
    <dgm:cxn modelId="{DFBAE3EC-2CA3-4F65-BA05-03AEA62C550D}" type="presParOf" srcId="{04692C2A-C643-4A3E-AB35-433D0BFFF17F}" destId="{CE974109-CA0F-440F-94D3-0CD624624309}" srcOrd="0" destOrd="0" presId="urn:microsoft.com/office/officeart/2005/8/layout/hList2"/>
    <dgm:cxn modelId="{08B91087-D17D-4234-90C8-B41F22E3F8CE}" type="presParOf" srcId="{04692C2A-C643-4A3E-AB35-433D0BFFF17F}" destId="{04D9B468-C7DB-4896-A785-625B2A83C092}" srcOrd="1" destOrd="0" presId="urn:microsoft.com/office/officeart/2005/8/layout/hList2"/>
    <dgm:cxn modelId="{4E7BA4BE-8ADD-4736-85DE-A08EF1491930}"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Packaging</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A6F87C50-BFE5-4C84-98A7-531890FD8D55}">
      <dgm:prSet phldrT="[Text]" custT="1"/>
      <dgm:spPr/>
      <dgm:t>
        <a:bodyPr/>
        <a:lstStyle/>
        <a:p>
          <a:r>
            <a:rPr lang="en-US" sz="1400" dirty="0" smtClean="0"/>
            <a:t> Material Conservation/Waste Minimization</a:t>
          </a:r>
          <a:endParaRPr lang="en-US" sz="1400" dirty="0"/>
        </a:p>
      </dgm:t>
    </dgm:pt>
    <dgm:pt modelId="{61FA5025-8CE1-4B23-AEF6-1236775BC44F}" type="parTrans" cxnId="{11CBBA7F-CB73-49AD-BF0F-C20BBA57EF5A}">
      <dgm:prSet/>
      <dgm:spPr/>
      <dgm:t>
        <a:bodyPr/>
        <a:lstStyle/>
        <a:p>
          <a:endParaRPr lang="en-US"/>
        </a:p>
      </dgm:t>
    </dgm:pt>
    <dgm:pt modelId="{0F14E8E6-F248-4D1B-B743-1D0639370CF9}" type="sibTrans" cxnId="{11CBBA7F-CB73-49AD-BF0F-C20BBA57EF5A}">
      <dgm:prSet/>
      <dgm:spPr/>
      <dgm:t>
        <a:bodyPr/>
        <a:lstStyle/>
        <a:p>
          <a:endParaRPr lang="en-US"/>
        </a:p>
      </dgm:t>
    </dgm:pt>
    <dgm:pt modelId="{3DBD4D31-CC3B-4891-AD97-9D93A2FD53B6}">
      <dgm:prSet phldrT="[Text]" custT="1"/>
      <dgm:spPr/>
      <dgm:t>
        <a:bodyPr/>
        <a:lstStyle/>
        <a:p>
          <a:r>
            <a:rPr lang="en-US" sz="1400" dirty="0" smtClean="0"/>
            <a:t>Recycling</a:t>
          </a:r>
          <a:endParaRPr lang="en-US" sz="1400" dirty="0"/>
        </a:p>
      </dgm:t>
    </dgm:pt>
    <dgm:pt modelId="{1CE6229A-523B-43D8-808B-3388F4851E2C}" type="parTrans" cxnId="{08B2F999-5288-43D8-BD81-E7DE5A098A04}">
      <dgm:prSet/>
      <dgm:spPr/>
      <dgm:t>
        <a:bodyPr/>
        <a:lstStyle/>
        <a:p>
          <a:endParaRPr lang="en-US"/>
        </a:p>
      </dgm:t>
    </dgm:pt>
    <dgm:pt modelId="{D0173E8C-2218-413E-933F-B72AD3D753AE}" type="sibTrans" cxnId="{08B2F999-5288-43D8-BD81-E7DE5A098A04}">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84548" custLinFactNeighborY="-61127">
        <dgm:presLayoutVars>
          <dgm:chMax val="0"/>
          <dgm:bulletEnabled val="1"/>
        </dgm:presLayoutVars>
      </dgm:prSet>
      <dgm:spPr/>
      <dgm:t>
        <a:bodyPr/>
        <a:lstStyle/>
        <a:p>
          <a:endParaRPr lang="en-US"/>
        </a:p>
      </dgm:t>
    </dgm:pt>
  </dgm:ptLst>
  <dgm:cxnLst>
    <dgm:cxn modelId="{08B2F999-5288-43D8-BD81-E7DE5A098A04}" srcId="{FFC9B2A8-8099-4EE4-B21E-726F4DF27A71}" destId="{3DBD4D31-CC3B-4891-AD97-9D93A2FD53B6}" srcOrd="2" destOrd="0" parTransId="{1CE6229A-523B-43D8-808B-3388F4851E2C}" sibTransId="{D0173E8C-2218-413E-933F-B72AD3D753AE}"/>
    <dgm:cxn modelId="{11CBBA7F-CB73-49AD-BF0F-C20BBA57EF5A}" srcId="{FFC9B2A8-8099-4EE4-B21E-726F4DF27A71}" destId="{A6F87C50-BFE5-4C84-98A7-531890FD8D55}" srcOrd="1" destOrd="0" parTransId="{61FA5025-8CE1-4B23-AEF6-1236775BC44F}" sibTransId="{0F14E8E6-F248-4D1B-B743-1D0639370CF9}"/>
    <dgm:cxn modelId="{6CB27ACC-7F89-4560-A864-163A1BD86921}" type="presOf" srcId="{A6F87C50-BFE5-4C84-98A7-531890FD8D55}" destId="{04D9B468-C7DB-4896-A785-625B2A83C092}" srcOrd="0" destOrd="1"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2A20C3A2-7C28-45CA-A2F4-2ED507764580}" type="presOf" srcId="{3DBD4D31-CC3B-4891-AD97-9D93A2FD53B6}" destId="{04D9B468-C7DB-4896-A785-625B2A83C092}" srcOrd="0" destOrd="2" presId="urn:microsoft.com/office/officeart/2005/8/layout/hList2"/>
    <dgm:cxn modelId="{D26AA797-7EE9-46FA-B333-F1DB4BC17949}" type="presOf" srcId="{112CA22B-B042-40A5-9794-0730A5CA5011}" destId="{04D9B468-C7DB-4896-A785-625B2A83C092}" srcOrd="0" destOrd="0" presId="urn:microsoft.com/office/officeart/2005/8/layout/hList2"/>
    <dgm:cxn modelId="{F91ABDA9-DFE4-41BE-AA16-76381C954ADB}" type="presOf" srcId="{706CC38C-CCAA-416E-8B41-25CAA89F1897}" destId="{F48E3D62-5A5C-47D5-8CC0-6C5ECB4A1EE9}" srcOrd="0" destOrd="0" presId="urn:microsoft.com/office/officeart/2005/8/layout/hList2"/>
    <dgm:cxn modelId="{222C2852-255E-4E84-900E-831BA6388A63}"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A7F643E2-29C9-4EFB-AF87-02A8ACE99645}" type="presParOf" srcId="{F48E3D62-5A5C-47D5-8CC0-6C5ECB4A1EE9}" destId="{04692C2A-C643-4A3E-AB35-433D0BFFF17F}" srcOrd="0" destOrd="0" presId="urn:microsoft.com/office/officeart/2005/8/layout/hList2"/>
    <dgm:cxn modelId="{5AF27A6A-F8E4-4341-A878-332DC2A5F487}" type="presParOf" srcId="{04692C2A-C643-4A3E-AB35-433D0BFFF17F}" destId="{CE974109-CA0F-440F-94D3-0CD624624309}" srcOrd="0" destOrd="0" presId="urn:microsoft.com/office/officeart/2005/8/layout/hList2"/>
    <dgm:cxn modelId="{EF111093-7784-468C-91F6-03AA583473D7}" type="presParOf" srcId="{04692C2A-C643-4A3E-AB35-433D0BFFF17F}" destId="{04D9B468-C7DB-4896-A785-625B2A83C092}" srcOrd="1" destOrd="0" presId="urn:microsoft.com/office/officeart/2005/8/layout/hList2"/>
    <dgm:cxn modelId="{CD3D6E51-7184-4247-9611-B004766A5A6E}"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469D46FE-E47B-4087-8293-8C3205DE92F4}"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83C04684-AEF2-4C55-991A-72E180E79D64}">
      <dgm:prSet/>
      <dgm:spPr/>
      <dgm:t>
        <a:bodyPr/>
        <a:lstStyle/>
        <a:p>
          <a:pPr rtl="0"/>
          <a:r>
            <a:rPr lang="en-US" b="1" dirty="0" smtClean="0"/>
            <a:t>In the United States, buildings account for:</a:t>
          </a:r>
          <a:endParaRPr lang="en-US" dirty="0"/>
        </a:p>
      </dgm:t>
    </dgm:pt>
    <dgm:pt modelId="{9A0E6CF7-DF38-49F9-BAA5-2E37E81381B3}" type="parTrans" cxnId="{ABB7B927-8498-424D-A613-43B18C2F7CCF}">
      <dgm:prSet/>
      <dgm:spPr/>
      <dgm:t>
        <a:bodyPr/>
        <a:lstStyle/>
        <a:p>
          <a:endParaRPr lang="en-US"/>
        </a:p>
      </dgm:t>
    </dgm:pt>
    <dgm:pt modelId="{96964BC9-A277-4459-97B0-F10A8A97DE67}" type="sibTrans" cxnId="{ABB7B927-8498-424D-A613-43B18C2F7CCF}">
      <dgm:prSet/>
      <dgm:spPr/>
      <dgm:t>
        <a:bodyPr/>
        <a:lstStyle/>
        <a:p>
          <a:endParaRPr lang="en-US"/>
        </a:p>
      </dgm:t>
    </dgm:pt>
    <dgm:pt modelId="{FC57B139-663B-4902-879B-79865660EE3E}">
      <dgm:prSet/>
      <dgm:spPr/>
      <dgm:t>
        <a:bodyPr/>
        <a:lstStyle/>
        <a:p>
          <a:pPr rtl="0"/>
          <a:r>
            <a:rPr lang="en-US" dirty="0" smtClean="0"/>
            <a:t>68% of electricity consumption</a:t>
          </a:r>
          <a:endParaRPr lang="en-US" dirty="0"/>
        </a:p>
      </dgm:t>
    </dgm:pt>
    <dgm:pt modelId="{66D3A149-6AA9-4727-99A3-C16AD3D3ACB7}" type="parTrans" cxnId="{AC299006-1DBD-4ABD-88CF-A701DE0565CE}">
      <dgm:prSet/>
      <dgm:spPr/>
      <dgm:t>
        <a:bodyPr/>
        <a:lstStyle/>
        <a:p>
          <a:endParaRPr lang="en-US"/>
        </a:p>
      </dgm:t>
    </dgm:pt>
    <dgm:pt modelId="{A80C2116-4B07-4DD3-B2A8-22254D9C2745}" type="sibTrans" cxnId="{AC299006-1DBD-4ABD-88CF-A701DE0565CE}">
      <dgm:prSet/>
      <dgm:spPr/>
      <dgm:t>
        <a:bodyPr/>
        <a:lstStyle/>
        <a:p>
          <a:endParaRPr lang="en-US"/>
        </a:p>
      </dgm:t>
    </dgm:pt>
    <dgm:pt modelId="{CAF2EC04-6127-4037-B11B-502412CA0F88}">
      <dgm:prSet/>
      <dgm:spPr/>
      <dgm:t>
        <a:bodyPr/>
        <a:lstStyle/>
        <a:p>
          <a:pPr rtl="0"/>
          <a:r>
            <a:rPr lang="en-US" dirty="0" smtClean="0"/>
            <a:t>39% of energy use</a:t>
          </a:r>
          <a:endParaRPr lang="en-US" dirty="0"/>
        </a:p>
      </dgm:t>
    </dgm:pt>
    <dgm:pt modelId="{B00ACFA5-C416-4173-8192-B1BA7F461EC3}" type="parTrans" cxnId="{CA8E62E2-4B30-4E20-95DD-9B632B86CB04}">
      <dgm:prSet/>
      <dgm:spPr/>
      <dgm:t>
        <a:bodyPr/>
        <a:lstStyle/>
        <a:p>
          <a:endParaRPr lang="en-US"/>
        </a:p>
      </dgm:t>
    </dgm:pt>
    <dgm:pt modelId="{B987AADB-D6DC-4581-BFB5-0DEA0778DC4F}" type="sibTrans" cxnId="{CA8E62E2-4B30-4E20-95DD-9B632B86CB04}">
      <dgm:prSet/>
      <dgm:spPr/>
      <dgm:t>
        <a:bodyPr/>
        <a:lstStyle/>
        <a:p>
          <a:endParaRPr lang="en-US"/>
        </a:p>
      </dgm:t>
    </dgm:pt>
    <dgm:pt modelId="{82B5BDA9-D5B1-4EB1-A2C4-A98C0639ECDD}">
      <dgm:prSet/>
      <dgm:spPr/>
      <dgm:t>
        <a:bodyPr/>
        <a:lstStyle/>
        <a:p>
          <a:pPr rtl="0"/>
          <a:r>
            <a:rPr lang="en-US" dirty="0" smtClean="0"/>
            <a:t>38% of all carbon dioxide (CO</a:t>
          </a:r>
          <a:r>
            <a:rPr lang="en-US" baseline="-25000" dirty="0" smtClean="0"/>
            <a:t>2</a:t>
          </a:r>
          <a:r>
            <a:rPr lang="en-US" dirty="0" smtClean="0"/>
            <a:t>) emissions</a:t>
          </a:r>
          <a:endParaRPr lang="en-US" dirty="0"/>
        </a:p>
      </dgm:t>
    </dgm:pt>
    <dgm:pt modelId="{DBB066DC-2E78-4004-BE69-82817E26BCB6}" type="parTrans" cxnId="{4A43E612-4D0B-403A-A01A-CE955C078A02}">
      <dgm:prSet/>
      <dgm:spPr/>
      <dgm:t>
        <a:bodyPr/>
        <a:lstStyle/>
        <a:p>
          <a:endParaRPr lang="en-US"/>
        </a:p>
      </dgm:t>
    </dgm:pt>
    <dgm:pt modelId="{D3B7046E-9282-4DC1-94F7-E67DEE3B09F5}" type="sibTrans" cxnId="{4A43E612-4D0B-403A-A01A-CE955C078A02}">
      <dgm:prSet/>
      <dgm:spPr/>
      <dgm:t>
        <a:bodyPr/>
        <a:lstStyle/>
        <a:p>
          <a:endParaRPr lang="en-US"/>
        </a:p>
      </dgm:t>
    </dgm:pt>
    <dgm:pt modelId="{7EF02765-297A-4D1E-ABD3-A7FD94D59D5C}">
      <dgm:prSet/>
      <dgm:spPr/>
      <dgm:t>
        <a:bodyPr/>
        <a:lstStyle/>
        <a:p>
          <a:pPr rtl="0"/>
          <a:r>
            <a:rPr lang="en-US" dirty="0" smtClean="0"/>
            <a:t>26% of non-industrial waste generation (construction and demolition)</a:t>
          </a:r>
          <a:endParaRPr lang="en-US" dirty="0"/>
        </a:p>
      </dgm:t>
    </dgm:pt>
    <dgm:pt modelId="{303C1303-35AC-4306-B1B3-161DBE1168D7}" type="parTrans" cxnId="{CB533E6C-A930-42E3-98AB-F83F2F7929D5}">
      <dgm:prSet/>
      <dgm:spPr/>
      <dgm:t>
        <a:bodyPr/>
        <a:lstStyle/>
        <a:p>
          <a:endParaRPr lang="en-US"/>
        </a:p>
      </dgm:t>
    </dgm:pt>
    <dgm:pt modelId="{2FBDC384-0098-4191-AD66-A8A25D4FE160}" type="sibTrans" cxnId="{CB533E6C-A930-42E3-98AB-F83F2F7929D5}">
      <dgm:prSet/>
      <dgm:spPr/>
      <dgm:t>
        <a:bodyPr/>
        <a:lstStyle/>
        <a:p>
          <a:endParaRPr lang="en-US"/>
        </a:p>
      </dgm:t>
    </dgm:pt>
    <dgm:pt modelId="{5E6A8593-753A-4527-A2D3-82F7C66CA8B0}">
      <dgm:prSet/>
      <dgm:spPr/>
      <dgm:t>
        <a:bodyPr/>
        <a:lstStyle/>
        <a:p>
          <a:pPr rtl="0"/>
          <a:r>
            <a:rPr lang="en-US" dirty="0" smtClean="0"/>
            <a:t>12% of total water consumption</a:t>
          </a:r>
          <a:r>
            <a:rPr lang="en-US" baseline="30000" dirty="0" smtClean="0"/>
            <a:t>1  </a:t>
          </a:r>
          <a:endParaRPr lang="en-US" dirty="0"/>
        </a:p>
      </dgm:t>
    </dgm:pt>
    <dgm:pt modelId="{C34BF660-10B0-479E-B475-7359A2FD496D}" type="parTrans" cxnId="{78605C49-67D9-47E7-9E75-A3C3775C9ABB}">
      <dgm:prSet/>
      <dgm:spPr/>
      <dgm:t>
        <a:bodyPr/>
        <a:lstStyle/>
        <a:p>
          <a:endParaRPr lang="en-US"/>
        </a:p>
      </dgm:t>
    </dgm:pt>
    <dgm:pt modelId="{754E3ADB-83DE-41B8-B38F-65F5A8968419}" type="sibTrans" cxnId="{78605C49-67D9-47E7-9E75-A3C3775C9ABB}">
      <dgm:prSet/>
      <dgm:spPr/>
      <dgm:t>
        <a:bodyPr/>
        <a:lstStyle/>
        <a:p>
          <a:endParaRPr lang="en-US"/>
        </a:p>
      </dgm:t>
    </dgm:pt>
    <dgm:pt modelId="{2A005307-BB96-43B7-8381-55332E89CFD3}">
      <dgm:prSet/>
      <dgm:spPr/>
      <dgm:t>
        <a:bodyPr/>
        <a:lstStyle/>
        <a:p>
          <a:pPr rtl="0"/>
          <a:endParaRPr lang="en-US" dirty="0"/>
        </a:p>
      </dgm:t>
    </dgm:pt>
    <dgm:pt modelId="{34C05BD1-BC97-4D15-B629-60B76E4C3031}" type="parTrans" cxnId="{4255363D-150F-4C48-B455-2B1A209B4B93}">
      <dgm:prSet/>
      <dgm:spPr/>
      <dgm:t>
        <a:bodyPr/>
        <a:lstStyle/>
        <a:p>
          <a:endParaRPr lang="en-US"/>
        </a:p>
      </dgm:t>
    </dgm:pt>
    <dgm:pt modelId="{9BA04000-2603-42E4-8685-A51A9197EDEE}" type="sibTrans" cxnId="{4255363D-150F-4C48-B455-2B1A209B4B93}">
      <dgm:prSet/>
      <dgm:spPr/>
      <dgm:t>
        <a:bodyPr/>
        <a:lstStyle/>
        <a:p>
          <a:endParaRPr lang="en-US"/>
        </a:p>
      </dgm:t>
    </dgm:pt>
    <dgm:pt modelId="{436C26D3-8143-4763-9CEA-13B102D49D2F}">
      <dgm:prSet/>
      <dgm:spPr/>
      <dgm:t>
        <a:bodyPr/>
        <a:lstStyle/>
        <a:p>
          <a:pPr rtl="0"/>
          <a:r>
            <a:rPr lang="en-US" b="1" dirty="0" smtClean="0"/>
            <a:t>For an individual building in the U.S.:</a:t>
          </a:r>
          <a:endParaRPr lang="en-US" dirty="0"/>
        </a:p>
      </dgm:t>
    </dgm:pt>
    <dgm:pt modelId="{FD524B95-2467-48B7-8B85-E883B71FB87D}" type="parTrans" cxnId="{59C89A59-DAAB-45A2-9E4D-8AD3393F613A}">
      <dgm:prSet/>
      <dgm:spPr/>
      <dgm:t>
        <a:bodyPr/>
        <a:lstStyle/>
        <a:p>
          <a:endParaRPr lang="en-US"/>
        </a:p>
      </dgm:t>
    </dgm:pt>
    <dgm:pt modelId="{B34E3721-7132-4439-BD5C-B3B9E9324E1A}" type="sibTrans" cxnId="{59C89A59-DAAB-45A2-9E4D-8AD3393F613A}">
      <dgm:prSet/>
      <dgm:spPr/>
      <dgm:t>
        <a:bodyPr/>
        <a:lstStyle/>
        <a:p>
          <a:endParaRPr lang="en-US"/>
        </a:p>
      </dgm:t>
    </dgm:pt>
    <dgm:pt modelId="{87BC96B9-05E4-49EC-A895-2C75BC408D74}">
      <dgm:prSet/>
      <dgm:spPr/>
      <dgm:t>
        <a:bodyPr/>
        <a:lstStyle/>
        <a:p>
          <a:pPr rtl="0"/>
          <a:r>
            <a:rPr lang="en-US" dirty="0" smtClean="0"/>
            <a:t>Energy costs represent 30% of a typical building’s annual operating budget </a:t>
          </a:r>
          <a:endParaRPr lang="en-US" dirty="0"/>
        </a:p>
      </dgm:t>
    </dgm:pt>
    <dgm:pt modelId="{8CF6E796-C9A7-42FB-AC3F-963BC43A726F}" type="parTrans" cxnId="{5BB0218A-A499-4E20-ADF5-09EBE82555DF}">
      <dgm:prSet/>
      <dgm:spPr/>
      <dgm:t>
        <a:bodyPr/>
        <a:lstStyle/>
        <a:p>
          <a:endParaRPr lang="en-US"/>
        </a:p>
      </dgm:t>
    </dgm:pt>
    <dgm:pt modelId="{B20A227D-94FB-4843-8B4C-14C4D58B8B93}" type="sibTrans" cxnId="{5BB0218A-A499-4E20-ADF5-09EBE82555DF}">
      <dgm:prSet/>
      <dgm:spPr/>
      <dgm:t>
        <a:bodyPr/>
        <a:lstStyle/>
        <a:p>
          <a:endParaRPr lang="en-US"/>
        </a:p>
      </dgm:t>
    </dgm:pt>
    <dgm:pt modelId="{5CEF7FB9-980D-4860-B55A-7FD1ECA82C61}">
      <dgm:prSet/>
      <dgm:spPr/>
      <dgm:t>
        <a:bodyPr/>
        <a:lstStyle/>
        <a:p>
          <a:pPr rtl="0"/>
          <a:r>
            <a:rPr lang="en-US" dirty="0" smtClean="0"/>
            <a:t>Energy is the single largest operating cost and largest controllable cost </a:t>
          </a:r>
          <a:r>
            <a:rPr lang="en-US" baseline="30000" dirty="0" smtClean="0"/>
            <a:t>2</a:t>
          </a:r>
          <a:endParaRPr lang="en-US" dirty="0"/>
        </a:p>
      </dgm:t>
    </dgm:pt>
    <dgm:pt modelId="{C10B751C-5038-4C11-BB4C-DA3DC12B30FC}" type="parTrans" cxnId="{97D7D001-B0C2-4BB0-A178-45EC2F00AB00}">
      <dgm:prSet/>
      <dgm:spPr/>
      <dgm:t>
        <a:bodyPr/>
        <a:lstStyle/>
        <a:p>
          <a:endParaRPr lang="en-US"/>
        </a:p>
      </dgm:t>
    </dgm:pt>
    <dgm:pt modelId="{5655A44B-8C16-4700-BBD8-62D84AE213AC}" type="sibTrans" cxnId="{97D7D001-B0C2-4BB0-A178-45EC2F00AB00}">
      <dgm:prSet/>
      <dgm:spPr/>
      <dgm:t>
        <a:bodyPr/>
        <a:lstStyle/>
        <a:p>
          <a:endParaRPr lang="en-US"/>
        </a:p>
      </dgm:t>
    </dgm:pt>
    <dgm:pt modelId="{09641BF6-F492-422A-A462-FE37077713F3}">
      <dgm:prSet/>
      <dgm:spPr/>
      <dgm:t>
        <a:bodyPr/>
        <a:lstStyle/>
        <a:p>
          <a:pPr rtl="0"/>
          <a:endParaRPr lang="en-US" dirty="0"/>
        </a:p>
      </dgm:t>
    </dgm:pt>
    <dgm:pt modelId="{8AE82E10-3A0B-457B-95AE-DB443FBE94FC}" type="parTrans" cxnId="{2030D1D1-92E1-4E20-A6DA-55BF6C20EA79}">
      <dgm:prSet/>
      <dgm:spPr/>
      <dgm:t>
        <a:bodyPr/>
        <a:lstStyle/>
        <a:p>
          <a:endParaRPr lang="en-US"/>
        </a:p>
      </dgm:t>
    </dgm:pt>
    <dgm:pt modelId="{1E2359F7-A793-4BB5-8EB9-A08AD310F54B}" type="sibTrans" cxnId="{2030D1D1-92E1-4E20-A6DA-55BF6C20EA79}">
      <dgm:prSet/>
      <dgm:spPr/>
      <dgm:t>
        <a:bodyPr/>
        <a:lstStyle/>
        <a:p>
          <a:endParaRPr lang="en-US"/>
        </a:p>
      </dgm:t>
    </dgm:pt>
    <dgm:pt modelId="{8E4B0C27-2415-47A7-BE5E-52D3E372816C}" type="pres">
      <dgm:prSet presAssocID="{469D46FE-E47B-4087-8293-8C3205DE92F4}" presName="Name0" presStyleCnt="0">
        <dgm:presLayoutVars>
          <dgm:dir/>
          <dgm:animLvl val="lvl"/>
          <dgm:resizeHandles val="exact"/>
        </dgm:presLayoutVars>
      </dgm:prSet>
      <dgm:spPr/>
      <dgm:t>
        <a:bodyPr/>
        <a:lstStyle/>
        <a:p>
          <a:endParaRPr lang="en-US"/>
        </a:p>
      </dgm:t>
    </dgm:pt>
    <dgm:pt modelId="{71A7C735-B062-4FAD-A47F-CFF83FA4A44A}" type="pres">
      <dgm:prSet presAssocID="{83C04684-AEF2-4C55-991A-72E180E79D64}" presName="composite" presStyleCnt="0"/>
      <dgm:spPr/>
      <dgm:t>
        <a:bodyPr/>
        <a:lstStyle/>
        <a:p>
          <a:endParaRPr lang="en-US"/>
        </a:p>
      </dgm:t>
    </dgm:pt>
    <dgm:pt modelId="{C1EEAC26-36A7-4D6F-9CFC-E82D5D6B64FE}" type="pres">
      <dgm:prSet presAssocID="{83C04684-AEF2-4C55-991A-72E180E79D64}" presName="parTx" presStyleLbl="alignNode1" presStyleIdx="0" presStyleCnt="2">
        <dgm:presLayoutVars>
          <dgm:chMax val="0"/>
          <dgm:chPref val="0"/>
          <dgm:bulletEnabled val="1"/>
        </dgm:presLayoutVars>
      </dgm:prSet>
      <dgm:spPr/>
      <dgm:t>
        <a:bodyPr/>
        <a:lstStyle/>
        <a:p>
          <a:endParaRPr lang="en-US"/>
        </a:p>
      </dgm:t>
    </dgm:pt>
    <dgm:pt modelId="{F7290C1D-6DE9-43F7-9D6D-2E21D16953AA}" type="pres">
      <dgm:prSet presAssocID="{83C04684-AEF2-4C55-991A-72E180E79D64}" presName="desTx" presStyleLbl="alignAccFollowNode1" presStyleIdx="0" presStyleCnt="2">
        <dgm:presLayoutVars>
          <dgm:bulletEnabled val="1"/>
        </dgm:presLayoutVars>
      </dgm:prSet>
      <dgm:spPr/>
      <dgm:t>
        <a:bodyPr/>
        <a:lstStyle/>
        <a:p>
          <a:endParaRPr lang="en-US"/>
        </a:p>
      </dgm:t>
    </dgm:pt>
    <dgm:pt modelId="{D0090DBD-6BFD-4575-9F52-A6B4E2D3BEC9}" type="pres">
      <dgm:prSet presAssocID="{96964BC9-A277-4459-97B0-F10A8A97DE67}" presName="space" presStyleCnt="0"/>
      <dgm:spPr/>
      <dgm:t>
        <a:bodyPr/>
        <a:lstStyle/>
        <a:p>
          <a:endParaRPr lang="en-US"/>
        </a:p>
      </dgm:t>
    </dgm:pt>
    <dgm:pt modelId="{A70F5D2B-B4EF-4230-AA9A-D88B8CB16CD6}" type="pres">
      <dgm:prSet presAssocID="{436C26D3-8143-4763-9CEA-13B102D49D2F}" presName="composite" presStyleCnt="0"/>
      <dgm:spPr/>
      <dgm:t>
        <a:bodyPr/>
        <a:lstStyle/>
        <a:p>
          <a:endParaRPr lang="en-US"/>
        </a:p>
      </dgm:t>
    </dgm:pt>
    <dgm:pt modelId="{F62BAF08-5985-4741-9756-98FF7B8D3B6C}" type="pres">
      <dgm:prSet presAssocID="{436C26D3-8143-4763-9CEA-13B102D49D2F}" presName="parTx" presStyleLbl="alignNode1" presStyleIdx="1" presStyleCnt="2">
        <dgm:presLayoutVars>
          <dgm:chMax val="0"/>
          <dgm:chPref val="0"/>
          <dgm:bulletEnabled val="1"/>
        </dgm:presLayoutVars>
      </dgm:prSet>
      <dgm:spPr/>
      <dgm:t>
        <a:bodyPr/>
        <a:lstStyle/>
        <a:p>
          <a:endParaRPr lang="en-US"/>
        </a:p>
      </dgm:t>
    </dgm:pt>
    <dgm:pt modelId="{386B9930-2BEA-4557-9DD4-3FF4D2CCA726}" type="pres">
      <dgm:prSet presAssocID="{436C26D3-8143-4763-9CEA-13B102D49D2F}" presName="desTx" presStyleLbl="alignAccFollowNode1" presStyleIdx="1" presStyleCnt="2">
        <dgm:presLayoutVars>
          <dgm:bulletEnabled val="1"/>
        </dgm:presLayoutVars>
      </dgm:prSet>
      <dgm:spPr/>
      <dgm:t>
        <a:bodyPr/>
        <a:lstStyle/>
        <a:p>
          <a:endParaRPr lang="en-US"/>
        </a:p>
      </dgm:t>
    </dgm:pt>
  </dgm:ptLst>
  <dgm:cxnLst>
    <dgm:cxn modelId="{F2CFFAC1-B2B2-4B72-8671-E5B070D64556}" type="presOf" srcId="{2A005307-BB96-43B7-8381-55332E89CFD3}" destId="{F7290C1D-6DE9-43F7-9D6D-2E21D16953AA}" srcOrd="0" destOrd="5" presId="urn:microsoft.com/office/officeart/2005/8/layout/hList1"/>
    <dgm:cxn modelId="{95B4E1F6-DF60-407C-A377-4A504D0F9A2F}" type="presOf" srcId="{FC57B139-663B-4902-879B-79865660EE3E}" destId="{F7290C1D-6DE9-43F7-9D6D-2E21D16953AA}" srcOrd="0" destOrd="0" presId="urn:microsoft.com/office/officeart/2005/8/layout/hList1"/>
    <dgm:cxn modelId="{97D7D001-B0C2-4BB0-A178-45EC2F00AB00}" srcId="{436C26D3-8143-4763-9CEA-13B102D49D2F}" destId="{5CEF7FB9-980D-4860-B55A-7FD1ECA82C61}" srcOrd="2" destOrd="0" parTransId="{C10B751C-5038-4C11-BB4C-DA3DC12B30FC}" sibTransId="{5655A44B-8C16-4700-BBD8-62D84AE213AC}"/>
    <dgm:cxn modelId="{A4F80DA7-BD2E-4BD0-ABE6-FF0A9739071A}" type="presOf" srcId="{CAF2EC04-6127-4037-B11B-502412CA0F88}" destId="{F7290C1D-6DE9-43F7-9D6D-2E21D16953AA}" srcOrd="0" destOrd="1" presId="urn:microsoft.com/office/officeart/2005/8/layout/hList1"/>
    <dgm:cxn modelId="{ABB7B927-8498-424D-A613-43B18C2F7CCF}" srcId="{469D46FE-E47B-4087-8293-8C3205DE92F4}" destId="{83C04684-AEF2-4C55-991A-72E180E79D64}" srcOrd="0" destOrd="0" parTransId="{9A0E6CF7-DF38-49F9-BAA5-2E37E81381B3}" sibTransId="{96964BC9-A277-4459-97B0-F10A8A97DE67}"/>
    <dgm:cxn modelId="{92260653-D66E-4C2E-AE7D-2BBCE3E25885}" type="presOf" srcId="{5E6A8593-753A-4527-A2D3-82F7C66CA8B0}" destId="{F7290C1D-6DE9-43F7-9D6D-2E21D16953AA}" srcOrd="0" destOrd="4" presId="urn:microsoft.com/office/officeart/2005/8/layout/hList1"/>
    <dgm:cxn modelId="{60887446-FAE2-404A-B40F-6A9289C1D4AB}" type="presOf" srcId="{09641BF6-F492-422A-A462-FE37077713F3}" destId="{386B9930-2BEA-4557-9DD4-3FF4D2CCA726}" srcOrd="0" destOrd="1" presId="urn:microsoft.com/office/officeart/2005/8/layout/hList1"/>
    <dgm:cxn modelId="{5BB0218A-A499-4E20-ADF5-09EBE82555DF}" srcId="{436C26D3-8143-4763-9CEA-13B102D49D2F}" destId="{87BC96B9-05E4-49EC-A895-2C75BC408D74}" srcOrd="0" destOrd="0" parTransId="{8CF6E796-C9A7-42FB-AC3F-963BC43A726F}" sibTransId="{B20A227D-94FB-4843-8B4C-14C4D58B8B93}"/>
    <dgm:cxn modelId="{70FF88B3-671C-4ACF-B92D-1EDA580CC037}" type="presOf" srcId="{469D46FE-E47B-4087-8293-8C3205DE92F4}" destId="{8E4B0C27-2415-47A7-BE5E-52D3E372816C}" srcOrd="0" destOrd="0" presId="urn:microsoft.com/office/officeart/2005/8/layout/hList1"/>
    <dgm:cxn modelId="{78605C49-67D9-47E7-9E75-A3C3775C9ABB}" srcId="{83C04684-AEF2-4C55-991A-72E180E79D64}" destId="{5E6A8593-753A-4527-A2D3-82F7C66CA8B0}" srcOrd="4" destOrd="0" parTransId="{C34BF660-10B0-479E-B475-7359A2FD496D}" sibTransId="{754E3ADB-83DE-41B8-B38F-65F5A8968419}"/>
    <dgm:cxn modelId="{C11B1551-BFF3-4A43-B499-E2606B94F150}" type="presOf" srcId="{87BC96B9-05E4-49EC-A895-2C75BC408D74}" destId="{386B9930-2BEA-4557-9DD4-3FF4D2CCA726}" srcOrd="0" destOrd="0" presId="urn:microsoft.com/office/officeart/2005/8/layout/hList1"/>
    <dgm:cxn modelId="{59C89A59-DAAB-45A2-9E4D-8AD3393F613A}" srcId="{469D46FE-E47B-4087-8293-8C3205DE92F4}" destId="{436C26D3-8143-4763-9CEA-13B102D49D2F}" srcOrd="1" destOrd="0" parTransId="{FD524B95-2467-48B7-8B85-E883B71FB87D}" sibTransId="{B34E3721-7132-4439-BD5C-B3B9E9324E1A}"/>
    <dgm:cxn modelId="{CF8F75D7-1D77-48D4-94DF-F907E4462380}" type="presOf" srcId="{7EF02765-297A-4D1E-ABD3-A7FD94D59D5C}" destId="{F7290C1D-6DE9-43F7-9D6D-2E21D16953AA}" srcOrd="0" destOrd="3" presId="urn:microsoft.com/office/officeart/2005/8/layout/hList1"/>
    <dgm:cxn modelId="{AC299006-1DBD-4ABD-88CF-A701DE0565CE}" srcId="{83C04684-AEF2-4C55-991A-72E180E79D64}" destId="{FC57B139-663B-4902-879B-79865660EE3E}" srcOrd="0" destOrd="0" parTransId="{66D3A149-6AA9-4727-99A3-C16AD3D3ACB7}" sibTransId="{A80C2116-4B07-4DD3-B2A8-22254D9C2745}"/>
    <dgm:cxn modelId="{CB533E6C-A930-42E3-98AB-F83F2F7929D5}" srcId="{83C04684-AEF2-4C55-991A-72E180E79D64}" destId="{7EF02765-297A-4D1E-ABD3-A7FD94D59D5C}" srcOrd="3" destOrd="0" parTransId="{303C1303-35AC-4306-B1B3-161DBE1168D7}" sibTransId="{2FBDC384-0098-4191-AD66-A8A25D4FE160}"/>
    <dgm:cxn modelId="{CA8E62E2-4B30-4E20-95DD-9B632B86CB04}" srcId="{83C04684-AEF2-4C55-991A-72E180E79D64}" destId="{CAF2EC04-6127-4037-B11B-502412CA0F88}" srcOrd="1" destOrd="0" parTransId="{B00ACFA5-C416-4173-8192-B1BA7F461EC3}" sibTransId="{B987AADB-D6DC-4581-BFB5-0DEA0778DC4F}"/>
    <dgm:cxn modelId="{2030D1D1-92E1-4E20-A6DA-55BF6C20EA79}" srcId="{436C26D3-8143-4763-9CEA-13B102D49D2F}" destId="{09641BF6-F492-422A-A462-FE37077713F3}" srcOrd="1" destOrd="0" parTransId="{8AE82E10-3A0B-457B-95AE-DB443FBE94FC}" sibTransId="{1E2359F7-A793-4BB5-8EB9-A08AD310F54B}"/>
    <dgm:cxn modelId="{E71A6CC3-1703-424C-8C96-5085BF151F2D}" type="presOf" srcId="{82B5BDA9-D5B1-4EB1-A2C4-A98C0639ECDD}" destId="{F7290C1D-6DE9-43F7-9D6D-2E21D16953AA}" srcOrd="0" destOrd="2" presId="urn:microsoft.com/office/officeart/2005/8/layout/hList1"/>
    <dgm:cxn modelId="{8D686AAB-FF7D-479F-B86A-37A1C403CC26}" type="presOf" srcId="{83C04684-AEF2-4C55-991A-72E180E79D64}" destId="{C1EEAC26-36A7-4D6F-9CFC-E82D5D6B64FE}" srcOrd="0" destOrd="0" presId="urn:microsoft.com/office/officeart/2005/8/layout/hList1"/>
    <dgm:cxn modelId="{EE6B3951-7E24-4C2E-8FEE-A2B15B1FA11B}" type="presOf" srcId="{5CEF7FB9-980D-4860-B55A-7FD1ECA82C61}" destId="{386B9930-2BEA-4557-9DD4-3FF4D2CCA726}" srcOrd="0" destOrd="2" presId="urn:microsoft.com/office/officeart/2005/8/layout/hList1"/>
    <dgm:cxn modelId="{4255363D-150F-4C48-B455-2B1A209B4B93}" srcId="{83C04684-AEF2-4C55-991A-72E180E79D64}" destId="{2A005307-BB96-43B7-8381-55332E89CFD3}" srcOrd="5" destOrd="0" parTransId="{34C05BD1-BC97-4D15-B629-60B76E4C3031}" sibTransId="{9BA04000-2603-42E4-8685-A51A9197EDEE}"/>
    <dgm:cxn modelId="{4A43E612-4D0B-403A-A01A-CE955C078A02}" srcId="{83C04684-AEF2-4C55-991A-72E180E79D64}" destId="{82B5BDA9-D5B1-4EB1-A2C4-A98C0639ECDD}" srcOrd="2" destOrd="0" parTransId="{DBB066DC-2E78-4004-BE69-82817E26BCB6}" sibTransId="{D3B7046E-9282-4DC1-94F7-E67DEE3B09F5}"/>
    <dgm:cxn modelId="{A70C07C6-DB5C-465F-A7EE-CE27DE6D2CCE}" type="presOf" srcId="{436C26D3-8143-4763-9CEA-13B102D49D2F}" destId="{F62BAF08-5985-4741-9756-98FF7B8D3B6C}" srcOrd="0" destOrd="0" presId="urn:microsoft.com/office/officeart/2005/8/layout/hList1"/>
    <dgm:cxn modelId="{63648F50-3E89-4BDB-AEC5-477776DA5C5C}" type="presParOf" srcId="{8E4B0C27-2415-47A7-BE5E-52D3E372816C}" destId="{71A7C735-B062-4FAD-A47F-CFF83FA4A44A}" srcOrd="0" destOrd="0" presId="urn:microsoft.com/office/officeart/2005/8/layout/hList1"/>
    <dgm:cxn modelId="{21600AA7-1333-42F0-AA40-F8610D170DE4}" type="presParOf" srcId="{71A7C735-B062-4FAD-A47F-CFF83FA4A44A}" destId="{C1EEAC26-36A7-4D6F-9CFC-E82D5D6B64FE}" srcOrd="0" destOrd="0" presId="urn:microsoft.com/office/officeart/2005/8/layout/hList1"/>
    <dgm:cxn modelId="{C7C5B356-4E0D-4BDA-975C-8135B9A9CFF1}" type="presParOf" srcId="{71A7C735-B062-4FAD-A47F-CFF83FA4A44A}" destId="{F7290C1D-6DE9-43F7-9D6D-2E21D16953AA}" srcOrd="1" destOrd="0" presId="urn:microsoft.com/office/officeart/2005/8/layout/hList1"/>
    <dgm:cxn modelId="{A9A226DA-8CDC-4769-991C-CBF0FEA9FB4D}" type="presParOf" srcId="{8E4B0C27-2415-47A7-BE5E-52D3E372816C}" destId="{D0090DBD-6BFD-4575-9F52-A6B4E2D3BEC9}" srcOrd="1" destOrd="0" presId="urn:microsoft.com/office/officeart/2005/8/layout/hList1"/>
    <dgm:cxn modelId="{C2840987-44C2-4917-AA1D-8386EFF4A548}" type="presParOf" srcId="{8E4B0C27-2415-47A7-BE5E-52D3E372816C}" destId="{A70F5D2B-B4EF-4230-AA9A-D88B8CB16CD6}" srcOrd="2" destOrd="0" presId="urn:microsoft.com/office/officeart/2005/8/layout/hList1"/>
    <dgm:cxn modelId="{5F06DA7D-29C1-419E-AF2C-F66E402F0E68}" type="presParOf" srcId="{A70F5D2B-B4EF-4230-AA9A-D88B8CB16CD6}" destId="{F62BAF08-5985-4741-9756-98FF7B8D3B6C}" srcOrd="0" destOrd="0" presId="urn:microsoft.com/office/officeart/2005/8/layout/hList1"/>
    <dgm:cxn modelId="{7FF0515B-14F7-4D01-A5FF-523DA7C3C7C2}" type="presParOf" srcId="{A70F5D2B-B4EF-4230-AA9A-D88B8CB16CD6}" destId="{386B9930-2BEA-4557-9DD4-3FF4D2CCA72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colorful4" csCatId="colorful" phldr="1"/>
      <dgm:spPr/>
      <dgm:t>
        <a:bodyPr/>
        <a:lstStyle/>
        <a:p>
          <a:endParaRPr lang="en-US"/>
        </a:p>
      </dgm:t>
    </dgm:pt>
    <dgm:pt modelId="{FFC9B2A8-8099-4EE4-B21E-726F4DF27A71}">
      <dgm:prSet phldrT="[Text]" custT="1"/>
      <dgm:spPr/>
      <dgm:t>
        <a:bodyPr/>
        <a:lstStyle/>
        <a:p>
          <a:pPr algn="l"/>
          <a:r>
            <a:rPr lang="en-US" sz="2400" dirty="0" smtClean="0"/>
            <a:t>    Example</a:t>
          </a:r>
          <a:endParaRPr lang="en-US" sz="2400" dirty="0"/>
        </a:p>
      </dgm:t>
    </dgm:pt>
    <dgm:pt modelId="{77B68659-533C-420E-A4E6-F4C4077C4AAD}" type="parTrans" cxnId="{86FCB988-5595-472F-B726-9931F6C9EA37}">
      <dgm:prSet/>
      <dgm:spPr/>
      <dgm:t>
        <a:bodyPr/>
        <a:lstStyle/>
        <a:p>
          <a:endParaRPr lang="en-US" sz="1800"/>
        </a:p>
      </dgm:t>
    </dgm:pt>
    <dgm:pt modelId="{0A47E71B-4ABC-4DD2-8C6E-EFD18996ECC5}" type="sibTrans" cxnId="{86FCB988-5595-472F-B726-9931F6C9EA37}">
      <dgm:prSet/>
      <dgm:spPr/>
      <dgm:t>
        <a:bodyPr/>
        <a:lstStyle/>
        <a:p>
          <a:endParaRPr lang="en-US" sz="1800"/>
        </a:p>
      </dgm:t>
    </dgm:pt>
    <dgm:pt modelId="{F8C62C8D-D477-4804-8215-DF922F63B0A5}">
      <dgm:prSet phldrT="[Text]" custT="1"/>
      <dgm:spPr/>
      <dgm:t>
        <a:bodyPr tIns="274320"/>
        <a:lstStyle/>
        <a:p>
          <a:r>
            <a:rPr lang="en-US" sz="1500" dirty="0" smtClean="0"/>
            <a:t>The Half-Moon Outfitters Distribution Center  developed a </a:t>
          </a:r>
          <a:r>
            <a:rPr lang="en-US" sz="1500" dirty="0" err="1" smtClean="0"/>
            <a:t>brownfield</a:t>
          </a:r>
          <a:r>
            <a:rPr lang="en-US" sz="1500" dirty="0" smtClean="0"/>
            <a:t> site  utilizing efficient landscaping, low flow fixtures, and </a:t>
          </a:r>
          <a:r>
            <a:rPr lang="en-US" sz="1500" dirty="0" err="1" smtClean="0"/>
            <a:t>greywater</a:t>
          </a:r>
          <a:r>
            <a:rPr lang="en-US" sz="1500" dirty="0" smtClean="0"/>
            <a:t> reducing potable water use 78%. Energy efficient lighting, occupancy sensors, split system heat pumps, and other measures  made their facility 46% more efficient than a traditional building.</a:t>
          </a:r>
          <a:r>
            <a:rPr lang="en-US" sz="1500" baseline="30000" dirty="0" smtClean="0"/>
            <a:t>3</a:t>
          </a:r>
          <a:endParaRPr lang="en-US" sz="1500" dirty="0"/>
        </a:p>
      </dgm:t>
    </dgm:pt>
    <dgm:pt modelId="{108BC6BE-AC88-4983-BF20-D2C2CEC99A67}" type="parTrans" cxnId="{DB766BB4-FB04-4919-92B4-C93D653CCD46}">
      <dgm:prSet/>
      <dgm:spPr/>
      <dgm:t>
        <a:bodyPr/>
        <a:lstStyle/>
        <a:p>
          <a:endParaRPr lang="en-US" sz="1800"/>
        </a:p>
      </dgm:t>
    </dgm:pt>
    <dgm:pt modelId="{538E3C5D-C666-4F64-A3D9-B82C879BCAF4}" type="sibTrans" cxnId="{DB766BB4-FB04-4919-92B4-C93D653CCD46}">
      <dgm:prSet/>
      <dgm:spPr/>
      <dgm:t>
        <a:bodyPr/>
        <a:lstStyle/>
        <a:p>
          <a:endParaRPr lang="en-US" sz="1800"/>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82645" custScaleY="82645"/>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ScaleX="82645" custScaleY="82645" custLinFactNeighborX="9509" custLinFactNeighborY="15476">
        <dgm:presLayoutVars>
          <dgm:chMax val="0"/>
          <dgm:bulletEnabled val="1"/>
        </dgm:presLayoutVars>
      </dgm:prSet>
      <dgm:spPr/>
      <dgm:t>
        <a:bodyPr/>
        <a:lstStyle/>
        <a:p>
          <a:endParaRPr lang="en-US"/>
        </a:p>
      </dgm:t>
    </dgm:pt>
  </dgm:ptLst>
  <dgm:cxnLst>
    <dgm:cxn modelId="{86FCB988-5595-472F-B726-9931F6C9EA37}" srcId="{706CC38C-CCAA-416E-8B41-25CAA89F1897}" destId="{FFC9B2A8-8099-4EE4-B21E-726F4DF27A71}" srcOrd="0" destOrd="0" parTransId="{77B68659-533C-420E-A4E6-F4C4077C4AAD}" sibTransId="{0A47E71B-4ABC-4DD2-8C6E-EFD18996ECC5}"/>
    <dgm:cxn modelId="{C7FB38F6-72EE-47DC-B465-0C6959899436}" type="presOf" srcId="{F8C62C8D-D477-4804-8215-DF922F63B0A5}" destId="{04D9B468-C7DB-4896-A785-625B2A83C092}" srcOrd="0" destOrd="0" presId="urn:microsoft.com/office/officeart/2005/8/layout/hList2"/>
    <dgm:cxn modelId="{E42E770B-EF76-456F-9274-B74BCF3032AB}" type="presOf" srcId="{706CC38C-CCAA-416E-8B41-25CAA89F1897}" destId="{F48E3D62-5A5C-47D5-8CC0-6C5ECB4A1EE9}" srcOrd="0" destOrd="0" presId="urn:microsoft.com/office/officeart/2005/8/layout/hList2"/>
    <dgm:cxn modelId="{AA8885A4-7922-46B3-994C-687C516B92DA}" type="presOf" srcId="{FFC9B2A8-8099-4EE4-B21E-726F4DF27A71}" destId="{D325A295-D3B8-4E94-8C14-A76270783C88}" srcOrd="0" destOrd="0" presId="urn:microsoft.com/office/officeart/2005/8/layout/hList2"/>
    <dgm:cxn modelId="{DB766BB4-FB04-4919-92B4-C93D653CCD46}" srcId="{FFC9B2A8-8099-4EE4-B21E-726F4DF27A71}" destId="{F8C62C8D-D477-4804-8215-DF922F63B0A5}" srcOrd="0" destOrd="0" parTransId="{108BC6BE-AC88-4983-BF20-D2C2CEC99A67}" sibTransId="{538E3C5D-C666-4F64-A3D9-B82C879BCAF4}"/>
    <dgm:cxn modelId="{665FE305-E8E9-4305-92A9-A72880BF3044}" type="presParOf" srcId="{F48E3D62-5A5C-47D5-8CC0-6C5ECB4A1EE9}" destId="{04692C2A-C643-4A3E-AB35-433D0BFFF17F}" srcOrd="0" destOrd="0" presId="urn:microsoft.com/office/officeart/2005/8/layout/hList2"/>
    <dgm:cxn modelId="{9B22E97A-A15E-4E15-A85C-308C4D9C00FF}" type="presParOf" srcId="{04692C2A-C643-4A3E-AB35-433D0BFFF17F}" destId="{CE974109-CA0F-440F-94D3-0CD624624309}" srcOrd="0" destOrd="0" presId="urn:microsoft.com/office/officeart/2005/8/layout/hList2"/>
    <dgm:cxn modelId="{7BA9A36E-C8A5-4492-9FC5-A000D0525EB3}" type="presParOf" srcId="{04692C2A-C643-4A3E-AB35-433D0BFFF17F}" destId="{04D9B468-C7DB-4896-A785-625B2A83C092}" srcOrd="1" destOrd="0" presId="urn:microsoft.com/office/officeart/2005/8/layout/hList2"/>
    <dgm:cxn modelId="{EC8B7970-58EF-4AAE-BE51-B0AA84E3A5F3}"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C95FD619-E8A2-44E6-AE0B-F99CE6D7E47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412680E-D863-4936-B444-FA1820B9C2A9}">
      <dgm:prSet>
        <dgm:style>
          <a:lnRef idx="1">
            <a:schemeClr val="accent4"/>
          </a:lnRef>
          <a:fillRef idx="3">
            <a:schemeClr val="accent4"/>
          </a:fillRef>
          <a:effectRef idx="2">
            <a:schemeClr val="accent4"/>
          </a:effectRef>
          <a:fontRef idx="minor">
            <a:schemeClr val="lt1"/>
          </a:fontRef>
        </dgm:style>
      </dgm:prSet>
      <dgm:spPr/>
      <dgm:t>
        <a:bodyPr/>
        <a:lstStyle/>
        <a:p>
          <a:pPr rtl="0"/>
          <a:r>
            <a:rPr lang="en-US" dirty="0" smtClean="0"/>
            <a:t>For those companies interested in obtaining green building certification in the U.S., there are a variety of non-profit and government certification programs available to you. These include:</a:t>
          </a:r>
          <a:endParaRPr lang="en-US" dirty="0"/>
        </a:p>
      </dgm:t>
    </dgm:pt>
    <dgm:pt modelId="{9D223D38-23E4-4B89-BEC3-3A94DB5748E6}" type="parTrans" cxnId="{F8D3F665-FEAF-4338-96AD-96C7A9353590}">
      <dgm:prSet/>
      <dgm:spPr/>
      <dgm:t>
        <a:bodyPr/>
        <a:lstStyle/>
        <a:p>
          <a:endParaRPr lang="en-US"/>
        </a:p>
      </dgm:t>
    </dgm:pt>
    <dgm:pt modelId="{375D32B6-F205-48F9-AB40-E1B308181556}" type="sibTrans" cxnId="{F8D3F665-FEAF-4338-96AD-96C7A9353590}">
      <dgm:prSet/>
      <dgm:spPr/>
      <dgm:t>
        <a:bodyPr/>
        <a:lstStyle/>
        <a:p>
          <a:endParaRPr lang="en-US"/>
        </a:p>
      </dgm:t>
    </dgm:pt>
    <dgm:pt modelId="{9E00278D-A49C-4FF7-AA05-A0CA3BC17866}">
      <dgm:prSet custT="1"/>
      <dgm:spPr/>
      <dgm:t>
        <a:bodyPr/>
        <a:lstStyle/>
        <a:p>
          <a:pPr rtl="0"/>
          <a:r>
            <a:rPr lang="en-US" sz="2400" dirty="0" smtClean="0">
              <a:hlinkClick xmlns:r="http://schemas.openxmlformats.org/officeDocument/2006/relationships" r:id="rId1"/>
            </a:rPr>
            <a:t>International Green Construction Code</a:t>
          </a:r>
          <a:endParaRPr lang="en-US" sz="2400" dirty="0"/>
        </a:p>
      </dgm:t>
    </dgm:pt>
    <dgm:pt modelId="{D03FAAFF-69BF-443C-AF01-46106655358C}" type="parTrans" cxnId="{5CB12EE3-0501-4396-ABB0-737B148E49CD}">
      <dgm:prSet/>
      <dgm:spPr/>
      <dgm:t>
        <a:bodyPr/>
        <a:lstStyle/>
        <a:p>
          <a:endParaRPr lang="en-US"/>
        </a:p>
      </dgm:t>
    </dgm:pt>
    <dgm:pt modelId="{702DD3A8-0171-4B9F-B8AB-183C77F93BCD}" type="sibTrans" cxnId="{5CB12EE3-0501-4396-ABB0-737B148E49CD}">
      <dgm:prSet/>
      <dgm:spPr/>
      <dgm:t>
        <a:bodyPr/>
        <a:lstStyle/>
        <a:p>
          <a:endParaRPr lang="en-US"/>
        </a:p>
      </dgm:t>
    </dgm:pt>
    <dgm:pt modelId="{E2905378-A4EB-4486-939B-2B1587DAF496}">
      <dgm:prSet custT="1"/>
      <dgm:spPr/>
      <dgm:t>
        <a:bodyPr/>
        <a:lstStyle/>
        <a:p>
          <a:pPr rtl="0"/>
          <a:r>
            <a:rPr lang="en-US" sz="2400" dirty="0" smtClean="0"/>
            <a:t>US Green Building Council - </a:t>
          </a:r>
          <a:r>
            <a:rPr lang="en-US" sz="2400" dirty="0" smtClean="0">
              <a:hlinkClick xmlns:r="http://schemas.openxmlformats.org/officeDocument/2006/relationships" r:id="rId2"/>
            </a:rPr>
            <a:t>LEED</a:t>
          </a:r>
          <a:r>
            <a:rPr lang="en-US" sz="2400" dirty="0" smtClean="0"/>
            <a:t> </a:t>
          </a:r>
          <a:endParaRPr lang="en-US" sz="1800" dirty="0"/>
        </a:p>
      </dgm:t>
    </dgm:pt>
    <dgm:pt modelId="{B2BE3EBA-4827-49D6-B5A9-E645B77BF485}" type="parTrans" cxnId="{8C4D16A7-1282-4377-A8C2-81B0319550E0}">
      <dgm:prSet/>
      <dgm:spPr/>
      <dgm:t>
        <a:bodyPr/>
        <a:lstStyle/>
        <a:p>
          <a:endParaRPr lang="en-US"/>
        </a:p>
      </dgm:t>
    </dgm:pt>
    <dgm:pt modelId="{E4B4EF75-E26B-4C9E-BA9A-196F157A392C}" type="sibTrans" cxnId="{8C4D16A7-1282-4377-A8C2-81B0319550E0}">
      <dgm:prSet/>
      <dgm:spPr/>
      <dgm:t>
        <a:bodyPr/>
        <a:lstStyle/>
        <a:p>
          <a:endParaRPr lang="en-US"/>
        </a:p>
      </dgm:t>
    </dgm:pt>
    <dgm:pt modelId="{206ABF75-3A33-4C9D-AFE0-D50D39A66B61}">
      <dgm:prSet custT="1"/>
      <dgm:spPr/>
      <dgm:t>
        <a:bodyPr/>
        <a:lstStyle/>
        <a:p>
          <a:pPr rtl="0"/>
          <a:r>
            <a:rPr lang="en-US" sz="2400" dirty="0" smtClean="0"/>
            <a:t>EPA and the U.S. Department of Energy's </a:t>
          </a:r>
          <a:r>
            <a:rPr lang="en-US" sz="2400" u="sng" dirty="0" smtClean="0">
              <a:hlinkClick xmlns:r="http://schemas.openxmlformats.org/officeDocument/2006/relationships" r:id=""/>
            </a:rPr>
            <a:t>ENERGY STAR®</a:t>
          </a:r>
          <a:r>
            <a:rPr lang="en-US" sz="2400" dirty="0" smtClean="0"/>
            <a:t> Green Buildings program</a:t>
          </a:r>
          <a:endParaRPr lang="en-US" sz="2400" dirty="0"/>
        </a:p>
      </dgm:t>
    </dgm:pt>
    <dgm:pt modelId="{E2879072-7744-4191-BBA3-18A44BC4C150}" type="parTrans" cxnId="{D153C8AD-326F-4912-B5F2-73C6D5762D8F}">
      <dgm:prSet/>
      <dgm:spPr/>
      <dgm:t>
        <a:bodyPr/>
        <a:lstStyle/>
        <a:p>
          <a:endParaRPr lang="en-US"/>
        </a:p>
      </dgm:t>
    </dgm:pt>
    <dgm:pt modelId="{CC13FAD1-2162-4001-BC1A-604F7A3D6738}" type="sibTrans" cxnId="{D153C8AD-326F-4912-B5F2-73C6D5762D8F}">
      <dgm:prSet/>
      <dgm:spPr/>
      <dgm:t>
        <a:bodyPr/>
        <a:lstStyle/>
        <a:p>
          <a:endParaRPr lang="en-US"/>
        </a:p>
      </dgm:t>
    </dgm:pt>
    <dgm:pt modelId="{2707B171-B4A4-41C3-AF8D-F1DF15FE85FF}">
      <dgm:prSet custT="1"/>
      <dgm:spPr/>
      <dgm:t>
        <a:bodyPr/>
        <a:lstStyle/>
        <a:p>
          <a:pPr rtl="0"/>
          <a:r>
            <a:rPr lang="en-US" sz="2400" dirty="0" smtClean="0">
              <a:hlinkClick xmlns:r="http://schemas.openxmlformats.org/officeDocument/2006/relationships" r:id="rId3"/>
            </a:rPr>
            <a:t>Living Building Challenge</a:t>
          </a:r>
          <a:endParaRPr lang="en-US" sz="2400" dirty="0"/>
        </a:p>
      </dgm:t>
    </dgm:pt>
    <dgm:pt modelId="{6BF347A4-557A-4E6D-BB1D-05C8D546B6C9}" type="parTrans" cxnId="{130C5929-3A2C-4F4D-B259-9BF9AA0852CB}">
      <dgm:prSet/>
      <dgm:spPr/>
      <dgm:t>
        <a:bodyPr/>
        <a:lstStyle/>
        <a:p>
          <a:endParaRPr lang="en-US"/>
        </a:p>
      </dgm:t>
    </dgm:pt>
    <dgm:pt modelId="{A1BE0891-A45F-4E7B-8519-9B75E16E26C6}" type="sibTrans" cxnId="{130C5929-3A2C-4F4D-B259-9BF9AA0852CB}">
      <dgm:prSet/>
      <dgm:spPr/>
      <dgm:t>
        <a:bodyPr/>
        <a:lstStyle/>
        <a:p>
          <a:endParaRPr lang="en-US"/>
        </a:p>
      </dgm:t>
    </dgm:pt>
    <dgm:pt modelId="{D055242B-4CE3-46D8-B7E8-B0F70393E28F}" type="pres">
      <dgm:prSet presAssocID="{C95FD619-E8A2-44E6-AE0B-F99CE6D7E473}" presName="linear" presStyleCnt="0">
        <dgm:presLayoutVars>
          <dgm:animLvl val="lvl"/>
          <dgm:resizeHandles val="exact"/>
        </dgm:presLayoutVars>
      </dgm:prSet>
      <dgm:spPr/>
      <dgm:t>
        <a:bodyPr/>
        <a:lstStyle/>
        <a:p>
          <a:endParaRPr lang="en-US"/>
        </a:p>
      </dgm:t>
    </dgm:pt>
    <dgm:pt modelId="{FBC1AC9A-4E55-413F-8D2E-038DCC3F17BC}" type="pres">
      <dgm:prSet presAssocID="{6412680E-D863-4936-B444-FA1820B9C2A9}" presName="parentText" presStyleLbl="node1" presStyleIdx="0" presStyleCnt="1" custScaleY="14540" custLinFactNeighborX="-581" custLinFactNeighborY="-17463">
        <dgm:presLayoutVars>
          <dgm:chMax val="0"/>
          <dgm:bulletEnabled val="1"/>
        </dgm:presLayoutVars>
      </dgm:prSet>
      <dgm:spPr/>
      <dgm:t>
        <a:bodyPr/>
        <a:lstStyle/>
        <a:p>
          <a:endParaRPr lang="en-US"/>
        </a:p>
      </dgm:t>
    </dgm:pt>
    <dgm:pt modelId="{6D445A0E-63C9-4C35-B16A-2CEB06DCE338}" type="pres">
      <dgm:prSet presAssocID="{6412680E-D863-4936-B444-FA1820B9C2A9}" presName="childText" presStyleLbl="revTx" presStyleIdx="0" presStyleCnt="1" custScaleY="162376">
        <dgm:presLayoutVars>
          <dgm:bulletEnabled val="1"/>
        </dgm:presLayoutVars>
      </dgm:prSet>
      <dgm:spPr/>
      <dgm:t>
        <a:bodyPr/>
        <a:lstStyle/>
        <a:p>
          <a:endParaRPr lang="en-US"/>
        </a:p>
      </dgm:t>
    </dgm:pt>
  </dgm:ptLst>
  <dgm:cxnLst>
    <dgm:cxn modelId="{8EDA4BD6-D58E-4C00-968F-2921C8FBB081}" type="presOf" srcId="{206ABF75-3A33-4C9D-AFE0-D50D39A66B61}" destId="{6D445A0E-63C9-4C35-B16A-2CEB06DCE338}" srcOrd="0" destOrd="0" presId="urn:microsoft.com/office/officeart/2005/8/layout/vList2"/>
    <dgm:cxn modelId="{5CB12EE3-0501-4396-ABB0-737B148E49CD}" srcId="{6412680E-D863-4936-B444-FA1820B9C2A9}" destId="{9E00278D-A49C-4FF7-AA05-A0CA3BC17866}" srcOrd="3" destOrd="0" parTransId="{D03FAAFF-69BF-443C-AF01-46106655358C}" sibTransId="{702DD3A8-0171-4B9F-B8AB-183C77F93BCD}"/>
    <dgm:cxn modelId="{F8D3F665-FEAF-4338-96AD-96C7A9353590}" srcId="{C95FD619-E8A2-44E6-AE0B-F99CE6D7E473}" destId="{6412680E-D863-4936-B444-FA1820B9C2A9}" srcOrd="0" destOrd="0" parTransId="{9D223D38-23E4-4B89-BEC3-3A94DB5748E6}" sibTransId="{375D32B6-F205-48F9-AB40-E1B308181556}"/>
    <dgm:cxn modelId="{545A19D1-BD82-465E-BE12-CB2EAE7B20B6}" type="presOf" srcId="{6412680E-D863-4936-B444-FA1820B9C2A9}" destId="{FBC1AC9A-4E55-413F-8D2E-038DCC3F17BC}" srcOrd="0" destOrd="0" presId="urn:microsoft.com/office/officeart/2005/8/layout/vList2"/>
    <dgm:cxn modelId="{5E836F1D-3DFA-4B3D-9B55-BE7473389474}" type="presOf" srcId="{E2905378-A4EB-4486-939B-2B1587DAF496}" destId="{6D445A0E-63C9-4C35-B16A-2CEB06DCE338}" srcOrd="0" destOrd="1" presId="urn:microsoft.com/office/officeart/2005/8/layout/vList2"/>
    <dgm:cxn modelId="{130C5929-3A2C-4F4D-B259-9BF9AA0852CB}" srcId="{6412680E-D863-4936-B444-FA1820B9C2A9}" destId="{2707B171-B4A4-41C3-AF8D-F1DF15FE85FF}" srcOrd="2" destOrd="0" parTransId="{6BF347A4-557A-4E6D-BB1D-05C8D546B6C9}" sibTransId="{A1BE0891-A45F-4E7B-8519-9B75E16E26C6}"/>
    <dgm:cxn modelId="{D153C8AD-326F-4912-B5F2-73C6D5762D8F}" srcId="{6412680E-D863-4936-B444-FA1820B9C2A9}" destId="{206ABF75-3A33-4C9D-AFE0-D50D39A66B61}" srcOrd="0" destOrd="0" parTransId="{E2879072-7744-4191-BBA3-18A44BC4C150}" sibTransId="{CC13FAD1-2162-4001-BC1A-604F7A3D6738}"/>
    <dgm:cxn modelId="{F86AA3AF-ED12-40B6-96AE-243BE3AB99A3}" type="presOf" srcId="{9E00278D-A49C-4FF7-AA05-A0CA3BC17866}" destId="{6D445A0E-63C9-4C35-B16A-2CEB06DCE338}" srcOrd="0" destOrd="3" presId="urn:microsoft.com/office/officeart/2005/8/layout/vList2"/>
    <dgm:cxn modelId="{8C4D16A7-1282-4377-A8C2-81B0319550E0}" srcId="{6412680E-D863-4936-B444-FA1820B9C2A9}" destId="{E2905378-A4EB-4486-939B-2B1587DAF496}" srcOrd="1" destOrd="0" parTransId="{B2BE3EBA-4827-49D6-B5A9-E645B77BF485}" sibTransId="{E4B4EF75-E26B-4C9E-BA9A-196F157A392C}"/>
    <dgm:cxn modelId="{C522506A-F6A2-4BF0-B6D6-6F7CD11D7462}" type="presOf" srcId="{2707B171-B4A4-41C3-AF8D-F1DF15FE85FF}" destId="{6D445A0E-63C9-4C35-B16A-2CEB06DCE338}" srcOrd="0" destOrd="2" presId="urn:microsoft.com/office/officeart/2005/8/layout/vList2"/>
    <dgm:cxn modelId="{E98BA9E3-8CD9-4462-8FF9-17C3C9374239}" type="presOf" srcId="{C95FD619-E8A2-44E6-AE0B-F99CE6D7E473}" destId="{D055242B-4CE3-46D8-B7E8-B0F70393E28F}" srcOrd="0" destOrd="0" presId="urn:microsoft.com/office/officeart/2005/8/layout/vList2"/>
    <dgm:cxn modelId="{C7137061-DBB7-4511-850E-2FD478BED787}" type="presParOf" srcId="{D055242B-4CE3-46D8-B7E8-B0F70393E28F}" destId="{FBC1AC9A-4E55-413F-8D2E-038DCC3F17BC}" srcOrd="0" destOrd="0" presId="urn:microsoft.com/office/officeart/2005/8/layout/vList2"/>
    <dgm:cxn modelId="{54DE591D-F00D-42B5-9231-BE6BC1469561}" type="presParOf" srcId="{D055242B-4CE3-46D8-B7E8-B0F70393E28F}" destId="{6D445A0E-63C9-4C35-B16A-2CEB06DCE338}"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Green Building</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custLinFactNeighborX="-59791"/>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ScaleY="55123" custLinFactNeighborX="-8806" custLinFactNeighborY="2394">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263075" custScaleY="128205" custLinFactX="200000" custLinFactNeighborX="261588" custLinFactNeighborY="-59185">
        <dgm:presLayoutVars>
          <dgm:chMax val="0"/>
          <dgm:bulletEnabled val="1"/>
        </dgm:presLayoutVars>
      </dgm:prSet>
      <dgm:spPr/>
      <dgm:t>
        <a:bodyPr/>
        <a:lstStyle/>
        <a:p>
          <a:endParaRPr lang="en-US"/>
        </a:p>
      </dgm:t>
    </dgm:pt>
  </dgm:ptLst>
  <dgm:cxnLst>
    <dgm:cxn modelId="{9C7CEC98-9401-452E-BD33-DA6E20865FBB}" type="presOf" srcId="{FFC9B2A8-8099-4EE4-B21E-726F4DF27A71}" destId="{D325A295-D3B8-4E94-8C14-A76270783C88}"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AD3F764C-60EF-4B85-A4AF-ABEBE4BD6AE3}" type="presOf" srcId="{112CA22B-B042-40A5-9794-0730A5CA5011}" destId="{04D9B468-C7DB-4896-A785-625B2A83C092}" srcOrd="0" destOrd="0" presId="urn:microsoft.com/office/officeart/2005/8/layout/hList2"/>
    <dgm:cxn modelId="{D4D75CAF-C451-43AD-ACB8-0C7CF297D2DD}"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95A31EDC-F391-41E5-BDE2-EDDE2AC03C08}" type="presParOf" srcId="{F48E3D62-5A5C-47D5-8CC0-6C5ECB4A1EE9}" destId="{04692C2A-C643-4A3E-AB35-433D0BFFF17F}" srcOrd="0" destOrd="0" presId="urn:microsoft.com/office/officeart/2005/8/layout/hList2"/>
    <dgm:cxn modelId="{9A92E87F-A49C-4983-9B69-612968D5281D}" type="presParOf" srcId="{04692C2A-C643-4A3E-AB35-433D0BFFF17F}" destId="{CE974109-CA0F-440F-94D3-0CD624624309}" srcOrd="0" destOrd="0" presId="urn:microsoft.com/office/officeart/2005/8/layout/hList2"/>
    <dgm:cxn modelId="{70066C25-818B-4AAD-95FA-CC3DD6F3C031}" type="presParOf" srcId="{04692C2A-C643-4A3E-AB35-433D0BFFF17F}" destId="{04D9B468-C7DB-4896-A785-625B2A83C092}" srcOrd="1" destOrd="0" presId="urn:microsoft.com/office/officeart/2005/8/layout/hList2"/>
    <dgm:cxn modelId="{8B37F070-B11D-49AD-BC72-9BF0DE31E38E}"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5_4" csCatId="accent5" phldr="1"/>
      <dgm:spPr/>
      <dgm:t>
        <a:bodyPr/>
        <a:lstStyle/>
        <a:p>
          <a:endParaRPr lang="en-US"/>
        </a:p>
      </dgm:t>
    </dgm:pt>
    <dgm:pt modelId="{FFC9B2A8-8099-4EE4-B21E-726F4DF27A71}">
      <dgm:prSet phldrT="[Text]" custT="1"/>
      <dgm:spPr/>
      <dgm:t>
        <a:bodyPr/>
        <a:lstStyle/>
        <a:p>
          <a:pPr algn="l"/>
          <a:r>
            <a:rPr lang="en-US" sz="2200" dirty="0" smtClean="0">
              <a:latin typeface="Rockwell" pitchFamily="18" charset="0"/>
            </a:rPr>
            <a:t>Example</a:t>
          </a:r>
          <a:endParaRPr lang="en-US" sz="2200" dirty="0">
            <a:latin typeface="Rockwell" pitchFamily="18" charset="0"/>
          </a:endParaRPr>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400" dirty="0" smtClean="0">
              <a:latin typeface="Rockwell" pitchFamily="18" charset="0"/>
            </a:rPr>
            <a:t>Meijer, Inc, a Midwest superstore, was awarded an award from the EPA’s SmartWay Program for their reduction in idle time for their fleet trucks and for transporting goods for other companies on routes that would otherwise lead to empty trucks.  </a:t>
          </a:r>
          <a:r>
            <a:rPr lang="en-US" sz="1400" baseline="30000" dirty="0" smtClean="0">
              <a:latin typeface="Rockwell" pitchFamily="18" charset="0"/>
            </a:rPr>
            <a:t>3 </a:t>
          </a:r>
          <a:endParaRPr lang="en-US" sz="1400" dirty="0">
            <a:latin typeface="Rockwell" pitchFamily="18" charset="0"/>
          </a:endParaRPr>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92F51103-DBC5-41BF-9697-0B8A012DD41F}"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39489F4D-F465-4CAC-BDAF-56EC6088E059}" type="presOf" srcId="{FFC9B2A8-8099-4EE4-B21E-726F4DF27A71}" destId="{D325A295-D3B8-4E94-8C14-A76270783C88}"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F719A91B-8959-4CCF-B890-0855FB8838B8}" type="presOf" srcId="{706CC38C-CCAA-416E-8B41-25CAA89F1897}" destId="{F48E3D62-5A5C-47D5-8CC0-6C5ECB4A1EE9}" srcOrd="0" destOrd="0" presId="urn:microsoft.com/office/officeart/2005/8/layout/hList2"/>
    <dgm:cxn modelId="{CD1F40AF-EB9D-4BCA-B81C-930FC69603B9}" type="presParOf" srcId="{F48E3D62-5A5C-47D5-8CC0-6C5ECB4A1EE9}" destId="{04692C2A-C643-4A3E-AB35-433D0BFFF17F}" srcOrd="0" destOrd="0" presId="urn:microsoft.com/office/officeart/2005/8/layout/hList2"/>
    <dgm:cxn modelId="{BF420462-2B07-4ECD-9E27-238103D24E06}" type="presParOf" srcId="{04692C2A-C643-4A3E-AB35-433D0BFFF17F}" destId="{CE974109-CA0F-440F-94D3-0CD624624309}" srcOrd="0" destOrd="0" presId="urn:microsoft.com/office/officeart/2005/8/layout/hList2"/>
    <dgm:cxn modelId="{F65A1353-51F0-4260-83B5-FFE1A18ECFE0}" type="presParOf" srcId="{04692C2A-C643-4A3E-AB35-433D0BFFF17F}" destId="{04D9B468-C7DB-4896-A785-625B2A83C092}" srcOrd="1" destOrd="0" presId="urn:microsoft.com/office/officeart/2005/8/layout/hList2"/>
    <dgm:cxn modelId="{6B8D8102-9B6D-4462-8BEC-DE58B4149E49}"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2057B6B5-DBB5-440F-979B-E1983A22265A}"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62BF8605-2381-4EB8-9FEC-E69089EFDE2D}">
      <dgm:prSet custT="1"/>
      <dgm:spPr/>
      <dgm:t>
        <a:bodyPr/>
        <a:lstStyle/>
        <a:p>
          <a:pPr rtl="0"/>
          <a:r>
            <a:rPr lang="en-US" sz="2000" dirty="0" smtClean="0"/>
            <a:t>Idle Reduction</a:t>
          </a:r>
          <a:endParaRPr lang="en-US" sz="2000" dirty="0"/>
        </a:p>
      </dgm:t>
    </dgm:pt>
    <dgm:pt modelId="{2E8744F3-D7BF-4219-A856-69BF0E6D19BA}" type="parTrans" cxnId="{B750E20D-61F6-47C5-A107-A51E96B84600}">
      <dgm:prSet/>
      <dgm:spPr/>
      <dgm:t>
        <a:bodyPr/>
        <a:lstStyle/>
        <a:p>
          <a:endParaRPr lang="en-US"/>
        </a:p>
      </dgm:t>
    </dgm:pt>
    <dgm:pt modelId="{CBC75BEE-A19F-4ED2-953B-7825FC13986E}" type="sibTrans" cxnId="{B750E20D-61F6-47C5-A107-A51E96B84600}">
      <dgm:prSet/>
      <dgm:spPr/>
      <dgm:t>
        <a:bodyPr/>
        <a:lstStyle/>
        <a:p>
          <a:endParaRPr lang="en-US"/>
        </a:p>
      </dgm:t>
    </dgm:pt>
    <dgm:pt modelId="{3991BF35-097B-4F6B-8084-A930BBE3ADDB}">
      <dgm:prSet custT="1"/>
      <dgm:spPr/>
      <dgm:t>
        <a:bodyPr/>
        <a:lstStyle/>
        <a:p>
          <a:pPr rtl="0">
            <a:spcAft>
              <a:spcPts val="600"/>
            </a:spcAft>
          </a:pPr>
          <a:r>
            <a:rPr lang="en-US" sz="1400" dirty="0" smtClean="0"/>
            <a:t>Excess idling not only increases gas costs, but it puts unnecessary wear on the engine and could cause health issues for drivers from the fumes.</a:t>
          </a:r>
          <a:r>
            <a:rPr lang="en-US" sz="1400" baseline="30000" dirty="0" smtClean="0"/>
            <a:t> 1 </a:t>
          </a:r>
          <a:endParaRPr lang="en-US" sz="1400" dirty="0"/>
        </a:p>
      </dgm:t>
    </dgm:pt>
    <dgm:pt modelId="{CCD5E4F8-B067-4C63-A56B-4B98CC4165E8}" type="parTrans" cxnId="{27B2AF69-BBC9-48D9-A767-CFEF4A2DE70C}">
      <dgm:prSet/>
      <dgm:spPr/>
      <dgm:t>
        <a:bodyPr/>
        <a:lstStyle/>
        <a:p>
          <a:endParaRPr lang="en-US"/>
        </a:p>
      </dgm:t>
    </dgm:pt>
    <dgm:pt modelId="{7F070BA9-78CD-430C-A438-B58BF450B586}" type="sibTrans" cxnId="{27B2AF69-BBC9-48D9-A767-CFEF4A2DE70C}">
      <dgm:prSet/>
      <dgm:spPr/>
      <dgm:t>
        <a:bodyPr/>
        <a:lstStyle/>
        <a:p>
          <a:endParaRPr lang="en-US"/>
        </a:p>
      </dgm:t>
    </dgm:pt>
    <dgm:pt modelId="{28C7EFF3-C607-4C13-B1FD-4A58EF5FE671}">
      <dgm:prSet custT="1"/>
      <dgm:spPr/>
      <dgm:t>
        <a:bodyPr/>
        <a:lstStyle/>
        <a:p>
          <a:pPr rtl="0">
            <a:spcAft>
              <a:spcPts val="600"/>
            </a:spcAft>
          </a:pPr>
          <a:r>
            <a:rPr lang="en-US" sz="1400" dirty="0" smtClean="0"/>
            <a:t>If an engine burns about a gallon an hour while idling, idles about 6 hours a day, and runs 300 days a year, then 1800 gallons of gas are wasted a year, which can easily cost thousands of dollars. </a:t>
          </a:r>
          <a:r>
            <a:rPr lang="en-US" sz="1400" baseline="30000" dirty="0" smtClean="0"/>
            <a:t>1 </a:t>
          </a:r>
          <a:endParaRPr lang="en-US" sz="1400" dirty="0"/>
        </a:p>
      </dgm:t>
    </dgm:pt>
    <dgm:pt modelId="{9F3FF9D3-1A6B-4239-BCA5-CD9D6D9085B9}" type="parTrans" cxnId="{87AF90E9-E992-4EE9-9BD6-085171C90DF2}">
      <dgm:prSet/>
      <dgm:spPr/>
      <dgm:t>
        <a:bodyPr/>
        <a:lstStyle/>
        <a:p>
          <a:endParaRPr lang="en-US"/>
        </a:p>
      </dgm:t>
    </dgm:pt>
    <dgm:pt modelId="{EEDE8C62-5816-4AA9-BFFE-D5B245777271}" type="sibTrans" cxnId="{87AF90E9-E992-4EE9-9BD6-085171C90DF2}">
      <dgm:prSet/>
      <dgm:spPr/>
      <dgm:t>
        <a:bodyPr/>
        <a:lstStyle/>
        <a:p>
          <a:endParaRPr lang="en-US"/>
        </a:p>
      </dgm:t>
    </dgm:pt>
    <dgm:pt modelId="{0AFE1C31-0519-4C7C-8800-AABA7E935572}">
      <dgm:prSet custT="1"/>
      <dgm:spPr/>
      <dgm:t>
        <a:bodyPr/>
        <a:lstStyle/>
        <a:p>
          <a:pPr rtl="0">
            <a:spcAft>
              <a:spcPts val="600"/>
            </a:spcAft>
          </a:pPr>
          <a:r>
            <a:rPr lang="en-US" sz="1400" dirty="0" smtClean="0"/>
            <a:t>Newer engines have been designed to reduce the amount of gas used to restart, making it more economical to restart the engine rather than leave it running while stopped. </a:t>
          </a:r>
          <a:r>
            <a:rPr lang="en-US" sz="1400" baseline="30000" dirty="0" smtClean="0"/>
            <a:t>1 </a:t>
          </a:r>
          <a:endParaRPr lang="en-US" sz="1400" dirty="0"/>
        </a:p>
      </dgm:t>
    </dgm:pt>
    <dgm:pt modelId="{6403B6F2-DC1F-428A-9F02-56C1535CBA36}" type="parTrans" cxnId="{26FA0115-939A-4653-8728-F33993B3E89A}">
      <dgm:prSet/>
      <dgm:spPr/>
      <dgm:t>
        <a:bodyPr/>
        <a:lstStyle/>
        <a:p>
          <a:endParaRPr lang="en-US"/>
        </a:p>
      </dgm:t>
    </dgm:pt>
    <dgm:pt modelId="{354533B4-FBBB-44C1-A280-B120F2E4818E}" type="sibTrans" cxnId="{26FA0115-939A-4653-8728-F33993B3E89A}">
      <dgm:prSet/>
      <dgm:spPr/>
      <dgm:t>
        <a:bodyPr/>
        <a:lstStyle/>
        <a:p>
          <a:endParaRPr lang="en-US"/>
        </a:p>
      </dgm:t>
    </dgm:pt>
    <dgm:pt modelId="{835321E4-B7F1-4529-90B3-892B5FA017C2}">
      <dgm:prSet custT="1"/>
      <dgm:spPr/>
      <dgm:t>
        <a:bodyPr/>
        <a:lstStyle/>
        <a:p>
          <a:pPr rtl="0">
            <a:spcAft>
              <a:spcPts val="600"/>
            </a:spcAft>
          </a:pPr>
          <a:r>
            <a:rPr lang="en-US" sz="1400" dirty="0" smtClean="0"/>
            <a:t>Reduce Empty Vehicles</a:t>
          </a:r>
          <a:endParaRPr lang="en-US" sz="1400" dirty="0"/>
        </a:p>
      </dgm:t>
    </dgm:pt>
    <dgm:pt modelId="{CF40112F-7F73-41D9-953F-BE179D07B23C}" type="parTrans" cxnId="{F8FDCA32-F04B-495B-8D0C-891D0E521B92}">
      <dgm:prSet/>
      <dgm:spPr/>
      <dgm:t>
        <a:bodyPr/>
        <a:lstStyle/>
        <a:p>
          <a:endParaRPr lang="en-US"/>
        </a:p>
      </dgm:t>
    </dgm:pt>
    <dgm:pt modelId="{102033E6-03FE-432E-854D-D7856AE86568}" type="sibTrans" cxnId="{F8FDCA32-F04B-495B-8D0C-891D0E521B92}">
      <dgm:prSet/>
      <dgm:spPr/>
      <dgm:t>
        <a:bodyPr/>
        <a:lstStyle/>
        <a:p>
          <a:endParaRPr lang="en-US"/>
        </a:p>
      </dgm:t>
    </dgm:pt>
    <dgm:pt modelId="{CC821D69-79CF-4B72-957E-E128D46F19EA}">
      <dgm:prSet custT="1"/>
      <dgm:spPr/>
      <dgm:t>
        <a:bodyPr/>
        <a:lstStyle/>
        <a:p>
          <a:pPr rtl="0">
            <a:spcAft>
              <a:spcPts val="600"/>
            </a:spcAft>
          </a:pPr>
          <a:r>
            <a:rPr lang="en-US" sz="1400" dirty="0" smtClean="0"/>
            <a:t>Companies participating in Take-Back Programs (see End of Life lesson) can use the input vehicle to bring back recyclable, reusable, or remanufacturable products to the company, thereby eliminating the empty space.</a:t>
          </a:r>
          <a:endParaRPr lang="en-US" sz="1400" dirty="0"/>
        </a:p>
      </dgm:t>
    </dgm:pt>
    <dgm:pt modelId="{7284230D-F39B-4808-9B24-9DD82DC48EB3}" type="parTrans" cxnId="{C8D377B5-2CC4-46EC-8127-FC7592B4C9FB}">
      <dgm:prSet/>
      <dgm:spPr/>
      <dgm:t>
        <a:bodyPr/>
        <a:lstStyle/>
        <a:p>
          <a:endParaRPr lang="en-US"/>
        </a:p>
      </dgm:t>
    </dgm:pt>
    <dgm:pt modelId="{A936FABE-F59A-4C4B-B4D4-2B454FB4E0BC}" type="sibTrans" cxnId="{C8D377B5-2CC4-46EC-8127-FC7592B4C9FB}">
      <dgm:prSet/>
      <dgm:spPr/>
      <dgm:t>
        <a:bodyPr/>
        <a:lstStyle/>
        <a:p>
          <a:endParaRPr lang="en-US"/>
        </a:p>
      </dgm:t>
    </dgm:pt>
    <dgm:pt modelId="{77378142-397E-49B9-AE27-91ABBAAFF291}">
      <dgm:prSet custT="1"/>
      <dgm:spPr/>
      <dgm:t>
        <a:bodyPr/>
        <a:lstStyle/>
        <a:p>
          <a:pPr rtl="0"/>
          <a:r>
            <a:rPr lang="en-US" sz="2000" dirty="0" smtClean="0"/>
            <a:t>Green Logistics</a:t>
          </a:r>
          <a:endParaRPr lang="en-US" sz="2000" dirty="0"/>
        </a:p>
      </dgm:t>
    </dgm:pt>
    <dgm:pt modelId="{914BA2B3-011E-4BFA-A727-87E523A38373}" type="parTrans" cxnId="{A82F5F03-E920-4065-B62C-9269738F26E9}">
      <dgm:prSet/>
      <dgm:spPr/>
      <dgm:t>
        <a:bodyPr/>
        <a:lstStyle/>
        <a:p>
          <a:endParaRPr lang="en-US"/>
        </a:p>
      </dgm:t>
    </dgm:pt>
    <dgm:pt modelId="{F7A872A0-5A00-402E-A870-9F9EE6FA9978}" type="sibTrans" cxnId="{A82F5F03-E920-4065-B62C-9269738F26E9}">
      <dgm:prSet/>
      <dgm:spPr/>
      <dgm:t>
        <a:bodyPr/>
        <a:lstStyle/>
        <a:p>
          <a:endParaRPr lang="en-US"/>
        </a:p>
      </dgm:t>
    </dgm:pt>
    <dgm:pt modelId="{48F5F70E-79D6-45E3-A738-D8BBDF3A47C5}">
      <dgm:prSet custT="1"/>
      <dgm:spPr/>
      <dgm:t>
        <a:bodyPr/>
        <a:lstStyle/>
        <a:p>
          <a:pPr rtl="0">
            <a:spcAft>
              <a:spcPts val="600"/>
            </a:spcAft>
          </a:pPr>
          <a:r>
            <a:rPr lang="en-US" sz="1400" dirty="0" smtClean="0"/>
            <a:t>Reduce distance traveled per shipment.</a:t>
          </a:r>
          <a:endParaRPr lang="en-US" sz="1400" dirty="0"/>
        </a:p>
      </dgm:t>
    </dgm:pt>
    <dgm:pt modelId="{38305C5B-03D8-4252-ABE8-FE6AE8AB53F7}" type="parTrans" cxnId="{46DAF1FE-7F60-440A-9FB7-8C921F6CC399}">
      <dgm:prSet/>
      <dgm:spPr/>
      <dgm:t>
        <a:bodyPr/>
        <a:lstStyle/>
        <a:p>
          <a:endParaRPr lang="en-US"/>
        </a:p>
      </dgm:t>
    </dgm:pt>
    <dgm:pt modelId="{42526632-512B-4F6A-AE8A-E78395ECA030}" type="sibTrans" cxnId="{46DAF1FE-7F60-440A-9FB7-8C921F6CC399}">
      <dgm:prSet/>
      <dgm:spPr/>
      <dgm:t>
        <a:bodyPr/>
        <a:lstStyle/>
        <a:p>
          <a:endParaRPr lang="en-US"/>
        </a:p>
      </dgm:t>
    </dgm:pt>
    <dgm:pt modelId="{593873D2-AEBC-40E7-B7FA-0A42ABDA01DE}">
      <dgm:prSet custT="1"/>
      <dgm:spPr/>
      <dgm:t>
        <a:bodyPr/>
        <a:lstStyle/>
        <a:p>
          <a:pPr rtl="0">
            <a:spcAft>
              <a:spcPts val="600"/>
            </a:spcAft>
          </a:pPr>
          <a:r>
            <a:rPr lang="en-US" sz="1400" dirty="0" smtClean="0"/>
            <a:t>Better trip planning can decrease the amount of miles driven, thereby reducing the amount of gas needed to transport the same amount of goods from point A to B. </a:t>
          </a:r>
          <a:endParaRPr lang="en-US" sz="1400" dirty="0"/>
        </a:p>
      </dgm:t>
    </dgm:pt>
    <dgm:pt modelId="{DCDD40B7-DF00-4F3B-AA70-3901CAC6C21B}" type="parTrans" cxnId="{6252FFDC-941F-436F-83F3-D8646D01572C}">
      <dgm:prSet/>
      <dgm:spPr/>
      <dgm:t>
        <a:bodyPr/>
        <a:lstStyle/>
        <a:p>
          <a:endParaRPr lang="en-US"/>
        </a:p>
      </dgm:t>
    </dgm:pt>
    <dgm:pt modelId="{331D7210-DC1E-4E7D-A4BA-557BF71613DA}" type="sibTrans" cxnId="{6252FFDC-941F-436F-83F3-D8646D01572C}">
      <dgm:prSet/>
      <dgm:spPr/>
      <dgm:t>
        <a:bodyPr/>
        <a:lstStyle/>
        <a:p>
          <a:endParaRPr lang="en-US"/>
        </a:p>
      </dgm:t>
    </dgm:pt>
    <dgm:pt modelId="{3F6186E8-3E29-47B8-95D9-78C0486CE895}">
      <dgm:prSet custT="1"/>
      <dgm:spPr/>
      <dgm:t>
        <a:bodyPr/>
        <a:lstStyle/>
        <a:p>
          <a:pPr rtl="0">
            <a:spcAft>
              <a:spcPts val="600"/>
            </a:spcAft>
          </a:pPr>
          <a:endParaRPr lang="en-US" sz="1400" dirty="0"/>
        </a:p>
      </dgm:t>
    </dgm:pt>
    <dgm:pt modelId="{C25A760B-7768-4CC2-8955-AB137273A174}" type="parTrans" cxnId="{8F44B814-11E0-4648-AE88-1916B5E9FCEA}">
      <dgm:prSet/>
      <dgm:spPr/>
      <dgm:t>
        <a:bodyPr/>
        <a:lstStyle/>
        <a:p>
          <a:endParaRPr lang="en-US"/>
        </a:p>
      </dgm:t>
    </dgm:pt>
    <dgm:pt modelId="{12F03C9B-8C5A-4B95-9F93-B2A551C027A5}" type="sibTrans" cxnId="{8F44B814-11E0-4648-AE88-1916B5E9FCEA}">
      <dgm:prSet/>
      <dgm:spPr/>
      <dgm:t>
        <a:bodyPr/>
        <a:lstStyle/>
        <a:p>
          <a:endParaRPr lang="en-US"/>
        </a:p>
      </dgm:t>
    </dgm:pt>
    <dgm:pt modelId="{56BD72D2-F913-42B8-8D28-AAFE5D3B7744}" type="pres">
      <dgm:prSet presAssocID="{2057B6B5-DBB5-440F-979B-E1983A22265A}" presName="linear" presStyleCnt="0">
        <dgm:presLayoutVars>
          <dgm:animLvl val="lvl"/>
          <dgm:resizeHandles val="exact"/>
        </dgm:presLayoutVars>
      </dgm:prSet>
      <dgm:spPr/>
      <dgm:t>
        <a:bodyPr/>
        <a:lstStyle/>
        <a:p>
          <a:endParaRPr lang="en-US"/>
        </a:p>
      </dgm:t>
    </dgm:pt>
    <dgm:pt modelId="{1DEB93B6-53B7-4E65-8B1F-A76A07BD1697}" type="pres">
      <dgm:prSet presAssocID="{62BF8605-2381-4EB8-9FEC-E69089EFDE2D}" presName="parentText" presStyleLbl="node1" presStyleIdx="0" presStyleCnt="2" custScaleY="42379">
        <dgm:presLayoutVars>
          <dgm:chMax val="0"/>
          <dgm:bulletEnabled val="1"/>
        </dgm:presLayoutVars>
      </dgm:prSet>
      <dgm:spPr/>
      <dgm:t>
        <a:bodyPr/>
        <a:lstStyle/>
        <a:p>
          <a:endParaRPr lang="en-US"/>
        </a:p>
      </dgm:t>
    </dgm:pt>
    <dgm:pt modelId="{AAAD160A-9421-41B0-86C8-4D543EC820E7}" type="pres">
      <dgm:prSet presAssocID="{62BF8605-2381-4EB8-9FEC-E69089EFDE2D}" presName="childText" presStyleLbl="revTx" presStyleIdx="0" presStyleCnt="2">
        <dgm:presLayoutVars>
          <dgm:bulletEnabled val="1"/>
        </dgm:presLayoutVars>
      </dgm:prSet>
      <dgm:spPr/>
      <dgm:t>
        <a:bodyPr/>
        <a:lstStyle/>
        <a:p>
          <a:endParaRPr lang="en-US"/>
        </a:p>
      </dgm:t>
    </dgm:pt>
    <dgm:pt modelId="{EEA47B02-3B1E-4DD1-837C-DBB2719B4D17}" type="pres">
      <dgm:prSet presAssocID="{77378142-397E-49B9-AE27-91ABBAAFF291}" presName="parentText" presStyleLbl="node1" presStyleIdx="1" presStyleCnt="2" custScaleY="42379">
        <dgm:presLayoutVars>
          <dgm:chMax val="0"/>
          <dgm:bulletEnabled val="1"/>
        </dgm:presLayoutVars>
      </dgm:prSet>
      <dgm:spPr/>
      <dgm:t>
        <a:bodyPr/>
        <a:lstStyle/>
        <a:p>
          <a:endParaRPr lang="en-US"/>
        </a:p>
      </dgm:t>
    </dgm:pt>
    <dgm:pt modelId="{1B8C6476-7228-432D-8454-D47A9F3F1D5F}" type="pres">
      <dgm:prSet presAssocID="{77378142-397E-49B9-AE27-91ABBAAFF291}" presName="childText" presStyleLbl="revTx" presStyleIdx="1" presStyleCnt="2">
        <dgm:presLayoutVars>
          <dgm:bulletEnabled val="1"/>
        </dgm:presLayoutVars>
      </dgm:prSet>
      <dgm:spPr/>
      <dgm:t>
        <a:bodyPr/>
        <a:lstStyle/>
        <a:p>
          <a:endParaRPr lang="en-US"/>
        </a:p>
      </dgm:t>
    </dgm:pt>
  </dgm:ptLst>
  <dgm:cxnLst>
    <dgm:cxn modelId="{04B7DF27-9611-4F56-9EBA-57ED3B6DBD6B}" type="presOf" srcId="{CC821D69-79CF-4B72-957E-E128D46F19EA}" destId="{1B8C6476-7228-432D-8454-D47A9F3F1D5F}" srcOrd="0" destOrd="3" presId="urn:microsoft.com/office/officeart/2005/8/layout/vList2"/>
    <dgm:cxn modelId="{A82F5F03-E920-4065-B62C-9269738F26E9}" srcId="{2057B6B5-DBB5-440F-979B-E1983A22265A}" destId="{77378142-397E-49B9-AE27-91ABBAAFF291}" srcOrd="1" destOrd="0" parTransId="{914BA2B3-011E-4BFA-A727-87E523A38373}" sibTransId="{F7A872A0-5A00-402E-A870-9F9EE6FA9978}"/>
    <dgm:cxn modelId="{B750E20D-61F6-47C5-A107-A51E96B84600}" srcId="{2057B6B5-DBB5-440F-979B-E1983A22265A}" destId="{62BF8605-2381-4EB8-9FEC-E69089EFDE2D}" srcOrd="0" destOrd="0" parTransId="{2E8744F3-D7BF-4219-A856-69BF0E6D19BA}" sibTransId="{CBC75BEE-A19F-4ED2-953B-7825FC13986E}"/>
    <dgm:cxn modelId="{538D387B-6124-4691-82C8-3BDBF5FE98E3}" type="presOf" srcId="{77378142-397E-49B9-AE27-91ABBAAFF291}" destId="{EEA47B02-3B1E-4DD1-837C-DBB2719B4D17}" srcOrd="0" destOrd="0" presId="urn:microsoft.com/office/officeart/2005/8/layout/vList2"/>
    <dgm:cxn modelId="{19EC5E7B-0048-4D49-BBF2-934AABAAA335}" type="presOf" srcId="{62BF8605-2381-4EB8-9FEC-E69089EFDE2D}" destId="{1DEB93B6-53B7-4E65-8B1F-A76A07BD1697}" srcOrd="0" destOrd="0" presId="urn:microsoft.com/office/officeart/2005/8/layout/vList2"/>
    <dgm:cxn modelId="{56BE3F40-22B3-46DB-98BD-CE9BB2E3C3D8}" type="presOf" srcId="{28C7EFF3-C607-4C13-B1FD-4A58EF5FE671}" destId="{AAAD160A-9421-41B0-86C8-4D543EC820E7}" srcOrd="0" destOrd="1" presId="urn:microsoft.com/office/officeart/2005/8/layout/vList2"/>
    <dgm:cxn modelId="{38E4E779-7119-4A4D-A6DF-DA2905B7698D}" type="presOf" srcId="{593873D2-AEBC-40E7-B7FA-0A42ABDA01DE}" destId="{1B8C6476-7228-432D-8454-D47A9F3F1D5F}" srcOrd="0" destOrd="1" presId="urn:microsoft.com/office/officeart/2005/8/layout/vList2"/>
    <dgm:cxn modelId="{8F44B814-11E0-4648-AE88-1916B5E9FCEA}" srcId="{62BF8605-2381-4EB8-9FEC-E69089EFDE2D}" destId="{3F6186E8-3E29-47B8-95D9-78C0486CE895}" srcOrd="2" destOrd="0" parTransId="{C25A760B-7768-4CC2-8955-AB137273A174}" sibTransId="{12F03C9B-8C5A-4B95-9F93-B2A551C027A5}"/>
    <dgm:cxn modelId="{26FA0115-939A-4653-8728-F33993B3E89A}" srcId="{62BF8605-2381-4EB8-9FEC-E69089EFDE2D}" destId="{0AFE1C31-0519-4C7C-8800-AABA7E935572}" srcOrd="1" destOrd="0" parTransId="{6403B6F2-DC1F-428A-9F02-56C1535CBA36}" sibTransId="{354533B4-FBBB-44C1-A280-B120F2E4818E}"/>
    <dgm:cxn modelId="{2F4D18A3-2F39-4AF8-8B9E-FFB72DCB124C}" type="presOf" srcId="{835321E4-B7F1-4529-90B3-892B5FA017C2}" destId="{1B8C6476-7228-432D-8454-D47A9F3F1D5F}" srcOrd="0" destOrd="2" presId="urn:microsoft.com/office/officeart/2005/8/layout/vList2"/>
    <dgm:cxn modelId="{CCE9EA37-C867-439A-B915-ABB0B2CD7FF5}" type="presOf" srcId="{3F6186E8-3E29-47B8-95D9-78C0486CE895}" destId="{AAAD160A-9421-41B0-86C8-4D543EC820E7}" srcOrd="0" destOrd="3" presId="urn:microsoft.com/office/officeart/2005/8/layout/vList2"/>
    <dgm:cxn modelId="{09A9B8FB-6A1A-4FAB-B839-C2359FA57BA9}" type="presOf" srcId="{48F5F70E-79D6-45E3-A738-D8BBDF3A47C5}" destId="{1B8C6476-7228-432D-8454-D47A9F3F1D5F}" srcOrd="0" destOrd="0" presId="urn:microsoft.com/office/officeart/2005/8/layout/vList2"/>
    <dgm:cxn modelId="{F8FDCA32-F04B-495B-8D0C-891D0E521B92}" srcId="{77378142-397E-49B9-AE27-91ABBAAFF291}" destId="{835321E4-B7F1-4529-90B3-892B5FA017C2}" srcOrd="1" destOrd="0" parTransId="{CF40112F-7F73-41D9-953F-BE179D07B23C}" sibTransId="{102033E6-03FE-432E-854D-D7856AE86568}"/>
    <dgm:cxn modelId="{C8D377B5-2CC4-46EC-8127-FC7592B4C9FB}" srcId="{835321E4-B7F1-4529-90B3-892B5FA017C2}" destId="{CC821D69-79CF-4B72-957E-E128D46F19EA}" srcOrd="0" destOrd="0" parTransId="{7284230D-F39B-4808-9B24-9DD82DC48EB3}" sibTransId="{A936FABE-F59A-4C4B-B4D4-2B454FB4E0BC}"/>
    <dgm:cxn modelId="{8445D951-4C8C-4038-B506-32BBDA63F0D5}" type="presOf" srcId="{3991BF35-097B-4F6B-8084-A930BBE3ADDB}" destId="{AAAD160A-9421-41B0-86C8-4D543EC820E7}" srcOrd="0" destOrd="0" presId="urn:microsoft.com/office/officeart/2005/8/layout/vList2"/>
    <dgm:cxn modelId="{20587B3F-A0EA-4D4C-8230-2A3F917487BD}" type="presOf" srcId="{0AFE1C31-0519-4C7C-8800-AABA7E935572}" destId="{AAAD160A-9421-41B0-86C8-4D543EC820E7}" srcOrd="0" destOrd="2" presId="urn:microsoft.com/office/officeart/2005/8/layout/vList2"/>
    <dgm:cxn modelId="{27B2AF69-BBC9-48D9-A767-CFEF4A2DE70C}" srcId="{62BF8605-2381-4EB8-9FEC-E69089EFDE2D}" destId="{3991BF35-097B-4F6B-8084-A930BBE3ADDB}" srcOrd="0" destOrd="0" parTransId="{CCD5E4F8-B067-4C63-A56B-4B98CC4165E8}" sibTransId="{7F070BA9-78CD-430C-A438-B58BF450B586}"/>
    <dgm:cxn modelId="{87AF90E9-E992-4EE9-9BD6-085171C90DF2}" srcId="{3991BF35-097B-4F6B-8084-A930BBE3ADDB}" destId="{28C7EFF3-C607-4C13-B1FD-4A58EF5FE671}" srcOrd="0" destOrd="0" parTransId="{9F3FF9D3-1A6B-4239-BCA5-CD9D6D9085B9}" sibTransId="{EEDE8C62-5816-4AA9-BFFE-D5B245777271}"/>
    <dgm:cxn modelId="{46DAF1FE-7F60-440A-9FB7-8C921F6CC399}" srcId="{77378142-397E-49B9-AE27-91ABBAAFF291}" destId="{48F5F70E-79D6-45E3-A738-D8BBDF3A47C5}" srcOrd="0" destOrd="0" parTransId="{38305C5B-03D8-4252-ABE8-FE6AE8AB53F7}" sibTransId="{42526632-512B-4F6A-AE8A-E78395ECA030}"/>
    <dgm:cxn modelId="{6252FFDC-941F-436F-83F3-D8646D01572C}" srcId="{48F5F70E-79D6-45E3-A738-D8BBDF3A47C5}" destId="{593873D2-AEBC-40E7-B7FA-0A42ABDA01DE}" srcOrd="0" destOrd="0" parTransId="{DCDD40B7-DF00-4F3B-AA70-3901CAC6C21B}" sibTransId="{331D7210-DC1E-4E7D-A4BA-557BF71613DA}"/>
    <dgm:cxn modelId="{EFDEE11B-89FE-4A01-815F-FEEEBBF99E5F}" type="presOf" srcId="{2057B6B5-DBB5-440F-979B-E1983A22265A}" destId="{56BD72D2-F913-42B8-8D28-AAFE5D3B7744}" srcOrd="0" destOrd="0" presId="urn:microsoft.com/office/officeart/2005/8/layout/vList2"/>
    <dgm:cxn modelId="{83456D8D-4399-4648-A38C-D03257DD0F7F}" type="presParOf" srcId="{56BD72D2-F913-42B8-8D28-AAFE5D3B7744}" destId="{1DEB93B6-53B7-4E65-8B1F-A76A07BD1697}" srcOrd="0" destOrd="0" presId="urn:microsoft.com/office/officeart/2005/8/layout/vList2"/>
    <dgm:cxn modelId="{F0A3B4F1-42E9-431F-902A-D9E96021D649}" type="presParOf" srcId="{56BD72D2-F913-42B8-8D28-AAFE5D3B7744}" destId="{AAAD160A-9421-41B0-86C8-4D543EC820E7}" srcOrd="1" destOrd="0" presId="urn:microsoft.com/office/officeart/2005/8/layout/vList2"/>
    <dgm:cxn modelId="{36ED7C59-84F6-429B-A81A-18AF2906DE55}" type="presParOf" srcId="{56BD72D2-F913-42B8-8D28-AAFE5D3B7744}" destId="{EEA47B02-3B1E-4DD1-837C-DBB2719B4D17}" srcOrd="2" destOrd="0" presId="urn:microsoft.com/office/officeart/2005/8/layout/vList2"/>
    <dgm:cxn modelId="{82EC4105-8F23-4037-B2A5-95A56470DFC9}" type="presParOf" srcId="{56BD72D2-F913-42B8-8D28-AAFE5D3B7744}" destId="{1B8C6476-7228-432D-8454-D47A9F3F1D5F}"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colorful4" csCatId="colorful" phldr="1"/>
      <dgm:spPr/>
      <dgm:t>
        <a:bodyPr/>
        <a:lstStyle/>
        <a:p>
          <a:endParaRPr lang="en-US"/>
        </a:p>
      </dgm:t>
    </dgm:pt>
    <dgm:pt modelId="{FFC9B2A8-8099-4EE4-B21E-726F4DF27A71}">
      <dgm:prSet phldrT="[Text]" custT="1"/>
      <dgm:spPr/>
      <dgm:t>
        <a:bodyPr/>
        <a:lstStyle/>
        <a:p>
          <a:pPr algn="l"/>
          <a:r>
            <a:rPr lang="en-US" sz="2200" dirty="0" smtClean="0">
              <a:latin typeface="Rockwell" pitchFamily="18" charset="0"/>
            </a:rPr>
            <a:t>Example</a:t>
          </a:r>
          <a:endParaRPr lang="en-US" sz="2200" dirty="0">
            <a:latin typeface="Rockwell" pitchFamily="18" charset="0"/>
          </a:endParaRPr>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latin typeface="Rockwell" pitchFamily="18" charset="0"/>
            </a:rPr>
            <a:t>Wal-Mart was able to deliver 77 million more cases while cutting 111 million miles driven by reducing the number of miles driven per route. The goal is to double the fleet efficiency  by 2015. </a:t>
          </a:r>
          <a:r>
            <a:rPr lang="en-US" sz="1400" baseline="30000" dirty="0" smtClean="0">
              <a:latin typeface="Rockwell" pitchFamily="18" charset="0"/>
            </a:rPr>
            <a:t>3</a:t>
          </a:r>
          <a:endParaRPr lang="en-US" sz="1400" dirty="0">
            <a:latin typeface="Rockwell" pitchFamily="18" charset="0"/>
          </a:endParaRPr>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0DE0EC93-A1AF-4404-B77C-78332FE51571}" type="presOf" srcId="{FFC9B2A8-8099-4EE4-B21E-726F4DF27A71}" destId="{D325A295-D3B8-4E94-8C14-A76270783C88}" srcOrd="0" destOrd="0" presId="urn:microsoft.com/office/officeart/2005/8/layout/hList2"/>
    <dgm:cxn modelId="{D0F526A5-18E9-4E15-AB10-04316558A51E}"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20A37CAA-9B7A-4A12-955D-D7996D2D9D1E}" type="presOf" srcId="{706CC38C-CCAA-416E-8B41-25CAA89F1897}" destId="{F48E3D62-5A5C-47D5-8CC0-6C5ECB4A1EE9}"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3B35E4E3-0AE0-4744-9E46-29E929D65267}" type="presParOf" srcId="{F48E3D62-5A5C-47D5-8CC0-6C5ECB4A1EE9}" destId="{04692C2A-C643-4A3E-AB35-433D0BFFF17F}" srcOrd="0" destOrd="0" presId="urn:microsoft.com/office/officeart/2005/8/layout/hList2"/>
    <dgm:cxn modelId="{464FFF67-698B-43CD-A361-48F89C3B0C8C}" type="presParOf" srcId="{04692C2A-C643-4A3E-AB35-433D0BFFF17F}" destId="{CE974109-CA0F-440F-94D3-0CD624624309}" srcOrd="0" destOrd="0" presId="urn:microsoft.com/office/officeart/2005/8/layout/hList2"/>
    <dgm:cxn modelId="{A7F138C9-C524-4848-8C63-710EE4962175}" type="presParOf" srcId="{04692C2A-C643-4A3E-AB35-433D0BFFF17F}" destId="{04D9B468-C7DB-4896-A785-625B2A83C092}" srcOrd="1" destOrd="0" presId="urn:microsoft.com/office/officeart/2005/8/layout/hList2"/>
    <dgm:cxn modelId="{DD811C11-368B-4B5C-9A66-27983BE7D0AC}"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4CB9A45-E0C5-49BE-ADE9-683BBF280251}"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39540AC0-308A-4FC1-89CD-5982BAA1A70D}">
      <dgm:prSet/>
      <dgm:spPr/>
      <dgm:t>
        <a:bodyPr/>
        <a:lstStyle/>
        <a:p>
          <a:pPr rtl="0"/>
          <a:r>
            <a:rPr lang="en-US" dirty="0" smtClean="0"/>
            <a:t>Use efficient contractors</a:t>
          </a:r>
          <a:endParaRPr lang="en-US" dirty="0"/>
        </a:p>
      </dgm:t>
    </dgm:pt>
    <dgm:pt modelId="{A305DDA9-6E70-4105-BD24-C38A37267214}" type="parTrans" cxnId="{554C15E3-6702-477F-82C4-337F3EA6A88A}">
      <dgm:prSet/>
      <dgm:spPr/>
      <dgm:t>
        <a:bodyPr/>
        <a:lstStyle/>
        <a:p>
          <a:endParaRPr lang="en-US"/>
        </a:p>
      </dgm:t>
    </dgm:pt>
    <dgm:pt modelId="{AAC257B3-83E2-4B1E-AC2A-D0E0FE7BB490}" type="sibTrans" cxnId="{554C15E3-6702-477F-82C4-337F3EA6A88A}">
      <dgm:prSet/>
      <dgm:spPr/>
      <dgm:t>
        <a:bodyPr/>
        <a:lstStyle/>
        <a:p>
          <a:endParaRPr lang="en-US"/>
        </a:p>
      </dgm:t>
    </dgm:pt>
    <dgm:pt modelId="{47BC532E-DF12-4538-BD10-F08EBD80DF08}">
      <dgm:prSet/>
      <dgm:spPr/>
      <dgm:t>
        <a:bodyPr/>
        <a:lstStyle/>
        <a:p>
          <a:pPr rtl="0"/>
          <a:r>
            <a:rPr lang="en-US" dirty="0" smtClean="0"/>
            <a:t>Choose efficient shipping</a:t>
          </a:r>
          <a:endParaRPr lang="en-US" dirty="0"/>
        </a:p>
      </dgm:t>
    </dgm:pt>
    <dgm:pt modelId="{34B4A6A4-B81E-4FB2-8F37-515833DFAE01}" type="parTrans" cxnId="{963DC18C-52E6-40D0-8A34-AF6B5CEB3431}">
      <dgm:prSet/>
      <dgm:spPr/>
      <dgm:t>
        <a:bodyPr/>
        <a:lstStyle/>
        <a:p>
          <a:endParaRPr lang="en-US"/>
        </a:p>
      </dgm:t>
    </dgm:pt>
    <dgm:pt modelId="{C690F5B7-C179-4104-8149-02F0328397FF}" type="sibTrans" cxnId="{963DC18C-52E6-40D0-8A34-AF6B5CEB3431}">
      <dgm:prSet/>
      <dgm:spPr/>
      <dgm:t>
        <a:bodyPr/>
        <a:lstStyle/>
        <a:p>
          <a:endParaRPr lang="en-US"/>
        </a:p>
      </dgm:t>
    </dgm:pt>
    <dgm:pt modelId="{3C521BA4-5783-4D5D-B046-C5ECAB44F174}">
      <dgm:prSet/>
      <dgm:spPr/>
      <dgm:t>
        <a:bodyPr/>
        <a:lstStyle/>
        <a:p>
          <a:pPr rtl="0">
            <a:spcAft>
              <a:spcPts val="600"/>
            </a:spcAft>
          </a:pPr>
          <a:r>
            <a:rPr lang="en-US" dirty="0" smtClean="0"/>
            <a:t>Both FedEx and UPS are switching to hybrid trucks, improving their aircraft, and stepping towards a carbon neutral path.</a:t>
          </a:r>
          <a:endParaRPr lang="en-US" dirty="0"/>
        </a:p>
      </dgm:t>
    </dgm:pt>
    <dgm:pt modelId="{A05AC854-C241-4C16-9567-2926DFCC74D1}" type="parTrans" cxnId="{D997CC3E-5F89-4627-9066-BD3E586B2ECE}">
      <dgm:prSet/>
      <dgm:spPr/>
      <dgm:t>
        <a:bodyPr/>
        <a:lstStyle/>
        <a:p>
          <a:endParaRPr lang="en-US"/>
        </a:p>
      </dgm:t>
    </dgm:pt>
    <dgm:pt modelId="{4A4335DB-DBFE-4D25-806A-C3B80E89C154}" type="sibTrans" cxnId="{D997CC3E-5F89-4627-9066-BD3E586B2ECE}">
      <dgm:prSet/>
      <dgm:spPr/>
      <dgm:t>
        <a:bodyPr/>
        <a:lstStyle/>
        <a:p>
          <a:endParaRPr lang="en-US"/>
        </a:p>
      </dgm:t>
    </dgm:pt>
    <dgm:pt modelId="{08819E7C-4A66-4D71-933E-013E86EBCEFB}">
      <dgm:prSet/>
      <dgm:spPr/>
      <dgm:t>
        <a:bodyPr/>
        <a:lstStyle/>
        <a:p>
          <a:pPr rtl="0">
            <a:spcAft>
              <a:spcPts val="600"/>
            </a:spcAft>
          </a:pPr>
          <a:r>
            <a:rPr lang="en-US" dirty="0" smtClean="0"/>
            <a:t>UPS now offers carbon neutral shipping, which will only cost 5 cents more for one ground shipped package. </a:t>
          </a:r>
          <a:r>
            <a:rPr lang="en-US" baseline="30000" dirty="0" smtClean="0"/>
            <a:t>1</a:t>
          </a:r>
          <a:endParaRPr lang="en-US" dirty="0"/>
        </a:p>
      </dgm:t>
    </dgm:pt>
    <dgm:pt modelId="{17717072-6D84-492C-983C-FDE4C7DB8AE9}" type="parTrans" cxnId="{0EE195A0-90A4-47A0-B324-A82ADBEA87C9}">
      <dgm:prSet/>
      <dgm:spPr/>
      <dgm:t>
        <a:bodyPr/>
        <a:lstStyle/>
        <a:p>
          <a:endParaRPr lang="en-US"/>
        </a:p>
      </dgm:t>
    </dgm:pt>
    <dgm:pt modelId="{839BFF51-37F4-4563-B6CD-D599529FAD6E}" type="sibTrans" cxnId="{0EE195A0-90A4-47A0-B324-A82ADBEA87C9}">
      <dgm:prSet/>
      <dgm:spPr/>
      <dgm:t>
        <a:bodyPr/>
        <a:lstStyle/>
        <a:p>
          <a:endParaRPr lang="en-US"/>
        </a:p>
      </dgm:t>
    </dgm:pt>
    <dgm:pt modelId="{022EDD68-98ED-473B-AEC4-6B28442194BB}">
      <dgm:prSet/>
      <dgm:spPr/>
      <dgm:t>
        <a:bodyPr/>
        <a:lstStyle/>
        <a:p>
          <a:pPr rtl="0"/>
          <a:r>
            <a:rPr lang="en-US" dirty="0" smtClean="0"/>
            <a:t>If you contract your transportation and distribution of products with an external company, be sure to choose the most environmentally responsible one who uses space efficiency and fleet management.</a:t>
          </a:r>
          <a:endParaRPr lang="en-US" dirty="0"/>
        </a:p>
      </dgm:t>
    </dgm:pt>
    <dgm:pt modelId="{EEEBE903-2CF6-4379-B45D-5BEE502A7A21}" type="parTrans" cxnId="{66B0A296-E695-4998-8508-5DA266069AE8}">
      <dgm:prSet/>
      <dgm:spPr/>
      <dgm:t>
        <a:bodyPr/>
        <a:lstStyle/>
        <a:p>
          <a:endParaRPr lang="en-US"/>
        </a:p>
      </dgm:t>
    </dgm:pt>
    <dgm:pt modelId="{16B9C1FD-EF1F-4422-8560-DDC1C70902F8}" type="sibTrans" cxnId="{66B0A296-E695-4998-8508-5DA266069AE8}">
      <dgm:prSet/>
      <dgm:spPr/>
      <dgm:t>
        <a:bodyPr/>
        <a:lstStyle/>
        <a:p>
          <a:endParaRPr lang="en-US"/>
        </a:p>
      </dgm:t>
    </dgm:pt>
    <dgm:pt modelId="{A4563C92-C093-4BE1-AE30-07ED9C29DDA8}">
      <dgm:prSet/>
      <dgm:spPr/>
      <dgm:t>
        <a:bodyPr/>
        <a:lstStyle/>
        <a:p>
          <a:pPr rtl="0">
            <a:spcAft>
              <a:spcPts val="600"/>
            </a:spcAft>
          </a:pPr>
          <a:r>
            <a:rPr lang="en-US" dirty="0" smtClean="0"/>
            <a:t>Many shipping companies choose the most efficient option when they are transporting a package. But there are companies that go the extra step in their environmental goals.</a:t>
          </a:r>
          <a:r>
            <a:rPr lang="en-US" baseline="30000" dirty="0" smtClean="0"/>
            <a:t>1,2</a:t>
          </a:r>
          <a:endParaRPr lang="en-US" dirty="0"/>
        </a:p>
      </dgm:t>
    </dgm:pt>
    <dgm:pt modelId="{28922E2D-EB3D-4E18-AA85-5C13B81742C2}" type="parTrans" cxnId="{72506E28-079E-4BA9-8E5F-FAAD2DF2C8BB}">
      <dgm:prSet/>
      <dgm:spPr/>
      <dgm:t>
        <a:bodyPr/>
        <a:lstStyle/>
        <a:p>
          <a:endParaRPr lang="en-US"/>
        </a:p>
      </dgm:t>
    </dgm:pt>
    <dgm:pt modelId="{EBB2FF0D-02E3-4040-9870-BC292C34BF79}" type="sibTrans" cxnId="{72506E28-079E-4BA9-8E5F-FAAD2DF2C8BB}">
      <dgm:prSet/>
      <dgm:spPr/>
      <dgm:t>
        <a:bodyPr/>
        <a:lstStyle/>
        <a:p>
          <a:endParaRPr lang="en-US"/>
        </a:p>
      </dgm:t>
    </dgm:pt>
    <dgm:pt modelId="{625726FB-AD58-4F5D-8182-DCBBB24C14CB}" type="pres">
      <dgm:prSet presAssocID="{64CB9A45-E0C5-49BE-ADE9-683BBF280251}" presName="linear" presStyleCnt="0">
        <dgm:presLayoutVars>
          <dgm:dir/>
          <dgm:animLvl val="lvl"/>
          <dgm:resizeHandles val="exact"/>
        </dgm:presLayoutVars>
      </dgm:prSet>
      <dgm:spPr/>
      <dgm:t>
        <a:bodyPr/>
        <a:lstStyle/>
        <a:p>
          <a:endParaRPr lang="en-US"/>
        </a:p>
      </dgm:t>
    </dgm:pt>
    <dgm:pt modelId="{69C83422-9F55-4856-A77B-7872DC77B7EE}" type="pres">
      <dgm:prSet presAssocID="{39540AC0-308A-4FC1-89CD-5982BAA1A70D}" presName="parentLin" presStyleCnt="0"/>
      <dgm:spPr/>
    </dgm:pt>
    <dgm:pt modelId="{F5E7414D-F4AF-4986-8708-C1150924DCB2}" type="pres">
      <dgm:prSet presAssocID="{39540AC0-308A-4FC1-89CD-5982BAA1A70D}" presName="parentLeftMargin" presStyleLbl="node1" presStyleIdx="0" presStyleCnt="2"/>
      <dgm:spPr/>
      <dgm:t>
        <a:bodyPr/>
        <a:lstStyle/>
        <a:p>
          <a:endParaRPr lang="en-US"/>
        </a:p>
      </dgm:t>
    </dgm:pt>
    <dgm:pt modelId="{CD30294D-81E2-485F-A940-05F3E1CDE74F}" type="pres">
      <dgm:prSet presAssocID="{39540AC0-308A-4FC1-89CD-5982BAA1A70D}" presName="parentText" presStyleLbl="node1" presStyleIdx="0" presStyleCnt="2">
        <dgm:presLayoutVars>
          <dgm:chMax val="0"/>
          <dgm:bulletEnabled val="1"/>
        </dgm:presLayoutVars>
      </dgm:prSet>
      <dgm:spPr/>
      <dgm:t>
        <a:bodyPr/>
        <a:lstStyle/>
        <a:p>
          <a:endParaRPr lang="en-US"/>
        </a:p>
      </dgm:t>
    </dgm:pt>
    <dgm:pt modelId="{2FA7CFBF-B3E7-4D51-B373-B7FAF956277A}" type="pres">
      <dgm:prSet presAssocID="{39540AC0-308A-4FC1-89CD-5982BAA1A70D}" presName="negativeSpace" presStyleCnt="0"/>
      <dgm:spPr/>
    </dgm:pt>
    <dgm:pt modelId="{6BB1BF41-CBFA-4A2E-8682-AC54208E7E6F}" type="pres">
      <dgm:prSet presAssocID="{39540AC0-308A-4FC1-89CD-5982BAA1A70D}" presName="childText" presStyleLbl="conFgAcc1" presStyleIdx="0" presStyleCnt="2">
        <dgm:presLayoutVars>
          <dgm:bulletEnabled val="1"/>
        </dgm:presLayoutVars>
      </dgm:prSet>
      <dgm:spPr/>
      <dgm:t>
        <a:bodyPr/>
        <a:lstStyle/>
        <a:p>
          <a:endParaRPr lang="en-US"/>
        </a:p>
      </dgm:t>
    </dgm:pt>
    <dgm:pt modelId="{17A67E3A-AD9E-4D6E-A6C6-710DAAB7FE09}" type="pres">
      <dgm:prSet presAssocID="{AAC257B3-83E2-4B1E-AC2A-D0E0FE7BB490}" presName="spaceBetweenRectangles" presStyleCnt="0"/>
      <dgm:spPr/>
    </dgm:pt>
    <dgm:pt modelId="{8CBF9CFF-730A-4851-9AEB-CAD9089878E3}" type="pres">
      <dgm:prSet presAssocID="{47BC532E-DF12-4538-BD10-F08EBD80DF08}" presName="parentLin" presStyleCnt="0"/>
      <dgm:spPr/>
    </dgm:pt>
    <dgm:pt modelId="{A7BAF321-370A-4D8A-9E7B-A2B3C15E1E61}" type="pres">
      <dgm:prSet presAssocID="{47BC532E-DF12-4538-BD10-F08EBD80DF08}" presName="parentLeftMargin" presStyleLbl="node1" presStyleIdx="0" presStyleCnt="2"/>
      <dgm:spPr/>
      <dgm:t>
        <a:bodyPr/>
        <a:lstStyle/>
        <a:p>
          <a:endParaRPr lang="en-US"/>
        </a:p>
      </dgm:t>
    </dgm:pt>
    <dgm:pt modelId="{BE3DAF20-A526-4016-A192-59274E540272}" type="pres">
      <dgm:prSet presAssocID="{47BC532E-DF12-4538-BD10-F08EBD80DF08}" presName="parentText" presStyleLbl="node1" presStyleIdx="1" presStyleCnt="2">
        <dgm:presLayoutVars>
          <dgm:chMax val="0"/>
          <dgm:bulletEnabled val="1"/>
        </dgm:presLayoutVars>
      </dgm:prSet>
      <dgm:spPr/>
      <dgm:t>
        <a:bodyPr/>
        <a:lstStyle/>
        <a:p>
          <a:endParaRPr lang="en-US"/>
        </a:p>
      </dgm:t>
    </dgm:pt>
    <dgm:pt modelId="{565C0F25-E5FE-47A4-ABB9-4D7C923E90F0}" type="pres">
      <dgm:prSet presAssocID="{47BC532E-DF12-4538-BD10-F08EBD80DF08}" presName="negativeSpace" presStyleCnt="0"/>
      <dgm:spPr/>
    </dgm:pt>
    <dgm:pt modelId="{46C9C446-8BCF-4FC7-AE4A-DF12E7834471}" type="pres">
      <dgm:prSet presAssocID="{47BC532E-DF12-4538-BD10-F08EBD80DF08}" presName="childText" presStyleLbl="conFgAcc1" presStyleIdx="1" presStyleCnt="2">
        <dgm:presLayoutVars>
          <dgm:bulletEnabled val="1"/>
        </dgm:presLayoutVars>
      </dgm:prSet>
      <dgm:spPr/>
      <dgm:t>
        <a:bodyPr/>
        <a:lstStyle/>
        <a:p>
          <a:endParaRPr lang="en-US"/>
        </a:p>
      </dgm:t>
    </dgm:pt>
  </dgm:ptLst>
  <dgm:cxnLst>
    <dgm:cxn modelId="{8FDD787A-6F47-490F-8E39-AC869BD7CE7C}" type="presOf" srcId="{A4563C92-C093-4BE1-AE30-07ED9C29DDA8}" destId="{46C9C446-8BCF-4FC7-AE4A-DF12E7834471}" srcOrd="0" destOrd="0" presId="urn:microsoft.com/office/officeart/2005/8/layout/list1"/>
    <dgm:cxn modelId="{554C15E3-6702-477F-82C4-337F3EA6A88A}" srcId="{64CB9A45-E0C5-49BE-ADE9-683BBF280251}" destId="{39540AC0-308A-4FC1-89CD-5982BAA1A70D}" srcOrd="0" destOrd="0" parTransId="{A305DDA9-6E70-4105-BD24-C38A37267214}" sibTransId="{AAC257B3-83E2-4B1E-AC2A-D0E0FE7BB490}"/>
    <dgm:cxn modelId="{73EB25D2-5AF6-46BB-85F9-DDB294940922}" type="presOf" srcId="{08819E7C-4A66-4D71-933E-013E86EBCEFB}" destId="{46C9C446-8BCF-4FC7-AE4A-DF12E7834471}" srcOrd="0" destOrd="2" presId="urn:microsoft.com/office/officeart/2005/8/layout/list1"/>
    <dgm:cxn modelId="{D997CC3E-5F89-4627-9066-BD3E586B2ECE}" srcId="{47BC532E-DF12-4538-BD10-F08EBD80DF08}" destId="{3C521BA4-5783-4D5D-B046-C5ECAB44F174}" srcOrd="1" destOrd="0" parTransId="{A05AC854-C241-4C16-9567-2926DFCC74D1}" sibTransId="{4A4335DB-DBFE-4D25-806A-C3B80E89C154}"/>
    <dgm:cxn modelId="{66B0A296-E695-4998-8508-5DA266069AE8}" srcId="{39540AC0-308A-4FC1-89CD-5982BAA1A70D}" destId="{022EDD68-98ED-473B-AEC4-6B28442194BB}" srcOrd="0" destOrd="0" parTransId="{EEEBE903-2CF6-4379-B45D-5BEE502A7A21}" sibTransId="{16B9C1FD-EF1F-4422-8560-DDC1C70902F8}"/>
    <dgm:cxn modelId="{72506E28-079E-4BA9-8E5F-FAAD2DF2C8BB}" srcId="{47BC532E-DF12-4538-BD10-F08EBD80DF08}" destId="{A4563C92-C093-4BE1-AE30-07ED9C29DDA8}" srcOrd="0" destOrd="0" parTransId="{28922E2D-EB3D-4E18-AA85-5C13B81742C2}" sibTransId="{EBB2FF0D-02E3-4040-9870-BC292C34BF79}"/>
    <dgm:cxn modelId="{0EE195A0-90A4-47A0-B324-A82ADBEA87C9}" srcId="{47BC532E-DF12-4538-BD10-F08EBD80DF08}" destId="{08819E7C-4A66-4D71-933E-013E86EBCEFB}" srcOrd="2" destOrd="0" parTransId="{17717072-6D84-492C-983C-FDE4C7DB8AE9}" sibTransId="{839BFF51-37F4-4563-B6CD-D599529FAD6E}"/>
    <dgm:cxn modelId="{E634865D-E64C-4546-B467-411B78DFEC39}" type="presOf" srcId="{022EDD68-98ED-473B-AEC4-6B28442194BB}" destId="{6BB1BF41-CBFA-4A2E-8682-AC54208E7E6F}" srcOrd="0" destOrd="0" presId="urn:microsoft.com/office/officeart/2005/8/layout/list1"/>
    <dgm:cxn modelId="{52247604-9BE8-4E3D-93D1-87A57A5C1125}" type="presOf" srcId="{47BC532E-DF12-4538-BD10-F08EBD80DF08}" destId="{BE3DAF20-A526-4016-A192-59274E540272}" srcOrd="1" destOrd="0" presId="urn:microsoft.com/office/officeart/2005/8/layout/list1"/>
    <dgm:cxn modelId="{70AEC5E5-8C56-4A34-81A1-5CA67DEF8EAD}" type="presOf" srcId="{64CB9A45-E0C5-49BE-ADE9-683BBF280251}" destId="{625726FB-AD58-4F5D-8182-DCBBB24C14CB}" srcOrd="0" destOrd="0" presId="urn:microsoft.com/office/officeart/2005/8/layout/list1"/>
    <dgm:cxn modelId="{23BC4452-54B7-4000-8E47-BBB43D986912}" type="presOf" srcId="{3C521BA4-5783-4D5D-B046-C5ECAB44F174}" destId="{46C9C446-8BCF-4FC7-AE4A-DF12E7834471}" srcOrd="0" destOrd="1" presId="urn:microsoft.com/office/officeart/2005/8/layout/list1"/>
    <dgm:cxn modelId="{963DC18C-52E6-40D0-8A34-AF6B5CEB3431}" srcId="{64CB9A45-E0C5-49BE-ADE9-683BBF280251}" destId="{47BC532E-DF12-4538-BD10-F08EBD80DF08}" srcOrd="1" destOrd="0" parTransId="{34B4A6A4-B81E-4FB2-8F37-515833DFAE01}" sibTransId="{C690F5B7-C179-4104-8149-02F0328397FF}"/>
    <dgm:cxn modelId="{DA7F059C-25E3-4AAD-B8B2-437B412807D3}" type="presOf" srcId="{47BC532E-DF12-4538-BD10-F08EBD80DF08}" destId="{A7BAF321-370A-4D8A-9E7B-A2B3C15E1E61}" srcOrd="0" destOrd="0" presId="urn:microsoft.com/office/officeart/2005/8/layout/list1"/>
    <dgm:cxn modelId="{BB4B1A6B-C3B7-4B45-A13A-00F904D49D82}" type="presOf" srcId="{39540AC0-308A-4FC1-89CD-5982BAA1A70D}" destId="{CD30294D-81E2-485F-A940-05F3E1CDE74F}" srcOrd="1" destOrd="0" presId="urn:microsoft.com/office/officeart/2005/8/layout/list1"/>
    <dgm:cxn modelId="{2270F3D5-B3B4-43FD-9829-5C378FB808DF}" type="presOf" srcId="{39540AC0-308A-4FC1-89CD-5982BAA1A70D}" destId="{F5E7414D-F4AF-4986-8708-C1150924DCB2}" srcOrd="0" destOrd="0" presId="urn:microsoft.com/office/officeart/2005/8/layout/list1"/>
    <dgm:cxn modelId="{E7D2BF10-77B3-4054-93E1-67636885B556}" type="presParOf" srcId="{625726FB-AD58-4F5D-8182-DCBBB24C14CB}" destId="{69C83422-9F55-4856-A77B-7872DC77B7EE}" srcOrd="0" destOrd="0" presId="urn:microsoft.com/office/officeart/2005/8/layout/list1"/>
    <dgm:cxn modelId="{8AF3F572-B6B4-4620-8829-8C0578177B9D}" type="presParOf" srcId="{69C83422-9F55-4856-A77B-7872DC77B7EE}" destId="{F5E7414D-F4AF-4986-8708-C1150924DCB2}" srcOrd="0" destOrd="0" presId="urn:microsoft.com/office/officeart/2005/8/layout/list1"/>
    <dgm:cxn modelId="{1B378C3C-A6E2-41EA-964E-0787EC9E56C8}" type="presParOf" srcId="{69C83422-9F55-4856-A77B-7872DC77B7EE}" destId="{CD30294D-81E2-485F-A940-05F3E1CDE74F}" srcOrd="1" destOrd="0" presId="urn:microsoft.com/office/officeart/2005/8/layout/list1"/>
    <dgm:cxn modelId="{688FB746-D938-476F-B3FD-E22BF859C390}" type="presParOf" srcId="{625726FB-AD58-4F5D-8182-DCBBB24C14CB}" destId="{2FA7CFBF-B3E7-4D51-B373-B7FAF956277A}" srcOrd="1" destOrd="0" presId="urn:microsoft.com/office/officeart/2005/8/layout/list1"/>
    <dgm:cxn modelId="{55E3973D-F8AE-47FE-82DF-5E8062B0D3D0}" type="presParOf" srcId="{625726FB-AD58-4F5D-8182-DCBBB24C14CB}" destId="{6BB1BF41-CBFA-4A2E-8682-AC54208E7E6F}" srcOrd="2" destOrd="0" presId="urn:microsoft.com/office/officeart/2005/8/layout/list1"/>
    <dgm:cxn modelId="{C100D9A2-9A59-4871-B1D0-E67A8FDA01D3}" type="presParOf" srcId="{625726FB-AD58-4F5D-8182-DCBBB24C14CB}" destId="{17A67E3A-AD9E-4D6E-A6C6-710DAAB7FE09}" srcOrd="3" destOrd="0" presId="urn:microsoft.com/office/officeart/2005/8/layout/list1"/>
    <dgm:cxn modelId="{0DEF3F09-1696-4212-852B-31DC832A29D4}" type="presParOf" srcId="{625726FB-AD58-4F5D-8182-DCBBB24C14CB}" destId="{8CBF9CFF-730A-4851-9AEB-CAD9089878E3}" srcOrd="4" destOrd="0" presId="urn:microsoft.com/office/officeart/2005/8/layout/list1"/>
    <dgm:cxn modelId="{E9550D38-1BC5-4A5B-A09C-1552B83D5B5C}" type="presParOf" srcId="{8CBF9CFF-730A-4851-9AEB-CAD9089878E3}" destId="{A7BAF321-370A-4D8A-9E7B-A2B3C15E1E61}" srcOrd="0" destOrd="0" presId="urn:microsoft.com/office/officeart/2005/8/layout/list1"/>
    <dgm:cxn modelId="{F199BEA7-C1DD-4527-82F5-6002B2F68CF3}" type="presParOf" srcId="{8CBF9CFF-730A-4851-9AEB-CAD9089878E3}" destId="{BE3DAF20-A526-4016-A192-59274E540272}" srcOrd="1" destOrd="0" presId="urn:microsoft.com/office/officeart/2005/8/layout/list1"/>
    <dgm:cxn modelId="{420316C2-AE26-425C-922F-41E3D70B5D4D}" type="presParOf" srcId="{625726FB-AD58-4F5D-8182-DCBBB24C14CB}" destId="{565C0F25-E5FE-47A4-ABB9-4D7C923E90F0}" srcOrd="5" destOrd="0" presId="urn:microsoft.com/office/officeart/2005/8/layout/list1"/>
    <dgm:cxn modelId="{A5C7C63E-3775-429F-9A9E-CC961365F3E8}" type="presParOf" srcId="{625726FB-AD58-4F5D-8182-DCBBB24C14CB}" destId="{46C9C446-8BCF-4FC7-AE4A-DF12E7834471}"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600" dirty="0" smtClean="0"/>
            <a:t>Example</a:t>
          </a:r>
          <a:endParaRPr lang="en-US" sz="26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Columbia Forest Products developed a formaldehyde-free wood glue after studying the natural protein adhesives used by the blue mussel, which attaches itself to objects underwater.  The new wood glue, </a:t>
          </a:r>
          <a:r>
            <a:rPr lang="en-US" sz="1400" dirty="0" err="1" smtClean="0"/>
            <a:t>PureBond</a:t>
          </a:r>
          <a:r>
            <a:rPr lang="en-US" sz="1400" dirty="0" smtClean="0"/>
            <a:t>, is soy-based and used in making plywood products.</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110671" custScaleY="11182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824A5981-155E-46D6-BFB0-B8D55A1A7B80}" type="presOf" srcId="{706CC38C-CCAA-416E-8B41-25CAA89F1897}" destId="{F48E3D62-5A5C-47D5-8CC0-6C5ECB4A1EE9}" srcOrd="0" destOrd="0" presId="urn:microsoft.com/office/officeart/2005/8/layout/hList2"/>
    <dgm:cxn modelId="{23224141-9E0C-4A99-9DE4-43C93434F0CC}"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7653074D-C5AE-46B8-924F-DE29DF38B74A}" srcId="{FFC9B2A8-8099-4EE4-B21E-726F4DF27A71}" destId="{112CA22B-B042-40A5-9794-0730A5CA5011}" srcOrd="0" destOrd="0" parTransId="{DE105B56-DA8B-4AD7-8123-FF2C2A60A9B6}" sibTransId="{CCDA51FA-D6D3-44AF-8470-BB9D8CB320E8}"/>
    <dgm:cxn modelId="{D995BE26-57D1-47BB-B79F-C7CE9DE504A5}" type="presOf" srcId="{112CA22B-B042-40A5-9794-0730A5CA5011}" destId="{04D9B468-C7DB-4896-A785-625B2A83C092}" srcOrd="0" destOrd="0" presId="urn:microsoft.com/office/officeart/2005/8/layout/hList2"/>
    <dgm:cxn modelId="{E6C3B064-DBE9-430D-9D71-F560E6FCF729}" type="presParOf" srcId="{F48E3D62-5A5C-47D5-8CC0-6C5ECB4A1EE9}" destId="{04692C2A-C643-4A3E-AB35-433D0BFFF17F}" srcOrd="0" destOrd="0" presId="urn:microsoft.com/office/officeart/2005/8/layout/hList2"/>
    <dgm:cxn modelId="{A11EA154-B1F2-4754-94CC-796C1CFF9A0C}" type="presParOf" srcId="{04692C2A-C643-4A3E-AB35-433D0BFFF17F}" destId="{CE974109-CA0F-440F-94D3-0CD624624309}" srcOrd="0" destOrd="0" presId="urn:microsoft.com/office/officeart/2005/8/layout/hList2"/>
    <dgm:cxn modelId="{D75F0AB1-1DA2-4D6D-8435-D97324745E1A}" type="presParOf" srcId="{04692C2A-C643-4A3E-AB35-433D0BFFF17F}" destId="{04D9B468-C7DB-4896-A785-625B2A83C092}" srcOrd="1" destOrd="0" presId="urn:microsoft.com/office/officeart/2005/8/layout/hList2"/>
    <dgm:cxn modelId="{73B73322-B859-42D6-A5FA-30D7D519CA25}"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latin typeface="Rockwell" pitchFamily="18" charset="0"/>
            </a:rPr>
            <a:t>Search Terms</a:t>
          </a:r>
          <a:endParaRPr lang="en-US" sz="2200" dirty="0">
            <a:latin typeface="Rockwell" pitchFamily="18" charset="0"/>
          </a:endParaRPr>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latin typeface="Rockwell" pitchFamily="18" charset="0"/>
            </a:rPr>
            <a:t> Regulations</a:t>
          </a:r>
          <a:endParaRPr lang="en-US" sz="1400" dirty="0">
            <a:latin typeface="Rockwell" pitchFamily="18" charset="0"/>
          </a:endParaRPr>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0C0C10BF-816C-47C8-BEBA-D0EB218F170B}">
      <dgm:prSet phldrT="[Text]" custT="1"/>
      <dgm:spPr/>
      <dgm:t>
        <a:bodyPr/>
        <a:lstStyle/>
        <a:p>
          <a:r>
            <a:rPr lang="en-US" sz="1400" dirty="0" smtClean="0">
              <a:latin typeface="Rockwell" pitchFamily="18" charset="0"/>
            </a:rPr>
            <a:t>Compliance Assistance</a:t>
          </a:r>
          <a:endParaRPr lang="en-US" sz="1400" dirty="0">
            <a:latin typeface="Rockwell" pitchFamily="18" charset="0"/>
          </a:endParaRPr>
        </a:p>
      </dgm:t>
    </dgm:pt>
    <dgm:pt modelId="{6096C3BE-BA36-4E65-8EDD-2777DE307A87}" type="parTrans" cxnId="{1FD3DE6C-35A9-4BD5-A875-878F7EB63478}">
      <dgm:prSet/>
      <dgm:spPr/>
      <dgm:t>
        <a:bodyPr/>
        <a:lstStyle/>
        <a:p>
          <a:endParaRPr lang="en-US"/>
        </a:p>
      </dgm:t>
    </dgm:pt>
    <dgm:pt modelId="{97A817B9-AC57-4922-8127-19497E25978E}" type="sibTrans" cxnId="{1FD3DE6C-35A9-4BD5-A875-878F7EB63478}">
      <dgm:prSet/>
      <dgm:spPr/>
      <dgm:t>
        <a:bodyPr/>
        <a:lstStyle/>
        <a:p>
          <a:endParaRPr lang="en-US"/>
        </a:p>
      </dgm:t>
    </dgm:pt>
    <dgm:pt modelId="{1F76B8A8-366B-4016-90A4-5493846C4393}">
      <dgm:prSet phldrT="[Text]" custT="1"/>
      <dgm:spPr/>
      <dgm:t>
        <a:bodyPr/>
        <a:lstStyle/>
        <a:p>
          <a:r>
            <a:rPr lang="en-US" sz="1400" dirty="0" smtClean="0">
              <a:latin typeface="Rockwell" pitchFamily="18" charset="0"/>
            </a:rPr>
            <a:t>Metrics and Assessment Tools</a:t>
          </a:r>
          <a:endParaRPr lang="en-US" sz="1400" dirty="0">
            <a:latin typeface="Rockwell" pitchFamily="18" charset="0"/>
          </a:endParaRPr>
        </a:p>
      </dgm:t>
    </dgm:pt>
    <dgm:pt modelId="{E03AB645-66EA-44C8-87F1-1CAC070C043D}" type="parTrans" cxnId="{48B52890-E16E-42D9-9605-A3648FC3551C}">
      <dgm:prSet/>
      <dgm:spPr/>
      <dgm:t>
        <a:bodyPr/>
        <a:lstStyle/>
        <a:p>
          <a:endParaRPr lang="en-US"/>
        </a:p>
      </dgm:t>
    </dgm:pt>
    <dgm:pt modelId="{F11C7054-24E7-4D4D-8D86-CFFCEC0675DA}" type="sibTrans" cxnId="{48B52890-E16E-42D9-9605-A3648FC3551C}">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custLinFactNeighborX="-14252" custLinFactNeighborY="6860"/>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LinFactNeighborX="483" custLinFactNeighborY="2766">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D0D6C92C-8521-4C16-8DA5-125175E4EDDF}" type="presOf" srcId="{0C0C10BF-816C-47C8-BEBA-D0EB218F170B}" destId="{04D9B468-C7DB-4896-A785-625B2A83C092}" srcOrd="0" destOrd="1" presId="urn:microsoft.com/office/officeart/2005/8/layout/hList2"/>
    <dgm:cxn modelId="{B4FA413C-F3CC-40B6-B3CD-0D9C9F2479B0}"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393458AE-F248-47DD-8236-4B70C38A9AD2}" type="presOf" srcId="{112CA22B-B042-40A5-9794-0730A5CA5011}" destId="{04D9B468-C7DB-4896-A785-625B2A83C092}" srcOrd="0" destOrd="0" presId="urn:microsoft.com/office/officeart/2005/8/layout/hList2"/>
    <dgm:cxn modelId="{965E18C2-F59B-4B2A-BBEC-211884FF801B}" type="presOf" srcId="{FFC9B2A8-8099-4EE4-B21E-726F4DF27A71}" destId="{D325A295-D3B8-4E94-8C14-A76270783C88}" srcOrd="0" destOrd="0" presId="urn:microsoft.com/office/officeart/2005/8/layout/hList2"/>
    <dgm:cxn modelId="{1FD3DE6C-35A9-4BD5-A875-878F7EB63478}" srcId="{FFC9B2A8-8099-4EE4-B21E-726F4DF27A71}" destId="{0C0C10BF-816C-47C8-BEBA-D0EB218F170B}" srcOrd="1" destOrd="0" parTransId="{6096C3BE-BA36-4E65-8EDD-2777DE307A87}" sibTransId="{97A817B9-AC57-4922-8127-19497E25978E}"/>
    <dgm:cxn modelId="{4953501A-991D-4B97-ADB4-65A055210414}" type="presOf" srcId="{1F76B8A8-366B-4016-90A4-5493846C4393}" destId="{04D9B468-C7DB-4896-A785-625B2A83C092}" srcOrd="0" destOrd="2" presId="urn:microsoft.com/office/officeart/2005/8/layout/hList2"/>
    <dgm:cxn modelId="{48B52890-E16E-42D9-9605-A3648FC3551C}" srcId="{FFC9B2A8-8099-4EE4-B21E-726F4DF27A71}" destId="{1F76B8A8-366B-4016-90A4-5493846C4393}" srcOrd="2" destOrd="0" parTransId="{E03AB645-66EA-44C8-87F1-1CAC070C043D}" sibTransId="{F11C7054-24E7-4D4D-8D86-CFFCEC0675DA}"/>
    <dgm:cxn modelId="{86FCB988-5595-472F-B726-9931F6C9EA37}" srcId="{706CC38C-CCAA-416E-8B41-25CAA89F1897}" destId="{FFC9B2A8-8099-4EE4-B21E-726F4DF27A71}" srcOrd="0" destOrd="0" parTransId="{77B68659-533C-420E-A4E6-F4C4077C4AAD}" sibTransId="{0A47E71B-4ABC-4DD2-8C6E-EFD18996ECC5}"/>
    <dgm:cxn modelId="{A67CE2C7-1634-4A3E-AE48-81CED3C23171}" type="presParOf" srcId="{F48E3D62-5A5C-47D5-8CC0-6C5ECB4A1EE9}" destId="{04692C2A-C643-4A3E-AB35-433D0BFFF17F}" srcOrd="0" destOrd="0" presId="urn:microsoft.com/office/officeart/2005/8/layout/hList2"/>
    <dgm:cxn modelId="{10F5AF9B-715D-4541-A5D0-094FCF711994}" type="presParOf" srcId="{04692C2A-C643-4A3E-AB35-433D0BFFF17F}" destId="{CE974109-CA0F-440F-94D3-0CD624624309}" srcOrd="0" destOrd="0" presId="urn:microsoft.com/office/officeart/2005/8/layout/hList2"/>
    <dgm:cxn modelId="{F0A66A49-51E6-452B-8934-834BC5D43A58}" type="presParOf" srcId="{04692C2A-C643-4A3E-AB35-433D0BFFF17F}" destId="{04D9B468-C7DB-4896-A785-625B2A83C092}" srcOrd="1" destOrd="0" presId="urn:microsoft.com/office/officeart/2005/8/layout/hList2"/>
    <dgm:cxn modelId="{06F125A1-CAA1-4FAD-A4D5-F073C857DFBF}"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E324D43-5CA6-47F8-A94B-307A9148A3F3}" type="doc">
      <dgm:prSet loTypeId="urn:microsoft.com/office/officeart/2005/8/layout/list1" loCatId="list" qsTypeId="urn:microsoft.com/office/officeart/2005/8/quickstyle/simple5" qsCatId="simple" csTypeId="urn:microsoft.com/office/officeart/2005/8/colors/accent4_2" csCatId="accent4" phldr="1"/>
      <dgm:spPr/>
      <dgm:t>
        <a:bodyPr/>
        <a:lstStyle/>
        <a:p>
          <a:endParaRPr lang="en-US"/>
        </a:p>
      </dgm:t>
    </dgm:pt>
    <dgm:pt modelId="{8B162478-4AA1-4DAA-9A6C-770D4C9B58B8}">
      <dgm:prSet phldrT="[Text]" custT="1"/>
      <dgm:spPr/>
      <dgm:t>
        <a:bodyPr anchor="t"/>
        <a:lstStyle/>
        <a:p>
          <a:r>
            <a:rPr lang="en-US" sz="2200" dirty="0" smtClean="0"/>
            <a:t>Extend the Product’s Life</a:t>
          </a:r>
          <a:endParaRPr lang="en-US" sz="2200" dirty="0"/>
        </a:p>
      </dgm:t>
    </dgm:pt>
    <dgm:pt modelId="{B9290E29-F9AE-4764-8FBF-72E37162E0FC}" type="parTrans" cxnId="{C67EC457-81A0-4291-87F1-07DE6DDFEFEA}">
      <dgm:prSet/>
      <dgm:spPr/>
      <dgm:t>
        <a:bodyPr/>
        <a:lstStyle/>
        <a:p>
          <a:endParaRPr lang="en-US"/>
        </a:p>
      </dgm:t>
    </dgm:pt>
    <dgm:pt modelId="{2A2F5806-2ACA-4AB0-AC2D-4E3ABDE201A5}" type="sibTrans" cxnId="{C67EC457-81A0-4291-87F1-07DE6DDFEFEA}">
      <dgm:prSet/>
      <dgm:spPr/>
      <dgm:t>
        <a:bodyPr/>
        <a:lstStyle/>
        <a:p>
          <a:endParaRPr lang="en-US"/>
        </a:p>
      </dgm:t>
    </dgm:pt>
    <dgm:pt modelId="{1593DFE6-F96F-4E42-AE3E-EA58C77A784B}">
      <dgm:prSet phldrT="[Text]"/>
      <dgm:spPr/>
      <dgm:t>
        <a:bodyPr/>
        <a:lstStyle/>
        <a:p>
          <a:r>
            <a:rPr lang="en-US" dirty="0" smtClean="0"/>
            <a:t>Make the product more durable, reliable, repairable, upgradeable, and reusable</a:t>
          </a:r>
          <a:endParaRPr lang="en-US" dirty="0"/>
        </a:p>
      </dgm:t>
    </dgm:pt>
    <dgm:pt modelId="{F7C8112C-0C84-4CAF-A3E4-19254E2BB38E}" type="parTrans" cxnId="{6F60090D-4283-408F-B35F-BF0C677AD0B0}">
      <dgm:prSet/>
      <dgm:spPr/>
      <dgm:t>
        <a:bodyPr/>
        <a:lstStyle/>
        <a:p>
          <a:endParaRPr lang="en-US"/>
        </a:p>
      </dgm:t>
    </dgm:pt>
    <dgm:pt modelId="{34DBD911-C6DD-4877-8943-0A25DCC527AE}" type="sibTrans" cxnId="{6F60090D-4283-408F-B35F-BF0C677AD0B0}">
      <dgm:prSet/>
      <dgm:spPr/>
      <dgm:t>
        <a:bodyPr/>
        <a:lstStyle/>
        <a:p>
          <a:endParaRPr lang="en-US"/>
        </a:p>
      </dgm:t>
    </dgm:pt>
    <dgm:pt modelId="{EACA0620-BD27-420E-BC41-9141903ED908}">
      <dgm:prSet phldrT="[Text]"/>
      <dgm:spPr/>
      <dgm:t>
        <a:bodyPr/>
        <a:lstStyle/>
        <a:p>
          <a:r>
            <a:rPr lang="en-US" dirty="0" smtClean="0"/>
            <a:t>Extending product life prevents waste because it keeps the product from being disposed of for longer</a:t>
          </a:r>
          <a:endParaRPr lang="en-US" dirty="0"/>
        </a:p>
      </dgm:t>
    </dgm:pt>
    <dgm:pt modelId="{2F535D46-A57D-4038-B22E-C06FCC8700D6}" type="parTrans" cxnId="{402FC677-7729-470D-A41D-B7924AC52628}">
      <dgm:prSet/>
      <dgm:spPr/>
      <dgm:t>
        <a:bodyPr/>
        <a:lstStyle/>
        <a:p>
          <a:endParaRPr lang="en-US"/>
        </a:p>
      </dgm:t>
    </dgm:pt>
    <dgm:pt modelId="{C6396E26-FAE5-49F4-8019-301199392280}" type="sibTrans" cxnId="{402FC677-7729-470D-A41D-B7924AC52628}">
      <dgm:prSet/>
      <dgm:spPr/>
      <dgm:t>
        <a:bodyPr/>
        <a:lstStyle/>
        <a:p>
          <a:endParaRPr lang="en-US"/>
        </a:p>
      </dgm:t>
    </dgm:pt>
    <dgm:pt modelId="{69489F8A-4C3F-41F8-A8D4-806BF4ED92B1}">
      <dgm:prSet phldrT="[Text]" custT="1"/>
      <dgm:spPr/>
      <dgm:t>
        <a:bodyPr anchor="t"/>
        <a:lstStyle/>
        <a:p>
          <a:r>
            <a:rPr lang="en-US" sz="2200" dirty="0" smtClean="0"/>
            <a:t>Minimize end of Life Impacts</a:t>
          </a:r>
          <a:endParaRPr lang="en-US" sz="2200" dirty="0"/>
        </a:p>
      </dgm:t>
    </dgm:pt>
    <dgm:pt modelId="{6A3F40F2-6FBF-4D67-838F-C6680926B549}" type="parTrans" cxnId="{5FFDDEFB-20C1-40DD-8D39-BDADFF175361}">
      <dgm:prSet/>
      <dgm:spPr/>
      <dgm:t>
        <a:bodyPr/>
        <a:lstStyle/>
        <a:p>
          <a:endParaRPr lang="en-US"/>
        </a:p>
      </dgm:t>
    </dgm:pt>
    <dgm:pt modelId="{1BE9603C-B7A4-43D9-945C-0A5B0380FB56}" type="sibTrans" cxnId="{5FFDDEFB-20C1-40DD-8D39-BDADFF175361}">
      <dgm:prSet/>
      <dgm:spPr/>
      <dgm:t>
        <a:bodyPr/>
        <a:lstStyle/>
        <a:p>
          <a:endParaRPr lang="en-US"/>
        </a:p>
      </dgm:t>
    </dgm:pt>
    <dgm:pt modelId="{22416AD4-D073-4BB0-BDA4-77FCF09AA0C1}">
      <dgm:prSet phldrT="[Text]" custT="1"/>
      <dgm:spPr/>
      <dgm:t>
        <a:bodyPr/>
        <a:lstStyle/>
        <a:p>
          <a:r>
            <a:rPr lang="en-US" sz="1400" dirty="0" smtClean="0"/>
            <a:t>Make sure the materials in the product aren’t harmful and won’t need special disposal</a:t>
          </a:r>
          <a:endParaRPr lang="en-US" sz="1400" dirty="0"/>
        </a:p>
      </dgm:t>
    </dgm:pt>
    <dgm:pt modelId="{EA52277E-CD92-4A16-9BCF-CB0E32604A60}" type="parTrans" cxnId="{8F922F24-AA10-4EE6-8021-FD63F4CEA19B}">
      <dgm:prSet/>
      <dgm:spPr/>
      <dgm:t>
        <a:bodyPr/>
        <a:lstStyle/>
        <a:p>
          <a:endParaRPr lang="en-US"/>
        </a:p>
      </dgm:t>
    </dgm:pt>
    <dgm:pt modelId="{166CFE40-6B29-4F14-A614-06B6074E0663}" type="sibTrans" cxnId="{8F922F24-AA10-4EE6-8021-FD63F4CEA19B}">
      <dgm:prSet/>
      <dgm:spPr/>
      <dgm:t>
        <a:bodyPr/>
        <a:lstStyle/>
        <a:p>
          <a:endParaRPr lang="en-US"/>
        </a:p>
      </dgm:t>
    </dgm:pt>
    <dgm:pt modelId="{F769C596-243F-45E5-B74D-DEAEF8BA7158}">
      <dgm:prSet phldrT="[Text]" custT="1"/>
      <dgm:spPr/>
      <dgm:t>
        <a:bodyPr/>
        <a:lstStyle/>
        <a:p>
          <a:r>
            <a:rPr lang="en-US" sz="1400" dirty="0" smtClean="0"/>
            <a:t>Make the product reusable, </a:t>
          </a:r>
          <a:r>
            <a:rPr lang="en-US" sz="1400" dirty="0" err="1" smtClean="0"/>
            <a:t>remanufacturable</a:t>
          </a:r>
          <a:r>
            <a:rPr lang="en-US" sz="1400" dirty="0" smtClean="0"/>
            <a:t>, recyclable, or compostable</a:t>
          </a:r>
        </a:p>
      </dgm:t>
    </dgm:pt>
    <dgm:pt modelId="{14E53A08-008F-4F1D-81D3-4B0BE42B2632}" type="parTrans" cxnId="{339B6BCF-09B3-4EFB-8D98-3E7D44EF9699}">
      <dgm:prSet/>
      <dgm:spPr/>
      <dgm:t>
        <a:bodyPr/>
        <a:lstStyle/>
        <a:p>
          <a:endParaRPr lang="en-US"/>
        </a:p>
      </dgm:t>
    </dgm:pt>
    <dgm:pt modelId="{1A8BFAF4-5A0C-4FEE-9005-71F4AFC6C61A}" type="sibTrans" cxnId="{339B6BCF-09B3-4EFB-8D98-3E7D44EF9699}">
      <dgm:prSet/>
      <dgm:spPr/>
      <dgm:t>
        <a:bodyPr/>
        <a:lstStyle/>
        <a:p>
          <a:endParaRPr lang="en-US"/>
        </a:p>
      </dgm:t>
    </dgm:pt>
    <dgm:pt modelId="{DBB19200-95CD-4F85-BC71-58930651D386}">
      <dgm:prSet phldrT="[Text]" custT="1"/>
      <dgm:spPr/>
      <dgm:t>
        <a:bodyPr/>
        <a:lstStyle/>
        <a:p>
          <a:r>
            <a:rPr lang="en-US" sz="1400" dirty="0" smtClean="0"/>
            <a:t>Design for disassembly and recovery and include instructions on disposal</a:t>
          </a:r>
        </a:p>
      </dgm:t>
    </dgm:pt>
    <dgm:pt modelId="{31DB4284-3B62-42C7-9636-B4678847A977}" type="parTrans" cxnId="{D265F9FD-51BF-4155-B0E0-AB499602F301}">
      <dgm:prSet/>
      <dgm:spPr/>
      <dgm:t>
        <a:bodyPr/>
        <a:lstStyle/>
        <a:p>
          <a:endParaRPr lang="en-US"/>
        </a:p>
      </dgm:t>
    </dgm:pt>
    <dgm:pt modelId="{5C9BB377-E506-4634-B997-AA5ADE906B4B}" type="sibTrans" cxnId="{D265F9FD-51BF-4155-B0E0-AB499602F301}">
      <dgm:prSet/>
      <dgm:spPr/>
      <dgm:t>
        <a:bodyPr/>
        <a:lstStyle/>
        <a:p>
          <a:endParaRPr lang="en-US"/>
        </a:p>
      </dgm:t>
    </dgm:pt>
    <dgm:pt modelId="{5F6C076F-3CC0-4004-96A4-EC56946B41E5}" type="pres">
      <dgm:prSet presAssocID="{0E324D43-5CA6-47F8-A94B-307A9148A3F3}" presName="linear" presStyleCnt="0">
        <dgm:presLayoutVars>
          <dgm:dir/>
          <dgm:animLvl val="lvl"/>
          <dgm:resizeHandles val="exact"/>
        </dgm:presLayoutVars>
      </dgm:prSet>
      <dgm:spPr/>
      <dgm:t>
        <a:bodyPr/>
        <a:lstStyle/>
        <a:p>
          <a:endParaRPr lang="en-US"/>
        </a:p>
      </dgm:t>
    </dgm:pt>
    <dgm:pt modelId="{8DDC11BA-395D-4194-BD8D-8B30473B30CE}" type="pres">
      <dgm:prSet presAssocID="{8B162478-4AA1-4DAA-9A6C-770D4C9B58B8}" presName="parentLin" presStyleCnt="0"/>
      <dgm:spPr/>
    </dgm:pt>
    <dgm:pt modelId="{9811C287-3FB4-4D6E-856F-52C9C49E905F}" type="pres">
      <dgm:prSet presAssocID="{8B162478-4AA1-4DAA-9A6C-770D4C9B58B8}" presName="parentLeftMargin" presStyleLbl="node1" presStyleIdx="0" presStyleCnt="2"/>
      <dgm:spPr/>
      <dgm:t>
        <a:bodyPr/>
        <a:lstStyle/>
        <a:p>
          <a:endParaRPr lang="en-US"/>
        </a:p>
      </dgm:t>
    </dgm:pt>
    <dgm:pt modelId="{3FEDBA55-D5A0-4A59-B9B1-B08152AF4DA1}" type="pres">
      <dgm:prSet presAssocID="{8B162478-4AA1-4DAA-9A6C-770D4C9B58B8}" presName="parentText" presStyleLbl="node1" presStyleIdx="0" presStyleCnt="2">
        <dgm:presLayoutVars>
          <dgm:chMax val="0"/>
          <dgm:bulletEnabled val="1"/>
        </dgm:presLayoutVars>
      </dgm:prSet>
      <dgm:spPr/>
      <dgm:t>
        <a:bodyPr/>
        <a:lstStyle/>
        <a:p>
          <a:endParaRPr lang="en-US"/>
        </a:p>
      </dgm:t>
    </dgm:pt>
    <dgm:pt modelId="{E74418E0-89B8-42F9-9938-3C6D1BC64D62}" type="pres">
      <dgm:prSet presAssocID="{8B162478-4AA1-4DAA-9A6C-770D4C9B58B8}" presName="negativeSpace" presStyleCnt="0"/>
      <dgm:spPr/>
    </dgm:pt>
    <dgm:pt modelId="{C2056E69-072F-42E7-9576-9AD6B11A559D}" type="pres">
      <dgm:prSet presAssocID="{8B162478-4AA1-4DAA-9A6C-770D4C9B58B8}" presName="childText" presStyleLbl="conFgAcc1" presStyleIdx="0" presStyleCnt="2">
        <dgm:presLayoutVars>
          <dgm:bulletEnabled val="1"/>
        </dgm:presLayoutVars>
      </dgm:prSet>
      <dgm:spPr/>
      <dgm:t>
        <a:bodyPr/>
        <a:lstStyle/>
        <a:p>
          <a:endParaRPr lang="en-US"/>
        </a:p>
      </dgm:t>
    </dgm:pt>
    <dgm:pt modelId="{7FB172E1-1F65-4819-B4A1-D3E799B1E015}" type="pres">
      <dgm:prSet presAssocID="{2A2F5806-2ACA-4AB0-AC2D-4E3ABDE201A5}" presName="spaceBetweenRectangles" presStyleCnt="0"/>
      <dgm:spPr/>
    </dgm:pt>
    <dgm:pt modelId="{4A8BE4A9-AEF0-461D-8B4F-84933092DFC5}" type="pres">
      <dgm:prSet presAssocID="{69489F8A-4C3F-41F8-A8D4-806BF4ED92B1}" presName="parentLin" presStyleCnt="0"/>
      <dgm:spPr/>
    </dgm:pt>
    <dgm:pt modelId="{231B869D-B0A1-4663-B78B-0A315EF1C459}" type="pres">
      <dgm:prSet presAssocID="{69489F8A-4C3F-41F8-A8D4-806BF4ED92B1}" presName="parentLeftMargin" presStyleLbl="node1" presStyleIdx="0" presStyleCnt="2"/>
      <dgm:spPr/>
      <dgm:t>
        <a:bodyPr/>
        <a:lstStyle/>
        <a:p>
          <a:endParaRPr lang="en-US"/>
        </a:p>
      </dgm:t>
    </dgm:pt>
    <dgm:pt modelId="{E0CA4C5A-8241-425F-B8D1-C388D20D7A33}" type="pres">
      <dgm:prSet presAssocID="{69489F8A-4C3F-41F8-A8D4-806BF4ED92B1}" presName="parentText" presStyleLbl="node1" presStyleIdx="1" presStyleCnt="2">
        <dgm:presLayoutVars>
          <dgm:chMax val="0"/>
          <dgm:bulletEnabled val="1"/>
        </dgm:presLayoutVars>
      </dgm:prSet>
      <dgm:spPr/>
      <dgm:t>
        <a:bodyPr/>
        <a:lstStyle/>
        <a:p>
          <a:endParaRPr lang="en-US"/>
        </a:p>
      </dgm:t>
    </dgm:pt>
    <dgm:pt modelId="{D69E15A3-A5D4-4B47-9417-908752433786}" type="pres">
      <dgm:prSet presAssocID="{69489F8A-4C3F-41F8-A8D4-806BF4ED92B1}" presName="negativeSpace" presStyleCnt="0"/>
      <dgm:spPr/>
    </dgm:pt>
    <dgm:pt modelId="{1EC4FA81-D731-46CC-B192-552EFF0744E1}" type="pres">
      <dgm:prSet presAssocID="{69489F8A-4C3F-41F8-A8D4-806BF4ED92B1}" presName="childText" presStyleLbl="conFgAcc1" presStyleIdx="1" presStyleCnt="2">
        <dgm:presLayoutVars>
          <dgm:bulletEnabled val="1"/>
        </dgm:presLayoutVars>
      </dgm:prSet>
      <dgm:spPr/>
      <dgm:t>
        <a:bodyPr/>
        <a:lstStyle/>
        <a:p>
          <a:endParaRPr lang="en-US"/>
        </a:p>
      </dgm:t>
    </dgm:pt>
  </dgm:ptLst>
  <dgm:cxnLst>
    <dgm:cxn modelId="{C04ED141-740E-47A2-B6ED-B65ADB52BD69}" type="presOf" srcId="{69489F8A-4C3F-41F8-A8D4-806BF4ED92B1}" destId="{231B869D-B0A1-4663-B78B-0A315EF1C459}" srcOrd="0" destOrd="0" presId="urn:microsoft.com/office/officeart/2005/8/layout/list1"/>
    <dgm:cxn modelId="{C67EC457-81A0-4291-87F1-07DE6DDFEFEA}" srcId="{0E324D43-5CA6-47F8-A94B-307A9148A3F3}" destId="{8B162478-4AA1-4DAA-9A6C-770D4C9B58B8}" srcOrd="0" destOrd="0" parTransId="{B9290E29-F9AE-4764-8FBF-72E37162E0FC}" sibTransId="{2A2F5806-2ACA-4AB0-AC2D-4E3ABDE201A5}"/>
    <dgm:cxn modelId="{AA54F7AB-2F60-4A0E-900C-67FF53B9CD31}" type="presOf" srcId="{8B162478-4AA1-4DAA-9A6C-770D4C9B58B8}" destId="{3FEDBA55-D5A0-4A59-B9B1-B08152AF4DA1}" srcOrd="1" destOrd="0" presId="urn:microsoft.com/office/officeart/2005/8/layout/list1"/>
    <dgm:cxn modelId="{C8BEBA86-65FD-4C0C-B1F3-311F17B85C0B}" type="presOf" srcId="{8B162478-4AA1-4DAA-9A6C-770D4C9B58B8}" destId="{9811C287-3FB4-4D6E-856F-52C9C49E905F}" srcOrd="0" destOrd="0" presId="urn:microsoft.com/office/officeart/2005/8/layout/list1"/>
    <dgm:cxn modelId="{5FFDDEFB-20C1-40DD-8D39-BDADFF175361}" srcId="{0E324D43-5CA6-47F8-A94B-307A9148A3F3}" destId="{69489F8A-4C3F-41F8-A8D4-806BF4ED92B1}" srcOrd="1" destOrd="0" parTransId="{6A3F40F2-6FBF-4D67-838F-C6680926B549}" sibTransId="{1BE9603C-B7A4-43D9-945C-0A5B0380FB56}"/>
    <dgm:cxn modelId="{E7F88FDC-92F3-4706-86C3-78720813CA01}" type="presOf" srcId="{F769C596-243F-45E5-B74D-DEAEF8BA7158}" destId="{1EC4FA81-D731-46CC-B192-552EFF0744E1}" srcOrd="0" destOrd="1" presId="urn:microsoft.com/office/officeart/2005/8/layout/list1"/>
    <dgm:cxn modelId="{339B6BCF-09B3-4EFB-8D98-3E7D44EF9699}" srcId="{69489F8A-4C3F-41F8-A8D4-806BF4ED92B1}" destId="{F769C596-243F-45E5-B74D-DEAEF8BA7158}" srcOrd="1" destOrd="0" parTransId="{14E53A08-008F-4F1D-81D3-4B0BE42B2632}" sibTransId="{1A8BFAF4-5A0C-4FEE-9005-71F4AFC6C61A}"/>
    <dgm:cxn modelId="{EE682428-B55E-4AB7-8F0E-294F03A5B5E3}" type="presOf" srcId="{EACA0620-BD27-420E-BC41-9141903ED908}" destId="{C2056E69-072F-42E7-9576-9AD6B11A559D}" srcOrd="0" destOrd="1" presId="urn:microsoft.com/office/officeart/2005/8/layout/list1"/>
    <dgm:cxn modelId="{402FC677-7729-470D-A41D-B7924AC52628}" srcId="{8B162478-4AA1-4DAA-9A6C-770D4C9B58B8}" destId="{EACA0620-BD27-420E-BC41-9141903ED908}" srcOrd="1" destOrd="0" parTransId="{2F535D46-A57D-4038-B22E-C06FCC8700D6}" sibTransId="{C6396E26-FAE5-49F4-8019-301199392280}"/>
    <dgm:cxn modelId="{D265F9FD-51BF-4155-B0E0-AB499602F301}" srcId="{69489F8A-4C3F-41F8-A8D4-806BF4ED92B1}" destId="{DBB19200-95CD-4F85-BC71-58930651D386}" srcOrd="2" destOrd="0" parTransId="{31DB4284-3B62-42C7-9636-B4678847A977}" sibTransId="{5C9BB377-E506-4634-B997-AA5ADE906B4B}"/>
    <dgm:cxn modelId="{85D1B740-07E6-462B-9202-9EE4249AA583}" type="presOf" srcId="{69489F8A-4C3F-41F8-A8D4-806BF4ED92B1}" destId="{E0CA4C5A-8241-425F-B8D1-C388D20D7A33}" srcOrd="1" destOrd="0" presId="urn:microsoft.com/office/officeart/2005/8/layout/list1"/>
    <dgm:cxn modelId="{6450CB65-54D4-4426-9EA3-6C5994D21DE7}" type="presOf" srcId="{DBB19200-95CD-4F85-BC71-58930651D386}" destId="{1EC4FA81-D731-46CC-B192-552EFF0744E1}" srcOrd="0" destOrd="2" presId="urn:microsoft.com/office/officeart/2005/8/layout/list1"/>
    <dgm:cxn modelId="{6F60090D-4283-408F-B35F-BF0C677AD0B0}" srcId="{8B162478-4AA1-4DAA-9A6C-770D4C9B58B8}" destId="{1593DFE6-F96F-4E42-AE3E-EA58C77A784B}" srcOrd="0" destOrd="0" parTransId="{F7C8112C-0C84-4CAF-A3E4-19254E2BB38E}" sibTransId="{34DBD911-C6DD-4877-8943-0A25DCC527AE}"/>
    <dgm:cxn modelId="{8981111A-C839-4890-BC37-C1A0F12F5A28}" type="presOf" srcId="{1593DFE6-F96F-4E42-AE3E-EA58C77A784B}" destId="{C2056E69-072F-42E7-9576-9AD6B11A559D}" srcOrd="0" destOrd="0" presId="urn:microsoft.com/office/officeart/2005/8/layout/list1"/>
    <dgm:cxn modelId="{8F922F24-AA10-4EE6-8021-FD63F4CEA19B}" srcId="{69489F8A-4C3F-41F8-A8D4-806BF4ED92B1}" destId="{22416AD4-D073-4BB0-BDA4-77FCF09AA0C1}" srcOrd="0" destOrd="0" parTransId="{EA52277E-CD92-4A16-9BCF-CB0E32604A60}" sibTransId="{166CFE40-6B29-4F14-A614-06B6074E0663}"/>
    <dgm:cxn modelId="{90617C82-7F40-47D8-989B-922098DBE381}" type="presOf" srcId="{22416AD4-D073-4BB0-BDA4-77FCF09AA0C1}" destId="{1EC4FA81-D731-46CC-B192-552EFF0744E1}" srcOrd="0" destOrd="0" presId="urn:microsoft.com/office/officeart/2005/8/layout/list1"/>
    <dgm:cxn modelId="{92D52845-1469-471C-9420-5356E221B0D3}" type="presOf" srcId="{0E324D43-5CA6-47F8-A94B-307A9148A3F3}" destId="{5F6C076F-3CC0-4004-96A4-EC56946B41E5}" srcOrd="0" destOrd="0" presId="urn:microsoft.com/office/officeart/2005/8/layout/list1"/>
    <dgm:cxn modelId="{091AE127-9E56-463C-B9D5-115FBFFF2DD4}" type="presParOf" srcId="{5F6C076F-3CC0-4004-96A4-EC56946B41E5}" destId="{8DDC11BA-395D-4194-BD8D-8B30473B30CE}" srcOrd="0" destOrd="0" presId="urn:microsoft.com/office/officeart/2005/8/layout/list1"/>
    <dgm:cxn modelId="{39E5D425-A390-4979-ADA8-B5BF7DD22B47}" type="presParOf" srcId="{8DDC11BA-395D-4194-BD8D-8B30473B30CE}" destId="{9811C287-3FB4-4D6E-856F-52C9C49E905F}" srcOrd="0" destOrd="0" presId="urn:microsoft.com/office/officeart/2005/8/layout/list1"/>
    <dgm:cxn modelId="{8442055E-C0BB-4244-AE73-17E87CA364B5}" type="presParOf" srcId="{8DDC11BA-395D-4194-BD8D-8B30473B30CE}" destId="{3FEDBA55-D5A0-4A59-B9B1-B08152AF4DA1}" srcOrd="1" destOrd="0" presId="urn:microsoft.com/office/officeart/2005/8/layout/list1"/>
    <dgm:cxn modelId="{A9359C55-76E5-4335-BDCF-399F3BE17C9E}" type="presParOf" srcId="{5F6C076F-3CC0-4004-96A4-EC56946B41E5}" destId="{E74418E0-89B8-42F9-9938-3C6D1BC64D62}" srcOrd="1" destOrd="0" presId="urn:microsoft.com/office/officeart/2005/8/layout/list1"/>
    <dgm:cxn modelId="{762AE4A2-5BEC-4E08-A7B5-EE4BA38CD53D}" type="presParOf" srcId="{5F6C076F-3CC0-4004-96A4-EC56946B41E5}" destId="{C2056E69-072F-42E7-9576-9AD6B11A559D}" srcOrd="2" destOrd="0" presId="urn:microsoft.com/office/officeart/2005/8/layout/list1"/>
    <dgm:cxn modelId="{405164FE-3AA4-4FC3-A077-B000CC384B29}" type="presParOf" srcId="{5F6C076F-3CC0-4004-96A4-EC56946B41E5}" destId="{7FB172E1-1F65-4819-B4A1-D3E799B1E015}" srcOrd="3" destOrd="0" presId="urn:microsoft.com/office/officeart/2005/8/layout/list1"/>
    <dgm:cxn modelId="{AA3B9113-7220-408C-8745-B2A7941819E6}" type="presParOf" srcId="{5F6C076F-3CC0-4004-96A4-EC56946B41E5}" destId="{4A8BE4A9-AEF0-461D-8B4F-84933092DFC5}" srcOrd="4" destOrd="0" presId="urn:microsoft.com/office/officeart/2005/8/layout/list1"/>
    <dgm:cxn modelId="{3B4293FC-615B-48E9-B791-92058D03B72B}" type="presParOf" srcId="{4A8BE4A9-AEF0-461D-8B4F-84933092DFC5}" destId="{231B869D-B0A1-4663-B78B-0A315EF1C459}" srcOrd="0" destOrd="0" presId="urn:microsoft.com/office/officeart/2005/8/layout/list1"/>
    <dgm:cxn modelId="{A20CA4D6-C192-4A18-A6FE-5843118AB2A2}" type="presParOf" srcId="{4A8BE4A9-AEF0-461D-8B4F-84933092DFC5}" destId="{E0CA4C5A-8241-425F-B8D1-C388D20D7A33}" srcOrd="1" destOrd="0" presId="urn:microsoft.com/office/officeart/2005/8/layout/list1"/>
    <dgm:cxn modelId="{B7238BDE-D45B-4A90-8D10-F27C52D99323}" type="presParOf" srcId="{5F6C076F-3CC0-4004-96A4-EC56946B41E5}" destId="{D69E15A3-A5D4-4B47-9417-908752433786}" srcOrd="5" destOrd="0" presId="urn:microsoft.com/office/officeart/2005/8/layout/list1"/>
    <dgm:cxn modelId="{12BF8682-DEB3-484C-885C-A58FDA6C1972}" type="presParOf" srcId="{5F6C076F-3CC0-4004-96A4-EC56946B41E5}" destId="{1EC4FA81-D731-46CC-B192-552EFF0744E1}"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colorful4" csCatId="colorful" phldr="1"/>
      <dgm:spPr/>
      <dgm:t>
        <a:bodyPr/>
        <a:lstStyle/>
        <a:p>
          <a:endParaRPr lang="en-US"/>
        </a:p>
      </dgm:t>
    </dgm:pt>
    <dgm:pt modelId="{FFC9B2A8-8099-4EE4-B21E-726F4DF27A71}">
      <dgm:prSet phldrT="[Text]" custT="1"/>
      <dgm:spPr/>
      <dgm:t>
        <a:bodyPr/>
        <a:lstStyle/>
        <a:p>
          <a:pPr algn="l"/>
          <a:r>
            <a:rPr lang="en-US" sz="2200" dirty="0" smtClean="0">
              <a:latin typeface="Rockwell" pitchFamily="18" charset="0"/>
            </a:rPr>
            <a:t>Example</a:t>
          </a:r>
          <a:endParaRPr lang="en-US" sz="2200" dirty="0">
            <a:latin typeface="Rockwell" pitchFamily="18" charset="0"/>
          </a:endParaRPr>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b="0" dirty="0" smtClean="0"/>
            <a:t>Caterpillar offers a remanufacturing take-back program. Companies can return their end-of-life product for a remanufactured one or buy remanufactured items for a fraction of the cost with new warranties. </a:t>
          </a:r>
          <a:r>
            <a:rPr lang="en-US" sz="1400" baseline="30000" dirty="0" smtClean="0">
              <a:latin typeface="+mj-lt"/>
            </a:rPr>
            <a:t>3 </a:t>
          </a:r>
          <a:endParaRPr lang="en-US" sz="1400" dirty="0">
            <a:latin typeface="Rockwell" pitchFamily="18" charset="0"/>
          </a:endParaRPr>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1C51B69E-EEEF-496F-BE88-83B70B801D7D}"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AED6035D-F194-4A8B-9F12-8C22838640D6}" type="presOf" srcId="{706CC38C-CCAA-416E-8B41-25CAA89F1897}" destId="{F48E3D62-5A5C-47D5-8CC0-6C5ECB4A1EE9}" srcOrd="0" destOrd="0" presId="urn:microsoft.com/office/officeart/2005/8/layout/hList2"/>
    <dgm:cxn modelId="{C2BD6DDD-C23E-4DC0-910E-7FEEAEA223EA}"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54B033F7-111F-4C2B-A042-14124EF0EE9B}" type="presParOf" srcId="{F48E3D62-5A5C-47D5-8CC0-6C5ECB4A1EE9}" destId="{04692C2A-C643-4A3E-AB35-433D0BFFF17F}" srcOrd="0" destOrd="0" presId="urn:microsoft.com/office/officeart/2005/8/layout/hList2"/>
    <dgm:cxn modelId="{E226237F-5593-4D08-8FBA-A18AE1612050}" type="presParOf" srcId="{04692C2A-C643-4A3E-AB35-433D0BFFF17F}" destId="{CE974109-CA0F-440F-94D3-0CD624624309}" srcOrd="0" destOrd="0" presId="urn:microsoft.com/office/officeart/2005/8/layout/hList2"/>
    <dgm:cxn modelId="{34BAB2A2-2A0D-4D9F-BCC3-88131168D2B3}" type="presParOf" srcId="{04692C2A-C643-4A3E-AB35-433D0BFFF17F}" destId="{04D9B468-C7DB-4896-A785-625B2A83C092}" srcOrd="1" destOrd="0" presId="urn:microsoft.com/office/officeart/2005/8/layout/hList2"/>
    <dgm:cxn modelId="{E222BF94-08CD-4B9D-B507-2CA5F50482A0}"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colorful4" csCatId="colorful" phldr="1"/>
      <dgm:spPr/>
      <dgm:t>
        <a:bodyPr/>
        <a:lstStyle/>
        <a:p>
          <a:endParaRPr lang="en-US"/>
        </a:p>
      </dgm:t>
    </dgm:pt>
    <dgm:pt modelId="{FFC9B2A8-8099-4EE4-B21E-726F4DF27A71}">
      <dgm:prSet phldrT="[Text]" custT="1"/>
      <dgm:spPr/>
      <dgm:t>
        <a:bodyPr/>
        <a:lstStyle/>
        <a:p>
          <a:pPr algn="l"/>
          <a:r>
            <a:rPr lang="en-US" sz="2200" dirty="0" smtClean="0">
              <a:latin typeface="Rockwell" pitchFamily="18" charset="0"/>
            </a:rPr>
            <a:t>Example</a:t>
          </a:r>
          <a:endParaRPr lang="en-US" sz="2200" dirty="0">
            <a:latin typeface="Rockwell" pitchFamily="18" charset="0"/>
          </a:endParaRPr>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b="0" dirty="0" smtClean="0"/>
            <a:t>Interface’s </a:t>
          </a:r>
          <a:r>
            <a:rPr lang="en-US" sz="1400" b="0" dirty="0" err="1" smtClean="0"/>
            <a:t>ReEntry</a:t>
          </a:r>
          <a:r>
            <a:rPr lang="en-US" sz="1400" b="0" dirty="0" smtClean="0"/>
            <a:t> program collects post-consumer carpet for recycling, preventing the carpet from going to the landfill. Nylon fiber from is sent to a fiber supplier, where it is recycled into new carpet fiber. Carpet backing is recycled into new backing material.</a:t>
          </a:r>
          <a:r>
            <a:rPr lang="en-US" sz="1400" b="0" baseline="30000" dirty="0" smtClean="0"/>
            <a:t>2</a:t>
          </a:r>
          <a:r>
            <a:rPr lang="en-US" sz="1400" baseline="30000" dirty="0" smtClean="0">
              <a:latin typeface="+mj-lt"/>
            </a:rPr>
            <a:t> </a:t>
          </a:r>
          <a:endParaRPr lang="en-US" sz="1400" dirty="0">
            <a:latin typeface="Rockwell" pitchFamily="18" charset="0"/>
          </a:endParaRPr>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0A6BF481-8C59-4550-93ED-5FACC8949D36}" type="presOf" srcId="{FFC9B2A8-8099-4EE4-B21E-726F4DF27A71}" destId="{D325A295-D3B8-4E94-8C14-A76270783C88}" srcOrd="0" destOrd="0" presId="urn:microsoft.com/office/officeart/2005/8/layout/hList2"/>
    <dgm:cxn modelId="{D5B80666-90E4-4036-A530-632058E2509B}"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86FCB988-5595-472F-B726-9931F6C9EA37}" srcId="{706CC38C-CCAA-416E-8B41-25CAA89F1897}" destId="{FFC9B2A8-8099-4EE4-B21E-726F4DF27A71}" srcOrd="0" destOrd="0" parTransId="{77B68659-533C-420E-A4E6-F4C4077C4AAD}" sibTransId="{0A47E71B-4ABC-4DD2-8C6E-EFD18996ECC5}"/>
    <dgm:cxn modelId="{477D85EE-A87C-46E6-8C13-5CE3906EA3D4}" type="presOf" srcId="{112CA22B-B042-40A5-9794-0730A5CA5011}" destId="{04D9B468-C7DB-4896-A785-625B2A83C092}" srcOrd="0" destOrd="0" presId="urn:microsoft.com/office/officeart/2005/8/layout/hList2"/>
    <dgm:cxn modelId="{FFCA02D3-C662-43E0-A1E9-60307A56C373}" type="presParOf" srcId="{F48E3D62-5A5C-47D5-8CC0-6C5ECB4A1EE9}" destId="{04692C2A-C643-4A3E-AB35-433D0BFFF17F}" srcOrd="0" destOrd="0" presId="urn:microsoft.com/office/officeart/2005/8/layout/hList2"/>
    <dgm:cxn modelId="{48A855CC-650F-4026-A7B1-F735BC2375C0}" type="presParOf" srcId="{04692C2A-C643-4A3E-AB35-433D0BFFF17F}" destId="{CE974109-CA0F-440F-94D3-0CD624624309}" srcOrd="0" destOrd="0" presId="urn:microsoft.com/office/officeart/2005/8/layout/hList2"/>
    <dgm:cxn modelId="{6E83A5DF-5FE4-486F-BD72-F80365A3678C}" type="presParOf" srcId="{04692C2A-C643-4A3E-AB35-433D0BFFF17F}" destId="{04D9B468-C7DB-4896-A785-625B2A83C092}" srcOrd="1" destOrd="0" presId="urn:microsoft.com/office/officeart/2005/8/layout/hList2"/>
    <dgm:cxn modelId="{A3820622-8D04-48FD-966B-DB4A02BC39CC}"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colorful4" csCatId="colorful" phldr="1"/>
      <dgm:spPr/>
      <dgm:t>
        <a:bodyPr/>
        <a:lstStyle/>
        <a:p>
          <a:endParaRPr lang="en-US"/>
        </a:p>
      </dgm:t>
    </dgm:pt>
    <dgm:pt modelId="{FFC9B2A8-8099-4EE4-B21E-726F4DF27A71}">
      <dgm:prSet phldrT="[Text]" custT="1"/>
      <dgm:spPr/>
      <dgm:t>
        <a:bodyPr/>
        <a:lstStyle/>
        <a:p>
          <a:pPr algn="l"/>
          <a:r>
            <a:rPr lang="en-US" sz="2200" dirty="0" smtClean="0">
              <a:latin typeface="Rockwell" pitchFamily="18" charset="0"/>
            </a:rPr>
            <a:t>Example</a:t>
          </a:r>
          <a:endParaRPr lang="en-US" sz="2200" dirty="0">
            <a:latin typeface="Rockwell" pitchFamily="18" charset="0"/>
          </a:endParaRPr>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endParaRPr lang="en-US" sz="1400" dirty="0">
            <a:latin typeface="Rockwell" pitchFamily="18" charset="0"/>
          </a:endParaRPr>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478AE3C6-017A-42B7-BD26-349DDB0C0BC5}">
      <dgm:prSet custT="1"/>
      <dgm:spPr/>
      <dgm:t>
        <a:bodyPr/>
        <a:lstStyle/>
        <a:p>
          <a:r>
            <a:rPr lang="en-US" sz="1400" b="0" dirty="0" smtClean="0">
              <a:latin typeface="+mj-lt"/>
            </a:rPr>
            <a:t>Nokia promotes cell phone recycling at any of their recycling point locations. According to their website, if every cell phone user recycled one used cell phone, it would reduce the amount of raw materials needed to produce phones by 370,000 tons.</a:t>
          </a:r>
          <a:r>
            <a:rPr lang="en-US" sz="1400" b="0" baseline="30000" dirty="0" smtClean="0">
              <a:latin typeface="+mj-lt"/>
            </a:rPr>
            <a:t>3</a:t>
          </a:r>
          <a:r>
            <a:rPr lang="en-US" sz="1400" baseline="30000" dirty="0" smtClean="0">
              <a:latin typeface="+mj-lt"/>
            </a:rPr>
            <a:t> </a:t>
          </a:r>
          <a:endParaRPr lang="en-US" sz="1400" b="0" dirty="0">
            <a:latin typeface="+mj-lt"/>
          </a:endParaRPr>
        </a:p>
      </dgm:t>
    </dgm:pt>
    <dgm:pt modelId="{6AEFC293-8311-4E2A-8FBB-4EE7273B80E8}" type="parTrans" cxnId="{0BDA994D-6E67-44D1-BA25-194E62D8321D}">
      <dgm:prSet/>
      <dgm:spPr/>
      <dgm:t>
        <a:bodyPr/>
        <a:lstStyle/>
        <a:p>
          <a:endParaRPr lang="en-US"/>
        </a:p>
      </dgm:t>
    </dgm:pt>
    <dgm:pt modelId="{1C0A408C-B71B-4F2B-9F8D-C05CDE73F1F8}" type="sibTrans" cxnId="{0BDA994D-6E67-44D1-BA25-194E62D8321D}">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t>
        <a:bodyPr/>
        <a:lstStyle/>
        <a:p>
          <a:endParaRPr lang="en-US"/>
        </a:p>
      </dgm:t>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dgm:presLayoutVars>
          <dgm:chMax val="0"/>
          <dgm:bulletEnabled val="1"/>
        </dgm:presLayoutVars>
      </dgm:prSet>
      <dgm:spPr/>
      <dgm:t>
        <a:bodyPr/>
        <a:lstStyle/>
        <a:p>
          <a:endParaRPr lang="en-US"/>
        </a:p>
      </dgm:t>
    </dgm:pt>
  </dgm:ptLst>
  <dgm:cxnLst>
    <dgm:cxn modelId="{7653074D-C5AE-46B8-924F-DE29DF38B74A}" srcId="{FFC9B2A8-8099-4EE4-B21E-726F4DF27A71}" destId="{112CA22B-B042-40A5-9794-0730A5CA5011}" srcOrd="0" destOrd="0" parTransId="{DE105B56-DA8B-4AD7-8123-FF2C2A60A9B6}" sibTransId="{CCDA51FA-D6D3-44AF-8470-BB9D8CB320E8}"/>
    <dgm:cxn modelId="{4863E9F4-0A62-47C7-B06B-F6860F1A3EBF}" type="presOf" srcId="{478AE3C6-017A-42B7-BD26-349DDB0C0BC5}" destId="{04D9B468-C7DB-4896-A785-625B2A83C092}" srcOrd="0" destOrd="1" presId="urn:microsoft.com/office/officeart/2005/8/layout/hList2"/>
    <dgm:cxn modelId="{D023E720-C71E-485E-AAE0-964BEB9FDBC0}" type="presOf" srcId="{FFC9B2A8-8099-4EE4-B21E-726F4DF27A71}" destId="{D325A295-D3B8-4E94-8C14-A76270783C88}" srcOrd="0" destOrd="0" presId="urn:microsoft.com/office/officeart/2005/8/layout/hList2"/>
    <dgm:cxn modelId="{DE6DD328-37EE-4DCD-9CB6-3CDEBFEA0A0E}" type="presOf" srcId="{706CC38C-CCAA-416E-8B41-25CAA89F1897}" destId="{F48E3D62-5A5C-47D5-8CC0-6C5ECB4A1EE9}" srcOrd="0" destOrd="0" presId="urn:microsoft.com/office/officeart/2005/8/layout/hList2"/>
    <dgm:cxn modelId="{0BDA994D-6E67-44D1-BA25-194E62D8321D}" srcId="{FFC9B2A8-8099-4EE4-B21E-726F4DF27A71}" destId="{478AE3C6-017A-42B7-BD26-349DDB0C0BC5}" srcOrd="1" destOrd="0" parTransId="{6AEFC293-8311-4E2A-8FBB-4EE7273B80E8}" sibTransId="{1C0A408C-B71B-4F2B-9F8D-C05CDE73F1F8}"/>
    <dgm:cxn modelId="{123B913A-0272-4240-8AE1-F3C43FAC94C7}"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09D6E17D-B323-4259-8DC8-94350FA6B452}" type="presParOf" srcId="{F48E3D62-5A5C-47D5-8CC0-6C5ECB4A1EE9}" destId="{04692C2A-C643-4A3E-AB35-433D0BFFF17F}" srcOrd="0" destOrd="0" presId="urn:microsoft.com/office/officeart/2005/8/layout/hList2"/>
    <dgm:cxn modelId="{3B54C7AC-FAB7-4C50-B170-65CFCB335DD9}" type="presParOf" srcId="{04692C2A-C643-4A3E-AB35-433D0BFFF17F}" destId="{CE974109-CA0F-440F-94D3-0CD624624309}" srcOrd="0" destOrd="0" presId="urn:microsoft.com/office/officeart/2005/8/layout/hList2"/>
    <dgm:cxn modelId="{A9FD4594-061E-4B16-9B34-A90E1C1E4348}" type="presParOf" srcId="{04692C2A-C643-4A3E-AB35-433D0BFFF17F}" destId="{04D9B468-C7DB-4896-A785-625B2A83C092}" srcOrd="1" destOrd="0" presId="urn:microsoft.com/office/officeart/2005/8/layout/hList2"/>
    <dgm:cxn modelId="{00B36B59-A856-45C3-A4DB-AD081DEE32E7}"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CB2C5E44-0C98-41F3-A993-0F3081659BC8}" type="doc">
      <dgm:prSet loTypeId="urn:microsoft.com/office/officeart/2005/8/layout/hList1" loCatId="list" qsTypeId="urn:microsoft.com/office/officeart/2005/8/quickstyle/simple4" qsCatId="simple" csTypeId="urn:microsoft.com/office/officeart/2005/8/colors/accent6_2" csCatId="accent6" phldr="1"/>
      <dgm:spPr/>
      <dgm:t>
        <a:bodyPr/>
        <a:lstStyle/>
        <a:p>
          <a:endParaRPr lang="en-US"/>
        </a:p>
      </dgm:t>
    </dgm:pt>
    <dgm:pt modelId="{B52462EF-1C1B-4BC4-8B0A-4108B836346C}">
      <dgm:prSet phldrT="[Text]"/>
      <dgm:spPr/>
      <dgm:t>
        <a:bodyPr/>
        <a:lstStyle/>
        <a:p>
          <a:r>
            <a:rPr lang="en-US" dirty="0" smtClean="0"/>
            <a:t>Mercury </a:t>
          </a:r>
        </a:p>
        <a:p>
          <a:r>
            <a:rPr lang="en-US" dirty="0" smtClean="0"/>
            <a:t>Switches in Car Trunks </a:t>
          </a:r>
          <a:endParaRPr lang="en-US" dirty="0"/>
        </a:p>
      </dgm:t>
    </dgm:pt>
    <dgm:pt modelId="{6D8AC0B5-8454-4277-A81E-73712DB20B6D}" type="parTrans" cxnId="{40D81F3E-8819-47B2-87AC-074EB49CBB7C}">
      <dgm:prSet/>
      <dgm:spPr/>
      <dgm:t>
        <a:bodyPr/>
        <a:lstStyle/>
        <a:p>
          <a:endParaRPr lang="en-US"/>
        </a:p>
      </dgm:t>
    </dgm:pt>
    <dgm:pt modelId="{1EF2CC90-A6FA-4B29-9289-4EC50534C027}" type="sibTrans" cxnId="{40D81F3E-8819-47B2-87AC-074EB49CBB7C}">
      <dgm:prSet/>
      <dgm:spPr/>
      <dgm:t>
        <a:bodyPr/>
        <a:lstStyle/>
        <a:p>
          <a:endParaRPr lang="en-US"/>
        </a:p>
      </dgm:t>
    </dgm:pt>
    <dgm:pt modelId="{E34D2CF4-562E-45B8-8FD1-054A749A7002}">
      <dgm:prSet/>
      <dgm:spPr/>
      <dgm:t>
        <a:bodyPr/>
        <a:lstStyle/>
        <a:p>
          <a:r>
            <a:rPr lang="en-US" dirty="0" smtClean="0"/>
            <a:t>Found in junk yards, the fumes and pollution from the mercury switches in old cars (used to toggle trunk lights) were becoming a large environmental hazard. The clean up included not just hazardous waste handling, but required a search through junk yards country-wide to discover which cars had the switches and ensure that the hazard was completely dealt with.</a:t>
          </a:r>
          <a:r>
            <a:rPr lang="en-US" baseline="30000" dirty="0" smtClean="0"/>
            <a:t> 1 </a:t>
          </a:r>
          <a:endParaRPr lang="en-US" dirty="0" smtClean="0"/>
        </a:p>
      </dgm:t>
    </dgm:pt>
    <dgm:pt modelId="{17B3B406-3A4A-4CEE-A977-DDC6787983D9}" type="parTrans" cxnId="{3E01F819-DAD9-4CAF-8832-AF1985043C9A}">
      <dgm:prSet/>
      <dgm:spPr/>
      <dgm:t>
        <a:bodyPr/>
        <a:lstStyle/>
        <a:p>
          <a:endParaRPr lang="en-US"/>
        </a:p>
      </dgm:t>
    </dgm:pt>
    <dgm:pt modelId="{FF8BB67F-4D1C-45DE-ABBE-AB9C2F49E35F}" type="sibTrans" cxnId="{3E01F819-DAD9-4CAF-8832-AF1985043C9A}">
      <dgm:prSet/>
      <dgm:spPr/>
      <dgm:t>
        <a:bodyPr/>
        <a:lstStyle/>
        <a:p>
          <a:endParaRPr lang="en-US"/>
        </a:p>
      </dgm:t>
    </dgm:pt>
    <dgm:pt modelId="{8C5D5C2E-CD7C-4822-A057-866AE4D3FB89}">
      <dgm:prSet/>
      <dgm:spPr/>
      <dgm:t>
        <a:bodyPr/>
        <a:lstStyle/>
        <a:p>
          <a:r>
            <a:rPr lang="en-US" dirty="0" smtClean="0"/>
            <a:t>Paper Recycling</a:t>
          </a:r>
        </a:p>
      </dgm:t>
    </dgm:pt>
    <dgm:pt modelId="{6E93A166-CB6F-44B4-856E-D24641812E36}" type="parTrans" cxnId="{209124AF-029C-4B43-B012-A42625087992}">
      <dgm:prSet/>
      <dgm:spPr/>
      <dgm:t>
        <a:bodyPr/>
        <a:lstStyle/>
        <a:p>
          <a:endParaRPr lang="en-US"/>
        </a:p>
      </dgm:t>
    </dgm:pt>
    <dgm:pt modelId="{41E7EF77-9E50-4468-A632-AA6EBF964904}" type="sibTrans" cxnId="{209124AF-029C-4B43-B012-A42625087992}">
      <dgm:prSet/>
      <dgm:spPr/>
      <dgm:t>
        <a:bodyPr/>
        <a:lstStyle/>
        <a:p>
          <a:endParaRPr lang="en-US"/>
        </a:p>
      </dgm:t>
    </dgm:pt>
    <dgm:pt modelId="{7926497B-0E8B-4AB1-A4CB-0523437C0DD6}">
      <dgm:prSet/>
      <dgm:spPr/>
      <dgm:t>
        <a:bodyPr/>
        <a:lstStyle/>
        <a:p>
          <a:r>
            <a:rPr lang="en-US" smtClean="0"/>
            <a:t>According to Greenstar North America, 45% of paper still goes to landfills as waste. At 83 million tons a year produced, that means 37.35 million tons of paper are being thrown away rather than recycled and reused by paper mills and companies.</a:t>
          </a:r>
          <a:r>
            <a:rPr lang="en-US" baseline="30000" smtClean="0"/>
            <a:t>2</a:t>
          </a:r>
          <a:endParaRPr lang="en-US" dirty="0" smtClean="0"/>
        </a:p>
      </dgm:t>
    </dgm:pt>
    <dgm:pt modelId="{7C0E8002-4F25-490C-8C79-1B32F53AFB74}" type="parTrans" cxnId="{0EC0A968-439A-408B-A465-663EA3D6DFE1}">
      <dgm:prSet/>
      <dgm:spPr/>
      <dgm:t>
        <a:bodyPr/>
        <a:lstStyle/>
        <a:p>
          <a:endParaRPr lang="en-US"/>
        </a:p>
      </dgm:t>
    </dgm:pt>
    <dgm:pt modelId="{34F83594-943E-4699-A3EF-A047B2F48335}" type="sibTrans" cxnId="{0EC0A968-439A-408B-A465-663EA3D6DFE1}">
      <dgm:prSet/>
      <dgm:spPr/>
      <dgm:t>
        <a:bodyPr/>
        <a:lstStyle/>
        <a:p>
          <a:endParaRPr lang="en-US"/>
        </a:p>
      </dgm:t>
    </dgm:pt>
    <dgm:pt modelId="{AAED0E27-37D6-4BD3-B4BE-04FFC7BEB57E}" type="pres">
      <dgm:prSet presAssocID="{CB2C5E44-0C98-41F3-A993-0F3081659BC8}" presName="Name0" presStyleCnt="0">
        <dgm:presLayoutVars>
          <dgm:dir/>
          <dgm:animLvl val="lvl"/>
          <dgm:resizeHandles val="exact"/>
        </dgm:presLayoutVars>
      </dgm:prSet>
      <dgm:spPr/>
      <dgm:t>
        <a:bodyPr/>
        <a:lstStyle/>
        <a:p>
          <a:endParaRPr lang="en-US"/>
        </a:p>
      </dgm:t>
    </dgm:pt>
    <dgm:pt modelId="{A68324FC-AF17-4EFD-89F7-84DEA59225B7}" type="pres">
      <dgm:prSet presAssocID="{B52462EF-1C1B-4BC4-8B0A-4108B836346C}" presName="composite" presStyleCnt="0"/>
      <dgm:spPr/>
    </dgm:pt>
    <dgm:pt modelId="{B1C74C4E-CF29-41AF-94FD-F74DDAC50DC2}" type="pres">
      <dgm:prSet presAssocID="{B52462EF-1C1B-4BC4-8B0A-4108B836346C}" presName="parTx" presStyleLbl="alignNode1" presStyleIdx="0" presStyleCnt="2">
        <dgm:presLayoutVars>
          <dgm:chMax val="0"/>
          <dgm:chPref val="0"/>
          <dgm:bulletEnabled val="1"/>
        </dgm:presLayoutVars>
      </dgm:prSet>
      <dgm:spPr/>
      <dgm:t>
        <a:bodyPr/>
        <a:lstStyle/>
        <a:p>
          <a:endParaRPr lang="en-US"/>
        </a:p>
      </dgm:t>
    </dgm:pt>
    <dgm:pt modelId="{EABC9819-C731-49F0-82BE-9C6ACE803D19}" type="pres">
      <dgm:prSet presAssocID="{B52462EF-1C1B-4BC4-8B0A-4108B836346C}" presName="desTx" presStyleLbl="alignAccFollowNode1" presStyleIdx="0" presStyleCnt="2">
        <dgm:presLayoutVars>
          <dgm:bulletEnabled val="1"/>
        </dgm:presLayoutVars>
      </dgm:prSet>
      <dgm:spPr/>
      <dgm:t>
        <a:bodyPr/>
        <a:lstStyle/>
        <a:p>
          <a:endParaRPr lang="en-US"/>
        </a:p>
      </dgm:t>
    </dgm:pt>
    <dgm:pt modelId="{4F5471D2-260C-422A-BA06-CDAB44DCC9B8}" type="pres">
      <dgm:prSet presAssocID="{1EF2CC90-A6FA-4B29-9289-4EC50534C027}" presName="space" presStyleCnt="0"/>
      <dgm:spPr/>
    </dgm:pt>
    <dgm:pt modelId="{5CD548DA-43D1-4F3A-9C1B-8E24284AA93E}" type="pres">
      <dgm:prSet presAssocID="{8C5D5C2E-CD7C-4822-A057-866AE4D3FB89}" presName="composite" presStyleCnt="0"/>
      <dgm:spPr/>
    </dgm:pt>
    <dgm:pt modelId="{607F4048-6C38-4609-A6FB-986B57FCCE5F}" type="pres">
      <dgm:prSet presAssocID="{8C5D5C2E-CD7C-4822-A057-866AE4D3FB89}" presName="parTx" presStyleLbl="alignNode1" presStyleIdx="1" presStyleCnt="2">
        <dgm:presLayoutVars>
          <dgm:chMax val="0"/>
          <dgm:chPref val="0"/>
          <dgm:bulletEnabled val="1"/>
        </dgm:presLayoutVars>
      </dgm:prSet>
      <dgm:spPr/>
      <dgm:t>
        <a:bodyPr/>
        <a:lstStyle/>
        <a:p>
          <a:endParaRPr lang="en-US"/>
        </a:p>
      </dgm:t>
    </dgm:pt>
    <dgm:pt modelId="{7219E979-24B7-40A6-95CD-53168316D970}" type="pres">
      <dgm:prSet presAssocID="{8C5D5C2E-CD7C-4822-A057-866AE4D3FB89}" presName="desTx" presStyleLbl="alignAccFollowNode1" presStyleIdx="1" presStyleCnt="2">
        <dgm:presLayoutVars>
          <dgm:bulletEnabled val="1"/>
        </dgm:presLayoutVars>
      </dgm:prSet>
      <dgm:spPr/>
      <dgm:t>
        <a:bodyPr/>
        <a:lstStyle/>
        <a:p>
          <a:endParaRPr lang="en-US"/>
        </a:p>
      </dgm:t>
    </dgm:pt>
  </dgm:ptLst>
  <dgm:cxnLst>
    <dgm:cxn modelId="{0EC0A968-439A-408B-A465-663EA3D6DFE1}" srcId="{8C5D5C2E-CD7C-4822-A057-866AE4D3FB89}" destId="{7926497B-0E8B-4AB1-A4CB-0523437C0DD6}" srcOrd="0" destOrd="0" parTransId="{7C0E8002-4F25-490C-8C79-1B32F53AFB74}" sibTransId="{34F83594-943E-4699-A3EF-A047B2F48335}"/>
    <dgm:cxn modelId="{F272DABD-E16B-4E0D-8AB0-51B3467DCE72}" type="presOf" srcId="{7926497B-0E8B-4AB1-A4CB-0523437C0DD6}" destId="{7219E979-24B7-40A6-95CD-53168316D970}" srcOrd="0" destOrd="0" presId="urn:microsoft.com/office/officeart/2005/8/layout/hList1"/>
    <dgm:cxn modelId="{40D81F3E-8819-47B2-87AC-074EB49CBB7C}" srcId="{CB2C5E44-0C98-41F3-A993-0F3081659BC8}" destId="{B52462EF-1C1B-4BC4-8B0A-4108B836346C}" srcOrd="0" destOrd="0" parTransId="{6D8AC0B5-8454-4277-A81E-73712DB20B6D}" sibTransId="{1EF2CC90-A6FA-4B29-9289-4EC50534C027}"/>
    <dgm:cxn modelId="{C8C5E32C-D8FA-4DAE-9DC0-AEEE04433AD0}" type="presOf" srcId="{CB2C5E44-0C98-41F3-A993-0F3081659BC8}" destId="{AAED0E27-37D6-4BD3-B4BE-04FFC7BEB57E}" srcOrd="0" destOrd="0" presId="urn:microsoft.com/office/officeart/2005/8/layout/hList1"/>
    <dgm:cxn modelId="{3E01F819-DAD9-4CAF-8832-AF1985043C9A}" srcId="{B52462EF-1C1B-4BC4-8B0A-4108B836346C}" destId="{E34D2CF4-562E-45B8-8FD1-054A749A7002}" srcOrd="0" destOrd="0" parTransId="{17B3B406-3A4A-4CEE-A977-DDC6787983D9}" sibTransId="{FF8BB67F-4D1C-45DE-ABBE-AB9C2F49E35F}"/>
    <dgm:cxn modelId="{209124AF-029C-4B43-B012-A42625087992}" srcId="{CB2C5E44-0C98-41F3-A993-0F3081659BC8}" destId="{8C5D5C2E-CD7C-4822-A057-866AE4D3FB89}" srcOrd="1" destOrd="0" parTransId="{6E93A166-CB6F-44B4-856E-D24641812E36}" sibTransId="{41E7EF77-9E50-4468-A632-AA6EBF964904}"/>
    <dgm:cxn modelId="{2A458758-48F0-424C-9782-E78656318EA0}" type="presOf" srcId="{B52462EF-1C1B-4BC4-8B0A-4108B836346C}" destId="{B1C74C4E-CF29-41AF-94FD-F74DDAC50DC2}" srcOrd="0" destOrd="0" presId="urn:microsoft.com/office/officeart/2005/8/layout/hList1"/>
    <dgm:cxn modelId="{9807993C-34CF-44F3-B972-1E423D594584}" type="presOf" srcId="{8C5D5C2E-CD7C-4822-A057-866AE4D3FB89}" destId="{607F4048-6C38-4609-A6FB-986B57FCCE5F}" srcOrd="0" destOrd="0" presId="urn:microsoft.com/office/officeart/2005/8/layout/hList1"/>
    <dgm:cxn modelId="{E455065E-03D3-4E38-8389-B7EB7F1FDBF7}" type="presOf" srcId="{E34D2CF4-562E-45B8-8FD1-054A749A7002}" destId="{EABC9819-C731-49F0-82BE-9C6ACE803D19}" srcOrd="0" destOrd="0" presId="urn:microsoft.com/office/officeart/2005/8/layout/hList1"/>
    <dgm:cxn modelId="{ED0F687F-EA3B-4862-8370-900BB589E2FC}" type="presParOf" srcId="{AAED0E27-37D6-4BD3-B4BE-04FFC7BEB57E}" destId="{A68324FC-AF17-4EFD-89F7-84DEA59225B7}" srcOrd="0" destOrd="0" presId="urn:microsoft.com/office/officeart/2005/8/layout/hList1"/>
    <dgm:cxn modelId="{889B8B38-038A-4266-B00C-2544E0E4EE16}" type="presParOf" srcId="{A68324FC-AF17-4EFD-89F7-84DEA59225B7}" destId="{B1C74C4E-CF29-41AF-94FD-F74DDAC50DC2}" srcOrd="0" destOrd="0" presId="urn:microsoft.com/office/officeart/2005/8/layout/hList1"/>
    <dgm:cxn modelId="{705A70C9-71CB-40DF-A557-ECAD2B9197E0}" type="presParOf" srcId="{A68324FC-AF17-4EFD-89F7-84DEA59225B7}" destId="{EABC9819-C731-49F0-82BE-9C6ACE803D19}" srcOrd="1" destOrd="0" presId="urn:microsoft.com/office/officeart/2005/8/layout/hList1"/>
    <dgm:cxn modelId="{CF3781DB-06ED-457A-8BBD-BE074609EBF7}" type="presParOf" srcId="{AAED0E27-37D6-4BD3-B4BE-04FFC7BEB57E}" destId="{4F5471D2-260C-422A-BA06-CDAB44DCC9B8}" srcOrd="1" destOrd="0" presId="urn:microsoft.com/office/officeart/2005/8/layout/hList1"/>
    <dgm:cxn modelId="{5F5B7DC1-F0AA-46E5-A99B-ED1D53541B56}" type="presParOf" srcId="{AAED0E27-37D6-4BD3-B4BE-04FFC7BEB57E}" destId="{5CD548DA-43D1-4F3A-9C1B-8E24284AA93E}" srcOrd="2" destOrd="0" presId="urn:microsoft.com/office/officeart/2005/8/layout/hList1"/>
    <dgm:cxn modelId="{46842A5D-2557-459D-9D15-2F0A286327D9}" type="presParOf" srcId="{5CD548DA-43D1-4F3A-9C1B-8E24284AA93E}" destId="{607F4048-6C38-4609-A6FB-986B57FCCE5F}" srcOrd="0" destOrd="0" presId="urn:microsoft.com/office/officeart/2005/8/layout/hList1"/>
    <dgm:cxn modelId="{500DE4C0-9DEA-4962-A5FC-AE0F5A44241D}" type="presParOf" srcId="{5CD548DA-43D1-4F3A-9C1B-8E24284AA93E}" destId="{7219E979-24B7-40A6-95CD-53168316D97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3FEE2D9D-2A63-4B17-83E3-842884488D6C}"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en-US"/>
        </a:p>
      </dgm:t>
    </dgm:pt>
    <dgm:pt modelId="{3CBF9B35-98C8-47C3-998C-ED5A09899152}">
      <dgm:prSet phldrT="[Text]" custT="1"/>
      <dgm:spPr/>
      <dgm:t>
        <a:bodyPr/>
        <a:lstStyle/>
        <a:p>
          <a:r>
            <a:rPr lang="en-US" sz="1800" b="1" dirty="0" smtClean="0"/>
            <a:t>Sun Chips</a:t>
          </a:r>
          <a:endParaRPr lang="en-US" sz="1800" b="1" dirty="0"/>
        </a:p>
      </dgm:t>
    </dgm:pt>
    <dgm:pt modelId="{EEF77B6A-A706-4386-8BBB-A01136134921}" type="parTrans" cxnId="{8EF0BAD4-491F-4650-8315-138EFBBDED0F}">
      <dgm:prSet/>
      <dgm:spPr/>
      <dgm:t>
        <a:bodyPr/>
        <a:lstStyle/>
        <a:p>
          <a:endParaRPr lang="en-US"/>
        </a:p>
      </dgm:t>
    </dgm:pt>
    <dgm:pt modelId="{51CCA88B-CC5B-4C0F-B5C6-613C9D9CDAE9}" type="sibTrans" cxnId="{8EF0BAD4-491F-4650-8315-138EFBBDED0F}">
      <dgm:prSet/>
      <dgm:spPr/>
      <dgm:t>
        <a:bodyPr/>
        <a:lstStyle/>
        <a:p>
          <a:endParaRPr lang="en-US"/>
        </a:p>
      </dgm:t>
    </dgm:pt>
    <dgm:pt modelId="{598F3466-7DC4-41D0-9BBE-D0D5ADCAB362}">
      <dgm:prSet/>
      <dgm:spPr/>
      <dgm:t>
        <a:bodyPr/>
        <a:lstStyle/>
        <a:p>
          <a:r>
            <a:rPr lang="en-US" dirty="0" smtClean="0"/>
            <a:t>Sun Chips came out with an environmentally preferable bag that would compost fully in 14 weeks. Initially, the bag was a huge success, proving that people were interested in environmentally preferable products. However, complaints about the bag being too loud forced the company to re-design their compostable bags. Their website also includes tips on how to home compost not only the bag but other products as well.</a:t>
          </a:r>
          <a:r>
            <a:rPr lang="en-US" baseline="30000" dirty="0" smtClean="0"/>
            <a:t> 1 </a:t>
          </a:r>
          <a:endParaRPr lang="en-US" dirty="0" smtClean="0"/>
        </a:p>
      </dgm:t>
    </dgm:pt>
    <dgm:pt modelId="{BB905025-A1DC-49A9-A7E2-3AB23D7E394B}" type="parTrans" cxnId="{DF0B998F-B8D0-427C-BBAB-BE9EAA6FCE9A}">
      <dgm:prSet/>
      <dgm:spPr/>
      <dgm:t>
        <a:bodyPr/>
        <a:lstStyle/>
        <a:p>
          <a:endParaRPr lang="en-US"/>
        </a:p>
      </dgm:t>
    </dgm:pt>
    <dgm:pt modelId="{3B6237FD-6243-481B-AD5F-84866C473811}" type="sibTrans" cxnId="{DF0B998F-B8D0-427C-BBAB-BE9EAA6FCE9A}">
      <dgm:prSet/>
      <dgm:spPr/>
      <dgm:t>
        <a:bodyPr/>
        <a:lstStyle/>
        <a:p>
          <a:endParaRPr lang="en-US"/>
        </a:p>
      </dgm:t>
    </dgm:pt>
    <dgm:pt modelId="{E8BC80F7-D315-4054-9715-883CF2177DBF}">
      <dgm:prSet custT="1"/>
      <dgm:spPr/>
      <dgm:t>
        <a:bodyPr/>
        <a:lstStyle/>
        <a:p>
          <a:r>
            <a:rPr lang="en-US" sz="1800" b="1" dirty="0" smtClean="0"/>
            <a:t>Kodak</a:t>
          </a:r>
        </a:p>
      </dgm:t>
    </dgm:pt>
    <dgm:pt modelId="{1D108697-6DCB-4D68-9FE6-2E9E556B5BCE}" type="parTrans" cxnId="{628D459A-124A-49CA-9E61-57A469F50C8E}">
      <dgm:prSet/>
      <dgm:spPr/>
      <dgm:t>
        <a:bodyPr/>
        <a:lstStyle/>
        <a:p>
          <a:endParaRPr lang="en-US"/>
        </a:p>
      </dgm:t>
    </dgm:pt>
    <dgm:pt modelId="{BEA6D6E5-92B4-4ED7-889B-C2E8DF7C77A6}" type="sibTrans" cxnId="{628D459A-124A-49CA-9E61-57A469F50C8E}">
      <dgm:prSet/>
      <dgm:spPr/>
      <dgm:t>
        <a:bodyPr/>
        <a:lstStyle/>
        <a:p>
          <a:endParaRPr lang="en-US"/>
        </a:p>
      </dgm:t>
    </dgm:pt>
    <dgm:pt modelId="{547C9ECD-F15A-4B69-A9F2-77E57CB4F07F}">
      <dgm:prSet/>
      <dgm:spPr/>
      <dgm:t>
        <a:bodyPr/>
        <a:lstStyle/>
        <a:p>
          <a:r>
            <a:rPr lang="en-US" dirty="0" smtClean="0"/>
            <a:t>Kodak was awarded by </a:t>
          </a:r>
          <a:r>
            <a:rPr lang="en-US" dirty="0" err="1" smtClean="0"/>
            <a:t>WasteWi$e</a:t>
          </a:r>
          <a:r>
            <a:rPr lang="en-US" dirty="0" smtClean="0"/>
            <a:t> for their recycling and reuse habits. Between 1990 and 2005, they recycled 650 million of their disposable cameras, 14 million pounds of movie film annually, and over 90 million pounds of PET annually. Over 3 million pounds of polystyrene parts and 4 million pounds of camera electronics (or 1 million pounds per year) have been remanufactured. Their film container collecting program diverted 87 million pounds of waste from landfills from 1991-2005. The company reports that they have reduced their costs by approximately $9 million per year through these recycling, reuse, and remanufacturing programs.</a:t>
          </a:r>
          <a:r>
            <a:rPr lang="en-US" baseline="30000" dirty="0" smtClean="0"/>
            <a:t> 3 </a:t>
          </a:r>
          <a:endParaRPr lang="en-US" dirty="0" smtClean="0"/>
        </a:p>
      </dgm:t>
    </dgm:pt>
    <dgm:pt modelId="{465E5693-CB93-4CA7-B0AB-4466F950EF81}" type="parTrans" cxnId="{085EE115-14E2-417B-8F25-13A35FE8EC9F}">
      <dgm:prSet/>
      <dgm:spPr/>
      <dgm:t>
        <a:bodyPr/>
        <a:lstStyle/>
        <a:p>
          <a:endParaRPr lang="en-US"/>
        </a:p>
      </dgm:t>
    </dgm:pt>
    <dgm:pt modelId="{0DCC6000-2148-46D6-AF98-A44D7C3CE0E3}" type="sibTrans" cxnId="{085EE115-14E2-417B-8F25-13A35FE8EC9F}">
      <dgm:prSet/>
      <dgm:spPr/>
      <dgm:t>
        <a:bodyPr/>
        <a:lstStyle/>
        <a:p>
          <a:endParaRPr lang="en-US"/>
        </a:p>
      </dgm:t>
    </dgm:pt>
    <dgm:pt modelId="{940AC5D1-3DBA-4F62-B6F2-86EA29D07650}" type="pres">
      <dgm:prSet presAssocID="{3FEE2D9D-2A63-4B17-83E3-842884488D6C}" presName="Name0" presStyleCnt="0">
        <dgm:presLayoutVars>
          <dgm:dir/>
          <dgm:animLvl val="lvl"/>
          <dgm:resizeHandles val="exact"/>
        </dgm:presLayoutVars>
      </dgm:prSet>
      <dgm:spPr/>
      <dgm:t>
        <a:bodyPr/>
        <a:lstStyle/>
        <a:p>
          <a:endParaRPr lang="en-US"/>
        </a:p>
      </dgm:t>
    </dgm:pt>
    <dgm:pt modelId="{FC63DB49-A8D5-4EF9-8161-DD5F0F4836C8}" type="pres">
      <dgm:prSet presAssocID="{3CBF9B35-98C8-47C3-998C-ED5A09899152}" presName="composite" presStyleCnt="0"/>
      <dgm:spPr/>
    </dgm:pt>
    <dgm:pt modelId="{E89DF1E7-426A-4B61-A8FC-848243695B36}" type="pres">
      <dgm:prSet presAssocID="{3CBF9B35-98C8-47C3-998C-ED5A09899152}" presName="parTx" presStyleLbl="alignNode1" presStyleIdx="0" presStyleCnt="2">
        <dgm:presLayoutVars>
          <dgm:chMax val="0"/>
          <dgm:chPref val="0"/>
          <dgm:bulletEnabled val="1"/>
        </dgm:presLayoutVars>
      </dgm:prSet>
      <dgm:spPr/>
      <dgm:t>
        <a:bodyPr/>
        <a:lstStyle/>
        <a:p>
          <a:endParaRPr lang="en-US"/>
        </a:p>
      </dgm:t>
    </dgm:pt>
    <dgm:pt modelId="{51D99633-54EC-414D-90E2-282904428F6F}" type="pres">
      <dgm:prSet presAssocID="{3CBF9B35-98C8-47C3-998C-ED5A09899152}" presName="desTx" presStyleLbl="alignAccFollowNode1" presStyleIdx="0" presStyleCnt="2">
        <dgm:presLayoutVars>
          <dgm:bulletEnabled val="1"/>
        </dgm:presLayoutVars>
      </dgm:prSet>
      <dgm:spPr/>
      <dgm:t>
        <a:bodyPr/>
        <a:lstStyle/>
        <a:p>
          <a:endParaRPr lang="en-US"/>
        </a:p>
      </dgm:t>
    </dgm:pt>
    <dgm:pt modelId="{019E8406-6AF1-4BB1-9432-F102453D398D}" type="pres">
      <dgm:prSet presAssocID="{51CCA88B-CC5B-4C0F-B5C6-613C9D9CDAE9}" presName="space" presStyleCnt="0"/>
      <dgm:spPr/>
    </dgm:pt>
    <dgm:pt modelId="{A9F6A9E2-82A4-458A-842D-82D994C3F181}" type="pres">
      <dgm:prSet presAssocID="{E8BC80F7-D315-4054-9715-883CF2177DBF}" presName="composite" presStyleCnt="0"/>
      <dgm:spPr/>
    </dgm:pt>
    <dgm:pt modelId="{21EB3A76-C519-4F02-AB18-48000482BEC2}" type="pres">
      <dgm:prSet presAssocID="{E8BC80F7-D315-4054-9715-883CF2177DBF}" presName="parTx" presStyleLbl="alignNode1" presStyleIdx="1" presStyleCnt="2">
        <dgm:presLayoutVars>
          <dgm:chMax val="0"/>
          <dgm:chPref val="0"/>
          <dgm:bulletEnabled val="1"/>
        </dgm:presLayoutVars>
      </dgm:prSet>
      <dgm:spPr/>
      <dgm:t>
        <a:bodyPr/>
        <a:lstStyle/>
        <a:p>
          <a:endParaRPr lang="en-US"/>
        </a:p>
      </dgm:t>
    </dgm:pt>
    <dgm:pt modelId="{BFE9ED66-4990-4C1F-8A59-B383360B950D}" type="pres">
      <dgm:prSet presAssocID="{E8BC80F7-D315-4054-9715-883CF2177DBF}" presName="desTx" presStyleLbl="alignAccFollowNode1" presStyleIdx="1" presStyleCnt="2">
        <dgm:presLayoutVars>
          <dgm:bulletEnabled val="1"/>
        </dgm:presLayoutVars>
      </dgm:prSet>
      <dgm:spPr/>
      <dgm:t>
        <a:bodyPr/>
        <a:lstStyle/>
        <a:p>
          <a:endParaRPr lang="en-US"/>
        </a:p>
      </dgm:t>
    </dgm:pt>
  </dgm:ptLst>
  <dgm:cxnLst>
    <dgm:cxn modelId="{D8EF85F4-79E1-45B7-8F18-0A56E547F420}" type="presOf" srcId="{598F3466-7DC4-41D0-9BBE-D0D5ADCAB362}" destId="{51D99633-54EC-414D-90E2-282904428F6F}" srcOrd="0" destOrd="0" presId="urn:microsoft.com/office/officeart/2005/8/layout/hList1"/>
    <dgm:cxn modelId="{0A9277F5-74B8-4319-941F-623DA8E74919}" type="presOf" srcId="{3CBF9B35-98C8-47C3-998C-ED5A09899152}" destId="{E89DF1E7-426A-4B61-A8FC-848243695B36}" srcOrd="0" destOrd="0" presId="urn:microsoft.com/office/officeart/2005/8/layout/hList1"/>
    <dgm:cxn modelId="{8EF0BAD4-491F-4650-8315-138EFBBDED0F}" srcId="{3FEE2D9D-2A63-4B17-83E3-842884488D6C}" destId="{3CBF9B35-98C8-47C3-998C-ED5A09899152}" srcOrd="0" destOrd="0" parTransId="{EEF77B6A-A706-4386-8BBB-A01136134921}" sibTransId="{51CCA88B-CC5B-4C0F-B5C6-613C9D9CDAE9}"/>
    <dgm:cxn modelId="{DF0B998F-B8D0-427C-BBAB-BE9EAA6FCE9A}" srcId="{3CBF9B35-98C8-47C3-998C-ED5A09899152}" destId="{598F3466-7DC4-41D0-9BBE-D0D5ADCAB362}" srcOrd="0" destOrd="0" parTransId="{BB905025-A1DC-49A9-A7E2-3AB23D7E394B}" sibTransId="{3B6237FD-6243-481B-AD5F-84866C473811}"/>
    <dgm:cxn modelId="{085EE115-14E2-417B-8F25-13A35FE8EC9F}" srcId="{E8BC80F7-D315-4054-9715-883CF2177DBF}" destId="{547C9ECD-F15A-4B69-A9F2-77E57CB4F07F}" srcOrd="0" destOrd="0" parTransId="{465E5693-CB93-4CA7-B0AB-4466F950EF81}" sibTransId="{0DCC6000-2148-46D6-AF98-A44D7C3CE0E3}"/>
    <dgm:cxn modelId="{5DD373FD-DA42-4662-BA53-798346C4C5D6}" type="presOf" srcId="{3FEE2D9D-2A63-4B17-83E3-842884488D6C}" destId="{940AC5D1-3DBA-4F62-B6F2-86EA29D07650}" srcOrd="0" destOrd="0" presId="urn:microsoft.com/office/officeart/2005/8/layout/hList1"/>
    <dgm:cxn modelId="{0C6FCAB8-07CF-4B3D-A21E-C6A5CE6C2781}" type="presOf" srcId="{547C9ECD-F15A-4B69-A9F2-77E57CB4F07F}" destId="{BFE9ED66-4990-4C1F-8A59-B383360B950D}" srcOrd="0" destOrd="0" presId="urn:microsoft.com/office/officeart/2005/8/layout/hList1"/>
    <dgm:cxn modelId="{60E9552C-5CF9-409E-B731-16DDEE1F1C33}" type="presOf" srcId="{E8BC80F7-D315-4054-9715-883CF2177DBF}" destId="{21EB3A76-C519-4F02-AB18-48000482BEC2}" srcOrd="0" destOrd="0" presId="urn:microsoft.com/office/officeart/2005/8/layout/hList1"/>
    <dgm:cxn modelId="{628D459A-124A-49CA-9E61-57A469F50C8E}" srcId="{3FEE2D9D-2A63-4B17-83E3-842884488D6C}" destId="{E8BC80F7-D315-4054-9715-883CF2177DBF}" srcOrd="1" destOrd="0" parTransId="{1D108697-6DCB-4D68-9FE6-2E9E556B5BCE}" sibTransId="{BEA6D6E5-92B4-4ED7-889B-C2E8DF7C77A6}"/>
    <dgm:cxn modelId="{03B79CE8-A0DD-4BDA-939D-FA3C2394CE46}" type="presParOf" srcId="{940AC5D1-3DBA-4F62-B6F2-86EA29D07650}" destId="{FC63DB49-A8D5-4EF9-8161-DD5F0F4836C8}" srcOrd="0" destOrd="0" presId="urn:microsoft.com/office/officeart/2005/8/layout/hList1"/>
    <dgm:cxn modelId="{3D4E1ECE-B3D7-4A2B-8E66-8B92F042008D}" type="presParOf" srcId="{FC63DB49-A8D5-4EF9-8161-DD5F0F4836C8}" destId="{E89DF1E7-426A-4B61-A8FC-848243695B36}" srcOrd="0" destOrd="0" presId="urn:microsoft.com/office/officeart/2005/8/layout/hList1"/>
    <dgm:cxn modelId="{DD266C5D-33FE-4954-A686-9E09891C5327}" type="presParOf" srcId="{FC63DB49-A8D5-4EF9-8161-DD5F0F4836C8}" destId="{51D99633-54EC-414D-90E2-282904428F6F}" srcOrd="1" destOrd="0" presId="urn:microsoft.com/office/officeart/2005/8/layout/hList1"/>
    <dgm:cxn modelId="{19113955-B865-45E1-B2D9-A900A369221D}" type="presParOf" srcId="{940AC5D1-3DBA-4F62-B6F2-86EA29D07650}" destId="{019E8406-6AF1-4BB1-9432-F102453D398D}" srcOrd="1" destOrd="0" presId="urn:microsoft.com/office/officeart/2005/8/layout/hList1"/>
    <dgm:cxn modelId="{9C6F8777-E916-4390-8B66-73995F4C2200}" type="presParOf" srcId="{940AC5D1-3DBA-4F62-B6F2-86EA29D07650}" destId="{A9F6A9E2-82A4-458A-842D-82D994C3F181}" srcOrd="2" destOrd="0" presId="urn:microsoft.com/office/officeart/2005/8/layout/hList1"/>
    <dgm:cxn modelId="{26177317-EDE7-4A3C-A16F-F0713F800C2F}" type="presParOf" srcId="{A9F6A9E2-82A4-458A-842D-82D994C3F181}" destId="{21EB3A76-C519-4F02-AB18-48000482BEC2}" srcOrd="0" destOrd="0" presId="urn:microsoft.com/office/officeart/2005/8/layout/hList1"/>
    <dgm:cxn modelId="{8E9E31F4-D6FD-48BD-9BB9-FF9D95C8D2C9}" type="presParOf" srcId="{A9F6A9E2-82A4-458A-842D-82D994C3F181}" destId="{BFE9ED66-4990-4C1F-8A59-B383360B950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tIns="182880"/>
        <a:lstStyle/>
        <a:p>
          <a:r>
            <a:rPr lang="en-US" sz="1400" dirty="0" smtClean="0"/>
            <a:t>Recycle</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E94C9748-A1EE-41EE-B071-CB85C2A77465}">
      <dgm:prSet phldrT="[Text]" custT="1"/>
      <dgm:spPr/>
      <dgm:t>
        <a:bodyPr tIns="182880"/>
        <a:lstStyle/>
        <a:p>
          <a:r>
            <a:rPr lang="en-US" sz="1400" dirty="0" smtClean="0"/>
            <a:t>Remanufacture</a:t>
          </a:r>
          <a:endParaRPr lang="en-US" sz="1400" dirty="0"/>
        </a:p>
      </dgm:t>
    </dgm:pt>
    <dgm:pt modelId="{17F01972-F61A-41EC-BB61-88953B8520B9}" type="parTrans" cxnId="{E3CCC97D-B9A1-4F56-848E-453CAF040FAF}">
      <dgm:prSet/>
      <dgm:spPr/>
      <dgm:t>
        <a:bodyPr/>
        <a:lstStyle/>
        <a:p>
          <a:endParaRPr lang="en-US"/>
        </a:p>
      </dgm:t>
    </dgm:pt>
    <dgm:pt modelId="{3BFEAAAE-0A1F-475F-B844-E7CE496C7AE2}" type="sibTrans" cxnId="{E3CCC97D-B9A1-4F56-848E-453CAF040FAF}">
      <dgm:prSet/>
      <dgm:spPr/>
      <dgm:t>
        <a:bodyPr/>
        <a:lstStyle/>
        <a:p>
          <a:endParaRPr lang="en-US"/>
        </a:p>
      </dgm:t>
    </dgm:pt>
    <dgm:pt modelId="{0862870E-E5EC-4613-934F-D48DC7063340}">
      <dgm:prSet phldrT="[Text]" custT="1"/>
      <dgm:spPr/>
      <dgm:t>
        <a:bodyPr tIns="182880"/>
        <a:lstStyle/>
        <a:p>
          <a:r>
            <a:rPr lang="en-US" sz="1400" dirty="0" smtClean="0"/>
            <a:t>Reuse</a:t>
          </a:r>
          <a:endParaRPr lang="en-US" sz="1400" dirty="0"/>
        </a:p>
      </dgm:t>
    </dgm:pt>
    <dgm:pt modelId="{54C47272-DB08-44A8-99AB-DB7240AD95D1}" type="parTrans" cxnId="{7C3C2D11-3CC8-450C-9AE7-9629EA36A840}">
      <dgm:prSet/>
      <dgm:spPr/>
      <dgm:t>
        <a:bodyPr/>
        <a:lstStyle/>
        <a:p>
          <a:endParaRPr lang="en-US"/>
        </a:p>
      </dgm:t>
    </dgm:pt>
    <dgm:pt modelId="{4C9E6CBF-B590-439A-A7BC-27E19BC45B6F}" type="sibTrans" cxnId="{7C3C2D11-3CC8-450C-9AE7-9629EA36A840}">
      <dgm:prSet/>
      <dgm:spPr/>
      <dgm:t>
        <a:bodyPr/>
        <a:lstStyle/>
        <a:p>
          <a:endParaRPr lang="en-US"/>
        </a:p>
      </dgm:t>
    </dgm:pt>
    <dgm:pt modelId="{411F413E-D02F-44E2-9E4C-CE1E8FA3B1A2}">
      <dgm:prSet phldrT="[Text]" custT="1"/>
      <dgm:spPr/>
      <dgm:t>
        <a:bodyPr tIns="182880"/>
        <a:lstStyle/>
        <a:p>
          <a:r>
            <a:rPr lang="en-US" sz="1400" dirty="0" smtClean="0"/>
            <a:t>End-of-Life</a:t>
          </a:r>
          <a:endParaRPr lang="en-US" sz="1400" dirty="0"/>
        </a:p>
      </dgm:t>
    </dgm:pt>
    <dgm:pt modelId="{CBA4B274-0E36-4243-8D77-73ACDC453AF7}" type="parTrans" cxnId="{DF4B9BD2-4762-49F3-874B-5828F9ADB289}">
      <dgm:prSet/>
      <dgm:spPr/>
      <dgm:t>
        <a:bodyPr/>
        <a:lstStyle/>
        <a:p>
          <a:endParaRPr lang="en-US"/>
        </a:p>
      </dgm:t>
    </dgm:pt>
    <dgm:pt modelId="{71C3B1FA-A6CD-410D-A835-700DD3AA16CC}" type="sibTrans" cxnId="{DF4B9BD2-4762-49F3-874B-5828F9ADB289}">
      <dgm:prSet/>
      <dgm:spPr/>
      <dgm:t>
        <a:bodyPr/>
        <a:lstStyle/>
        <a:p>
          <a:endParaRPr lang="en-US"/>
        </a:p>
      </dgm:t>
    </dgm:pt>
    <dgm:pt modelId="{96BDB9AB-E7D6-4B91-AD9D-5327D5F7CF9A}">
      <dgm:prSet phldrT="[Text]" custT="1"/>
      <dgm:spPr/>
      <dgm:t>
        <a:bodyPr tIns="182880"/>
        <a:lstStyle/>
        <a:p>
          <a:r>
            <a:rPr lang="en-US" sz="1400" dirty="0" smtClean="0"/>
            <a:t>End-of-Life Design</a:t>
          </a:r>
          <a:endParaRPr lang="en-US" sz="1400" dirty="0"/>
        </a:p>
      </dgm:t>
    </dgm:pt>
    <dgm:pt modelId="{83EED760-BE7B-4575-9D75-682F71ED17DE}" type="parTrans" cxnId="{8C8945D1-603B-41B1-8282-CD0FCE9C6116}">
      <dgm:prSet/>
      <dgm:spPr/>
      <dgm:t>
        <a:bodyPr/>
        <a:lstStyle/>
        <a:p>
          <a:endParaRPr lang="en-US"/>
        </a:p>
      </dgm:t>
    </dgm:pt>
    <dgm:pt modelId="{75B99F2C-8C1C-40AB-90BA-A4866A9B6C68}" type="sibTrans" cxnId="{8C8945D1-603B-41B1-8282-CD0FCE9C6116}">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86510" custScaleY="85460"/>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custLinFactNeighborY="2484">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C0860762-E510-46ED-8CFB-57356523A97C}" type="presOf" srcId="{E94C9748-A1EE-41EE-B071-CB85C2A77465}" destId="{04D9B468-C7DB-4896-A785-625B2A83C092}" srcOrd="0" destOrd="1" presId="urn:microsoft.com/office/officeart/2005/8/layout/hList2"/>
    <dgm:cxn modelId="{8BA2F9CF-711F-48D5-A721-BBA385A3A423}" type="presOf" srcId="{411F413E-D02F-44E2-9E4C-CE1E8FA3B1A2}" destId="{04D9B468-C7DB-4896-A785-625B2A83C092}" srcOrd="0" destOrd="3" presId="urn:microsoft.com/office/officeart/2005/8/layout/hList2"/>
    <dgm:cxn modelId="{8C8945D1-603B-41B1-8282-CD0FCE9C6116}" srcId="{FFC9B2A8-8099-4EE4-B21E-726F4DF27A71}" destId="{96BDB9AB-E7D6-4B91-AD9D-5327D5F7CF9A}" srcOrd="4" destOrd="0" parTransId="{83EED760-BE7B-4575-9D75-682F71ED17DE}" sibTransId="{75B99F2C-8C1C-40AB-90BA-A4866A9B6C68}"/>
    <dgm:cxn modelId="{0A4AF357-92BE-40B1-9D30-1270BDFEBE55}" type="presOf" srcId="{112CA22B-B042-40A5-9794-0730A5CA5011}" destId="{04D9B468-C7DB-4896-A785-625B2A83C092}"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4EC05A44-7ADB-47D6-A370-0B21DCEDEA7F}" type="presOf" srcId="{96BDB9AB-E7D6-4B91-AD9D-5327D5F7CF9A}" destId="{04D9B468-C7DB-4896-A785-625B2A83C092}" srcOrd="0" destOrd="4" presId="urn:microsoft.com/office/officeart/2005/8/layout/hList2"/>
    <dgm:cxn modelId="{643B3FE1-EEB0-486C-B2E4-A8E575FB3ABA}" type="presOf" srcId="{706CC38C-CCAA-416E-8B41-25CAA89F1897}" destId="{F48E3D62-5A5C-47D5-8CC0-6C5ECB4A1EE9}" srcOrd="0" destOrd="0" presId="urn:microsoft.com/office/officeart/2005/8/layout/hList2"/>
    <dgm:cxn modelId="{DF4B9BD2-4762-49F3-874B-5828F9ADB289}" srcId="{FFC9B2A8-8099-4EE4-B21E-726F4DF27A71}" destId="{411F413E-D02F-44E2-9E4C-CE1E8FA3B1A2}" srcOrd="3" destOrd="0" parTransId="{CBA4B274-0E36-4243-8D77-73ACDC453AF7}" sibTransId="{71C3B1FA-A6CD-410D-A835-700DD3AA16CC}"/>
    <dgm:cxn modelId="{6F74A703-D08C-4695-AA80-A3A2EBC72BB6}" type="presOf" srcId="{FFC9B2A8-8099-4EE4-B21E-726F4DF27A71}" destId="{D325A295-D3B8-4E94-8C14-A76270783C88}" srcOrd="0" destOrd="0" presId="urn:microsoft.com/office/officeart/2005/8/layout/hList2"/>
    <dgm:cxn modelId="{7C3C2D11-3CC8-450C-9AE7-9629EA36A840}" srcId="{FFC9B2A8-8099-4EE4-B21E-726F4DF27A71}" destId="{0862870E-E5EC-4613-934F-D48DC7063340}" srcOrd="2" destOrd="0" parTransId="{54C47272-DB08-44A8-99AB-DB7240AD95D1}" sibTransId="{4C9E6CBF-B590-439A-A7BC-27E19BC45B6F}"/>
    <dgm:cxn modelId="{1FBDA137-EB96-45E8-A16E-92104D0CCE54}" type="presOf" srcId="{0862870E-E5EC-4613-934F-D48DC7063340}" destId="{04D9B468-C7DB-4896-A785-625B2A83C092}" srcOrd="0" destOrd="2"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E3CCC97D-B9A1-4F56-848E-453CAF040FAF}" srcId="{FFC9B2A8-8099-4EE4-B21E-726F4DF27A71}" destId="{E94C9748-A1EE-41EE-B071-CB85C2A77465}" srcOrd="1" destOrd="0" parTransId="{17F01972-F61A-41EC-BB61-88953B8520B9}" sibTransId="{3BFEAAAE-0A1F-475F-B844-E7CE496C7AE2}"/>
    <dgm:cxn modelId="{D79B4A7E-989C-4271-BDAA-85412707D772}" type="presParOf" srcId="{F48E3D62-5A5C-47D5-8CC0-6C5ECB4A1EE9}" destId="{04692C2A-C643-4A3E-AB35-433D0BFFF17F}" srcOrd="0" destOrd="0" presId="urn:microsoft.com/office/officeart/2005/8/layout/hList2"/>
    <dgm:cxn modelId="{5AA633C0-09D2-45C2-83F9-7BC7DCD6A6C5}" type="presParOf" srcId="{04692C2A-C643-4A3E-AB35-433D0BFFF17F}" destId="{CE974109-CA0F-440F-94D3-0CD624624309}" srcOrd="0" destOrd="0" presId="urn:microsoft.com/office/officeart/2005/8/layout/hList2"/>
    <dgm:cxn modelId="{08867868-CC68-45DE-AEF3-E63707363C89}" type="presParOf" srcId="{04692C2A-C643-4A3E-AB35-433D0BFFF17F}" destId="{04D9B468-C7DB-4896-A785-625B2A83C092}" srcOrd="1" destOrd="0" presId="urn:microsoft.com/office/officeart/2005/8/layout/hList2"/>
    <dgm:cxn modelId="{B7385785-3638-49E9-8ABA-66EEEB415FD5}"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B8BD5D-5750-4BDF-8B8D-2C24D982FA1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7A7735F-929E-4B91-8BCE-54C304899370}">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latin typeface="Rockwell" pitchFamily="18" charset="0"/>
            </a:rPr>
            <a:t>Clarity and prominence of any qualifications and disclosures regarding the claim</a:t>
          </a:r>
          <a:endParaRPr lang="en-US" dirty="0"/>
        </a:p>
      </dgm:t>
    </dgm:pt>
    <dgm:pt modelId="{FFD835D3-6EEA-4565-9998-B4BB0E766F9B}" type="parTrans" cxnId="{F00C5EE6-3C60-4C4B-A031-C788174B897D}">
      <dgm:prSet/>
      <dgm:spPr/>
      <dgm:t>
        <a:bodyPr/>
        <a:lstStyle/>
        <a:p>
          <a:endParaRPr lang="en-US"/>
        </a:p>
      </dgm:t>
    </dgm:pt>
    <dgm:pt modelId="{E2AE569F-7589-447F-9114-E285312F5C09}" type="sibTrans" cxnId="{F00C5EE6-3C60-4C4B-A031-C788174B897D}">
      <dgm:prSet/>
      <dgm:spPr/>
      <dgm:t>
        <a:bodyPr/>
        <a:lstStyle/>
        <a:p>
          <a:endParaRPr lang="en-US"/>
        </a:p>
      </dgm:t>
    </dgm:pt>
    <dgm:pt modelId="{F787A67C-B0B9-40ED-BB4E-DC71A9DA08CF}">
      <dgm:prSet>
        <dgm:style>
          <a:lnRef idx="0">
            <a:schemeClr val="accent3"/>
          </a:lnRef>
          <a:fillRef idx="3">
            <a:schemeClr val="accent3"/>
          </a:fillRef>
          <a:effectRef idx="3">
            <a:schemeClr val="accent3"/>
          </a:effectRef>
          <a:fontRef idx="minor">
            <a:schemeClr val="lt1"/>
          </a:fontRef>
        </dgm:style>
      </dgm:prSet>
      <dgm:spPr/>
      <dgm:t>
        <a:bodyPr/>
        <a:lstStyle/>
        <a:p>
          <a:r>
            <a:rPr lang="en-US" smtClean="0">
              <a:latin typeface="Rockwell" pitchFamily="18" charset="0"/>
            </a:rPr>
            <a:t>Clarity on whether the claim applies to the product, package,  service or components of any of these</a:t>
          </a:r>
          <a:endParaRPr lang="en-US" dirty="0" smtClean="0">
            <a:latin typeface="Rockwell" pitchFamily="18" charset="0"/>
          </a:endParaRPr>
        </a:p>
      </dgm:t>
    </dgm:pt>
    <dgm:pt modelId="{3B23888C-7D2F-42AA-9068-99793464FAED}" type="parTrans" cxnId="{5D515529-1084-4335-B445-932998ACF1C9}">
      <dgm:prSet/>
      <dgm:spPr/>
      <dgm:t>
        <a:bodyPr/>
        <a:lstStyle/>
        <a:p>
          <a:endParaRPr lang="en-US"/>
        </a:p>
      </dgm:t>
    </dgm:pt>
    <dgm:pt modelId="{4DE6F243-285F-4E67-9632-9E96FC972267}" type="sibTrans" cxnId="{5D515529-1084-4335-B445-932998ACF1C9}">
      <dgm:prSet/>
      <dgm:spPr/>
      <dgm:t>
        <a:bodyPr/>
        <a:lstStyle/>
        <a:p>
          <a:endParaRPr lang="en-US"/>
        </a:p>
      </dgm:t>
    </dgm:pt>
    <dgm:pt modelId="{98B4AC1C-CB97-43E6-8037-1F2A51402FE8}">
      <dgm:prSet>
        <dgm:style>
          <a:lnRef idx="0">
            <a:schemeClr val="accent4"/>
          </a:lnRef>
          <a:fillRef idx="3">
            <a:schemeClr val="accent4"/>
          </a:fillRef>
          <a:effectRef idx="3">
            <a:schemeClr val="accent4"/>
          </a:effectRef>
          <a:fontRef idx="minor">
            <a:schemeClr val="lt1"/>
          </a:fontRef>
        </dgm:style>
      </dgm:prSet>
      <dgm:spPr/>
      <dgm:t>
        <a:bodyPr/>
        <a:lstStyle/>
        <a:p>
          <a:r>
            <a:rPr lang="en-US" smtClean="0">
              <a:latin typeface="Rockwell" pitchFamily="18" charset="0"/>
            </a:rPr>
            <a:t>Avoidance of overstating environmental attributes and claims</a:t>
          </a:r>
          <a:endParaRPr lang="en-US" dirty="0" smtClean="0">
            <a:latin typeface="Rockwell" pitchFamily="18" charset="0"/>
          </a:endParaRPr>
        </a:p>
      </dgm:t>
    </dgm:pt>
    <dgm:pt modelId="{2E2680CB-BBC2-4BD9-BCEC-22C313E144A9}" type="parTrans" cxnId="{D8110C32-14D6-4BAD-8C75-B5645AA68724}">
      <dgm:prSet/>
      <dgm:spPr/>
      <dgm:t>
        <a:bodyPr/>
        <a:lstStyle/>
        <a:p>
          <a:endParaRPr lang="en-US"/>
        </a:p>
      </dgm:t>
    </dgm:pt>
    <dgm:pt modelId="{CA204D0E-CE3D-4DD1-81CC-324599E9B95D}" type="sibTrans" cxnId="{D8110C32-14D6-4BAD-8C75-B5645AA68724}">
      <dgm:prSet/>
      <dgm:spPr/>
      <dgm:t>
        <a:bodyPr/>
        <a:lstStyle/>
        <a:p>
          <a:endParaRPr lang="en-US"/>
        </a:p>
      </dgm:t>
    </dgm:pt>
    <dgm:pt modelId="{FF7CF8DB-04E4-436F-BD90-FB77BB051F50}">
      <dgm:prSet>
        <dgm:style>
          <a:lnRef idx="0">
            <a:schemeClr val="accent5"/>
          </a:lnRef>
          <a:fillRef idx="3">
            <a:schemeClr val="accent5"/>
          </a:fillRef>
          <a:effectRef idx="3">
            <a:schemeClr val="accent5"/>
          </a:effectRef>
          <a:fontRef idx="minor">
            <a:schemeClr val="lt1"/>
          </a:fontRef>
        </dgm:style>
      </dgm:prSet>
      <dgm:spPr/>
      <dgm:t>
        <a:bodyPr/>
        <a:lstStyle/>
        <a:p>
          <a:r>
            <a:rPr lang="en-US" smtClean="0">
              <a:latin typeface="Rockwell" pitchFamily="18" charset="0"/>
            </a:rPr>
            <a:t>Clarity of comparative statements</a:t>
          </a:r>
          <a:endParaRPr lang="en-US" dirty="0" smtClean="0">
            <a:latin typeface="Rockwell" pitchFamily="18" charset="0"/>
          </a:endParaRPr>
        </a:p>
      </dgm:t>
    </dgm:pt>
    <dgm:pt modelId="{D4F8D342-AA9D-4518-9C82-8CE3E5B8D4EC}" type="parTrans" cxnId="{E80ECBFA-8B3F-4E17-B16B-11F87A2A6E81}">
      <dgm:prSet/>
      <dgm:spPr/>
      <dgm:t>
        <a:bodyPr/>
        <a:lstStyle/>
        <a:p>
          <a:endParaRPr lang="en-US"/>
        </a:p>
      </dgm:t>
    </dgm:pt>
    <dgm:pt modelId="{3B5CD6FA-E314-4780-BA4C-F9FBA89D5778}" type="sibTrans" cxnId="{E80ECBFA-8B3F-4E17-B16B-11F87A2A6E81}">
      <dgm:prSet/>
      <dgm:spPr/>
      <dgm:t>
        <a:bodyPr/>
        <a:lstStyle/>
        <a:p>
          <a:endParaRPr lang="en-US"/>
        </a:p>
      </dgm:t>
    </dgm:pt>
    <dgm:pt modelId="{1F72BE36-367C-4CA3-9CD8-822AFEA3DEA4}" type="pres">
      <dgm:prSet presAssocID="{51B8BD5D-5750-4BDF-8B8D-2C24D982FA16}" presName="diagram" presStyleCnt="0">
        <dgm:presLayoutVars>
          <dgm:dir/>
          <dgm:resizeHandles val="exact"/>
        </dgm:presLayoutVars>
      </dgm:prSet>
      <dgm:spPr/>
      <dgm:t>
        <a:bodyPr/>
        <a:lstStyle/>
        <a:p>
          <a:endParaRPr lang="en-US"/>
        </a:p>
      </dgm:t>
    </dgm:pt>
    <dgm:pt modelId="{E2098FCD-98F9-4664-BACD-807852391515}" type="pres">
      <dgm:prSet presAssocID="{57A7735F-929E-4B91-8BCE-54C304899370}" presName="node" presStyleLbl="node1" presStyleIdx="0" presStyleCnt="4" custScaleX="137413">
        <dgm:presLayoutVars>
          <dgm:bulletEnabled val="1"/>
        </dgm:presLayoutVars>
      </dgm:prSet>
      <dgm:spPr/>
      <dgm:t>
        <a:bodyPr/>
        <a:lstStyle/>
        <a:p>
          <a:endParaRPr lang="en-US"/>
        </a:p>
      </dgm:t>
    </dgm:pt>
    <dgm:pt modelId="{9A52D8B0-7B66-4E07-B805-AB903E6FBEC6}" type="pres">
      <dgm:prSet presAssocID="{E2AE569F-7589-447F-9114-E285312F5C09}" presName="sibTrans" presStyleCnt="0"/>
      <dgm:spPr/>
    </dgm:pt>
    <dgm:pt modelId="{18495B49-B9F9-4D04-BBA2-284BC1C8A75C}" type="pres">
      <dgm:prSet presAssocID="{F787A67C-B0B9-40ED-BB4E-DC71A9DA08CF}" presName="node" presStyleLbl="node1" presStyleIdx="1" presStyleCnt="4" custScaleX="137413" custLinFactNeighborX="1199" custLinFactNeighborY="-114">
        <dgm:presLayoutVars>
          <dgm:bulletEnabled val="1"/>
        </dgm:presLayoutVars>
      </dgm:prSet>
      <dgm:spPr/>
      <dgm:t>
        <a:bodyPr/>
        <a:lstStyle/>
        <a:p>
          <a:endParaRPr lang="en-US"/>
        </a:p>
      </dgm:t>
    </dgm:pt>
    <dgm:pt modelId="{479E5BB4-E95D-4783-B747-142A1E37C27C}" type="pres">
      <dgm:prSet presAssocID="{4DE6F243-285F-4E67-9632-9E96FC972267}" presName="sibTrans" presStyleCnt="0"/>
      <dgm:spPr/>
    </dgm:pt>
    <dgm:pt modelId="{8B00D6A9-EA68-4DDC-ABC2-AC06AA0FD286}" type="pres">
      <dgm:prSet presAssocID="{98B4AC1C-CB97-43E6-8037-1F2A51402FE8}" presName="node" presStyleLbl="node1" presStyleIdx="2" presStyleCnt="4" custScaleX="137413" custLinFactNeighborX="-237" custLinFactNeighborY="2094">
        <dgm:presLayoutVars>
          <dgm:bulletEnabled val="1"/>
        </dgm:presLayoutVars>
      </dgm:prSet>
      <dgm:spPr/>
      <dgm:t>
        <a:bodyPr/>
        <a:lstStyle/>
        <a:p>
          <a:endParaRPr lang="en-US"/>
        </a:p>
      </dgm:t>
    </dgm:pt>
    <dgm:pt modelId="{B2F62750-D6F4-4593-9D06-11D649CD75C7}" type="pres">
      <dgm:prSet presAssocID="{CA204D0E-CE3D-4DD1-81CC-324599E9B95D}" presName="sibTrans" presStyleCnt="0"/>
      <dgm:spPr/>
    </dgm:pt>
    <dgm:pt modelId="{EE3B3E63-8EC9-403C-ABA8-7E52FBA6E04E}" type="pres">
      <dgm:prSet presAssocID="{FF7CF8DB-04E4-436F-BD90-FB77BB051F50}" presName="node" presStyleLbl="node1" presStyleIdx="3" presStyleCnt="4" custScaleX="137413" custLinFactNeighborX="1199" custLinFactNeighborY="-114">
        <dgm:presLayoutVars>
          <dgm:bulletEnabled val="1"/>
        </dgm:presLayoutVars>
      </dgm:prSet>
      <dgm:spPr/>
      <dgm:t>
        <a:bodyPr/>
        <a:lstStyle/>
        <a:p>
          <a:endParaRPr lang="en-US"/>
        </a:p>
      </dgm:t>
    </dgm:pt>
  </dgm:ptLst>
  <dgm:cxnLst>
    <dgm:cxn modelId="{63B78963-4B83-4328-A58B-64971185064C}" type="presOf" srcId="{F787A67C-B0B9-40ED-BB4E-DC71A9DA08CF}" destId="{18495B49-B9F9-4D04-BBA2-284BC1C8A75C}" srcOrd="0" destOrd="0" presId="urn:microsoft.com/office/officeart/2005/8/layout/default"/>
    <dgm:cxn modelId="{67862F3E-0ACE-4EC7-B61A-997B5A69F02A}" type="presOf" srcId="{57A7735F-929E-4B91-8BCE-54C304899370}" destId="{E2098FCD-98F9-4664-BACD-807852391515}" srcOrd="0" destOrd="0" presId="urn:microsoft.com/office/officeart/2005/8/layout/default"/>
    <dgm:cxn modelId="{E80ECBFA-8B3F-4E17-B16B-11F87A2A6E81}" srcId="{51B8BD5D-5750-4BDF-8B8D-2C24D982FA16}" destId="{FF7CF8DB-04E4-436F-BD90-FB77BB051F50}" srcOrd="3" destOrd="0" parTransId="{D4F8D342-AA9D-4518-9C82-8CE3E5B8D4EC}" sibTransId="{3B5CD6FA-E314-4780-BA4C-F9FBA89D5778}"/>
    <dgm:cxn modelId="{46B34F9F-46CB-49DF-BA80-5DDEAF7F14EC}" type="presOf" srcId="{98B4AC1C-CB97-43E6-8037-1F2A51402FE8}" destId="{8B00D6A9-EA68-4DDC-ABC2-AC06AA0FD286}" srcOrd="0" destOrd="0" presId="urn:microsoft.com/office/officeart/2005/8/layout/default"/>
    <dgm:cxn modelId="{F00C5EE6-3C60-4C4B-A031-C788174B897D}" srcId="{51B8BD5D-5750-4BDF-8B8D-2C24D982FA16}" destId="{57A7735F-929E-4B91-8BCE-54C304899370}" srcOrd="0" destOrd="0" parTransId="{FFD835D3-6EEA-4565-9998-B4BB0E766F9B}" sibTransId="{E2AE569F-7589-447F-9114-E285312F5C09}"/>
    <dgm:cxn modelId="{F62B617D-47E3-44D0-9E34-01B05E3D9277}" type="presOf" srcId="{FF7CF8DB-04E4-436F-BD90-FB77BB051F50}" destId="{EE3B3E63-8EC9-403C-ABA8-7E52FBA6E04E}" srcOrd="0" destOrd="0" presId="urn:microsoft.com/office/officeart/2005/8/layout/default"/>
    <dgm:cxn modelId="{5D515529-1084-4335-B445-932998ACF1C9}" srcId="{51B8BD5D-5750-4BDF-8B8D-2C24D982FA16}" destId="{F787A67C-B0B9-40ED-BB4E-DC71A9DA08CF}" srcOrd="1" destOrd="0" parTransId="{3B23888C-7D2F-42AA-9068-99793464FAED}" sibTransId="{4DE6F243-285F-4E67-9632-9E96FC972267}"/>
    <dgm:cxn modelId="{4C24B3A8-5DB3-4C1D-8707-ECF1E83BC85B}" type="presOf" srcId="{51B8BD5D-5750-4BDF-8B8D-2C24D982FA16}" destId="{1F72BE36-367C-4CA3-9CD8-822AFEA3DEA4}" srcOrd="0" destOrd="0" presId="urn:microsoft.com/office/officeart/2005/8/layout/default"/>
    <dgm:cxn modelId="{D8110C32-14D6-4BAD-8C75-B5645AA68724}" srcId="{51B8BD5D-5750-4BDF-8B8D-2C24D982FA16}" destId="{98B4AC1C-CB97-43E6-8037-1F2A51402FE8}" srcOrd="2" destOrd="0" parTransId="{2E2680CB-BBC2-4BD9-BCEC-22C313E144A9}" sibTransId="{CA204D0E-CE3D-4DD1-81CC-324599E9B95D}"/>
    <dgm:cxn modelId="{1D893D10-0BDE-4EBF-BFBB-2B0700E0DB1F}" type="presParOf" srcId="{1F72BE36-367C-4CA3-9CD8-822AFEA3DEA4}" destId="{E2098FCD-98F9-4664-BACD-807852391515}" srcOrd="0" destOrd="0" presId="urn:microsoft.com/office/officeart/2005/8/layout/default"/>
    <dgm:cxn modelId="{4EDBBF62-7C74-41AA-A279-B1D5D024600F}" type="presParOf" srcId="{1F72BE36-367C-4CA3-9CD8-822AFEA3DEA4}" destId="{9A52D8B0-7B66-4E07-B805-AB903E6FBEC6}" srcOrd="1" destOrd="0" presId="urn:microsoft.com/office/officeart/2005/8/layout/default"/>
    <dgm:cxn modelId="{45A77D15-1433-44DC-855E-8A9C47FB7856}" type="presParOf" srcId="{1F72BE36-367C-4CA3-9CD8-822AFEA3DEA4}" destId="{18495B49-B9F9-4D04-BBA2-284BC1C8A75C}" srcOrd="2" destOrd="0" presId="urn:microsoft.com/office/officeart/2005/8/layout/default"/>
    <dgm:cxn modelId="{BC8B7A4A-1F51-40E4-9FA2-223AB75F8A28}" type="presParOf" srcId="{1F72BE36-367C-4CA3-9CD8-822AFEA3DEA4}" destId="{479E5BB4-E95D-4783-B747-142A1E37C27C}" srcOrd="3" destOrd="0" presId="urn:microsoft.com/office/officeart/2005/8/layout/default"/>
    <dgm:cxn modelId="{37CB90ED-05AC-4607-BACD-ED8478C246A9}" type="presParOf" srcId="{1F72BE36-367C-4CA3-9CD8-822AFEA3DEA4}" destId="{8B00D6A9-EA68-4DDC-ABC2-AC06AA0FD286}" srcOrd="4" destOrd="0" presId="urn:microsoft.com/office/officeart/2005/8/layout/default"/>
    <dgm:cxn modelId="{57C8AB5F-ED3F-4724-B938-293924E6854F}" type="presParOf" srcId="{1F72BE36-367C-4CA3-9CD8-822AFEA3DEA4}" destId="{B2F62750-D6F4-4593-9D06-11D649CD75C7}" srcOrd="5" destOrd="0" presId="urn:microsoft.com/office/officeart/2005/8/layout/default"/>
    <dgm:cxn modelId="{B22023D9-ADFA-434D-82E5-DD1E538B11BF}" type="presParOf" srcId="{1F72BE36-367C-4CA3-9CD8-822AFEA3DEA4}" destId="{EE3B3E63-8EC9-403C-ABA8-7E52FBA6E04E}" srcOrd="6" destOrd="0" presId="urn:microsoft.com/office/officeart/2005/8/layout/defaul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DD7B33-9D94-4C40-BA3E-0AD2B0FD7E53}">
      <dsp:nvSpPr>
        <dsp:cNvPr id="0" name=""/>
        <dsp:cNvSpPr/>
      </dsp:nvSpPr>
      <dsp:spPr>
        <a:xfrm rot="16200000">
          <a:off x="-1387602" y="2082561"/>
          <a:ext cx="3209544" cy="40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838" bIns="0" numCol="1" spcCol="1270" anchor="t" anchorCtr="0">
          <a:noAutofit/>
        </a:bodyPr>
        <a:lstStyle/>
        <a:p>
          <a:pPr lvl="0" algn="r" defTabSz="1244600">
            <a:lnSpc>
              <a:spcPct val="90000"/>
            </a:lnSpc>
            <a:spcBef>
              <a:spcPct val="0"/>
            </a:spcBef>
            <a:spcAft>
              <a:spcPct val="35000"/>
            </a:spcAft>
          </a:pPr>
          <a:r>
            <a:rPr lang="en-US" sz="2800" kern="1200" dirty="0" smtClean="0"/>
            <a:t>Terms You’ll Hear</a:t>
          </a:r>
          <a:endParaRPr lang="en-US" sz="2800" kern="1200" dirty="0"/>
        </a:p>
      </dsp:txBody>
      <dsp:txXfrm rot="16200000">
        <a:off x="-1387602" y="2082561"/>
        <a:ext cx="3209544" cy="402336"/>
      </dsp:txXfrm>
    </dsp:sp>
    <dsp:sp modelId="{C24533F4-6A86-41C0-9B9C-42339D19A777}">
      <dsp:nvSpPr>
        <dsp:cNvPr id="0" name=""/>
        <dsp:cNvSpPr/>
      </dsp:nvSpPr>
      <dsp:spPr>
        <a:xfrm>
          <a:off x="418338" y="600531"/>
          <a:ext cx="2004060" cy="336639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54838"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ts val="600"/>
            </a:spcAft>
            <a:buChar char="••"/>
          </a:pPr>
          <a:r>
            <a:rPr lang="en-US" sz="1400" b="1" kern="1200" dirty="0" smtClean="0"/>
            <a:t>Design for Sustainability</a:t>
          </a:r>
          <a:endParaRPr lang="en-US" sz="1400" b="1" kern="1200" dirty="0"/>
        </a:p>
        <a:p>
          <a:pPr marL="114300" lvl="1" indent="-114300" algn="l" defTabSz="622300">
            <a:lnSpc>
              <a:spcPct val="90000"/>
            </a:lnSpc>
            <a:spcBef>
              <a:spcPct val="0"/>
            </a:spcBef>
            <a:spcAft>
              <a:spcPts val="600"/>
            </a:spcAft>
            <a:buChar char="••"/>
          </a:pPr>
          <a:r>
            <a:rPr lang="en-US" sz="1400" b="1" kern="1200" dirty="0" smtClean="0"/>
            <a:t>Design for the Environment (</a:t>
          </a:r>
          <a:r>
            <a:rPr lang="en-US" sz="1400" b="1" kern="1200" dirty="0" err="1" smtClean="0"/>
            <a:t>DfE</a:t>
          </a:r>
          <a:r>
            <a:rPr lang="en-US" sz="1400" b="1" kern="1200" dirty="0" smtClean="0"/>
            <a:t>)</a:t>
          </a:r>
          <a:endParaRPr lang="en-US" sz="1400" b="1" kern="1200" dirty="0"/>
        </a:p>
        <a:p>
          <a:pPr marL="114300" lvl="1" indent="-114300" algn="l" defTabSz="622300">
            <a:lnSpc>
              <a:spcPct val="90000"/>
            </a:lnSpc>
            <a:spcBef>
              <a:spcPct val="0"/>
            </a:spcBef>
            <a:spcAft>
              <a:spcPts val="600"/>
            </a:spcAft>
            <a:buChar char="••"/>
          </a:pPr>
          <a:r>
            <a:rPr lang="en-US" sz="1400" b="1" kern="1200" dirty="0" smtClean="0"/>
            <a:t>Green Product Design</a:t>
          </a:r>
          <a:endParaRPr lang="en-US" sz="1400" b="1" kern="1200" dirty="0"/>
        </a:p>
        <a:p>
          <a:pPr marL="114300" lvl="1" indent="-114300" algn="l" defTabSz="622300">
            <a:lnSpc>
              <a:spcPct val="90000"/>
            </a:lnSpc>
            <a:spcBef>
              <a:spcPct val="0"/>
            </a:spcBef>
            <a:spcAft>
              <a:spcPts val="600"/>
            </a:spcAft>
            <a:buChar char="••"/>
          </a:pPr>
          <a:r>
            <a:rPr lang="en-US" sz="1400" b="1" kern="1200" dirty="0" smtClean="0"/>
            <a:t>Sustainable Design</a:t>
          </a:r>
          <a:endParaRPr lang="en-US" sz="1400" b="1" kern="1200" dirty="0"/>
        </a:p>
        <a:p>
          <a:pPr marL="114300" lvl="1" indent="-114300" algn="l" defTabSz="622300">
            <a:lnSpc>
              <a:spcPct val="90000"/>
            </a:lnSpc>
            <a:spcBef>
              <a:spcPct val="0"/>
            </a:spcBef>
            <a:spcAft>
              <a:spcPts val="600"/>
            </a:spcAft>
            <a:buChar char="••"/>
          </a:pPr>
          <a:r>
            <a:rPr lang="en-US" sz="1400" b="1" kern="1200" dirty="0" smtClean="0"/>
            <a:t>Design for (Recycling, Energy Efficiency, etc.)</a:t>
          </a:r>
          <a:endParaRPr lang="en-US" sz="1400" b="1" kern="1200" dirty="0"/>
        </a:p>
        <a:p>
          <a:pPr marL="114300" lvl="1" indent="-114300" algn="l" defTabSz="622300">
            <a:lnSpc>
              <a:spcPct val="90000"/>
            </a:lnSpc>
            <a:spcBef>
              <a:spcPct val="0"/>
            </a:spcBef>
            <a:spcAft>
              <a:spcPts val="600"/>
            </a:spcAft>
            <a:buChar char="••"/>
          </a:pPr>
          <a:r>
            <a:rPr lang="en-US" sz="1400" b="1" kern="1200" dirty="0" smtClean="0"/>
            <a:t>Cradle-to-Cradle</a:t>
          </a:r>
          <a:endParaRPr lang="en-US" sz="1400" b="1" kern="1200" dirty="0"/>
        </a:p>
      </dsp:txBody>
      <dsp:txXfrm>
        <a:off x="418338" y="600531"/>
        <a:ext cx="2004060" cy="3366394"/>
      </dsp:txXfrm>
    </dsp:sp>
    <dsp:sp modelId="{B83D01F7-21E5-4D11-B6AC-47C33612C0E1}">
      <dsp:nvSpPr>
        <dsp:cNvPr id="0" name=""/>
        <dsp:cNvSpPr/>
      </dsp:nvSpPr>
      <dsp:spPr>
        <a:xfrm>
          <a:off x="16001" y="147873"/>
          <a:ext cx="804672" cy="804672"/>
        </a:xfrm>
        <a:prstGeom prst="rect">
          <a:avLst/>
        </a:prstGeom>
        <a:blipFill rotWithShape="0">
          <a:blip xmlns:r="http://schemas.openxmlformats.org/officeDocument/2006/relationships" r:embed="rId1">
            <a:duotone>
              <a:schemeClr val="accent4">
                <a:shade val="45000"/>
                <a:satMod val="135000"/>
              </a:schemeClr>
              <a:prstClr val="white"/>
            </a:duotone>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25A295-D3B8-4E94-8C14-A76270783C88}">
      <dsp:nvSpPr>
        <dsp:cNvPr id="0" name=""/>
        <dsp:cNvSpPr/>
      </dsp:nvSpPr>
      <dsp:spPr>
        <a:xfrm rot="16200000">
          <a:off x="-571353" y="1338203"/>
          <a:ext cx="1981200" cy="364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9623" bIns="0" numCol="1" spcCol="1270" anchor="t" anchorCtr="0">
          <a:noAutofit/>
        </a:bodyPr>
        <a:lstStyle/>
        <a:p>
          <a:pPr lvl="0" algn="l" defTabSz="1155700">
            <a:lnSpc>
              <a:spcPct val="90000"/>
            </a:lnSpc>
            <a:spcBef>
              <a:spcPct val="0"/>
            </a:spcBef>
            <a:spcAft>
              <a:spcPct val="35000"/>
            </a:spcAft>
          </a:pPr>
          <a:r>
            <a:rPr lang="en-US" sz="2600" kern="1200" dirty="0" smtClean="0"/>
            <a:t>Example</a:t>
          </a:r>
          <a:endParaRPr lang="en-US" sz="2600" kern="1200" dirty="0"/>
        </a:p>
      </dsp:txBody>
      <dsp:txXfrm rot="16200000">
        <a:off x="-571353" y="1338203"/>
        <a:ext cx="1981200" cy="364772"/>
      </dsp:txXfrm>
    </dsp:sp>
    <dsp:sp modelId="{04D9B468-C7DB-4896-A785-625B2A83C092}">
      <dsp:nvSpPr>
        <dsp:cNvPr id="0" name=""/>
        <dsp:cNvSpPr/>
      </dsp:nvSpPr>
      <dsp:spPr>
        <a:xfrm>
          <a:off x="628796" y="384420"/>
          <a:ext cx="3215925" cy="22723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69623"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Sycamore Technology has designed a single blade ceiling fan inspired by the shape of a falling sycamore tree seed pod. The aerodynamic design works at a low operating speed and uses significantly less energy than required by most traditional ceiling fans. </a:t>
          </a:r>
          <a:r>
            <a:rPr lang="en-US" sz="1400" kern="1200" baseline="30000" dirty="0" smtClean="0"/>
            <a:t>2</a:t>
          </a:r>
          <a:endParaRPr lang="en-US" sz="1400" kern="1200" dirty="0"/>
        </a:p>
      </dsp:txBody>
      <dsp:txXfrm>
        <a:off x="628796" y="384420"/>
        <a:ext cx="3215925" cy="2272337"/>
      </dsp:txXfrm>
    </dsp:sp>
    <dsp:sp modelId="{CE974109-CA0F-440F-94D3-0CD624624309}">
      <dsp:nvSpPr>
        <dsp:cNvPr id="0" name=""/>
        <dsp:cNvSpPr/>
      </dsp:nvSpPr>
      <dsp:spPr>
        <a:xfrm>
          <a:off x="117678" y="-116757"/>
          <a:ext cx="1022235" cy="1025269"/>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25A295-D3B8-4E94-8C14-A76270783C88}">
      <dsp:nvSpPr>
        <dsp:cNvPr id="0" name=""/>
        <dsp:cNvSpPr/>
      </dsp:nvSpPr>
      <dsp:spPr>
        <a:xfrm rot="16200000">
          <a:off x="-980696" y="1597138"/>
          <a:ext cx="2615184" cy="5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7902" bIns="0" numCol="1" spcCol="1270" anchor="t" anchorCtr="0">
          <a:noAutofit/>
        </a:bodyPr>
        <a:lstStyle/>
        <a:p>
          <a:pPr lvl="0" algn="l" defTabSz="1155700">
            <a:lnSpc>
              <a:spcPct val="90000"/>
            </a:lnSpc>
            <a:spcBef>
              <a:spcPct val="0"/>
            </a:spcBef>
            <a:spcAft>
              <a:spcPct val="35000"/>
            </a:spcAft>
          </a:pPr>
          <a:r>
            <a:rPr lang="en-US" sz="2600" kern="1200" dirty="0" smtClean="0"/>
            <a:t>Example</a:t>
          </a:r>
          <a:endParaRPr lang="en-US" sz="2600" kern="1200" dirty="0"/>
        </a:p>
      </dsp:txBody>
      <dsp:txXfrm rot="16200000">
        <a:off x="-980696" y="1597138"/>
        <a:ext cx="2615184" cy="553212"/>
      </dsp:txXfrm>
    </dsp:sp>
    <dsp:sp modelId="{04D9B468-C7DB-4896-A785-625B2A83C092}">
      <dsp:nvSpPr>
        <dsp:cNvPr id="0" name=""/>
        <dsp:cNvSpPr/>
      </dsp:nvSpPr>
      <dsp:spPr>
        <a:xfrm>
          <a:off x="603501" y="278482"/>
          <a:ext cx="3384809" cy="31905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487902"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Method produces a line of distinctive, sustainably designed cleaning products.  The company focused on the customer desire for cleaning products that work, that are safe and non-toxic, and that have stylish but less environmentally damaging packaging.  The products are designed using natural, biodegradable, clean and safe ingredients.  Packaging uses minimal materials, is made of recycled or sustainable materials and is recyclable.</a:t>
          </a:r>
          <a:r>
            <a:rPr lang="en-US" sz="1400" kern="1200" baseline="30000" dirty="0" smtClean="0"/>
            <a:t>1</a:t>
          </a:r>
          <a:r>
            <a:rPr lang="en-US" sz="1400" kern="1200" dirty="0" smtClean="0"/>
            <a:t> </a:t>
          </a:r>
          <a:endParaRPr lang="en-US" sz="1400" kern="1200" dirty="0"/>
        </a:p>
      </dsp:txBody>
      <dsp:txXfrm>
        <a:off x="603501" y="278482"/>
        <a:ext cx="3384809" cy="3190524"/>
      </dsp:txXfrm>
    </dsp:sp>
    <dsp:sp modelId="{CE974109-CA0F-440F-94D3-0CD624624309}">
      <dsp:nvSpPr>
        <dsp:cNvPr id="0" name=""/>
        <dsp:cNvSpPr/>
      </dsp:nvSpPr>
      <dsp:spPr>
        <a:xfrm>
          <a:off x="103391" y="-116206"/>
          <a:ext cx="1000218" cy="1010663"/>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58CE06-2061-4603-9300-FCF6175B5161}">
      <dsp:nvSpPr>
        <dsp:cNvPr id="0" name=""/>
        <dsp:cNvSpPr/>
      </dsp:nvSpPr>
      <dsp:spPr>
        <a:xfrm>
          <a:off x="2455" y="333895"/>
          <a:ext cx="1948160" cy="11688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Using Low-Impact Materials</a:t>
          </a:r>
          <a:endParaRPr lang="en-US" sz="2400" kern="1200"/>
        </a:p>
      </dsp:txBody>
      <dsp:txXfrm>
        <a:off x="2455" y="333895"/>
        <a:ext cx="1948160" cy="1168896"/>
      </dsp:txXfrm>
    </dsp:sp>
    <dsp:sp modelId="{E8980E49-1A1C-4FF6-8F28-DE5F9617916B}">
      <dsp:nvSpPr>
        <dsp:cNvPr id="0" name=""/>
        <dsp:cNvSpPr/>
      </dsp:nvSpPr>
      <dsp:spPr>
        <a:xfrm>
          <a:off x="2145431" y="333895"/>
          <a:ext cx="1948160" cy="11688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Using Fewer Materials</a:t>
          </a:r>
        </a:p>
      </dsp:txBody>
      <dsp:txXfrm>
        <a:off x="2145431" y="333895"/>
        <a:ext cx="1948160" cy="1168896"/>
      </dsp:txXfrm>
    </dsp:sp>
    <dsp:sp modelId="{91A09C8C-757B-4FD0-A715-8C4DF506BC66}">
      <dsp:nvSpPr>
        <dsp:cNvPr id="0" name=""/>
        <dsp:cNvSpPr/>
      </dsp:nvSpPr>
      <dsp:spPr>
        <a:xfrm>
          <a:off x="4288408" y="333895"/>
          <a:ext cx="1948160" cy="116889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Better Production Processes</a:t>
          </a:r>
        </a:p>
      </dsp:txBody>
      <dsp:txXfrm>
        <a:off x="4288408" y="333895"/>
        <a:ext cx="1948160" cy="1168896"/>
      </dsp:txXfrm>
    </dsp:sp>
    <dsp:sp modelId="{1D9BCEB0-EE63-4883-9474-8784C7D80BEB}">
      <dsp:nvSpPr>
        <dsp:cNvPr id="0" name=""/>
        <dsp:cNvSpPr/>
      </dsp:nvSpPr>
      <dsp:spPr>
        <a:xfrm>
          <a:off x="6431384" y="333895"/>
          <a:ext cx="1948160" cy="116889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Improved Distribution</a:t>
          </a:r>
        </a:p>
      </dsp:txBody>
      <dsp:txXfrm>
        <a:off x="6431384" y="333895"/>
        <a:ext cx="1948160" cy="1168896"/>
      </dsp:txXfrm>
    </dsp:sp>
    <dsp:sp modelId="{492CD395-C0BB-4791-B0C9-F8446BEDA073}">
      <dsp:nvSpPr>
        <dsp:cNvPr id="0" name=""/>
        <dsp:cNvSpPr/>
      </dsp:nvSpPr>
      <dsp:spPr>
        <a:xfrm>
          <a:off x="1073943" y="1697608"/>
          <a:ext cx="1948160" cy="116889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Use Phase Impacts</a:t>
          </a:r>
        </a:p>
      </dsp:txBody>
      <dsp:txXfrm>
        <a:off x="1073943" y="1697608"/>
        <a:ext cx="1948160" cy="1168896"/>
      </dsp:txXfrm>
    </dsp:sp>
    <dsp:sp modelId="{F69E742D-5C78-4842-924C-224EC4ED6A6C}">
      <dsp:nvSpPr>
        <dsp:cNvPr id="0" name=""/>
        <dsp:cNvSpPr/>
      </dsp:nvSpPr>
      <dsp:spPr>
        <a:xfrm>
          <a:off x="3216919" y="1697608"/>
          <a:ext cx="1948160" cy="1168896"/>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Product Lifetime</a:t>
          </a:r>
        </a:p>
      </dsp:txBody>
      <dsp:txXfrm>
        <a:off x="3216919" y="1697608"/>
        <a:ext cx="1948160" cy="1168896"/>
      </dsp:txXfrm>
    </dsp:sp>
    <dsp:sp modelId="{9211D4F5-28B4-4B7B-8A4A-6546B3B1EB1E}">
      <dsp:nvSpPr>
        <dsp:cNvPr id="0" name=""/>
        <dsp:cNvSpPr/>
      </dsp:nvSpPr>
      <dsp:spPr>
        <a:xfrm>
          <a:off x="5359896" y="1697608"/>
          <a:ext cx="1948160" cy="1168896"/>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Product End-of-Life</a:t>
          </a:r>
        </a:p>
      </dsp:txBody>
      <dsp:txXfrm>
        <a:off x="5359896" y="1697608"/>
        <a:ext cx="1948160" cy="1168896"/>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0.0875</cdr:x>
      <cdr:y>0.89583</cdr:y>
    </cdr:from>
    <cdr:to>
      <cdr:x>0.93125</cdr:x>
      <cdr:y>0.95486</cdr:y>
    </cdr:to>
    <cdr:sp macro="" textlink="">
      <cdr:nvSpPr>
        <cdr:cNvPr id="2" name="TextBox 1"/>
        <cdr:cNvSpPr txBox="1"/>
      </cdr:nvSpPr>
      <cdr:spPr>
        <a:xfrm xmlns:a="http://schemas.openxmlformats.org/drawingml/2006/main">
          <a:off x="400050" y="2457450"/>
          <a:ext cx="3857625"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Source: DOE EIA "Annual Energy</a:t>
          </a:r>
          <a:r>
            <a:rPr lang="en-US" sz="1100" baseline="0" dirty="0"/>
            <a:t> Review, 2009"</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0.03563</cdr:x>
      <cdr:y>0.87097</cdr:y>
    </cdr:from>
    <cdr:to>
      <cdr:x>0.97996</cdr:x>
      <cdr:y>0.97196</cdr:y>
    </cdr:to>
    <cdr:sp macro="" textlink="">
      <cdr:nvSpPr>
        <cdr:cNvPr id="2" name="TextBox 1"/>
        <cdr:cNvSpPr txBox="1"/>
      </cdr:nvSpPr>
      <cdr:spPr>
        <a:xfrm xmlns:a="http://schemas.openxmlformats.org/drawingml/2006/main">
          <a:off x="152400" y="4114800"/>
          <a:ext cx="4038600" cy="4771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Source: DOE, EIA, Manufacturing Energy Consumption Survey  data for 2006</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lvl1pPr>
          </a:lstStyle>
          <a:p>
            <a:fld id="{522D6312-72EA-4098-8AC2-D7F8A87288BB}" type="datetimeFigureOut">
              <a:rPr lang="en-US" smtClean="0"/>
              <a:pPr/>
              <a:t>12/6/2011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lvl1pPr>
          </a:lstStyle>
          <a:p>
            <a:fld id="{5DFEAE72-3504-403B-B834-8AE1ACF7B2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45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46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49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51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60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DFEAE72-3504-403B-B834-8AE1ACF7B2B2}" type="slidenum">
              <a:rPr lang="en-US" smtClean="0"/>
              <a:pPr/>
              <a:t>61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63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DFEAE72-3504-403B-B834-8AE1ACF7B2B2}" type="slidenum">
              <a:rPr lang="en-US" smtClean="0"/>
              <a:pPr/>
              <a:t>65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doesn’t seem like there’s room in these three ISO types for “one attribute” eco-labels.</a:t>
            </a:r>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66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68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71</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75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94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106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detail to include in</a:t>
            </a:r>
            <a:r>
              <a:rPr lang="en-US" baseline="0" dirty="0" smtClean="0"/>
              <a:t> this section?</a:t>
            </a:r>
          </a:p>
          <a:p>
            <a:r>
              <a:rPr lang="en-US" baseline="0" dirty="0" smtClean="0"/>
              <a:t>Any statistics on hazardous substances and waste?</a:t>
            </a:r>
          </a:p>
          <a:p>
            <a:r>
              <a:rPr lang="en-US" baseline="0" dirty="0" smtClean="0"/>
              <a:t>Should we include info on things like </a:t>
            </a:r>
            <a:r>
              <a:rPr lang="en-US" baseline="0" dirty="0" err="1" smtClean="0"/>
              <a:t>RoHS</a:t>
            </a:r>
            <a:r>
              <a:rPr lang="en-US" baseline="0" dirty="0" smtClean="0"/>
              <a:t> and Basel?  RCRA – What is the proper relationship here between RCRA and CERCLA – I imagine RCRA is more important</a:t>
            </a:r>
          </a:p>
          <a:p>
            <a:r>
              <a:rPr lang="en-US" baseline="0" dirty="0" smtClean="0"/>
              <a:t>What is the definition of hazardous under RCRA</a:t>
            </a:r>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116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the regional</a:t>
            </a:r>
            <a:r>
              <a:rPr lang="en-US" baseline="0" dirty="0" smtClean="0"/>
              <a:t> P2 centers be the most appropriate place to go regarding </a:t>
            </a:r>
            <a:r>
              <a:rPr lang="en-US" baseline="0" dirty="0" err="1" smtClean="0"/>
              <a:t>hazmats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120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we mention the Kyoto protocol?</a:t>
            </a:r>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123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we explain sequestration, offsets,</a:t>
            </a:r>
            <a:r>
              <a:rPr lang="en-US" baseline="0" dirty="0" smtClean="0"/>
              <a:t> cap and trade?</a:t>
            </a:r>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21905-9B54-4010-A17B-06DE6A736CB0}"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detail do we want here?</a:t>
            </a:r>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Need to improve the introduction here</a:t>
            </a:r>
          </a:p>
          <a:p>
            <a:r>
              <a:rPr lang="en-US" dirty="0" smtClean="0"/>
              <a:t>What types of manufacturing have a lot of air quality issues </a:t>
            </a:r>
          </a:p>
          <a:p>
            <a:r>
              <a:rPr lang="en-US" dirty="0" smtClean="0"/>
              <a:t>What role does OSHA have in monitoring indoor air quality</a:t>
            </a:r>
          </a:p>
          <a:p>
            <a:r>
              <a:rPr lang="en-US" dirty="0" smtClean="0"/>
              <a:t>Overall in slides we need to focus on the approach a company would take and follow that step by step.  Maybe add a slide on audit process etc.</a:t>
            </a:r>
          </a:p>
        </p:txBody>
      </p:sp>
      <p:sp>
        <p:nvSpPr>
          <p:cNvPr id="4" name="Slide Number Placeholder 3"/>
          <p:cNvSpPr>
            <a:spLocks noGrp="1"/>
          </p:cNvSpPr>
          <p:nvPr>
            <p:ph type="sldNum" sz="quarter" idx="5"/>
          </p:nvPr>
        </p:nvSpPr>
        <p:spPr/>
        <p:txBody>
          <a:bodyPr/>
          <a:lstStyle/>
          <a:p>
            <a:pPr>
              <a:defRPr/>
            </a:pPr>
            <a:fld id="{50F78BE6-584E-467C-811E-D0E04F31A460}" type="slidenum">
              <a:rPr lang="en-US" smtClean="0"/>
              <a:pPr>
                <a:defRPr/>
              </a:pPr>
              <a:t>142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D50633-D4CF-40F0-AF85-0FC934EA8839}" type="slidenum">
              <a:rPr lang="en-US" smtClean="0"/>
              <a:pPr>
                <a:defRPr/>
              </a:pPr>
              <a:t>144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4AA2B-BAD8-4B5B-867C-CF922ADB5744}" type="slidenum">
              <a:rPr lang="en-US" smtClean="0"/>
              <a:pPr fontAlgn="base">
                <a:spcBef>
                  <a:spcPct val="0"/>
                </a:spcBef>
                <a:spcAft>
                  <a:spcPct val="0"/>
                </a:spcAft>
                <a:defRPr/>
              </a:pPr>
              <a:t>145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4BC462-3741-4805-A53C-C60D02DC6FD8}" type="slidenum">
              <a:rPr lang="en-US" smtClean="0"/>
              <a:pPr>
                <a:defRPr/>
              </a:pPr>
              <a:t>146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6A88B3-CC57-4403-82B9-AF0AA585C10F}" type="slidenum">
              <a:rPr lang="en-US" smtClean="0"/>
              <a:pPr>
                <a:defRPr/>
              </a:pPr>
              <a:t>147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47CA98-60B3-415C-8C23-98CF983693DD}" type="slidenum">
              <a:rPr lang="en-US" smtClean="0"/>
              <a:pPr>
                <a:defRPr/>
              </a:pPr>
              <a:t>148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25E420-3045-43FF-9BBB-1E2F4CFD3DF1}" type="slidenum">
              <a:rPr lang="en-US" smtClean="0"/>
              <a:pPr fontAlgn="base">
                <a:spcBef>
                  <a:spcPct val="0"/>
                </a:spcBef>
                <a:spcAft>
                  <a:spcPct val="0"/>
                </a:spcAft>
                <a:defRPr/>
              </a:pPr>
              <a:t>149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are the main air pollutants released from manufacturing? What is their effect? Any discussion on community perceptions of air releases?</a:t>
            </a:r>
          </a:p>
        </p:txBody>
      </p:sp>
      <p:sp>
        <p:nvSpPr>
          <p:cNvPr id="4" name="Slide Number Placeholder 3"/>
          <p:cNvSpPr>
            <a:spLocks noGrp="1"/>
          </p:cNvSpPr>
          <p:nvPr>
            <p:ph type="sldNum" sz="quarter" idx="5"/>
          </p:nvPr>
        </p:nvSpPr>
        <p:spPr/>
        <p:txBody>
          <a:bodyPr/>
          <a:lstStyle/>
          <a:p>
            <a:pPr>
              <a:defRPr/>
            </a:pPr>
            <a:fld id="{A9519275-8B21-4382-ABFF-CD91C28515FF}" type="slidenum">
              <a:rPr lang="en-US" smtClean="0"/>
              <a:pPr>
                <a:defRPr/>
              </a:pPr>
              <a:t>150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 sure where this info came from. – what are we trying to achieve with this slide?  Is combustion the major source of air pollution for manufacturers? Is this an area we want them to focus on? Indoor or outdoor pollution?</a:t>
            </a:r>
          </a:p>
          <a:p>
            <a:pPr eaLnBrk="1" hangingPunct="1">
              <a:spcBef>
                <a:spcPct val="0"/>
              </a:spcBef>
            </a:pPr>
            <a:r>
              <a:rPr lang="en-US" smtClean="0"/>
              <a:t>I removed info on new regulations since those have been postponed</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25224-7430-45D4-86FD-CAA4DD540648}" type="slidenum">
              <a:rPr lang="en-US" smtClean="0"/>
              <a:pPr fontAlgn="base">
                <a:spcBef>
                  <a:spcPct val="0"/>
                </a:spcBef>
                <a:spcAft>
                  <a:spcPct val="0"/>
                </a:spcAft>
                <a:defRPr/>
              </a:pPr>
              <a:t>151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BF8664-C291-4924-BC45-33351F83825C}"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C509E3F-4530-4202-B7C3-A1CCA325CBF5}" type="slidenum">
              <a:rPr lang="en-US" smtClean="0"/>
              <a:pPr>
                <a:defRPr/>
              </a:pPr>
              <a:t>153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E4ECB2-48A7-4482-99A0-1790720B5730}" type="slidenum">
              <a:rPr lang="en-US" smtClean="0"/>
              <a:pPr>
                <a:defRPr/>
              </a:pPr>
              <a:t>154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Cost savings in example 1 and 4</a:t>
            </a:r>
          </a:p>
        </p:txBody>
      </p:sp>
      <p:sp>
        <p:nvSpPr>
          <p:cNvPr id="4" name="Slide Number Placeholder 3"/>
          <p:cNvSpPr>
            <a:spLocks noGrp="1"/>
          </p:cNvSpPr>
          <p:nvPr>
            <p:ph type="sldNum" sz="quarter" idx="5"/>
          </p:nvPr>
        </p:nvSpPr>
        <p:spPr/>
        <p:txBody>
          <a:bodyPr/>
          <a:lstStyle/>
          <a:p>
            <a:pPr>
              <a:defRPr/>
            </a:pPr>
            <a:fld id="{50D5046A-227E-46CF-A890-3C7DEEF3DDAE}" type="slidenum">
              <a:rPr lang="en-US" smtClean="0"/>
              <a:pPr>
                <a:defRPr/>
              </a:pPr>
              <a:t>155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Thinking of ways to declutter the checklist and only include info presented in previous slides</a:t>
            </a:r>
          </a:p>
        </p:txBody>
      </p:sp>
      <p:sp>
        <p:nvSpPr>
          <p:cNvPr id="4" name="Slide Number Placeholder 3"/>
          <p:cNvSpPr>
            <a:spLocks noGrp="1"/>
          </p:cNvSpPr>
          <p:nvPr>
            <p:ph type="sldNum" sz="quarter" idx="5"/>
          </p:nvPr>
        </p:nvSpPr>
        <p:spPr/>
        <p:txBody>
          <a:bodyPr/>
          <a:lstStyle/>
          <a:p>
            <a:pPr>
              <a:defRPr/>
            </a:pPr>
            <a:fld id="{2E495021-741E-4916-AB13-AEE53817EDA2}" type="slidenum">
              <a:rPr lang="en-US" smtClean="0"/>
              <a:pPr>
                <a:defRPr/>
              </a:pPr>
              <a:t>156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700573-3070-49E7-85D4-D89E999E448D}" type="slidenum">
              <a:rPr lang="en-US" smtClean="0"/>
              <a:pPr>
                <a:defRPr/>
              </a:pPr>
              <a:t>157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E6DAB-8661-4FF2-84FD-F6D10B742023}" type="slidenum">
              <a:rPr lang="en-US" smtClean="0">
                <a:solidFill>
                  <a:srgbClr val="000000"/>
                </a:solidFill>
              </a:rPr>
              <a:pPr fontAlgn="base">
                <a:spcBef>
                  <a:spcPct val="0"/>
                </a:spcBef>
                <a:spcAft>
                  <a:spcPct val="0"/>
                </a:spcAft>
                <a:defRPr/>
              </a:pPr>
              <a:t>158</a:t>
            </a:fld>
            <a:endParaRPr lang="en-US"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10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053F58-A7DF-456F-8EDE-8FABC93FE310}" type="slidenum">
              <a:rPr lang="en-US" smtClean="0">
                <a:solidFill>
                  <a:srgbClr val="000000"/>
                </a:solidFill>
              </a:rPr>
              <a:pPr fontAlgn="base">
                <a:spcBef>
                  <a:spcPct val="0"/>
                </a:spcBef>
                <a:spcAft>
                  <a:spcPct val="0"/>
                </a:spcAft>
                <a:defRPr/>
              </a:pPr>
              <a:t>160</a:t>
            </a:fld>
            <a:endParaRPr lang="en-US"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68297-895C-4CC8-BD34-50BB3DD8F282}" type="slidenum">
              <a:rPr lang="en-US">
                <a:solidFill>
                  <a:prstClr val="black"/>
                </a:solidFill>
              </a:rPr>
              <a:pPr/>
              <a:t>163</a:t>
            </a:fld>
            <a:endParaRPr lang="en-US">
              <a:solidFill>
                <a:prstClr val="black"/>
              </a:solidFill>
            </a:endParaRPr>
          </a:p>
        </p:txBody>
      </p:sp>
      <p:sp>
        <p:nvSpPr>
          <p:cNvPr id="7169" name="Rectangle 1"/>
          <p:cNvSpPr>
            <a:spLocks noGrp="1" noRot="1" noChangeAspect="1" noChangeArrowheads="1"/>
          </p:cNvSpPr>
          <p:nvPr>
            <p:ph type="sldImg"/>
          </p:nvPr>
        </p:nvSpPr>
        <p:spPr>
          <a:ln/>
        </p:spPr>
      </p:sp>
      <p:sp>
        <p:nvSpPr>
          <p:cNvPr id="7170"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164</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165</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208F2-8B2B-4311-8DEA-486892453506}"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166</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167</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08B0D-1BC4-45B6-AFF5-67961009B176}" type="slidenum">
              <a:rPr lang="en-US">
                <a:solidFill>
                  <a:prstClr val="black"/>
                </a:solidFill>
              </a:rPr>
              <a:pPr/>
              <a:t>168</a:t>
            </a:fld>
            <a:endParaRPr lang="en-US">
              <a:solidFill>
                <a:prstClr val="black"/>
              </a:solidFill>
            </a:endParaRPr>
          </a:p>
        </p:txBody>
      </p:sp>
      <p:sp>
        <p:nvSpPr>
          <p:cNvPr id="13313" name="Rectangle 1"/>
          <p:cNvSpPr>
            <a:spLocks noGrp="1" noRot="1" noChangeAspect="1" noChangeArrowheads="1"/>
          </p:cNvSpPr>
          <p:nvPr>
            <p:ph type="sldImg"/>
          </p:nvPr>
        </p:nvSpPr>
        <p:spPr>
          <a:ln/>
        </p:spPr>
      </p:sp>
      <p:sp>
        <p:nvSpPr>
          <p:cNvPr id="13314"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169</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08B0D-1BC4-45B6-AFF5-67961009B176}" type="slidenum">
              <a:rPr lang="en-US">
                <a:solidFill>
                  <a:prstClr val="black"/>
                </a:solidFill>
              </a:rPr>
              <a:pPr/>
              <a:t>170</a:t>
            </a:fld>
            <a:endParaRPr lang="en-US">
              <a:solidFill>
                <a:prstClr val="black"/>
              </a:solidFill>
            </a:endParaRPr>
          </a:p>
        </p:txBody>
      </p:sp>
      <p:sp>
        <p:nvSpPr>
          <p:cNvPr id="13313" name="Rectangle 1"/>
          <p:cNvSpPr>
            <a:spLocks noGrp="1" noRot="1" noChangeAspect="1" noChangeArrowheads="1"/>
          </p:cNvSpPr>
          <p:nvPr>
            <p:ph type="sldImg"/>
          </p:nvPr>
        </p:nvSpPr>
        <p:spPr>
          <a:ln/>
        </p:spPr>
      </p:sp>
      <p:sp>
        <p:nvSpPr>
          <p:cNvPr id="13314"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08B0D-1BC4-45B6-AFF5-67961009B176}" type="slidenum">
              <a:rPr lang="en-US">
                <a:solidFill>
                  <a:prstClr val="black"/>
                </a:solidFill>
              </a:rPr>
              <a:pPr/>
              <a:t>171</a:t>
            </a:fld>
            <a:endParaRPr lang="en-US">
              <a:solidFill>
                <a:prstClr val="black"/>
              </a:solidFill>
            </a:endParaRPr>
          </a:p>
        </p:txBody>
      </p:sp>
      <p:sp>
        <p:nvSpPr>
          <p:cNvPr id="13313" name="Rectangle 1"/>
          <p:cNvSpPr>
            <a:spLocks noGrp="1" noRot="1" noChangeAspect="1" noChangeArrowheads="1"/>
          </p:cNvSpPr>
          <p:nvPr>
            <p:ph type="sldImg"/>
          </p:nvPr>
        </p:nvSpPr>
        <p:spPr>
          <a:ln/>
        </p:spPr>
      </p:sp>
      <p:sp>
        <p:nvSpPr>
          <p:cNvPr id="13314"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08B0D-1BC4-45B6-AFF5-67961009B176}" type="slidenum">
              <a:rPr lang="en-US">
                <a:solidFill>
                  <a:prstClr val="black"/>
                </a:solidFill>
              </a:rPr>
              <a:pPr/>
              <a:t>172</a:t>
            </a:fld>
            <a:endParaRPr lang="en-US">
              <a:solidFill>
                <a:prstClr val="black"/>
              </a:solidFill>
            </a:endParaRPr>
          </a:p>
        </p:txBody>
      </p:sp>
      <p:sp>
        <p:nvSpPr>
          <p:cNvPr id="13313" name="Rectangle 1"/>
          <p:cNvSpPr>
            <a:spLocks noGrp="1" noRot="1" noChangeAspect="1" noChangeArrowheads="1"/>
          </p:cNvSpPr>
          <p:nvPr>
            <p:ph type="sldImg"/>
          </p:nvPr>
        </p:nvSpPr>
        <p:spPr>
          <a:ln/>
        </p:spPr>
      </p:sp>
      <p:sp>
        <p:nvSpPr>
          <p:cNvPr id="13314"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173</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E044B-E954-4ED1-8E16-68FBD8B84FE5}" type="slidenum">
              <a:rPr lang="en-US">
                <a:solidFill>
                  <a:prstClr val="black"/>
                </a:solidFill>
              </a:rPr>
              <a:pPr/>
              <a:t>174</a:t>
            </a:fld>
            <a:endParaRPr lang="en-US">
              <a:solidFill>
                <a:prstClr val="black"/>
              </a:solidFill>
            </a:endParaRPr>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endParaRPr lang="en-US" sz="1100" dirty="0">
              <a:solidFill>
                <a:srgbClr val="000000"/>
              </a:solidFill>
              <a:latin typeface="Verdana"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6B05E-8832-4D08-B06B-0CB82CB980C7}" type="slidenum">
              <a:rPr lang="en-US">
                <a:solidFill>
                  <a:prstClr val="black"/>
                </a:solidFill>
              </a:rPr>
              <a:pPr/>
              <a:t>175</a:t>
            </a:fld>
            <a:endParaRPr lang="en-US">
              <a:solidFill>
                <a:prstClr val="black"/>
              </a:solidFill>
            </a:endParaRPr>
          </a:p>
        </p:txBody>
      </p:sp>
      <p:sp>
        <p:nvSpPr>
          <p:cNvPr id="11265" name="Rectangle 1"/>
          <p:cNvSpPr>
            <a:spLocks noGrp="1" noRot="1" noChangeAspect="1" noChangeArrowheads="1"/>
          </p:cNvSpPr>
          <p:nvPr>
            <p:ph type="sldImg"/>
          </p:nvPr>
        </p:nvSpPr>
        <p:spPr>
          <a:ln/>
        </p:spPr>
      </p:sp>
      <p:sp>
        <p:nvSpPr>
          <p:cNvPr id="11266"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8CFBF-6A77-4695-815A-7A29B9C59FAE}"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974F54-11E2-46B5-9E50-ABBF92F422BE}" type="slidenum">
              <a:rPr lang="en-US" smtClean="0"/>
              <a:pPr/>
              <a:t>177</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*Add Citations and more detail here*</a:t>
            </a: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6197B8-9290-4478-A9DE-A5F9F1F2CAF7}" type="slidenum">
              <a:rPr lang="en-US" smtClean="0"/>
              <a:pPr/>
              <a:t>179</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Clean up the look</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D61AD-0BA6-46F5-B070-F0592AB73F29}" type="slidenum">
              <a:rPr lang="en-US" smtClean="0"/>
              <a:pPr/>
              <a:t>181</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*Add more detail here*</a:t>
            </a:r>
          </a:p>
          <a:p>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7E48FC-B01D-4B71-8419-4EE11EC7F3D8}" type="slidenum">
              <a:rPr lang="en-US" smtClean="0"/>
              <a:pPr/>
              <a:t>182</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58F73-29B8-40DD-99A7-BDB8725EC6B8}" type="slidenum">
              <a:rPr lang="en-US" smtClean="0"/>
              <a:pPr/>
              <a:t>184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D7806-FF54-4FE5-B7A7-C94BD7DCF30A}" type="slidenum">
              <a:rPr lang="en-US" smtClean="0"/>
              <a:pPr/>
              <a:t>185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 Need to actually list the source, not just the website. 2) Need to include composting in this module</a:t>
            </a:r>
          </a:p>
        </p:txBody>
      </p:sp>
      <p:sp>
        <p:nvSpPr>
          <p:cNvPr id="4" name="Slide Number Placeholder 3"/>
          <p:cNvSpPr>
            <a:spLocks noGrp="1"/>
          </p:cNvSpPr>
          <p:nvPr>
            <p:ph type="sldNum" sz="quarter" idx="5"/>
          </p:nvPr>
        </p:nvSpPr>
        <p:spPr/>
        <p:txBody>
          <a:bodyPr/>
          <a:lstStyle/>
          <a:p>
            <a:pPr>
              <a:defRPr/>
            </a:pPr>
            <a:fld id="{9A3139C9-570B-4439-94BC-049E57FB982C}" type="slidenum">
              <a:rPr lang="en-US" smtClean="0"/>
              <a:pPr>
                <a:defRPr/>
              </a:pPr>
              <a:t>186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Need a citation for the third bullet here</a:t>
            </a:r>
          </a:p>
        </p:txBody>
      </p:sp>
      <p:sp>
        <p:nvSpPr>
          <p:cNvPr id="4" name="Slide Number Placeholder 3"/>
          <p:cNvSpPr>
            <a:spLocks noGrp="1"/>
          </p:cNvSpPr>
          <p:nvPr>
            <p:ph type="sldNum" sz="quarter" idx="5"/>
          </p:nvPr>
        </p:nvSpPr>
        <p:spPr/>
        <p:txBody>
          <a:bodyPr/>
          <a:lstStyle/>
          <a:p>
            <a:pPr>
              <a:defRPr/>
            </a:pPr>
            <a:fld id="{C318837F-0822-47ED-9D1D-3B82F46F76CE}" type="slidenum">
              <a:rPr lang="en-US" smtClean="0"/>
              <a:pPr>
                <a:defRPr/>
              </a:pPr>
              <a:t>191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Citation on the second bullet?; Do we have figures on the value added of a car’s remanufactured parts (to make the comparison)?</a:t>
            </a:r>
          </a:p>
        </p:txBody>
      </p:sp>
      <p:sp>
        <p:nvSpPr>
          <p:cNvPr id="4" name="Slide Number Placeholder 3"/>
          <p:cNvSpPr>
            <a:spLocks noGrp="1"/>
          </p:cNvSpPr>
          <p:nvPr>
            <p:ph type="sldNum" sz="quarter" idx="5"/>
          </p:nvPr>
        </p:nvSpPr>
        <p:spPr/>
        <p:txBody>
          <a:bodyPr/>
          <a:lstStyle/>
          <a:p>
            <a:pPr>
              <a:defRPr/>
            </a:pPr>
            <a:fld id="{697C5CC4-DD98-44F0-A85B-C36F395CF0A0}" type="slidenum">
              <a:rPr lang="en-US" smtClean="0"/>
              <a:pPr>
                <a:defRPr/>
              </a:pPr>
              <a:t>193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A4B133-86C0-4FA1-950B-24978D0BE6C3}" type="slidenum">
              <a:rPr lang="en-US" smtClean="0"/>
              <a:pPr>
                <a:defRPr/>
              </a:pPr>
              <a:t>195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563A1-EA04-4094-87A0-4B151BD04EE6}"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 sure if there should be more detail here without getting too much into design aspects that are covered in other sections.</a:t>
            </a:r>
          </a:p>
        </p:txBody>
      </p:sp>
      <p:sp>
        <p:nvSpPr>
          <p:cNvPr id="4" name="Slide Number Placeholder 3"/>
          <p:cNvSpPr>
            <a:spLocks noGrp="1"/>
          </p:cNvSpPr>
          <p:nvPr>
            <p:ph type="sldNum" sz="quarter" idx="5"/>
          </p:nvPr>
        </p:nvSpPr>
        <p:spPr/>
        <p:txBody>
          <a:bodyPr/>
          <a:lstStyle/>
          <a:p>
            <a:pPr>
              <a:defRPr/>
            </a:pPr>
            <a:fld id="{1ADE68F4-6F98-44F5-AB59-5824FD2BF57C}" type="slidenum">
              <a:rPr lang="en-US" smtClean="0"/>
              <a:pPr>
                <a:defRPr/>
              </a:pPr>
              <a:t>198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7289A-555C-40C8-A5AA-9A4B89014FC1}"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24698-DDA2-4947-AEFD-7F928D0067BF}"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3F812-4647-4897-937F-2C9BB4CC10BE}"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4E9B46A-4F39-4798-AE1F-ABC9489BADA8}" type="datetime1">
              <a:rPr lang="en-US" smtClean="0"/>
              <a:pPr/>
              <a:t>12/6/2011</a:t>
            </a:fld>
            <a:endParaRPr lang="en-US"/>
          </a:p>
        </p:txBody>
      </p:sp>
      <p:sp>
        <p:nvSpPr>
          <p:cNvPr id="5" name="Footer Placeholder 4"/>
          <p:cNvSpPr>
            <a:spLocks noGrp="1"/>
          </p:cNvSpPr>
          <p:nvPr>
            <p:ph type="ftr" sz="quarter" idx="11"/>
          </p:nvPr>
        </p:nvSpPr>
        <p:spPr/>
        <p:txBody>
          <a:bodyPr/>
          <a:lstStyle/>
          <a:p>
            <a:r>
              <a:rPr lang="en-US" dirty="0" smtClean="0"/>
              <a:t>Sustainable Manufacturing 101</a:t>
            </a:r>
            <a:endParaRPr lang="en-US" dirty="0"/>
          </a:p>
        </p:txBody>
      </p:sp>
      <p:sp>
        <p:nvSpPr>
          <p:cNvPr id="6" name="Slide Number Placeholder 5"/>
          <p:cNvSpPr>
            <a:spLocks noGrp="1"/>
          </p:cNvSpPr>
          <p:nvPr>
            <p:ph type="sldNum" sz="quarter" idx="12"/>
          </p:nvPr>
        </p:nvSpPr>
        <p:spPr>
          <a:xfrm>
            <a:off x="0" y="0"/>
            <a:ext cx="533400" cy="365125"/>
          </a:xfrm>
        </p:spPr>
        <p:txBody>
          <a:bodyPr/>
          <a:lstStyle/>
          <a:p>
            <a:fld id="{197B56AA-1A1D-44A6-9AFD-24AEBEFDBFF0}" type="slidenum">
              <a:rPr lang="en-US" smtClean="0"/>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0D155-23CA-4244-A749-24EED057D1DC}"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71E2D1-B640-4C41-837F-A2AEDD1DFAC5}" type="datetime1">
              <a:rPr lang="en-US" smtClean="0"/>
              <a:pPr/>
              <a:t>12/6/2011</a:t>
            </a:fld>
            <a:endParaRPr lang="en-US"/>
          </a:p>
        </p:txBody>
      </p:sp>
      <p:sp>
        <p:nvSpPr>
          <p:cNvPr id="6" name="Footer Placeholder 5"/>
          <p:cNvSpPr>
            <a:spLocks noGrp="1"/>
          </p:cNvSpPr>
          <p:nvPr>
            <p:ph type="ftr" sz="quarter" idx="11"/>
          </p:nvPr>
        </p:nvSpPr>
        <p:spPr/>
        <p:txBody>
          <a:bodyPr/>
          <a:lstStyle/>
          <a:p>
            <a:r>
              <a:rPr lang="en-US" smtClean="0"/>
              <a:t>Sustainable Manufacturing 101</a:t>
            </a:r>
            <a:endParaRPr lang="en-US"/>
          </a:p>
        </p:txBody>
      </p:sp>
      <p:sp>
        <p:nvSpPr>
          <p:cNvPr id="7" name="Slide Number Placeholder 6"/>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CA79A-2C55-4FCF-97B4-4FE90D65F185}" type="datetime1">
              <a:rPr lang="en-US" smtClean="0"/>
              <a:pPr/>
              <a:t>12/6/2011</a:t>
            </a:fld>
            <a:endParaRPr lang="en-US"/>
          </a:p>
        </p:txBody>
      </p:sp>
      <p:sp>
        <p:nvSpPr>
          <p:cNvPr id="8" name="Footer Placeholder 7"/>
          <p:cNvSpPr>
            <a:spLocks noGrp="1"/>
          </p:cNvSpPr>
          <p:nvPr>
            <p:ph type="ftr" sz="quarter" idx="11"/>
          </p:nvPr>
        </p:nvSpPr>
        <p:spPr/>
        <p:txBody>
          <a:bodyPr/>
          <a:lstStyle/>
          <a:p>
            <a:r>
              <a:rPr lang="en-US" smtClean="0"/>
              <a:t>Sustainable Manufacturing 101</a:t>
            </a:r>
            <a:endParaRPr lang="en-US"/>
          </a:p>
        </p:txBody>
      </p:sp>
      <p:sp>
        <p:nvSpPr>
          <p:cNvPr id="9" name="Slide Number Placeholder 8"/>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D242E4-E66C-4378-A298-C7F95DCAE225}" type="datetime1">
              <a:rPr lang="en-US" smtClean="0"/>
              <a:pPr/>
              <a:t>12/6/2011</a:t>
            </a:fld>
            <a:endParaRPr lang="en-US"/>
          </a:p>
        </p:txBody>
      </p:sp>
      <p:sp>
        <p:nvSpPr>
          <p:cNvPr id="4" name="Footer Placeholder 3"/>
          <p:cNvSpPr>
            <a:spLocks noGrp="1"/>
          </p:cNvSpPr>
          <p:nvPr>
            <p:ph type="ftr" sz="quarter" idx="11"/>
          </p:nvPr>
        </p:nvSpPr>
        <p:spPr/>
        <p:txBody>
          <a:bodyPr/>
          <a:lstStyle/>
          <a:p>
            <a:r>
              <a:rPr lang="en-US" smtClean="0"/>
              <a:t>Sustainable Manufacturing 101</a:t>
            </a:r>
            <a:endParaRPr lang="en-US"/>
          </a:p>
        </p:txBody>
      </p:sp>
      <p:sp>
        <p:nvSpPr>
          <p:cNvPr id="5" name="Slide Number Placeholder 4"/>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69CF6-CCC0-409A-9D15-140E2C2C7E6E}" type="datetime1">
              <a:rPr lang="en-US" smtClean="0"/>
              <a:pPr/>
              <a:t>12/6/2011</a:t>
            </a:fld>
            <a:endParaRPr lang="en-US"/>
          </a:p>
        </p:txBody>
      </p:sp>
      <p:sp>
        <p:nvSpPr>
          <p:cNvPr id="3" name="Footer Placeholder 2"/>
          <p:cNvSpPr>
            <a:spLocks noGrp="1"/>
          </p:cNvSpPr>
          <p:nvPr>
            <p:ph type="ftr" sz="quarter" idx="11"/>
          </p:nvPr>
        </p:nvSpPr>
        <p:spPr/>
        <p:txBody>
          <a:bodyPr/>
          <a:lstStyle/>
          <a:p>
            <a:r>
              <a:rPr lang="en-US" smtClean="0"/>
              <a:t>Sustainable Manufacturing 101</a:t>
            </a:r>
            <a:endParaRPr lang="en-US"/>
          </a:p>
        </p:txBody>
      </p:sp>
      <p:sp>
        <p:nvSpPr>
          <p:cNvPr id="4" name="Slide Number Placeholder 3"/>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5429C-0447-4520-874E-3C7F5FFBC7EA}" type="datetime1">
              <a:rPr lang="en-US" smtClean="0"/>
              <a:pPr/>
              <a:t>12/6/2011</a:t>
            </a:fld>
            <a:endParaRPr lang="en-US"/>
          </a:p>
        </p:txBody>
      </p:sp>
      <p:sp>
        <p:nvSpPr>
          <p:cNvPr id="6" name="Footer Placeholder 5"/>
          <p:cNvSpPr>
            <a:spLocks noGrp="1"/>
          </p:cNvSpPr>
          <p:nvPr>
            <p:ph type="ftr" sz="quarter" idx="11"/>
          </p:nvPr>
        </p:nvSpPr>
        <p:spPr/>
        <p:txBody>
          <a:bodyPr/>
          <a:lstStyle/>
          <a:p>
            <a:r>
              <a:rPr lang="en-US" smtClean="0"/>
              <a:t>Sustainable Manufacturing 101</a:t>
            </a:r>
            <a:endParaRPr lang="en-US"/>
          </a:p>
        </p:txBody>
      </p:sp>
      <p:sp>
        <p:nvSpPr>
          <p:cNvPr id="7" name="Slide Number Placeholder 6"/>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D18BE-7CB5-4BE1-A75D-731829440DEB}" type="datetime1">
              <a:rPr lang="en-US" smtClean="0"/>
              <a:pPr/>
              <a:t>12/6/2011</a:t>
            </a:fld>
            <a:endParaRPr lang="en-US"/>
          </a:p>
        </p:txBody>
      </p:sp>
      <p:sp>
        <p:nvSpPr>
          <p:cNvPr id="6" name="Footer Placeholder 5"/>
          <p:cNvSpPr>
            <a:spLocks noGrp="1"/>
          </p:cNvSpPr>
          <p:nvPr>
            <p:ph type="ftr" sz="quarter" idx="11"/>
          </p:nvPr>
        </p:nvSpPr>
        <p:spPr/>
        <p:txBody>
          <a:bodyPr/>
          <a:lstStyle/>
          <a:p>
            <a:r>
              <a:rPr lang="en-US" smtClean="0"/>
              <a:t>Sustainable Manufacturing 101</a:t>
            </a:r>
            <a:endParaRPr lang="en-US"/>
          </a:p>
        </p:txBody>
      </p:sp>
      <p:sp>
        <p:nvSpPr>
          <p:cNvPr id="7" name="Slide Number Placeholder 6"/>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0C06B-54CA-4472-B9A2-76127C1FF006}" type="datetime1">
              <a:rPr lang="en-US" smtClean="0"/>
              <a:pPr/>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Sustainable Manufacturing 101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56AA-1A1D-44A6-9AFD-24AEBEFDBF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stainability@trade.gov"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6.xml"/><Relationship Id="rId7" Type="http://schemas.openxmlformats.org/officeDocument/2006/relationships/slide" Target="slide11.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01.xml"/></Relationships>
</file>

<file path=ppt/slides/_rels/slide101.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hyperlink" Target="http://www.eere.energy.gov/topics/renewable_energy.html" TargetMode="Externa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10" Type="http://schemas.openxmlformats.org/officeDocument/2006/relationships/image" Target="../media/image2.png"/><Relationship Id="rId4" Type="http://schemas.openxmlformats.org/officeDocument/2006/relationships/diagramLayout" Target="../diagrams/layout41.xml"/><Relationship Id="rId9" Type="http://schemas.openxmlformats.org/officeDocument/2006/relationships/slide" Target="slide1.xml"/></Relationships>
</file>

<file path=ppt/slides/_rels/slide102.xml.rels><?xml version="1.0" encoding="UTF-8" standalone="yes"?>
<Relationships xmlns="http://schemas.openxmlformats.org/package/2006/relationships"><Relationship Id="rId3" Type="http://schemas.openxmlformats.org/officeDocument/2006/relationships/hyperlink" Target="http://www.epa.gov/greenpower/documents/purchasing_guide_for_web.pdf" TargetMode="External"/><Relationship Id="rId7" Type="http://schemas.openxmlformats.org/officeDocument/2006/relationships/image" Target="../media/image2.png"/><Relationship Id="rId2" Type="http://schemas.openxmlformats.org/officeDocument/2006/relationships/hyperlink" Target="http://www.epa.gov/greenpower/"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03.xml"/><Relationship Id="rId4" Type="http://schemas.openxmlformats.org/officeDocument/2006/relationships/image" Target="../media/image107.wmf"/></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04.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hyperlink" Target="http://www.epa.gov/greenpower/" TargetMode="External"/><Relationship Id="rId7" Type="http://schemas.openxmlformats.org/officeDocument/2006/relationships/diagramColors" Target="../diagrams/colors42.xml"/><Relationship Id="rId12" Type="http://schemas.openxmlformats.org/officeDocument/2006/relationships/image" Target="../media/image2.png"/><Relationship Id="rId2" Type="http://schemas.openxmlformats.org/officeDocument/2006/relationships/hyperlink" Target="http://www1.eere.energy.gov/industry/" TargetMode="External"/><Relationship Id="rId1" Type="http://schemas.openxmlformats.org/officeDocument/2006/relationships/slideLayout" Target="../slideLayouts/slideLayout2.xml"/><Relationship Id="rId6" Type="http://schemas.openxmlformats.org/officeDocument/2006/relationships/diagramQuickStyle" Target="../diagrams/quickStyle42.xml"/><Relationship Id="rId11" Type="http://schemas.openxmlformats.org/officeDocument/2006/relationships/slide" Target="slide1.xml"/><Relationship Id="rId5" Type="http://schemas.openxmlformats.org/officeDocument/2006/relationships/diagramLayout" Target="../diagrams/layout42.xml"/><Relationship Id="rId10" Type="http://schemas.openxmlformats.org/officeDocument/2006/relationships/slide" Target="slide44.xml"/><Relationship Id="rId4" Type="http://schemas.openxmlformats.org/officeDocument/2006/relationships/diagramData" Target="../diagrams/data42.xml"/><Relationship Id="rId9" Type="http://schemas.openxmlformats.org/officeDocument/2006/relationships/image" Target="../media/image41.png"/></Relationships>
</file>

<file path=ppt/slides/_rels/slide105.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74.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06.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07.xml"/><Relationship Id="rId4" Type="http://schemas.openxmlformats.org/officeDocument/2006/relationships/image" Target="../media/image109.png"/></Relationships>
</file>

<file path=ppt/slides/_rels/slide107.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08.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hyperlink" Target="http://www.epa.gov/osw/partnerships/wastewise/approach.htm" TargetMode="Externa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10" Type="http://schemas.openxmlformats.org/officeDocument/2006/relationships/image" Target="../media/image2.png"/><Relationship Id="rId4" Type="http://schemas.openxmlformats.org/officeDocument/2006/relationships/diagramLayout" Target="../diagrams/layout43.xml"/><Relationship Id="rId9" Type="http://schemas.openxmlformats.org/officeDocument/2006/relationships/slide" Target="slide1.xml"/></Relationships>
</file>

<file path=ppt/slides/_rels/slide10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44.xml"/><Relationship Id="rId7" Type="http://schemas.openxmlformats.org/officeDocument/2006/relationships/slide" Target="slide110.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www.d4s-sbs.org/"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2.png"/><Relationship Id="rId5" Type="http://schemas.openxmlformats.org/officeDocument/2006/relationships/diagramQuickStyle" Target="../diagrams/quickStyle7.xml"/><Relationship Id="rId10" Type="http://schemas.openxmlformats.org/officeDocument/2006/relationships/slide" Target="slide1.xml"/><Relationship Id="rId4" Type="http://schemas.openxmlformats.org/officeDocument/2006/relationships/diagramLayout" Target="../diagrams/layout7.xml"/><Relationship Id="rId9" Type="http://schemas.openxmlformats.org/officeDocument/2006/relationships/slide" Target="slide12.xml"/></Relationships>
</file>

<file path=ppt/slides/_rels/slide1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45.xml"/><Relationship Id="rId7" Type="http://schemas.openxmlformats.org/officeDocument/2006/relationships/slide" Target="slide112.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 Id="rId9"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epa.gov/osw/conserve/materials/index.ht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13.xml"/></Relationships>
</file>

<file path=ppt/slides/_rels/slide113.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hyperlink" Target="http://www.epa.gov/osw/conserve/tools/exchange.htm" TargetMode="Externa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10" Type="http://schemas.openxmlformats.org/officeDocument/2006/relationships/image" Target="../media/image2.png"/><Relationship Id="rId4" Type="http://schemas.openxmlformats.org/officeDocument/2006/relationships/diagramLayout" Target="../diagrams/layout46.xml"/><Relationship Id="rId9" Type="http://schemas.openxmlformats.org/officeDocument/2006/relationships/slide" Target="slide1.xml"/></Relationships>
</file>

<file path=ppt/slides/_rels/slide11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hyperlink" Target="http://www.epa.gov/wastes/nonhaz/municipal/wte/index.ht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15.xml"/></Relationships>
</file>

<file path=ppt/slides/_rels/slide115.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hyperlink" Target="http://www.epa.gov/wastes/nonhaz/municipal/landfill.ht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16.xml"/></Relationships>
</file>

<file path=ppt/slides/_rels/slide11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10" Type="http://schemas.openxmlformats.org/officeDocument/2006/relationships/image" Target="../media/image2.png"/><Relationship Id="rId4" Type="http://schemas.openxmlformats.org/officeDocument/2006/relationships/diagramLayout" Target="../diagrams/layout47.xml"/><Relationship Id="rId9" Type="http://schemas.openxmlformats.org/officeDocument/2006/relationships/slide" Target="slide1.xml"/></Relationships>
</file>

<file path=ppt/slides/_rels/slide117.xml.rels><?xml version="1.0" encoding="UTF-8" standalone="yes"?>
<Relationships xmlns="http://schemas.openxmlformats.org/package/2006/relationships"><Relationship Id="rId8" Type="http://schemas.openxmlformats.org/officeDocument/2006/relationships/diagramColors" Target="../diagrams/colors48.xml"/><Relationship Id="rId3" Type="http://schemas.openxmlformats.org/officeDocument/2006/relationships/hyperlink" Target="http://www.epa.gov/wastes/hazard/wastetypes/wasteid/index.htm" TargetMode="External"/><Relationship Id="rId7" Type="http://schemas.openxmlformats.org/officeDocument/2006/relationships/diagramQuickStyle" Target="../diagrams/quickStyle48.xml"/><Relationship Id="rId12" Type="http://schemas.openxmlformats.org/officeDocument/2006/relationships/image" Target="../media/image2.png"/><Relationship Id="rId2" Type="http://schemas.openxmlformats.org/officeDocument/2006/relationships/hyperlink" Target="http://www.epa.gov/wastes/hazard/wastetypes/index.htm" TargetMode="External"/><Relationship Id="rId1" Type="http://schemas.openxmlformats.org/officeDocument/2006/relationships/slideLayout" Target="../slideLayouts/slideLayout2.xml"/><Relationship Id="rId6" Type="http://schemas.openxmlformats.org/officeDocument/2006/relationships/diagramLayout" Target="../diagrams/layout48.xml"/><Relationship Id="rId11" Type="http://schemas.openxmlformats.org/officeDocument/2006/relationships/slide" Target="slide1.xml"/><Relationship Id="rId5" Type="http://schemas.openxmlformats.org/officeDocument/2006/relationships/diagramData" Target="../diagrams/data48.xml"/><Relationship Id="rId10" Type="http://schemas.openxmlformats.org/officeDocument/2006/relationships/slide" Target="slide118.xml"/><Relationship Id="rId4" Type="http://schemas.openxmlformats.org/officeDocument/2006/relationships/hyperlink" Target="http://www.epa.gov/wastes/hazard/generation/index.htm" TargetMode="External"/><Relationship Id="rId9" Type="http://schemas.microsoft.com/office/2007/relationships/diagramDrawing" Target="../diagrams/drawing48.xml"/></Relationships>
</file>

<file path=ppt/slides/_rels/slide118.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111.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19.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2.png"/><Relationship Id="rId3" Type="http://schemas.openxmlformats.org/officeDocument/2006/relationships/hyperlink" Target="http://www.ted.com/talks/janine_benyus_biomimicry_in_action.html" TargetMode="External"/><Relationship Id="rId7" Type="http://schemas.openxmlformats.org/officeDocument/2006/relationships/diagramLayout" Target="../diagrams/layout8.xml"/><Relationship Id="rId12" Type="http://schemas.openxmlformats.org/officeDocument/2006/relationships/slide" Target="slide1.xml"/><Relationship Id="rId2" Type="http://schemas.openxmlformats.org/officeDocument/2006/relationships/hyperlink" Target="http://www.ted.com/talks/janine_benyus_shares_nature_s_designs.html" TargetMode="Externa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openxmlformats.org/officeDocument/2006/relationships/slide" Target="slide13.xml"/><Relationship Id="rId5" Type="http://schemas.openxmlformats.org/officeDocument/2006/relationships/image" Target="../media/image22.wmf"/><Relationship Id="rId10" Type="http://schemas.microsoft.com/office/2007/relationships/diagramDrawing" Target="../diagrams/drawing8.xml"/><Relationship Id="rId4" Type="http://schemas.openxmlformats.org/officeDocument/2006/relationships/image" Target="../media/image21.wmf"/><Relationship Id="rId9" Type="http://schemas.openxmlformats.org/officeDocument/2006/relationships/diagramColors" Target="../diagrams/colors8.xml"/></Relationships>
</file>

<file path=ppt/slides/_rels/slide120.xml.rels><?xml version="1.0" encoding="UTF-8" standalone="yes"?>
<Relationships xmlns="http://schemas.openxmlformats.org/package/2006/relationships"><Relationship Id="rId8" Type="http://schemas.openxmlformats.org/officeDocument/2006/relationships/diagramLayout" Target="../diagrams/layout49.xml"/><Relationship Id="rId13" Type="http://schemas.openxmlformats.org/officeDocument/2006/relationships/slide" Target="slide44.xml"/><Relationship Id="rId3" Type="http://schemas.openxmlformats.org/officeDocument/2006/relationships/hyperlink" Target="http://www.epa.gov/epawaste/partnerships/wastewise/index.htm" TargetMode="External"/><Relationship Id="rId7" Type="http://schemas.openxmlformats.org/officeDocument/2006/relationships/diagramData" Target="../diagrams/data49.xml"/><Relationship Id="rId12"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epa.gov/lean/environment/index.htm" TargetMode="External"/><Relationship Id="rId11" Type="http://schemas.microsoft.com/office/2007/relationships/diagramDrawing" Target="../diagrams/drawing49.xml"/><Relationship Id="rId5" Type="http://schemas.openxmlformats.org/officeDocument/2006/relationships/hyperlink" Target="http://www.epa.gov/p2/pubs/assist/index.htm" TargetMode="External"/><Relationship Id="rId15" Type="http://schemas.openxmlformats.org/officeDocument/2006/relationships/image" Target="../media/image2.png"/><Relationship Id="rId10" Type="http://schemas.openxmlformats.org/officeDocument/2006/relationships/diagramColors" Target="../diagrams/colors49.xml"/><Relationship Id="rId4" Type="http://schemas.openxmlformats.org/officeDocument/2006/relationships/hyperlink" Target="http://www.epa.gov/epawaste/nonhaz/industrial/guide/index.htm" TargetMode="External"/><Relationship Id="rId9" Type="http://schemas.openxmlformats.org/officeDocument/2006/relationships/diagramQuickStyle" Target="../diagrams/quickStyle49.xml"/><Relationship Id="rId14" Type="http://schemas.openxmlformats.org/officeDocument/2006/relationships/slide" Target="slide1.xml"/></Relationships>
</file>

<file path=ppt/slides/_rels/slide12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50.xml"/><Relationship Id="rId7" Type="http://schemas.openxmlformats.org/officeDocument/2006/relationships/slide" Target="slide122.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 Id="rId9"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10" Type="http://schemas.openxmlformats.org/officeDocument/2006/relationships/image" Target="../media/image2.png"/><Relationship Id="rId4" Type="http://schemas.openxmlformats.org/officeDocument/2006/relationships/diagramLayout" Target="../diagrams/layout51.xml"/><Relationship Id="rId9" Type="http://schemas.openxmlformats.org/officeDocument/2006/relationships/slide" Target="slide1.xml"/></Relationships>
</file>

<file path=ppt/slides/_rels/slide124.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25.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hyperlink" Target="http://unfccc.int/ghg_data/items/3825.php"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26.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2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52.xml"/><Relationship Id="rId7" Type="http://schemas.openxmlformats.org/officeDocument/2006/relationships/slide" Target="slide128.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 Id="rId9" Type="http://schemas.openxmlformats.org/officeDocument/2006/relationships/image" Target="../media/image2.png"/></Relationships>
</file>

<file path=ppt/slides/_rels/slide12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53.xml"/><Relationship Id="rId7" Type="http://schemas.openxmlformats.org/officeDocument/2006/relationships/slide" Target="slide129.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 Id="rId9" Type="http://schemas.openxmlformats.org/officeDocument/2006/relationships/image" Target="../media/image2.png"/></Relationships>
</file>

<file path=ppt/slides/_rels/slide129.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image" Target="../media/image122.wmf"/><Relationship Id="rId18" Type="http://schemas.openxmlformats.org/officeDocument/2006/relationships/image" Target="../media/image127.wmf"/><Relationship Id="rId3" Type="http://schemas.openxmlformats.org/officeDocument/2006/relationships/image" Target="../media/image113.wmf"/><Relationship Id="rId21" Type="http://schemas.openxmlformats.org/officeDocument/2006/relationships/slide" Target="slide1.xml"/><Relationship Id="rId7" Type="http://schemas.openxmlformats.org/officeDocument/2006/relationships/image" Target="../media/image117.wmf"/><Relationship Id="rId12" Type="http://schemas.openxmlformats.org/officeDocument/2006/relationships/image" Target="../media/image6.wmf"/><Relationship Id="rId17" Type="http://schemas.openxmlformats.org/officeDocument/2006/relationships/image" Target="../media/image126.wmf"/><Relationship Id="rId2" Type="http://schemas.openxmlformats.org/officeDocument/2006/relationships/image" Target="../media/image112.wmf"/><Relationship Id="rId16" Type="http://schemas.openxmlformats.org/officeDocument/2006/relationships/image" Target="../media/image125.wmf"/><Relationship Id="rId20" Type="http://schemas.openxmlformats.org/officeDocument/2006/relationships/slide" Target="slide130.xml"/><Relationship Id="rId1" Type="http://schemas.openxmlformats.org/officeDocument/2006/relationships/slideLayout" Target="../slideLayouts/slideLayout2.xml"/><Relationship Id="rId6" Type="http://schemas.openxmlformats.org/officeDocument/2006/relationships/image" Target="../media/image116.wmf"/><Relationship Id="rId11" Type="http://schemas.openxmlformats.org/officeDocument/2006/relationships/image" Target="../media/image121.wmf"/><Relationship Id="rId5" Type="http://schemas.openxmlformats.org/officeDocument/2006/relationships/image" Target="../media/image115.wmf"/><Relationship Id="rId15" Type="http://schemas.openxmlformats.org/officeDocument/2006/relationships/image" Target="../media/image124.wmf"/><Relationship Id="rId10" Type="http://schemas.openxmlformats.org/officeDocument/2006/relationships/image" Target="../media/image120.wmf"/><Relationship Id="rId19" Type="http://schemas.openxmlformats.org/officeDocument/2006/relationships/image" Target="../media/image128.wmf"/><Relationship Id="rId4" Type="http://schemas.openxmlformats.org/officeDocument/2006/relationships/image" Target="../media/image114.wmf"/><Relationship Id="rId9" Type="http://schemas.openxmlformats.org/officeDocument/2006/relationships/image" Target="../media/image119.wmf"/><Relationship Id="rId14" Type="http://schemas.openxmlformats.org/officeDocument/2006/relationships/image" Target="../media/image123.wmf"/><Relationship Id="rId2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hyperlink" Target="http://www.ted.com/talks/william_mcdonough_on_cradle_to_cradle_design.html"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4.xml"/><Relationship Id="rId4" Type="http://schemas.openxmlformats.org/officeDocument/2006/relationships/image" Target="../media/image21.wmf"/></Relationships>
</file>

<file path=ppt/slides/_rels/slide13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54.xml"/><Relationship Id="rId7" Type="http://schemas.openxmlformats.org/officeDocument/2006/relationships/slide" Target="slide131.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 Id="rId9" Type="http://schemas.openxmlformats.org/officeDocument/2006/relationships/image" Target="../media/image2.png"/></Relationships>
</file>

<file path=ppt/slides/_rels/slide131.xml.rels><?xml version="1.0" encoding="UTF-8" standalone="yes"?>
<Relationships xmlns="http://schemas.openxmlformats.org/package/2006/relationships"><Relationship Id="rId8" Type="http://schemas.openxmlformats.org/officeDocument/2006/relationships/slide" Target="slide132.xml"/><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image" Target="../media/image129.wmf"/><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10" Type="http://schemas.openxmlformats.org/officeDocument/2006/relationships/image" Target="../media/image2.png"/><Relationship Id="rId4" Type="http://schemas.openxmlformats.org/officeDocument/2006/relationships/diagramLayout" Target="../diagrams/layout55.xml"/><Relationship Id="rId9" Type="http://schemas.openxmlformats.org/officeDocument/2006/relationships/slide" Target="slide1.xml"/></Relationships>
</file>

<file path=ppt/slides/_rels/slide13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56.xml"/><Relationship Id="rId7" Type="http://schemas.openxmlformats.org/officeDocument/2006/relationships/slide" Target="slide133.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 Id="rId9" Type="http://schemas.openxmlformats.org/officeDocument/2006/relationships/image" Target="../media/image2.png"/></Relationships>
</file>

<file path=ppt/slides/_rels/slide1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eia.gov/oiaf/1605/emission_factors.html" TargetMode="External"/><Relationship Id="rId7" Type="http://schemas.openxmlformats.org/officeDocument/2006/relationships/slide" Target="slide1.xml"/><Relationship Id="rId2" Type="http://schemas.openxmlformats.org/officeDocument/2006/relationships/hyperlink" Target="http://www.epa.gov/ttn/chief/efpac/abefpac.html" TargetMode="External"/><Relationship Id="rId1" Type="http://schemas.openxmlformats.org/officeDocument/2006/relationships/slideLayout" Target="../slideLayouts/slideLayout2.xml"/><Relationship Id="rId6" Type="http://schemas.openxmlformats.org/officeDocument/2006/relationships/slide" Target="slide134.xml"/><Relationship Id="rId5" Type="http://schemas.openxmlformats.org/officeDocument/2006/relationships/image" Target="../media/image84.wmf"/><Relationship Id="rId4" Type="http://schemas.openxmlformats.org/officeDocument/2006/relationships/hyperlink" Target="http://www.epa.gov/cleanenergy/energy-and-you/how-clean.html"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www.epa.gov/climateleaders/resources/sector-specific.html" TargetMode="External"/><Relationship Id="rId7" Type="http://schemas.openxmlformats.org/officeDocument/2006/relationships/image" Target="../media/image2.png"/><Relationship Id="rId2" Type="http://schemas.openxmlformats.org/officeDocument/2006/relationships/hyperlink" Target="http://www.ghgprotocol.org/calculation-tools/sector-toolsets"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35.xml"/><Relationship Id="rId4" Type="http://schemas.openxmlformats.org/officeDocument/2006/relationships/image" Target="../media/image134.wmf"/></Relationships>
</file>

<file path=ppt/slides/_rels/slide1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ghgprotocol.org/calculation-tools/sector-toolsets" TargetMode="External"/><Relationship Id="rId7" Type="http://schemas.openxmlformats.org/officeDocument/2006/relationships/slide" Target="slide1.xml"/><Relationship Id="rId2" Type="http://schemas.openxmlformats.org/officeDocument/2006/relationships/image" Target="../media/image135.wmf"/><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hyperlink" Target="http://www.epa.gov/climateleaders/resources/cross-sector.html" TargetMode="External"/><Relationship Id="rId4" Type="http://schemas.openxmlformats.org/officeDocument/2006/relationships/hyperlink" Target="http://www.ghgprotocol.org/calculation-tools/all-tools" TargetMode="External"/></Relationships>
</file>

<file path=ppt/slides/_rels/slide136.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image" Target="../media/image136.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37.xml.rels><?xml version="1.0" encoding="UTF-8" standalone="yes"?>
<Relationships xmlns="http://schemas.openxmlformats.org/package/2006/relationships"><Relationship Id="rId8" Type="http://schemas.openxmlformats.org/officeDocument/2006/relationships/slide" Target="slide138.xml"/><Relationship Id="rId3" Type="http://schemas.openxmlformats.org/officeDocument/2006/relationships/hyperlink" Target="http://www.epa.gov/climateleaders/documents/resources/design-principles.pdf" TargetMode="External"/><Relationship Id="rId7" Type="http://schemas.openxmlformats.org/officeDocument/2006/relationships/image" Target="../media/image137.wmf"/><Relationship Id="rId2" Type="http://schemas.openxmlformats.org/officeDocument/2006/relationships/hyperlink" Target="http://www.epa.gov/climateleaders/" TargetMode="External"/><Relationship Id="rId1" Type="http://schemas.openxmlformats.org/officeDocument/2006/relationships/slideLayout" Target="../slideLayouts/slideLayout2.xml"/><Relationship Id="rId6" Type="http://schemas.openxmlformats.org/officeDocument/2006/relationships/hyperlink" Target="http://www.ghgprotocol.org/calculation-tools/all-tools" TargetMode="External"/><Relationship Id="rId5" Type="http://schemas.openxmlformats.org/officeDocument/2006/relationships/hyperlink" Target="http://www.ghgprotocol.org/" TargetMode="External"/><Relationship Id="rId10" Type="http://schemas.openxmlformats.org/officeDocument/2006/relationships/image" Target="../media/image2.png"/><Relationship Id="rId4" Type="http://schemas.openxmlformats.org/officeDocument/2006/relationships/hyperlink" Target="http://www.epa.gov/climateleaders/smallbiz/footprint.html" TargetMode="External"/><Relationship Id="rId9" Type="http://schemas.openxmlformats.org/officeDocument/2006/relationships/slide" Target="slide1.xml"/></Relationships>
</file>

<file path=ppt/slides/_rels/slide138.xml.rels><?xml version="1.0" encoding="UTF-8" standalone="yes"?>
<Relationships xmlns="http://schemas.openxmlformats.org/package/2006/relationships"><Relationship Id="rId8" Type="http://schemas.openxmlformats.org/officeDocument/2006/relationships/diagramData" Target="../diagrams/data58.xml"/><Relationship Id="rId13" Type="http://schemas.openxmlformats.org/officeDocument/2006/relationships/slide" Target="slide139.xml"/><Relationship Id="rId3" Type="http://schemas.openxmlformats.org/officeDocument/2006/relationships/diagramData" Target="../diagrams/data57.xml"/><Relationship Id="rId7" Type="http://schemas.microsoft.com/office/2007/relationships/diagramDrawing" Target="../diagrams/drawing57.xml"/><Relationship Id="rId12" Type="http://schemas.microsoft.com/office/2007/relationships/diagramDrawing" Target="../diagrams/drawing5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7.xml"/><Relationship Id="rId11" Type="http://schemas.openxmlformats.org/officeDocument/2006/relationships/diagramColors" Target="../diagrams/colors58.xml"/><Relationship Id="rId5" Type="http://schemas.openxmlformats.org/officeDocument/2006/relationships/diagramQuickStyle" Target="../diagrams/quickStyle57.xml"/><Relationship Id="rId15" Type="http://schemas.openxmlformats.org/officeDocument/2006/relationships/image" Target="../media/image2.png"/><Relationship Id="rId10" Type="http://schemas.openxmlformats.org/officeDocument/2006/relationships/diagramQuickStyle" Target="../diagrams/quickStyle58.xml"/><Relationship Id="rId4" Type="http://schemas.openxmlformats.org/officeDocument/2006/relationships/diagramLayout" Target="../diagrams/layout57.xml"/><Relationship Id="rId9" Type="http://schemas.openxmlformats.org/officeDocument/2006/relationships/diagramLayout" Target="../diagrams/layout58.xml"/><Relationship Id="rId14" Type="http://schemas.openxmlformats.org/officeDocument/2006/relationships/slide" Target="slide1.xml"/></Relationships>
</file>

<file path=ppt/slides/_rels/slide1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png"/><Relationship Id="rId3" Type="http://schemas.openxmlformats.org/officeDocument/2006/relationships/hyperlink" Target="http://www.epa.gov/dfe/" TargetMode="External"/><Relationship Id="rId7" Type="http://schemas.openxmlformats.org/officeDocument/2006/relationships/hyperlink" Target="http://ec.europa.eu/environment/ecolabel/" TargetMode="External"/><Relationship Id="rId12"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slide" Target="slide15.xml"/><Relationship Id="rId5" Type="http://schemas.openxmlformats.org/officeDocument/2006/relationships/hyperlink" Target="http://www.energystar.gov/" TargetMode="External"/><Relationship Id="rId10" Type="http://schemas.openxmlformats.org/officeDocument/2006/relationships/image" Target="../media/image27.png"/><Relationship Id="rId4" Type="http://schemas.openxmlformats.org/officeDocument/2006/relationships/image" Target="../media/image24.jpeg"/><Relationship Id="rId9" Type="http://schemas.openxmlformats.org/officeDocument/2006/relationships/hyperlink" Target="http://www.fsc.org/certification.html" TargetMode="External"/></Relationships>
</file>

<file path=ppt/slides/_rels/slide1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41.xml"/></Relationships>
</file>

<file path=ppt/slides/_rels/slide141.xml.rels><?xml version="1.0" encoding="UTF-8" standalone="yes"?>
<Relationships xmlns="http://schemas.openxmlformats.org/package/2006/relationships"><Relationship Id="rId8" Type="http://schemas.openxmlformats.org/officeDocument/2006/relationships/diagramColors" Target="../diagrams/colors59.xml"/><Relationship Id="rId13" Type="http://schemas.openxmlformats.org/officeDocument/2006/relationships/image" Target="../media/image2.png"/><Relationship Id="rId3" Type="http://schemas.openxmlformats.org/officeDocument/2006/relationships/hyperlink" Target="http://www.epa.gov/climateleaders/" TargetMode="External"/><Relationship Id="rId7" Type="http://schemas.openxmlformats.org/officeDocument/2006/relationships/diagramQuickStyle" Target="../diagrams/quickStyle59.xml"/><Relationship Id="rId12" Type="http://schemas.openxmlformats.org/officeDocument/2006/relationships/slide" Target="slide1.xml"/><Relationship Id="rId2" Type="http://schemas.openxmlformats.org/officeDocument/2006/relationships/hyperlink" Target="http://www.ghgprotocol.org/" TargetMode="External"/><Relationship Id="rId1" Type="http://schemas.openxmlformats.org/officeDocument/2006/relationships/slideLayout" Target="../slideLayouts/slideLayout2.xml"/><Relationship Id="rId6" Type="http://schemas.openxmlformats.org/officeDocument/2006/relationships/diagramLayout" Target="../diagrams/layout59.xml"/><Relationship Id="rId11" Type="http://schemas.openxmlformats.org/officeDocument/2006/relationships/slide" Target="slide44.xml"/><Relationship Id="rId5" Type="http://schemas.openxmlformats.org/officeDocument/2006/relationships/diagramData" Target="../diagrams/data59.xml"/><Relationship Id="rId10" Type="http://schemas.openxmlformats.org/officeDocument/2006/relationships/image" Target="../media/image41.png"/><Relationship Id="rId4" Type="http://schemas.openxmlformats.org/officeDocument/2006/relationships/hyperlink" Target="http://epa.gov/climatechange/" TargetMode="External"/><Relationship Id="rId9" Type="http://schemas.microsoft.com/office/2007/relationships/diagramDrawing" Target="../diagrams/drawing59.xml"/></Relationships>
</file>

<file path=ppt/slides/_rels/slide14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43.xml"/></Relationships>
</file>

<file path=ppt/slides/_rels/slide143.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13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44.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45.xml"/></Relationships>
</file>

<file path=ppt/slides/_rels/slide145.xml.rels><?xml version="1.0" encoding="UTF-8" standalone="yes"?>
<Relationships xmlns="http://schemas.openxmlformats.org/package/2006/relationships"><Relationship Id="rId8" Type="http://schemas.openxmlformats.org/officeDocument/2006/relationships/slide" Target="slide146.xml"/><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10" Type="http://schemas.openxmlformats.org/officeDocument/2006/relationships/image" Target="../media/image2.png"/><Relationship Id="rId4" Type="http://schemas.openxmlformats.org/officeDocument/2006/relationships/diagramLayout" Target="../diagrams/layout60.xml"/><Relationship Id="rId9" Type="http://schemas.openxmlformats.org/officeDocument/2006/relationships/slide" Target="slide1.xml"/></Relationships>
</file>

<file path=ppt/slides/_rels/slide146.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10" Type="http://schemas.openxmlformats.org/officeDocument/2006/relationships/image" Target="../media/image2.png"/><Relationship Id="rId4" Type="http://schemas.openxmlformats.org/officeDocument/2006/relationships/diagramLayout" Target="../diagrams/layout61.xml"/><Relationship Id="rId9" Type="http://schemas.openxmlformats.org/officeDocument/2006/relationships/slide" Target="slide1.xml"/></Relationships>
</file>

<file path=ppt/slides/_rels/slide147.xml.rels><?xml version="1.0" encoding="UTF-8" standalone="yes"?>
<Relationships xmlns="http://schemas.openxmlformats.org/package/2006/relationships"><Relationship Id="rId3" Type="http://schemas.openxmlformats.org/officeDocument/2006/relationships/slide" Target="slide148.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48.xml.rels><?xml version="1.0" encoding="UTF-8" standalone="yes"?>
<Relationships xmlns="http://schemas.openxmlformats.org/package/2006/relationships"><Relationship Id="rId8" Type="http://schemas.openxmlformats.org/officeDocument/2006/relationships/slide" Target="slide148.xml"/><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10" Type="http://schemas.openxmlformats.org/officeDocument/2006/relationships/image" Target="../media/image2.png"/><Relationship Id="rId4" Type="http://schemas.openxmlformats.org/officeDocument/2006/relationships/diagramLayout" Target="../diagrams/layout62.xml"/><Relationship Id="rId9" Type="http://schemas.openxmlformats.org/officeDocument/2006/relationships/slide" Target="slide1.xml"/></Relationships>
</file>

<file path=ppt/slides/_rels/slide149.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50.xml.rels><?xml version="1.0" encoding="UTF-8" standalone="yes"?>
<Relationships xmlns="http://schemas.openxmlformats.org/package/2006/relationships"><Relationship Id="rId8" Type="http://schemas.microsoft.com/office/2007/relationships/diagramDrawing" Target="../diagrams/drawing63.xml"/><Relationship Id="rId3" Type="http://schemas.openxmlformats.org/officeDocument/2006/relationships/image" Target="../media/image139.jpeg"/><Relationship Id="rId7" Type="http://schemas.openxmlformats.org/officeDocument/2006/relationships/diagramColors" Target="../diagrams/colors6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63.xml"/><Relationship Id="rId11" Type="http://schemas.openxmlformats.org/officeDocument/2006/relationships/image" Target="../media/image2.png"/><Relationship Id="rId5" Type="http://schemas.openxmlformats.org/officeDocument/2006/relationships/diagramLayout" Target="../diagrams/layout63.xml"/><Relationship Id="rId10" Type="http://schemas.openxmlformats.org/officeDocument/2006/relationships/slide" Target="slide1.xml"/><Relationship Id="rId4" Type="http://schemas.openxmlformats.org/officeDocument/2006/relationships/diagramData" Target="../diagrams/data63.xml"/><Relationship Id="rId9" Type="http://schemas.openxmlformats.org/officeDocument/2006/relationships/slide" Target="slide151.xml"/></Relationships>
</file>

<file path=ppt/slides/_rels/slide15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52.xml"/></Relationships>
</file>

<file path=ppt/slides/_rels/slide152.x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hyperlink" Target="http://www.epa.gov/air/community/calculators.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53.xml"/></Relationships>
</file>

<file path=ppt/slides/_rels/slide1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epa.gov/ttn/atw/utrain.html" TargetMode="External"/><Relationship Id="rId7"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154.xml"/><Relationship Id="rId5" Type="http://schemas.openxmlformats.org/officeDocument/2006/relationships/hyperlink" Target="http://cfpub.epa.gov/RBLC/index.cfm?action=Home.Home" TargetMode="External"/><Relationship Id="rId4" Type="http://schemas.openxmlformats.org/officeDocument/2006/relationships/hyperlink" Target="http://www.epa.gov/nrmrl/std/etv/center-apc.html" TargetMode="External"/></Relationships>
</file>

<file path=ppt/slides/_rels/slide154.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4.xml"/><Relationship Id="rId11" Type="http://schemas.openxmlformats.org/officeDocument/2006/relationships/image" Target="../media/image2.png"/><Relationship Id="rId5" Type="http://schemas.openxmlformats.org/officeDocument/2006/relationships/diagramQuickStyle" Target="../diagrams/quickStyle64.xml"/><Relationship Id="rId10" Type="http://schemas.openxmlformats.org/officeDocument/2006/relationships/slide" Target="slide1.xml"/><Relationship Id="rId4" Type="http://schemas.openxmlformats.org/officeDocument/2006/relationships/diagramLayout" Target="../diagrams/layout64.xml"/><Relationship Id="rId9" Type="http://schemas.openxmlformats.org/officeDocument/2006/relationships/slide" Target="slide155.xml"/></Relationships>
</file>

<file path=ppt/slides/_rels/slide155.xml.rels><?xml version="1.0" encoding="UTF-8" standalone="yes"?>
<Relationships xmlns="http://schemas.openxmlformats.org/package/2006/relationships"><Relationship Id="rId8" Type="http://schemas.openxmlformats.org/officeDocument/2006/relationships/slide" Target="slide156.xml"/><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10" Type="http://schemas.openxmlformats.org/officeDocument/2006/relationships/image" Target="../media/image2.png"/><Relationship Id="rId4" Type="http://schemas.openxmlformats.org/officeDocument/2006/relationships/diagramLayout" Target="../diagrams/layout65.xml"/><Relationship Id="rId9" Type="http://schemas.openxmlformats.org/officeDocument/2006/relationships/slide" Target="slide1.xml"/></Relationships>
</file>

<file path=ppt/slides/_rels/slide1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epa.gov/nsr/where.html" TargetMode="External"/><Relationship Id="rId7"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slide" Target="slide157.xml"/><Relationship Id="rId5" Type="http://schemas.openxmlformats.org/officeDocument/2006/relationships/image" Target="../media/image39.png"/><Relationship Id="rId4" Type="http://schemas.openxmlformats.org/officeDocument/2006/relationships/hyperlink" Target="http://www.epa.gov/air/community/calculators.html" TargetMode="External"/></Relationships>
</file>

<file path=ppt/slides/_rels/slide157.xml.rels><?xml version="1.0" encoding="UTF-8" standalone="yes"?>
<Relationships xmlns="http://schemas.openxmlformats.org/package/2006/relationships"><Relationship Id="rId8" Type="http://schemas.openxmlformats.org/officeDocument/2006/relationships/hyperlink" Target="http://mitworld.mit.edu/video/609" TargetMode="External"/><Relationship Id="rId13" Type="http://schemas.openxmlformats.org/officeDocument/2006/relationships/diagramQuickStyle" Target="../diagrams/quickStyle66.xml"/><Relationship Id="rId18" Type="http://schemas.openxmlformats.org/officeDocument/2006/relationships/slide" Target="slide1.xml"/><Relationship Id="rId3" Type="http://schemas.openxmlformats.org/officeDocument/2006/relationships/hyperlink" Target="http://www.epa.gov/air/" TargetMode="External"/><Relationship Id="rId7" Type="http://schemas.openxmlformats.org/officeDocument/2006/relationships/hyperlink" Target="http://mitworld.mit.edu/video/166/" TargetMode="External"/><Relationship Id="rId12" Type="http://schemas.openxmlformats.org/officeDocument/2006/relationships/diagramLayout" Target="../diagrams/layout66.xml"/><Relationship Id="rId17" Type="http://schemas.openxmlformats.org/officeDocument/2006/relationships/slide" Target="slide4.xml"/><Relationship Id="rId2" Type="http://schemas.openxmlformats.org/officeDocument/2006/relationships/notesSlide" Target="../notesSlides/notesSlide44.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www.4cleanair.org/" TargetMode="External"/><Relationship Id="rId11" Type="http://schemas.openxmlformats.org/officeDocument/2006/relationships/diagramData" Target="../diagrams/data66.xml"/><Relationship Id="rId5" Type="http://schemas.openxmlformats.org/officeDocument/2006/relationships/hyperlink" Target="http://www.epa.gov/air/peg/peg.pdf" TargetMode="External"/><Relationship Id="rId15" Type="http://schemas.microsoft.com/office/2007/relationships/diagramDrawing" Target="../diagrams/drawing66.xml"/><Relationship Id="rId10" Type="http://schemas.openxmlformats.org/officeDocument/2006/relationships/hyperlink" Target="http://www.osha.gov/Publications/3430indoor-air-quality-sm.pdf" TargetMode="External"/><Relationship Id="rId19" Type="http://schemas.openxmlformats.org/officeDocument/2006/relationships/image" Target="../media/image2.png"/><Relationship Id="rId4" Type="http://schemas.openxmlformats.org/officeDocument/2006/relationships/hyperlink" Target="http://www.epa.gov/apti/broadcast.html" TargetMode="External"/><Relationship Id="rId9" Type="http://schemas.openxmlformats.org/officeDocument/2006/relationships/hyperlink" Target="http://www.epa.gov/nrmrl/std/etv/center-apc.html" TargetMode="External"/><Relationship Id="rId14" Type="http://schemas.openxmlformats.org/officeDocument/2006/relationships/diagramColors" Target="../diagrams/colors66.xml"/></Relationships>
</file>

<file path=ppt/slides/_rels/slide158.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59.xml"/></Relationships>
</file>

<file path=ppt/slides/_rels/slide159.xml.rels><?xml version="1.0" encoding="UTF-8" standalone="yes"?>
<Relationships xmlns="http://schemas.openxmlformats.org/package/2006/relationships"><Relationship Id="rId8" Type="http://schemas.openxmlformats.org/officeDocument/2006/relationships/slide" Target="slide160.xml"/><Relationship Id="rId3" Type="http://schemas.openxmlformats.org/officeDocument/2006/relationships/diagramLayout" Target="../diagrams/layout67.xml"/><Relationship Id="rId7" Type="http://schemas.openxmlformats.org/officeDocument/2006/relationships/image" Target="../media/image145.wmf"/><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10" Type="http://schemas.openxmlformats.org/officeDocument/2006/relationships/image" Target="../media/image2.png"/><Relationship Id="rId4" Type="http://schemas.openxmlformats.org/officeDocument/2006/relationships/diagramQuickStyle" Target="../diagrams/quickStyle67.xml"/><Relationship Id="rId9"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hyperlink" Target="http://www.ftc.gov/green"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7.xml"/></Relationships>
</file>

<file path=ppt/slides/_rels/slide160.xml.rels><?xml version="1.0" encoding="UTF-8" standalone="yes"?>
<Relationships xmlns="http://schemas.openxmlformats.org/package/2006/relationships"><Relationship Id="rId8" Type="http://schemas.openxmlformats.org/officeDocument/2006/relationships/diagramData" Target="../diagrams/data69.xml"/><Relationship Id="rId13" Type="http://schemas.openxmlformats.org/officeDocument/2006/relationships/image" Target="../media/image146.wmf"/><Relationship Id="rId3" Type="http://schemas.openxmlformats.org/officeDocument/2006/relationships/diagramData" Target="../diagrams/data68.xml"/><Relationship Id="rId7" Type="http://schemas.microsoft.com/office/2007/relationships/diagramDrawing" Target="../diagrams/drawing68.xml"/><Relationship Id="rId12" Type="http://schemas.microsoft.com/office/2007/relationships/diagramDrawing" Target="../diagrams/drawing69.xml"/><Relationship Id="rId2" Type="http://schemas.openxmlformats.org/officeDocument/2006/relationships/notesSlide" Target="../notesSlides/notesSlide46.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8.xml"/><Relationship Id="rId11" Type="http://schemas.openxmlformats.org/officeDocument/2006/relationships/diagramColors" Target="../diagrams/colors69.xml"/><Relationship Id="rId5" Type="http://schemas.openxmlformats.org/officeDocument/2006/relationships/diagramQuickStyle" Target="../diagrams/quickStyle68.xml"/><Relationship Id="rId15" Type="http://schemas.openxmlformats.org/officeDocument/2006/relationships/slide" Target="slide1.xml"/><Relationship Id="rId10" Type="http://schemas.openxmlformats.org/officeDocument/2006/relationships/diagramQuickStyle" Target="../diagrams/quickStyle69.xml"/><Relationship Id="rId4" Type="http://schemas.openxmlformats.org/officeDocument/2006/relationships/diagramLayout" Target="../diagrams/layout68.xml"/><Relationship Id="rId9" Type="http://schemas.openxmlformats.org/officeDocument/2006/relationships/diagramLayout" Target="../diagrams/layout69.xml"/><Relationship Id="rId14" Type="http://schemas.openxmlformats.org/officeDocument/2006/relationships/slide" Target="slide161.xml"/></Relationships>
</file>

<file path=ppt/slides/_rels/slide161.xml.rels><?xml version="1.0" encoding="UTF-8" standalone="yes"?>
<Relationships xmlns="http://schemas.openxmlformats.org/package/2006/relationships"><Relationship Id="rId8" Type="http://schemas.openxmlformats.org/officeDocument/2006/relationships/slide" Target="slide162.xml"/><Relationship Id="rId3" Type="http://schemas.openxmlformats.org/officeDocument/2006/relationships/diagramLayout" Target="../diagrams/layout70.xml"/><Relationship Id="rId7" Type="http://schemas.openxmlformats.org/officeDocument/2006/relationships/image" Target="../media/image147.png"/><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10" Type="http://schemas.openxmlformats.org/officeDocument/2006/relationships/image" Target="../media/image2.png"/><Relationship Id="rId4" Type="http://schemas.openxmlformats.org/officeDocument/2006/relationships/diagramQuickStyle" Target="../diagrams/quickStyle70.xml"/><Relationship Id="rId9" Type="http://schemas.openxmlformats.org/officeDocument/2006/relationships/slide" Target="slide1.xml"/></Relationships>
</file>

<file path=ppt/slides/_rels/slide162.xml.rels><?xml version="1.0" encoding="UTF-8" standalone="yes"?>
<Relationships xmlns="http://schemas.openxmlformats.org/package/2006/relationships"><Relationship Id="rId8" Type="http://schemas.openxmlformats.org/officeDocument/2006/relationships/diagramColors" Target="../diagrams/colors71.xml"/><Relationship Id="rId13" Type="http://schemas.openxmlformats.org/officeDocument/2006/relationships/image" Target="../media/image2.png"/><Relationship Id="rId3" Type="http://schemas.openxmlformats.org/officeDocument/2006/relationships/hyperlink" Target="http://www.epa.gov/epawaste/partnerships/stewardship/index.htm" TargetMode="External"/><Relationship Id="rId7" Type="http://schemas.openxmlformats.org/officeDocument/2006/relationships/diagramQuickStyle" Target="../diagrams/quickStyle71.xml"/><Relationship Id="rId12" Type="http://schemas.openxmlformats.org/officeDocument/2006/relationships/slide" Target="slide1.xml"/><Relationship Id="rId2" Type="http://schemas.openxmlformats.org/officeDocument/2006/relationships/hyperlink" Target="http://www.epa.gov/epawaste/partnerships/wastewise/index.htm" TargetMode="External"/><Relationship Id="rId1" Type="http://schemas.openxmlformats.org/officeDocument/2006/relationships/slideLayout" Target="../slideLayouts/slideLayout2.xml"/><Relationship Id="rId6" Type="http://schemas.openxmlformats.org/officeDocument/2006/relationships/diagramLayout" Target="../diagrams/layout71.xml"/><Relationship Id="rId11" Type="http://schemas.openxmlformats.org/officeDocument/2006/relationships/slide" Target="slide4.xml"/><Relationship Id="rId5" Type="http://schemas.openxmlformats.org/officeDocument/2006/relationships/diagramData" Target="../diagrams/data71.xml"/><Relationship Id="rId10" Type="http://schemas.openxmlformats.org/officeDocument/2006/relationships/image" Target="../media/image41.png"/><Relationship Id="rId4" Type="http://schemas.openxmlformats.org/officeDocument/2006/relationships/hyperlink" Target="http://www.sustainablepackaging.org/" TargetMode="External"/><Relationship Id="rId9" Type="http://schemas.microsoft.com/office/2007/relationships/diagramDrawing" Target="../diagrams/drawing71.xml"/></Relationships>
</file>

<file path=ppt/slides/_rels/slide16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diagramData" Target="../diagrams/data72.xml"/><Relationship Id="rId7" Type="http://schemas.microsoft.com/office/2007/relationships/diagramDrawing" Target="../diagrams/drawing72.xml"/><Relationship Id="rId12"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2.xml"/><Relationship Id="rId11" Type="http://schemas.openxmlformats.org/officeDocument/2006/relationships/slide" Target="slide1.xml"/><Relationship Id="rId5" Type="http://schemas.openxmlformats.org/officeDocument/2006/relationships/diagramQuickStyle" Target="../diagrams/quickStyle72.xml"/><Relationship Id="rId10" Type="http://schemas.openxmlformats.org/officeDocument/2006/relationships/slide" Target="slide164.xml"/><Relationship Id="rId4" Type="http://schemas.openxmlformats.org/officeDocument/2006/relationships/diagramLayout" Target="../diagrams/layout72.xml"/><Relationship Id="rId9" Type="http://schemas.openxmlformats.org/officeDocument/2006/relationships/image" Target="../media/image149.png"/></Relationships>
</file>

<file path=ppt/slides/_rels/slide164.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65.xml"/></Relationships>
</file>

<file path=ppt/slides/_rels/slide165.xml.rels><?xml version="1.0" encoding="UTF-8" standalone="yes"?>
<Relationships xmlns="http://schemas.openxmlformats.org/package/2006/relationships"><Relationship Id="rId3" Type="http://schemas.openxmlformats.org/officeDocument/2006/relationships/slide" Target="slide16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2.png"/><Relationship Id="rId4" Type="http://schemas.openxmlformats.org/officeDocument/2006/relationships/slide" Target="slide1.xml"/></Relationships>
</file>

<file path=ppt/slides/_rels/slide166.x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67.xml"/></Relationships>
</file>

<file path=ppt/slides/_rels/slide167.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68.xml"/></Relationships>
</file>

<file path=ppt/slides/_rels/slide168.x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69.xml"/></Relationships>
</file>

<file path=ppt/slides/_rels/slide169.x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70.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hyperlink" Target="http://ftc.gov/bcp/grnrule/guides980427.ht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8.xml"/></Relationships>
</file>

<file path=ppt/slides/_rels/slide170.x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71.xml"/></Relationships>
</file>

<file path=ppt/slides/_rels/slide171.x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72.xml"/></Relationships>
</file>

<file path=ppt/slides/_rels/slide172.x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75.xml"/></Relationships>
</file>

<file path=ppt/slides/_rels/slide17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12.wmf"/><Relationship Id="rId4" Type="http://schemas.openxmlformats.org/officeDocument/2006/relationships/image" Target="../media/image2.png"/></Relationships>
</file>

<file path=ppt/slides/_rels/slide174.xml.rels><?xml version="1.0" encoding="UTF-8" standalone="yes"?>
<Relationships xmlns="http://schemas.openxmlformats.org/package/2006/relationships"><Relationship Id="rId8" Type="http://schemas.openxmlformats.org/officeDocument/2006/relationships/diagramColors" Target="../diagrams/colors73.xml"/><Relationship Id="rId3" Type="http://schemas.openxmlformats.org/officeDocument/2006/relationships/slide" Target="slide7.xml"/><Relationship Id="rId7" Type="http://schemas.openxmlformats.org/officeDocument/2006/relationships/diagramQuickStyle" Target="../diagrams/quickStyle73.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Layout" Target="../diagrams/layout73.xml"/><Relationship Id="rId5" Type="http://schemas.openxmlformats.org/officeDocument/2006/relationships/diagramData" Target="../diagrams/data73.xml"/><Relationship Id="rId10" Type="http://schemas.openxmlformats.org/officeDocument/2006/relationships/image" Target="../media/image159.wmf"/><Relationship Id="rId4" Type="http://schemas.openxmlformats.org/officeDocument/2006/relationships/image" Target="../media/image2.png"/><Relationship Id="rId9" Type="http://schemas.microsoft.com/office/2007/relationships/diagramDrawing" Target="../diagrams/drawing73.xml"/></Relationships>
</file>

<file path=ppt/slides/_rels/slide175.xml.rels><?xml version="1.0" encoding="UTF-8" standalone="yes"?>
<Relationships xmlns="http://schemas.openxmlformats.org/package/2006/relationships"><Relationship Id="rId8" Type="http://schemas.openxmlformats.org/officeDocument/2006/relationships/slide" Target="slide176.xml"/><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74.xml"/><Relationship Id="rId5" Type="http://schemas.openxmlformats.org/officeDocument/2006/relationships/diagramQuickStyle" Target="../diagrams/quickStyle74.xml"/><Relationship Id="rId10" Type="http://schemas.openxmlformats.org/officeDocument/2006/relationships/image" Target="../media/image2.png"/><Relationship Id="rId4" Type="http://schemas.openxmlformats.org/officeDocument/2006/relationships/diagramLayout" Target="../diagrams/layout74.xml"/><Relationship Id="rId9" Type="http://schemas.openxmlformats.org/officeDocument/2006/relationships/slide" Target="slide1.xml"/></Relationships>
</file>

<file path=ppt/slides/_rels/slide176.xml.rels><?xml version="1.0" encoding="UTF-8" standalone="yes"?>
<Relationships xmlns="http://schemas.openxmlformats.org/package/2006/relationships"><Relationship Id="rId8" Type="http://schemas.openxmlformats.org/officeDocument/2006/relationships/diagramLayout" Target="../diagrams/layout75.xml"/><Relationship Id="rId13" Type="http://schemas.openxmlformats.org/officeDocument/2006/relationships/slide" Target="slide44.xml"/><Relationship Id="rId3" Type="http://schemas.openxmlformats.org/officeDocument/2006/relationships/hyperlink" Target="http://www.energystar.gov/index.cfm?c=evaluate_performance.bus_portfoliomanager" TargetMode="External"/><Relationship Id="rId7" Type="http://schemas.openxmlformats.org/officeDocument/2006/relationships/diagramData" Target="../diagrams/data75.xml"/><Relationship Id="rId12" Type="http://schemas.openxmlformats.org/officeDocument/2006/relationships/image" Target="../media/image41.png"/><Relationship Id="rId2" Type="http://schemas.openxmlformats.org/officeDocument/2006/relationships/hyperlink" Target="http://www.energystar.gov/index.cfm?c=small_med_manuf." TargetMode="External"/><Relationship Id="rId1" Type="http://schemas.openxmlformats.org/officeDocument/2006/relationships/slideLayout" Target="../slideLayouts/slideLayout2.xml"/><Relationship Id="rId6" Type="http://schemas.openxmlformats.org/officeDocument/2006/relationships/hyperlink" Target="http://www.boma.org/Pages/default.aspx" TargetMode="External"/><Relationship Id="rId11" Type="http://schemas.microsoft.com/office/2007/relationships/diagramDrawing" Target="../diagrams/drawing75.xml"/><Relationship Id="rId5" Type="http://schemas.openxmlformats.org/officeDocument/2006/relationships/hyperlink" Target="http://www1.eere.energy.gov/industry/bestpractices/iacs.html" TargetMode="External"/><Relationship Id="rId15" Type="http://schemas.openxmlformats.org/officeDocument/2006/relationships/image" Target="../media/image2.png"/><Relationship Id="rId10" Type="http://schemas.openxmlformats.org/officeDocument/2006/relationships/diagramColors" Target="../diagrams/colors75.xml"/><Relationship Id="rId4" Type="http://schemas.openxmlformats.org/officeDocument/2006/relationships/hyperlink" Target="http://www.epa.gov/greenbuilding/index.htm" TargetMode="External"/><Relationship Id="rId9" Type="http://schemas.openxmlformats.org/officeDocument/2006/relationships/diagramQuickStyle" Target="../diagrams/quickStyle75.xml"/><Relationship Id="rId14" Type="http://schemas.openxmlformats.org/officeDocument/2006/relationships/slide" Target="slide1.xml"/></Relationships>
</file>

<file path=ppt/slides/_rels/slide17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0.wmf"/><Relationship Id="rId7" Type="http://schemas.openxmlformats.org/officeDocument/2006/relationships/slide" Target="slide1.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slide" Target="slide178.xml"/><Relationship Id="rId5" Type="http://schemas.openxmlformats.org/officeDocument/2006/relationships/image" Target="../media/image162.wmf"/><Relationship Id="rId4" Type="http://schemas.openxmlformats.org/officeDocument/2006/relationships/image" Target="../media/image161.wmf"/></Relationships>
</file>

<file path=ppt/slides/_rels/slide17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7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9.xml.rels><?xml version="1.0" encoding="UTF-8" standalone="yes"?>
<Relationships xmlns="http://schemas.openxmlformats.org/package/2006/relationships"><Relationship Id="rId8" Type="http://schemas.microsoft.com/office/2007/relationships/diagramDrawing" Target="../diagrams/drawing76.xml"/><Relationship Id="rId3" Type="http://schemas.openxmlformats.org/officeDocument/2006/relationships/image" Target="../media/image163.wmf"/><Relationship Id="rId7" Type="http://schemas.openxmlformats.org/officeDocument/2006/relationships/diagramColors" Target="../diagrams/colors76.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QuickStyle" Target="../diagrams/quickStyle76.xml"/><Relationship Id="rId11" Type="http://schemas.openxmlformats.org/officeDocument/2006/relationships/image" Target="../media/image2.png"/><Relationship Id="rId5" Type="http://schemas.openxmlformats.org/officeDocument/2006/relationships/diagramLayout" Target="../diagrams/layout76.xml"/><Relationship Id="rId10" Type="http://schemas.openxmlformats.org/officeDocument/2006/relationships/slide" Target="slide1.xml"/><Relationship Id="rId4" Type="http://schemas.openxmlformats.org/officeDocument/2006/relationships/diagramData" Target="../diagrams/data76.xml"/><Relationship Id="rId9" Type="http://schemas.openxmlformats.org/officeDocument/2006/relationships/slide" Target="slide180.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slide" Target="slide19.xml"/><Relationship Id="rId7" Type="http://schemas.openxmlformats.org/officeDocument/2006/relationships/diagramLayout" Target="../diagrams/layout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2.png"/><Relationship Id="rId10" Type="http://schemas.microsoft.com/office/2007/relationships/diagramDrawing" Target="../diagrams/drawing9.xml"/><Relationship Id="rId4" Type="http://schemas.openxmlformats.org/officeDocument/2006/relationships/slide" Target="slide1.xml"/><Relationship Id="rId9" Type="http://schemas.openxmlformats.org/officeDocument/2006/relationships/diagramColors" Target="../diagrams/colors9.xml"/></Relationships>
</file>

<file path=ppt/slides/_rels/slide180.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image" Target="../media/image164.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81.xml.rels><?xml version="1.0" encoding="UTF-8" standalone="yes"?>
<Relationships xmlns="http://schemas.openxmlformats.org/package/2006/relationships"><Relationship Id="rId8" Type="http://schemas.openxmlformats.org/officeDocument/2006/relationships/diagramData" Target="../diagrams/data78.xml"/><Relationship Id="rId13" Type="http://schemas.openxmlformats.org/officeDocument/2006/relationships/hyperlink" Target="http://www.epa.gov/smartwaylogistics/transport/what-smartway/idling-reduction.htm" TargetMode="External"/><Relationship Id="rId3" Type="http://schemas.openxmlformats.org/officeDocument/2006/relationships/diagramData" Target="../diagrams/data77.xml"/><Relationship Id="rId7" Type="http://schemas.microsoft.com/office/2007/relationships/diagramDrawing" Target="../diagrams/drawing77.xml"/><Relationship Id="rId12" Type="http://schemas.microsoft.com/office/2007/relationships/diagramDrawing" Target="../diagrams/drawing78.xml"/><Relationship Id="rId17" Type="http://schemas.openxmlformats.org/officeDocument/2006/relationships/image" Target="../media/image2.png"/><Relationship Id="rId2" Type="http://schemas.openxmlformats.org/officeDocument/2006/relationships/notesSlide" Target="../notesSlides/notesSlide62.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diagramColors" Target="../diagrams/colors77.xml"/><Relationship Id="rId11" Type="http://schemas.openxmlformats.org/officeDocument/2006/relationships/diagramColors" Target="../diagrams/colors78.xml"/><Relationship Id="rId5" Type="http://schemas.openxmlformats.org/officeDocument/2006/relationships/diagramQuickStyle" Target="../diagrams/quickStyle77.xml"/><Relationship Id="rId15" Type="http://schemas.openxmlformats.org/officeDocument/2006/relationships/slide" Target="slide182.xml"/><Relationship Id="rId10" Type="http://schemas.openxmlformats.org/officeDocument/2006/relationships/diagramQuickStyle" Target="../diagrams/quickStyle78.xml"/><Relationship Id="rId4" Type="http://schemas.openxmlformats.org/officeDocument/2006/relationships/diagramLayout" Target="../diagrams/layout77.xml"/><Relationship Id="rId9" Type="http://schemas.openxmlformats.org/officeDocument/2006/relationships/diagramLayout" Target="../diagrams/layout78.xml"/><Relationship Id="rId14" Type="http://schemas.openxmlformats.org/officeDocument/2006/relationships/image" Target="../media/image165.wmf"/></Relationships>
</file>

<file path=ppt/slides/_rels/slide182.xml.rels><?xml version="1.0" encoding="UTF-8" standalone="yes"?>
<Relationships xmlns="http://schemas.openxmlformats.org/package/2006/relationships"><Relationship Id="rId8" Type="http://schemas.openxmlformats.org/officeDocument/2006/relationships/image" Target="../media/image166.wmf"/><Relationship Id="rId13" Type="http://schemas.openxmlformats.org/officeDocument/2006/relationships/image" Target="../media/image2.png"/><Relationship Id="rId3" Type="http://schemas.openxmlformats.org/officeDocument/2006/relationships/diagramData" Target="../diagrams/data79.xml"/><Relationship Id="rId7" Type="http://schemas.microsoft.com/office/2007/relationships/diagramDrawing" Target="../diagrams/drawing79.xml"/><Relationship Id="rId12" Type="http://schemas.openxmlformats.org/officeDocument/2006/relationships/slide" Target="slide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79.xml"/><Relationship Id="rId11" Type="http://schemas.openxmlformats.org/officeDocument/2006/relationships/slide" Target="slide183.xml"/><Relationship Id="rId5" Type="http://schemas.openxmlformats.org/officeDocument/2006/relationships/diagramQuickStyle" Target="../diagrams/quickStyle79.xml"/><Relationship Id="rId10" Type="http://schemas.openxmlformats.org/officeDocument/2006/relationships/image" Target="../media/image168.wmf"/><Relationship Id="rId4" Type="http://schemas.openxmlformats.org/officeDocument/2006/relationships/diagramLayout" Target="../diagrams/layout79.xml"/><Relationship Id="rId9" Type="http://schemas.openxmlformats.org/officeDocument/2006/relationships/image" Target="../media/image167.wmf"/></Relationships>
</file>

<file path=ppt/slides/_rels/slide18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8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85.xml"/></Relationships>
</file>

<file path=ppt/slides/_rels/slide185.xml.rels><?xml version="1.0" encoding="UTF-8" standalone="yes"?>
<Relationships xmlns="http://schemas.openxmlformats.org/package/2006/relationships"><Relationship Id="rId8" Type="http://schemas.openxmlformats.org/officeDocument/2006/relationships/hyperlink" Target="http://www1.eere.energy.gov/vehiclesandfuels/epact/about.html" TargetMode="External"/><Relationship Id="rId13" Type="http://schemas.microsoft.com/office/2007/relationships/diagramDrawing" Target="../diagrams/drawing80.xml"/><Relationship Id="rId3" Type="http://schemas.openxmlformats.org/officeDocument/2006/relationships/hyperlink" Target="http://www.epa.gov/smartwaylogistics/index.htm" TargetMode="External"/><Relationship Id="rId7" Type="http://schemas.openxmlformats.org/officeDocument/2006/relationships/hyperlink" Target="http://www.epa.gov/cleandiesel/ports/" TargetMode="External"/><Relationship Id="rId12" Type="http://schemas.openxmlformats.org/officeDocument/2006/relationships/diagramColors" Target="../diagrams/colors80.xml"/><Relationship Id="rId17" Type="http://schemas.openxmlformats.org/officeDocument/2006/relationships/image" Target="../media/image2.png"/><Relationship Id="rId2" Type="http://schemas.openxmlformats.org/officeDocument/2006/relationships/notesSlide" Target="../notesSlides/notesSlide65.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www.afdc.energy.gov/afdc/fleets/index.html" TargetMode="External"/><Relationship Id="rId11" Type="http://schemas.openxmlformats.org/officeDocument/2006/relationships/diagramQuickStyle" Target="../diagrams/quickStyle80.xml"/><Relationship Id="rId5" Type="http://schemas.openxmlformats.org/officeDocument/2006/relationships/hyperlink" Target="http://www.afdc.energy.gov/afdc/laws/state" TargetMode="External"/><Relationship Id="rId15" Type="http://schemas.openxmlformats.org/officeDocument/2006/relationships/slide" Target="slide4.xml"/><Relationship Id="rId10" Type="http://schemas.openxmlformats.org/officeDocument/2006/relationships/diagramLayout" Target="../diagrams/layout80.xml"/><Relationship Id="rId4" Type="http://schemas.openxmlformats.org/officeDocument/2006/relationships/hyperlink" Target="http://www.afdc.energy.gov/afdc/laws/fed_summary" TargetMode="External"/><Relationship Id="rId9" Type="http://schemas.openxmlformats.org/officeDocument/2006/relationships/diagramData" Target="../diagrams/data80.xml"/><Relationship Id="rId14" Type="http://schemas.openxmlformats.org/officeDocument/2006/relationships/image" Target="../media/image41.png"/></Relationships>
</file>

<file path=ppt/slides/_rels/slide186.x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87.xml"/></Relationships>
</file>

<file path=ppt/slides/_rels/slide18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81.xml"/><Relationship Id="rId7" Type="http://schemas.openxmlformats.org/officeDocument/2006/relationships/slide" Target="slide188.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 Id="rId9" Type="http://schemas.openxmlformats.org/officeDocument/2006/relationships/image" Target="../media/image2.png"/></Relationships>
</file>

<file path=ppt/slides/_rels/slide188.xml.rels><?xml version="1.0" encoding="UTF-8" standalone="yes"?>
<Relationships xmlns="http://schemas.openxmlformats.org/package/2006/relationships"><Relationship Id="rId8" Type="http://schemas.openxmlformats.org/officeDocument/2006/relationships/slide" Target="slide189.xml"/><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image" Target="../media/image170.wmf"/><Relationship Id="rId1" Type="http://schemas.openxmlformats.org/officeDocument/2006/relationships/slideLayout" Target="../slideLayouts/slideLayout2.xml"/><Relationship Id="rId6" Type="http://schemas.openxmlformats.org/officeDocument/2006/relationships/diagramColors" Target="../diagrams/colors82.xml"/><Relationship Id="rId5" Type="http://schemas.openxmlformats.org/officeDocument/2006/relationships/diagramQuickStyle" Target="../diagrams/quickStyle82.xml"/><Relationship Id="rId10" Type="http://schemas.openxmlformats.org/officeDocument/2006/relationships/image" Target="../media/image2.png"/><Relationship Id="rId4" Type="http://schemas.openxmlformats.org/officeDocument/2006/relationships/diagramLayout" Target="../diagrams/layout82.xml"/><Relationship Id="rId9" Type="http://schemas.openxmlformats.org/officeDocument/2006/relationships/slide" Target="slide1.xml"/></Relationships>
</file>

<file path=ppt/slides/_rels/slide18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83.xml"/><Relationship Id="rId7" Type="http://schemas.openxmlformats.org/officeDocument/2006/relationships/slide" Target="slide190.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1.wmf"/><Relationship Id="rId7" Type="http://schemas.openxmlformats.org/officeDocument/2006/relationships/diagramColors" Target="../diagrams/colors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2.png"/><Relationship Id="rId5" Type="http://schemas.openxmlformats.org/officeDocument/2006/relationships/diagramLayout" Target="../diagrams/layout10.xml"/><Relationship Id="rId10" Type="http://schemas.openxmlformats.org/officeDocument/2006/relationships/slide" Target="slide1.xml"/><Relationship Id="rId4" Type="http://schemas.openxmlformats.org/officeDocument/2006/relationships/diagramData" Target="../diagrams/data10.xml"/><Relationship Id="rId9" Type="http://schemas.openxmlformats.org/officeDocument/2006/relationships/slide" Target="slide20.xml"/></Relationships>
</file>

<file path=ppt/slides/_rels/slide190.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image" Target="../media/image171.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91.x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92.xml"/></Relationships>
</file>

<file path=ppt/slides/_rels/slide19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84.xml"/><Relationship Id="rId7" Type="http://schemas.openxmlformats.org/officeDocument/2006/relationships/slide" Target="slide193.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 Id="rId9" Type="http://schemas.openxmlformats.org/officeDocument/2006/relationships/image" Target="../media/image2.png"/></Relationships>
</file>

<file path=ppt/slides/_rels/slide193.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94.xml"/><Relationship Id="rId4" Type="http://schemas.openxmlformats.org/officeDocument/2006/relationships/image" Target="../media/image173.wmf"/></Relationships>
</file>

<file path=ppt/slides/_rels/slide194.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image" Target="../media/image174.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95.x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96.xml"/></Relationships>
</file>

<file path=ppt/slides/_rels/slide19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85.xml"/><Relationship Id="rId7" Type="http://schemas.openxmlformats.org/officeDocument/2006/relationships/slide" Target="slide197.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 Id="rId9" Type="http://schemas.openxmlformats.org/officeDocument/2006/relationships/image" Target="../media/image2.png"/></Relationships>
</file>

<file path=ppt/slides/_rels/slide19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86.xml"/><Relationship Id="rId7" Type="http://schemas.openxmlformats.org/officeDocument/2006/relationships/slide" Target="slide198.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 Id="rId9" Type="http://schemas.openxmlformats.org/officeDocument/2006/relationships/image" Target="../media/image2.png"/></Relationships>
</file>

<file path=ppt/slides/_rels/slide1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199.xml"/></Relationships>
</file>

<file path=ppt/slides/_rels/slide199.xml.rels><?xml version="1.0" encoding="UTF-8" standalone="yes"?>
<Relationships xmlns="http://schemas.openxmlformats.org/package/2006/relationships"><Relationship Id="rId8" Type="http://schemas.openxmlformats.org/officeDocument/2006/relationships/diagramData" Target="../diagrams/data87.xml"/><Relationship Id="rId13" Type="http://schemas.openxmlformats.org/officeDocument/2006/relationships/image" Target="../media/image41.png"/><Relationship Id="rId3" Type="http://schemas.openxmlformats.org/officeDocument/2006/relationships/hyperlink" Target="http://www.epa.gov/osw/index.htm" TargetMode="External"/><Relationship Id="rId7" Type="http://schemas.openxmlformats.org/officeDocument/2006/relationships/hyperlink" Target="http://www.uneptie.org/scp/design/d4s.htm" TargetMode="External"/><Relationship Id="rId12" Type="http://schemas.microsoft.com/office/2007/relationships/diagramDrawing" Target="../diagrams/drawing87.xml"/><Relationship Id="rId2" Type="http://schemas.openxmlformats.org/officeDocument/2006/relationships/hyperlink" Target="http://www.epa.gov/wastes/partnerships/stewardship/index.htm" TargetMode="Externa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epa.gov/epp/pubs/jwod_product.pdf" TargetMode="External"/><Relationship Id="rId11" Type="http://schemas.openxmlformats.org/officeDocument/2006/relationships/diagramColors" Target="../diagrams/colors87.xml"/><Relationship Id="rId5" Type="http://schemas.openxmlformats.org/officeDocument/2006/relationships/hyperlink" Target="http://www.epa.gov/dfe/" TargetMode="External"/><Relationship Id="rId15" Type="http://schemas.openxmlformats.org/officeDocument/2006/relationships/slide" Target="slide1.xml"/><Relationship Id="rId10" Type="http://schemas.openxmlformats.org/officeDocument/2006/relationships/diagramQuickStyle" Target="../diagrams/quickStyle87.xml"/><Relationship Id="rId4" Type="http://schemas.openxmlformats.org/officeDocument/2006/relationships/hyperlink" Target="http://www.epa.gov/waste/partnerships/wastewise/pubs/wwupda6.pdf" TargetMode="External"/><Relationship Id="rId9" Type="http://schemas.openxmlformats.org/officeDocument/2006/relationships/diagramLayout" Target="../diagrams/layout87.xml"/><Relationship Id="rId1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hyperlink" Target="http://www.bsr.org/reports/Understanding_Preventing_Greenwash.pdf" TargetMode="Externa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2.png"/><Relationship Id="rId4" Type="http://schemas.openxmlformats.org/officeDocument/2006/relationships/diagramLayout" Target="../diagrams/layout11.xml"/><Relationship Id="rId9"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hyperlink" Target="http://www.epa.gov/epp/pubs/guidance/executiveorders.htm" TargetMode="Externa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2.x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s://www.gsaadvantage.gov/advantage/search/specialCategory.do;jsessionid=4A84AB524CC772C75F19F2616D7811D1.A2?cat=ADV.ENV" TargetMode="External"/><Relationship Id="rId7" Type="http://schemas.openxmlformats.org/officeDocument/2006/relationships/hyperlink" Target="http://yosemite1.epa.gov/oppt/eppstand2.nsf" TargetMode="External"/><Relationship Id="rId2" Type="http://schemas.openxmlformats.org/officeDocument/2006/relationships/hyperlink" Target="http://www.gsa.gov/portal/category/26433" TargetMode="External"/><Relationship Id="rId1" Type="http://schemas.openxmlformats.org/officeDocument/2006/relationships/slideLayout" Target="../slideLayouts/slideLayout2.xml"/><Relationship Id="rId6" Type="http://schemas.openxmlformats.org/officeDocument/2006/relationships/hyperlink" Target="http://www.fedcenter.gov/Documents/index.cfm?id=11767&amp;pge_prg_id=20257" TargetMode="External"/><Relationship Id="rId11" Type="http://schemas.openxmlformats.org/officeDocument/2006/relationships/image" Target="../media/image2.png"/><Relationship Id="rId5" Type="http://schemas.openxmlformats.org/officeDocument/2006/relationships/hyperlink" Target="http://www.epa.gov/epp/" TargetMode="External"/><Relationship Id="rId10" Type="http://schemas.openxmlformats.org/officeDocument/2006/relationships/slide" Target="slide1.xml"/><Relationship Id="rId4" Type="http://schemas.openxmlformats.org/officeDocument/2006/relationships/hyperlink" Target="http://www.sba.gov/category/navigation-structure/contracting" TargetMode="Externa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hyperlink" Target="http://www.google.com/imgres?imgurl=http://www.treehugger.com/epa-watersense-logo-image&amp;imgrefurl=http://www.treehugger.com/files/2008/12/vanguard_builds.php&amp;usg=__7Ji30lfH3gYJtXLFudDqfhM5b7k=&amp;h=265&amp;w=448&amp;sz=37&amp;hl=en&amp;start=5&amp;zoom=1&amp;tbnid=dyF6F_EOkkZvfM:&amp;tbnh=75&amp;tbnw=127&amp;ei=vxJyTsHXMoTV0QGF2YT7CQ&amp;prev=/search?q=watersense&amp;hl=en&amp;safe=active&amp;sa=X&amp;rls=com.microsoft:*&amp;tbm=isch&amp;prmd=ivnsb&amp;itbs=1" TargetMode="External"/><Relationship Id="rId3" Type="http://schemas.openxmlformats.org/officeDocument/2006/relationships/hyperlink" Target="http://www.biobased.oce.usda.gov/" TargetMode="External"/><Relationship Id="rId7" Type="http://schemas.openxmlformats.org/officeDocument/2006/relationships/hyperlink" Target="http://www.google.com/imgres?imgurl=http://ww1.prweb.com/prfiles/2011/08/15/8720584/BioPreferredLabel-web.jpg&amp;imgrefurl=http://www.prweb.com/releases/2011/8/prweb8720584.htm&amp;usg=__RZ6hBzNKiUaFdvm6UGP2lBTaSnc=&amp;h=394&amp;w=792&amp;sz=68&amp;hl=en&amp;start=13&amp;zoom=1&amp;tbnid=VKTwUePGqhfsJM:&amp;tbnh=71&amp;tbnw=143&amp;ei=dxJyTuzbNKT50gHNwdmYCg&amp;prev=/search?q=biopreferred&amp;um=1&amp;hl=en&amp;safe=active&amp;sa=N&amp;rls=com.microsoft:*&amp;tbm=isch&amp;um=1&amp;itbs=1" TargetMode="External"/><Relationship Id="rId12" Type="http://schemas.openxmlformats.org/officeDocument/2006/relationships/image" Target="../media/image37.jpeg"/><Relationship Id="rId17" Type="http://schemas.openxmlformats.org/officeDocument/2006/relationships/image" Target="../media/image2.png"/><Relationship Id="rId2" Type="http://schemas.openxmlformats.org/officeDocument/2006/relationships/notesSlide" Target="../notesSlides/notesSlide7.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www.epa.gov/watersense/" TargetMode="External"/><Relationship Id="rId11" Type="http://schemas.openxmlformats.org/officeDocument/2006/relationships/hyperlink" Target="http://www.google.com/imgres?imgurl=http://www.everydaygreenproducts.com/UploadedImages/dfe.gif&amp;imgrefurl=http://www.everydaygreenproducts.com/the-story-behind-zero-waste-zero-harm/&amp;usg=__wBYrPR5WJlI-9Jj7UHLr_Oalcoo=&amp;h=347&amp;w=347&amp;sz=11&amp;hl=en&amp;start=2&amp;zoom=1&amp;tbnid=swrBDluhtIycKM:&amp;tbnh=120&amp;tbnw=120&amp;ei=rxJyTorFOYfj0QGzvZTsCQ&amp;prev=/search?q=design+for+environment&amp;hl=en&amp;safe=active&amp;sa=X&amp;rls=com.microsoft:*&amp;tbm=isch&amp;prmd=ivnsb&amp;itbs=1" TargetMode="External"/><Relationship Id="rId5" Type="http://schemas.openxmlformats.org/officeDocument/2006/relationships/hyperlink" Target="http://www.epa.gov/dfe/index.htm" TargetMode="External"/><Relationship Id="rId15" Type="http://schemas.openxmlformats.org/officeDocument/2006/relationships/slide" Target="slide25.xml"/><Relationship Id="rId10" Type="http://schemas.openxmlformats.org/officeDocument/2006/relationships/image" Target="../media/image36.jpeg"/><Relationship Id="rId4" Type="http://schemas.openxmlformats.org/officeDocument/2006/relationships/hyperlink" Target="http://www.energystar.gov/" TargetMode="External"/><Relationship Id="rId9" Type="http://schemas.openxmlformats.org/officeDocument/2006/relationships/hyperlink" Target="http://www.google.com/imgres?imgurl=http://upload.wikimedia.org/wikipedia/commons/thumb/7/73/Energy_Star_logo.svg/200px-Energy_Star_logo.svg.png&amp;imgrefurl=http://en.wikipedia.org/wiki/Energy_Star&amp;usg=__SJBw9oJxxfnqBw0o4oyK5nQHF-8=&amp;h=205&amp;w=200&amp;sz=15&amp;hl=en&amp;start=1&amp;zoom=1&amp;tbnid=ZYclJ207zFrgwM:&amp;tbnh=105&amp;tbnw=102&amp;ei=kxJyTvzVJOr30gGhub2oCg&amp;prev=/search?q=energy+star&amp;um=1&amp;hl=en&amp;safe=active&amp;sa=N&amp;rls=com.microsoft:*&amp;tbm=isch&amp;um=1&amp;itbs=1" TargetMode="External"/><Relationship Id="rId1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slide" Target="slide1.xml"/><Relationship Id="rId3" Type="http://schemas.openxmlformats.org/officeDocument/2006/relationships/hyperlink" Target="http://www.epa.gov/epp/pubs/jwod_product.pdf" TargetMode="External"/><Relationship Id="rId7" Type="http://schemas.openxmlformats.org/officeDocument/2006/relationships/diagramLayout" Target="../diagrams/layout12.xml"/><Relationship Id="rId12" Type="http://schemas.openxmlformats.org/officeDocument/2006/relationships/slide" Target="slide4.xml"/><Relationship Id="rId2" Type="http://schemas.openxmlformats.org/officeDocument/2006/relationships/hyperlink" Target="http://www.epa.gov/dfe/" TargetMode="Externa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openxmlformats.org/officeDocument/2006/relationships/image" Target="../media/image41.png"/><Relationship Id="rId5" Type="http://schemas.openxmlformats.org/officeDocument/2006/relationships/hyperlink" Target="http://www.uneptie.org/scp/design/d4s.htm" TargetMode="External"/><Relationship Id="rId10" Type="http://schemas.microsoft.com/office/2007/relationships/diagramDrawing" Target="../diagrams/drawing12.xml"/><Relationship Id="rId4" Type="http://schemas.openxmlformats.org/officeDocument/2006/relationships/hyperlink" Target="http://www.ftc.gov/bcp/grnrule/guides980427.htm" TargetMode="External"/><Relationship Id="rId9" Type="http://schemas.openxmlformats.org/officeDocument/2006/relationships/diagramColors" Target="../diagrams/colors12.xml"/><Relationship Id="rId1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2.wmf"/><Relationship Id="rId7" Type="http://schemas.openxmlformats.org/officeDocument/2006/relationships/diagramColors" Target="../diagrams/colors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2.png"/><Relationship Id="rId5" Type="http://schemas.openxmlformats.org/officeDocument/2006/relationships/diagramLayout" Target="../diagrams/layout13.xml"/><Relationship Id="rId10" Type="http://schemas.openxmlformats.org/officeDocument/2006/relationships/slide" Target="slide1.xml"/><Relationship Id="rId4" Type="http://schemas.openxmlformats.org/officeDocument/2006/relationships/diagramData" Target="../diagrams/data13.xml"/><Relationship Id="rId9"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3.wmf"/><Relationship Id="rId7"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image" Target="../media/image2.png"/><Relationship Id="rId5" Type="http://schemas.openxmlformats.org/officeDocument/2006/relationships/diagramLayout" Target="../diagrams/layout14.xml"/><Relationship Id="rId10" Type="http://schemas.openxmlformats.org/officeDocument/2006/relationships/slide" Target="slide1.xml"/><Relationship Id="rId4" Type="http://schemas.openxmlformats.org/officeDocument/2006/relationships/diagramData" Target="../diagrams/data14.xml"/><Relationship Id="rId9"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5.wmf"/><Relationship Id="rId7" Type="http://schemas.openxmlformats.org/officeDocument/2006/relationships/slide" Target="slide1.xml"/><Relationship Id="rId2" Type="http://schemas.openxmlformats.org/officeDocument/2006/relationships/image" Target="../media/image44.wmf"/><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47.wmf"/><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hyperlink" Target="http://www.epa.gov/osw/inforesources/pubs/vision.htm" TargetMode="Externa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png"/><Relationship Id="rId4" Type="http://schemas.openxmlformats.org/officeDocument/2006/relationships/diagramLayout" Target="../diagrams/layout15.xml"/><Relationship Id="rId9"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48.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diagramLayout" Target="../diagrams/layout16.xml"/><Relationship Id="rId7" Type="http://schemas.openxmlformats.org/officeDocument/2006/relationships/image" Target="../media/image49.wmf"/><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2.png"/><Relationship Id="rId4" Type="http://schemas.openxmlformats.org/officeDocument/2006/relationships/diagramQuickStyle" Target="../diagrams/quickStyle16.xml"/><Relationship Id="rId9" Type="http://schemas.openxmlformats.org/officeDocument/2006/relationships/slide" Target="slide1.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0.wmf"/><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2.png"/><Relationship Id="rId4" Type="http://schemas.openxmlformats.org/officeDocument/2006/relationships/diagramLayout" Target="../diagrams/layout17.xml"/><Relationship Id="rId9" Type="http://schemas.openxmlformats.org/officeDocument/2006/relationships/slide" Target="slide1.xml"/></Relationships>
</file>

<file path=ppt/slides/_rels/slide3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18.xml"/><Relationship Id="rId7" Type="http://schemas.openxmlformats.org/officeDocument/2006/relationships/slide" Target="slide35.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19.xml"/><Relationship Id="rId7" Type="http://schemas.openxmlformats.org/officeDocument/2006/relationships/slide" Target="slide36.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20.xml"/><Relationship Id="rId7" Type="http://schemas.openxmlformats.org/officeDocument/2006/relationships/slide" Target="slide37.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52.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3.wmf"/><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2.png"/><Relationship Id="rId4" Type="http://schemas.openxmlformats.org/officeDocument/2006/relationships/diagramLayout" Target="../diagrams/layout21.xml"/><Relationship Id="rId9"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wmf"/><Relationship Id="rId18" Type="http://schemas.openxmlformats.org/officeDocument/2006/relationships/slide" Target="slide177.xml"/><Relationship Id="rId3" Type="http://schemas.openxmlformats.org/officeDocument/2006/relationships/slide" Target="slide27.xml"/><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5.wmf"/><Relationship Id="rId2" Type="http://schemas.openxmlformats.org/officeDocument/2006/relationships/image" Target="../media/image4.png"/><Relationship Id="rId16" Type="http://schemas.openxmlformats.org/officeDocument/2006/relationships/image" Target="../media/image14.wmf"/><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slide" Target="slide5.xml"/><Relationship Id="rId15" Type="http://schemas.openxmlformats.org/officeDocument/2006/relationships/slide" Target="slide44.xml"/><Relationship Id="rId10" Type="http://schemas.openxmlformats.org/officeDocument/2006/relationships/image" Target="../media/image9.wmf"/><Relationship Id="rId19" Type="http://schemas.openxmlformats.org/officeDocument/2006/relationships/slide" Target="slide1.xml"/><Relationship Id="rId4" Type="http://schemas.openxmlformats.org/officeDocument/2006/relationships/slide" Target="slide186.xml"/><Relationship Id="rId9" Type="http://schemas.openxmlformats.org/officeDocument/2006/relationships/image" Target="../media/image8.wmf"/><Relationship Id="rId14" Type="http://schemas.openxmlformats.org/officeDocument/2006/relationships/image" Target="../media/image13.wmf"/></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43.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43.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3.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slide" Target="slide4.xml"/><Relationship Id="rId3" Type="http://schemas.openxmlformats.org/officeDocument/2006/relationships/hyperlink" Target="http://www.epa.gov/epp/index.htm" TargetMode="External"/><Relationship Id="rId7" Type="http://schemas.openxmlformats.org/officeDocument/2006/relationships/diagramData" Target="../diagrams/data22.xml"/><Relationship Id="rId12" Type="http://schemas.openxmlformats.org/officeDocument/2006/relationships/image" Target="../media/image41.png"/><Relationship Id="rId2" Type="http://schemas.openxmlformats.org/officeDocument/2006/relationships/hyperlink" Target="http://yosemite1.epa.gov/oppt/eppstand2.nsf" TargetMode="External"/><Relationship Id="rId1" Type="http://schemas.openxmlformats.org/officeDocument/2006/relationships/slideLayout" Target="../slideLayouts/slideLayout2.xml"/><Relationship Id="rId6" Type="http://schemas.openxmlformats.org/officeDocument/2006/relationships/hyperlink" Target="http://www.epa.gov/osw/rcc/" TargetMode="External"/><Relationship Id="rId11" Type="http://schemas.microsoft.com/office/2007/relationships/diagramDrawing" Target="../diagrams/drawing22.xml"/><Relationship Id="rId5" Type="http://schemas.openxmlformats.org/officeDocument/2006/relationships/hyperlink" Target="http://www.oecd.org/document/42/0,3746,en_2649_34395_44441642_1_1_1_1,00.html" TargetMode="External"/><Relationship Id="rId15" Type="http://schemas.openxmlformats.org/officeDocument/2006/relationships/image" Target="../media/image2.png"/><Relationship Id="rId10" Type="http://schemas.openxmlformats.org/officeDocument/2006/relationships/diagramColors" Target="../diagrams/colors22.xml"/><Relationship Id="rId4" Type="http://schemas.openxmlformats.org/officeDocument/2006/relationships/hyperlink" Target="http://www.epa.gov/epp/pubs/ems.htm" TargetMode="External"/><Relationship Id="rId9" Type="http://schemas.openxmlformats.org/officeDocument/2006/relationships/diagramQuickStyle" Target="../diagrams/quickStyle22.xml"/><Relationship Id="rId14" Type="http://schemas.openxmlformats.org/officeDocument/2006/relationships/slide" Target="slide1.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67.xml"/><Relationship Id="rId7" Type="http://schemas.openxmlformats.org/officeDocument/2006/relationships/slide" Target="slide142.xml"/><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1.xml"/><Relationship Id="rId5" Type="http://schemas.openxmlformats.org/officeDocument/2006/relationships/slide" Target="slide121.xml"/><Relationship Id="rId10" Type="http://schemas.openxmlformats.org/officeDocument/2006/relationships/slide" Target="slide4.xml"/><Relationship Id="rId4" Type="http://schemas.openxmlformats.org/officeDocument/2006/relationships/slide" Target="slide105.xml"/><Relationship Id="rId9" Type="http://schemas.openxmlformats.org/officeDocument/2006/relationships/slide" Target="slide163.xml"/></Relationships>
</file>

<file path=ppt/slides/_rels/slide4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47.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6.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4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slide" Target="slide1.xml"/><Relationship Id="rId5" Type="http://schemas.openxmlformats.org/officeDocument/2006/relationships/diagramQuickStyle" Target="../diagrams/quickStyle23.xml"/><Relationship Id="rId10" Type="http://schemas.openxmlformats.org/officeDocument/2006/relationships/slide" Target="slide50.xml"/><Relationship Id="rId4" Type="http://schemas.openxmlformats.org/officeDocument/2006/relationships/diagramLayout" Target="../diagrams/layout23.xml"/><Relationship Id="rId9" Type="http://schemas.openxmlformats.org/officeDocument/2006/relationships/image" Target="../media/image58.wm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w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slide" Target="slide1.xml"/><Relationship Id="rId4" Type="http://schemas.openxmlformats.org/officeDocument/2006/relationships/diagramData" Target="../diagrams/data1.xml"/><Relationship Id="rId9"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51.xml.rels><?xml version="1.0" encoding="UTF-8" standalone="yes"?>
<Relationships xmlns="http://schemas.openxmlformats.org/package/2006/relationships"><Relationship Id="rId3" Type="http://schemas.openxmlformats.org/officeDocument/2006/relationships/hyperlink" Target="http://www.epa.gov/region9/water/recycling/#uses"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52.xml"/><Relationship Id="rId4" Type="http://schemas.openxmlformats.org/officeDocument/2006/relationships/image" Target="../media/image60.wmf"/></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61.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62.wmf"/><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2.png"/><Relationship Id="rId4" Type="http://schemas.openxmlformats.org/officeDocument/2006/relationships/diagramLayout" Target="../diagrams/layout24.xml"/><Relationship Id="rId9" Type="http://schemas.openxmlformats.org/officeDocument/2006/relationships/slide" Target="slide1.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63.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64.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56.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diagramLayout" Target="../diagrams/layout25.xml"/><Relationship Id="rId7" Type="http://schemas.openxmlformats.org/officeDocument/2006/relationships/image" Target="../media/image65.png"/><Relationship Id="rId12" Type="http://schemas.openxmlformats.org/officeDocument/2006/relationships/image" Target="../media/image2.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openxmlformats.org/officeDocument/2006/relationships/slide" Target="slide1.xml"/><Relationship Id="rId5" Type="http://schemas.openxmlformats.org/officeDocument/2006/relationships/diagramColors" Target="../diagrams/colors25.xml"/><Relationship Id="rId10" Type="http://schemas.openxmlformats.org/officeDocument/2006/relationships/slide" Target="slide57.xml"/><Relationship Id="rId4" Type="http://schemas.openxmlformats.org/officeDocument/2006/relationships/diagramQuickStyle" Target="../diagrams/quickStyle25.xml"/><Relationship Id="rId9" Type="http://schemas.openxmlformats.org/officeDocument/2006/relationships/image" Target="../media/image67.png"/></Relationships>
</file>

<file path=ppt/slides/_rels/slide5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26.xml"/><Relationship Id="rId7" Type="http://schemas.openxmlformats.org/officeDocument/2006/relationships/slide" Target="slide58.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10" Type="http://schemas.openxmlformats.org/officeDocument/2006/relationships/image" Target="../media/image66.wmf"/><Relationship Id="rId4" Type="http://schemas.openxmlformats.org/officeDocument/2006/relationships/diagramQuickStyle" Target="../diagrams/quickStyle26.xml"/><Relationship Id="rId9" Type="http://schemas.openxmlformats.org/officeDocument/2006/relationships/image" Target="../media/image2.png"/></Relationships>
</file>

<file path=ppt/slides/_rels/slide5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27.xml"/><Relationship Id="rId7" Type="http://schemas.openxmlformats.org/officeDocument/2006/relationships/slide" Target="slide59.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openxmlformats.org/officeDocument/2006/relationships/image" Target="../media/image66.wmf"/><Relationship Id="rId5" Type="http://schemas.openxmlformats.org/officeDocument/2006/relationships/diagramColors" Target="../diagrams/colors27.xml"/><Relationship Id="rId10" Type="http://schemas.openxmlformats.org/officeDocument/2006/relationships/image" Target="../media/image67.png"/><Relationship Id="rId4" Type="http://schemas.openxmlformats.org/officeDocument/2006/relationships/diagramQuickStyle" Target="../diagrams/quickStyle27.xml"/><Relationship Id="rId9"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2.xml"/><Relationship Id="rId7" Type="http://schemas.openxmlformats.org/officeDocument/2006/relationships/slide" Target="slide7.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61.xml.rels><?xml version="1.0" encoding="UTF-8" standalone="yes"?>
<Relationships xmlns="http://schemas.openxmlformats.org/package/2006/relationships"><Relationship Id="rId8" Type="http://schemas.openxmlformats.org/officeDocument/2006/relationships/hyperlink" Target="http://www.epa.gov/region09/water/recycling/" TargetMode="External"/><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8.xml"/><Relationship Id="rId11" Type="http://schemas.openxmlformats.org/officeDocument/2006/relationships/image" Target="../media/image2.png"/><Relationship Id="rId5" Type="http://schemas.openxmlformats.org/officeDocument/2006/relationships/diagramQuickStyle" Target="../diagrams/quickStyle28.xml"/><Relationship Id="rId10" Type="http://schemas.openxmlformats.org/officeDocument/2006/relationships/slide" Target="slide1.xml"/><Relationship Id="rId4" Type="http://schemas.openxmlformats.org/officeDocument/2006/relationships/diagramLayout" Target="../diagrams/layout28.xml"/><Relationship Id="rId9" Type="http://schemas.openxmlformats.org/officeDocument/2006/relationships/slide" Target="slide62.xml"/></Relationships>
</file>

<file path=ppt/slides/_rels/slide6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29.xml"/><Relationship Id="rId7" Type="http://schemas.openxmlformats.org/officeDocument/2006/relationships/slide" Target="slide63.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64.xml"/></Relationships>
</file>

<file path=ppt/slides/_rels/slide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p2pays.org/ref/01/00692.pdf" TargetMode="External"/><Relationship Id="rId7" Type="http://schemas.openxmlformats.org/officeDocument/2006/relationships/slide" Target="slide1.xml"/><Relationship Id="rId2" Type="http://schemas.openxmlformats.org/officeDocument/2006/relationships/hyperlink" Target="http://epa.gov/lean/environment/toolkits/water/index.htm" TargetMode="External"/><Relationship Id="rId1" Type="http://schemas.openxmlformats.org/officeDocument/2006/relationships/slideLayout" Target="../slideLayouts/slideLayout2.xml"/><Relationship Id="rId6" Type="http://schemas.openxmlformats.org/officeDocument/2006/relationships/slide" Target="slide65.xml"/><Relationship Id="rId5" Type="http://schemas.openxmlformats.org/officeDocument/2006/relationships/hyperlink" Target="http://www.gemi.org/water/overview.htm" TargetMode="External"/><Relationship Id="rId4" Type="http://schemas.openxmlformats.org/officeDocument/2006/relationships/hyperlink" Target="http://www.ebmud.com/sites/default/files/pdfs/WaterSmart-Guidebook.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www.epa.gov/p2/pubs/assist/nationalguide.htm" TargetMode="Externa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hyperlink" Target="http://www.epa.gov/watersense/" TargetMode="External"/><Relationship Id="rId17" Type="http://schemas.openxmlformats.org/officeDocument/2006/relationships/hyperlink" Target="http://www1.eere.energy.gov/femp/information/download_blcc.html" TargetMode="External"/><Relationship Id="rId2" Type="http://schemas.openxmlformats.org/officeDocument/2006/relationships/notesSlide" Target="../notesSlides/notesSlide20.xml"/><Relationship Id="rId16" Type="http://schemas.openxmlformats.org/officeDocument/2006/relationships/hyperlink" Target="http://www.unep.fr/scp/publications/details.asp?id=WEB/0164/PA" TargetMode="Externa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image" Target="../media/image2.png"/><Relationship Id="rId5" Type="http://schemas.openxmlformats.org/officeDocument/2006/relationships/diagramQuickStyle" Target="../diagrams/quickStyle30.xml"/><Relationship Id="rId15" Type="http://schemas.openxmlformats.org/officeDocument/2006/relationships/hyperlink" Target="http://www.unep.fr/scp/" TargetMode="External"/><Relationship Id="rId10" Type="http://schemas.openxmlformats.org/officeDocument/2006/relationships/slide" Target="slide1.xml"/><Relationship Id="rId4" Type="http://schemas.openxmlformats.org/officeDocument/2006/relationships/diagramLayout" Target="../diagrams/layout30.xml"/><Relationship Id="rId9" Type="http://schemas.openxmlformats.org/officeDocument/2006/relationships/slide" Target="slide44.xml"/><Relationship Id="rId14" Type="http://schemas.openxmlformats.org/officeDocument/2006/relationships/hyperlink" Target="http://www.epa.gov/p2/pubs/assist/regionalguide.htm"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2.wmf"/><Relationship Id="rId7" Type="http://schemas.openxmlformats.org/officeDocument/2006/relationships/slide" Target="slide1.xml"/><Relationship Id="rId2" Type="http://schemas.openxmlformats.org/officeDocument/2006/relationships/image" Target="../media/image71.wmf"/><Relationship Id="rId1" Type="http://schemas.openxmlformats.org/officeDocument/2006/relationships/slideLayout" Target="../slideLayouts/slideLayout2.xml"/><Relationship Id="rId6" Type="http://schemas.openxmlformats.org/officeDocument/2006/relationships/slide" Target="slide68.xml"/><Relationship Id="rId5" Type="http://schemas.openxmlformats.org/officeDocument/2006/relationships/image" Target="../media/image74.wmf"/><Relationship Id="rId4" Type="http://schemas.openxmlformats.org/officeDocument/2006/relationships/image" Target="../media/image73.wmf"/></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69.xml"/></Relationships>
</file>

<file path=ppt/slides/_rels/slide6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31.xml"/><Relationship Id="rId7" Type="http://schemas.openxmlformats.org/officeDocument/2006/relationships/slide" Target="slide70.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 Target="slide8.xml"/><Relationship Id="rId7" Type="http://schemas.openxmlformats.org/officeDocument/2006/relationships/diagramLayout" Target="../diagrams/layout3.xml"/><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slide" Target="slide1.xml"/><Relationship Id="rId9" Type="http://schemas.openxmlformats.org/officeDocument/2006/relationships/diagramColors" Target="../diagrams/colors3.xml"/></Relationships>
</file>

<file path=ppt/slides/_rels/slide7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32.xml"/><Relationship Id="rId7" Type="http://schemas.openxmlformats.org/officeDocument/2006/relationships/slide" Target="slide71.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 Id="rId9"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hyperlink" Target="http://www1.eere.energy.gov/energymanagement/" TargetMode="External"/><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2.xml"/><Relationship Id="rId4" Type="http://schemas.openxmlformats.org/officeDocument/2006/relationships/image" Target="../media/image77.wmf"/></Relationships>
</file>

<file path=ppt/slides/_rels/slide72.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hyperlink" Target="http://www.energystar.gov/index.cfm?c=guidelines.guidelines_index" TargetMode="Externa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10" Type="http://schemas.openxmlformats.org/officeDocument/2006/relationships/image" Target="../media/image2.png"/><Relationship Id="rId4" Type="http://schemas.openxmlformats.org/officeDocument/2006/relationships/diagramLayout" Target="../diagrams/layout33.xml"/><Relationship Id="rId9" Type="http://schemas.openxmlformats.org/officeDocument/2006/relationships/slide" Target="slide1.xml"/></Relationships>
</file>

<file path=ppt/slides/_rels/slide7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34.xml"/><Relationship Id="rId7" Type="http://schemas.openxmlformats.org/officeDocument/2006/relationships/slide" Target="slide7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 Id="rId9" Type="http://schemas.openxmlformats.org/officeDocument/2006/relationships/image" Target="../media/image2.png"/></Relationships>
</file>

<file path=ppt/slides/_rels/slide74.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68.wmf"/><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10" Type="http://schemas.openxmlformats.org/officeDocument/2006/relationships/image" Target="../media/image2.png"/><Relationship Id="rId4" Type="http://schemas.openxmlformats.org/officeDocument/2006/relationships/diagramLayout" Target="../diagrams/layout35.xml"/><Relationship Id="rId9" Type="http://schemas.openxmlformats.org/officeDocument/2006/relationships/slide" Target="slide1.xml"/></Relationships>
</file>

<file path=ppt/slides/_rels/slide7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76.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www.eia.gov/energyexplained/index.cfm?page=about_energy_unit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77.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w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7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www.d4s-sbs.org/ME.pdf"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png"/><Relationship Id="rId4" Type="http://schemas.openxmlformats.org/officeDocument/2006/relationships/diagramLayout" Target="../diagrams/layout4.xml"/><Relationship Id="rId9" Type="http://schemas.openxmlformats.org/officeDocument/2006/relationships/slide" Target="slide1.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82.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8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8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hyperlink" Target="http://www.epa.gov/lean/environment/toolkits/energy/index.htm"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hyperlink" Target="http://iac.rutgers.edu/redirect.php?rf=selfassessmen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84.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hyperlink" Target="http://www1.eere.energy.gov/industry/bestpractices/software.html" TargetMode="External"/><Relationship Id="rId7" Type="http://schemas.openxmlformats.org/officeDocument/2006/relationships/image" Target="../media/image83.wmf"/><Relationship Id="rId2" Type="http://schemas.openxmlformats.org/officeDocument/2006/relationships/hyperlink" Target="http://www1.eere.energy.gov/industry/bestpractices/software_quickpep.html" TargetMode="External"/><Relationship Id="rId1" Type="http://schemas.openxmlformats.org/officeDocument/2006/relationships/slideLayout" Target="../slideLayouts/slideLayout2.xml"/><Relationship Id="rId6" Type="http://schemas.openxmlformats.org/officeDocument/2006/relationships/hyperlink" Target="https://www.energystar.gov/istar/pmpam/" TargetMode="External"/><Relationship Id="rId5" Type="http://schemas.openxmlformats.org/officeDocument/2006/relationships/hyperlink" Target="http://www.energystar.gov/ia/business/guidelines/Facility_Energy_Assessment_Matrix.xls" TargetMode="External"/><Relationship Id="rId10" Type="http://schemas.openxmlformats.org/officeDocument/2006/relationships/image" Target="../media/image2.png"/><Relationship Id="rId4" Type="http://schemas.openxmlformats.org/officeDocument/2006/relationships/hyperlink" Target="http://www.energystar.gov/ia/business/guidelines/assessment_matrix.xls" TargetMode="External"/><Relationship Id="rId9" Type="http://schemas.openxmlformats.org/officeDocument/2006/relationships/slide" Target="slide1.xml"/></Relationships>
</file>

<file path=ppt/slides/_rels/slide85.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hyperlink" Target="http://www.energystar.gov/index.cfm?c=in_focus.bus_industries_focu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86.wmf"/><Relationship Id="rId7" Type="http://schemas.openxmlformats.org/officeDocument/2006/relationships/diagramColors" Target="../diagrams/colors36.xml"/><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diagramQuickStyle" Target="../diagrams/quickStyle36.xml"/><Relationship Id="rId11" Type="http://schemas.openxmlformats.org/officeDocument/2006/relationships/image" Target="../media/image2.png"/><Relationship Id="rId5" Type="http://schemas.openxmlformats.org/officeDocument/2006/relationships/diagramLayout" Target="../diagrams/layout36.xml"/><Relationship Id="rId10" Type="http://schemas.openxmlformats.org/officeDocument/2006/relationships/slide" Target="slide1.xml"/><Relationship Id="rId4" Type="http://schemas.openxmlformats.org/officeDocument/2006/relationships/diagramData" Target="../diagrams/data36.xml"/><Relationship Id="rId9" Type="http://schemas.openxmlformats.org/officeDocument/2006/relationships/slide" Target="slide87.xml"/></Relationships>
</file>

<file path=ppt/slides/_rels/slide87.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hyperlink" Target="http://www.bpa.gov/Energy/N/industrial/pdf/audit_guide.pdf" TargetMode="External"/><Relationship Id="rId7" Type="http://schemas.openxmlformats.org/officeDocument/2006/relationships/image" Target="../media/image87.wmf"/><Relationship Id="rId2" Type="http://schemas.openxmlformats.org/officeDocument/2006/relationships/hyperlink" Target="http://www.google.com/url?q=http://iac.rutgers.edu/redirect.php?rf=selfassessment&amp;sa=U&amp;ei=94BOTt6TPMPf0QHavsCGBw&amp;ved=0CBMQFjAA&amp;usg=AFQjCNEFTPukY-xlPEGL-HgDeUZcjngGjA" TargetMode="External"/><Relationship Id="rId1" Type="http://schemas.openxmlformats.org/officeDocument/2006/relationships/slideLayout" Target="../slideLayouts/slideLayout2.xml"/><Relationship Id="rId6" Type="http://schemas.openxmlformats.org/officeDocument/2006/relationships/hyperlink" Target="http://iac.rutgers.edu/manual_industrial.php" TargetMode="External"/><Relationship Id="rId5" Type="http://schemas.openxmlformats.org/officeDocument/2006/relationships/hyperlink" Target="http://www.epa.gov/lean/environment/toolkits/energy/index.htm" TargetMode="External"/><Relationship Id="rId10" Type="http://schemas.openxmlformats.org/officeDocument/2006/relationships/image" Target="../media/image2.png"/><Relationship Id="rId4" Type="http://schemas.openxmlformats.org/officeDocument/2006/relationships/hyperlink" Target="http://www.energy.wsu.edu/Documents/audit1.pdf" TargetMode="External"/><Relationship Id="rId9" Type="http://schemas.openxmlformats.org/officeDocument/2006/relationships/slide" Target="slide1.xml"/></Relationships>
</file>

<file path=ppt/slides/_rels/slide88.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88.wmf"/><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10" Type="http://schemas.openxmlformats.org/officeDocument/2006/relationships/image" Target="../media/image2.png"/><Relationship Id="rId4" Type="http://schemas.openxmlformats.org/officeDocument/2006/relationships/diagramLayout" Target="../diagrams/layout37.xml"/><Relationship Id="rId9" Type="http://schemas.openxmlformats.org/officeDocument/2006/relationships/slide" Target="slide1.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5.xml"/><Relationship Id="rId7" Type="http://schemas.openxmlformats.org/officeDocument/2006/relationships/slide" Target="slide10.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png"/></Relationships>
</file>

<file path=ppt/slides/_rels/slide90.xml.rels><?xml version="1.0" encoding="UTF-8" standalone="yes"?>
<Relationships xmlns="http://schemas.openxmlformats.org/package/2006/relationships"><Relationship Id="rId8" Type="http://schemas.openxmlformats.org/officeDocument/2006/relationships/diagramLayout" Target="../diagrams/layout38.xml"/><Relationship Id="rId13" Type="http://schemas.openxmlformats.org/officeDocument/2006/relationships/slide" Target="slide1.xml"/><Relationship Id="rId3" Type="http://schemas.openxmlformats.org/officeDocument/2006/relationships/hyperlink" Target="http://www1.eere.energy.gov/industry/bestpractices/process_heat.html" TargetMode="External"/><Relationship Id="rId7" Type="http://schemas.openxmlformats.org/officeDocument/2006/relationships/diagramData" Target="../diagrams/data38.xml"/><Relationship Id="rId12" Type="http://schemas.openxmlformats.org/officeDocument/2006/relationships/slide" Target="slide91.xml"/><Relationship Id="rId2" Type="http://schemas.openxmlformats.org/officeDocument/2006/relationships/hyperlink" Target="http://www1.eere.energy.gov/industry/bestpractices/steam.html" TargetMode="External"/><Relationship Id="rId1" Type="http://schemas.openxmlformats.org/officeDocument/2006/relationships/slideLayout" Target="../slideLayouts/slideLayout2.xml"/><Relationship Id="rId6" Type="http://schemas.openxmlformats.org/officeDocument/2006/relationships/image" Target="../media/image90.wmf"/><Relationship Id="rId11" Type="http://schemas.microsoft.com/office/2007/relationships/diagramDrawing" Target="../diagrams/drawing38.xml"/><Relationship Id="rId5" Type="http://schemas.openxmlformats.org/officeDocument/2006/relationships/hyperlink" Target="http://www1.eere.energy.gov/industry/bestpractices/compressed_air.html" TargetMode="External"/><Relationship Id="rId10" Type="http://schemas.openxmlformats.org/officeDocument/2006/relationships/diagramColors" Target="../diagrams/colors38.xml"/><Relationship Id="rId4" Type="http://schemas.openxmlformats.org/officeDocument/2006/relationships/hyperlink" Target="http://www1.eere.energy.gov/industry/bestpractices/motors.html" TargetMode="External"/><Relationship Id="rId9" Type="http://schemas.openxmlformats.org/officeDocument/2006/relationships/diagramQuickStyle" Target="../diagrams/quickStyle38.xml"/><Relationship Id="rId1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91.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92.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hyperlink" Target="http://www1.eere.energy.gov/industry/bestpractices/energymatters/pdfs/em_volume29.pdf" TargetMode="Externa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10" Type="http://schemas.openxmlformats.org/officeDocument/2006/relationships/image" Target="../media/image2.png"/><Relationship Id="rId4" Type="http://schemas.openxmlformats.org/officeDocument/2006/relationships/diagramLayout" Target="../diagrams/layout39.xml"/><Relationship Id="rId9" Type="http://schemas.openxmlformats.org/officeDocument/2006/relationships/slide" Target="slide1.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hyperlink" Target="http://iac.rutgers.edu/databas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94.x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95.xml"/><Relationship Id="rId4" Type="http://schemas.openxmlformats.org/officeDocument/2006/relationships/image" Target="../media/image93.wmf"/></Relationships>
</file>

<file path=ppt/slides/_rels/slide95.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slide" Target="slide96.xml"/><Relationship Id="rId3" Type="http://schemas.openxmlformats.org/officeDocument/2006/relationships/image" Target="../media/image66.wmf"/><Relationship Id="rId7" Type="http://schemas.openxmlformats.org/officeDocument/2006/relationships/image" Target="../media/image98.wmf"/><Relationship Id="rId12" Type="http://schemas.openxmlformats.org/officeDocument/2006/relationships/image" Target="../media/image102.png"/><Relationship Id="rId2" Type="http://schemas.openxmlformats.org/officeDocument/2006/relationships/image" Target="../media/image94.wmf"/><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1.wmf"/><Relationship Id="rId5" Type="http://schemas.openxmlformats.org/officeDocument/2006/relationships/image" Target="../media/image96.gif"/><Relationship Id="rId15" Type="http://schemas.openxmlformats.org/officeDocument/2006/relationships/image" Target="../media/image2.png"/><Relationship Id="rId10" Type="http://schemas.openxmlformats.org/officeDocument/2006/relationships/image" Target="../media/image100.wmf"/><Relationship Id="rId4" Type="http://schemas.openxmlformats.org/officeDocument/2006/relationships/image" Target="../media/image95.wmf"/><Relationship Id="rId9" Type="http://schemas.openxmlformats.org/officeDocument/2006/relationships/image" Target="../media/image79.wmf"/><Relationship Id="rId14" Type="http://schemas.openxmlformats.org/officeDocument/2006/relationships/slide" Target="slide1.xml"/></Relationships>
</file>

<file path=ppt/slides/_rels/slide96.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hyperlink" Target="http://www1.eere.energy.gov/industry/distributedenergy/racs.html" TargetMode="External"/><Relationship Id="rId7" Type="http://schemas.openxmlformats.org/officeDocument/2006/relationships/diagramQuickStyle" Target="../diagrams/quickStyle40.xml"/><Relationship Id="rId12" Type="http://schemas.openxmlformats.org/officeDocument/2006/relationships/image" Target="../media/image2.png"/><Relationship Id="rId2" Type="http://schemas.openxmlformats.org/officeDocument/2006/relationships/hyperlink" Target="http://www.epa.gov/chp/basic/catalog.html" TargetMode="External"/><Relationship Id="rId1" Type="http://schemas.openxmlformats.org/officeDocument/2006/relationships/slideLayout" Target="../slideLayouts/slideLayout2.xml"/><Relationship Id="rId6" Type="http://schemas.openxmlformats.org/officeDocument/2006/relationships/diagramLayout" Target="../diagrams/layout40.xml"/><Relationship Id="rId11" Type="http://schemas.openxmlformats.org/officeDocument/2006/relationships/slide" Target="slide1.xml"/><Relationship Id="rId5" Type="http://schemas.openxmlformats.org/officeDocument/2006/relationships/diagramData" Target="../diagrams/data40.xml"/><Relationship Id="rId10" Type="http://schemas.openxmlformats.org/officeDocument/2006/relationships/slide" Target="slide97.xml"/><Relationship Id="rId4" Type="http://schemas.openxmlformats.org/officeDocument/2006/relationships/hyperlink" Target="http://www1.eere.energy.gov/industry/distributedenergy/chp_database/Default.aspx" TargetMode="External"/><Relationship Id="rId9" Type="http://schemas.microsoft.com/office/2007/relationships/diagramDrawing" Target="../diagrams/drawing40.xml"/></Relationships>
</file>

<file path=ppt/slides/_rels/slide9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hyperlink" Target="http://www1.eere.energy.gov/industry/bestpractices/systems.html" TargetMode="External"/><Relationship Id="rId7" Type="http://schemas.openxmlformats.org/officeDocument/2006/relationships/hyperlink" Target="http://iac.rutgers.edu/database/" TargetMode="External"/><Relationship Id="rId2" Type="http://schemas.openxmlformats.org/officeDocument/2006/relationships/hyperlink" Target="http://iac.rutgers.edu/redirect.php?rf=selfassessment" TargetMode="External"/><Relationship Id="rId1" Type="http://schemas.openxmlformats.org/officeDocument/2006/relationships/slideLayout" Target="../slideLayouts/slideLayout2.xml"/><Relationship Id="rId6" Type="http://schemas.openxmlformats.org/officeDocument/2006/relationships/hyperlink" Target="http://www1.eere.energy.gov/industry/saveenergynow/partners/participating_plants.cfm" TargetMode="External"/><Relationship Id="rId11" Type="http://schemas.openxmlformats.org/officeDocument/2006/relationships/image" Target="../media/image2.png"/><Relationship Id="rId5" Type="http://schemas.openxmlformats.org/officeDocument/2006/relationships/hyperlink" Target="http://www1.eere.energy.gov/industry/bestpractices/iacs.html" TargetMode="External"/><Relationship Id="rId10" Type="http://schemas.openxmlformats.org/officeDocument/2006/relationships/slide" Target="slide1.xml"/><Relationship Id="rId4" Type="http://schemas.openxmlformats.org/officeDocument/2006/relationships/hyperlink" Target="http://www1.eere.energy.gov/industry/rd/industries.html" TargetMode="External"/><Relationship Id="rId9" Type="http://schemas.openxmlformats.org/officeDocument/2006/relationships/slide" Target="slide98.xml"/></Relationships>
</file>

<file path=ppt/slides/_rels/slide98.x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2.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99.xml"/><Relationship Id="rId4" Type="http://schemas.openxmlformats.org/officeDocument/2006/relationships/image" Target="../media/image105.wmf"/></Relationships>
</file>

<file path=ppt/slides/_rels/slide9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10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600"/>
            <a:ext cx="9144000" cy="1371600"/>
          </a:xfrm>
          <a:prstGeom prst="rect">
            <a:avLst/>
          </a:prstGeom>
          <a:effectLst>
            <a:outerShdw blurRad="40000" dist="23000" dir="5400000" rotWithShape="0">
              <a:srgbClr val="000000">
                <a:alpha val="35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dirty="0" smtClean="0">
                <a:solidFill>
                  <a:schemeClr val="bg1"/>
                </a:solidFill>
              </a:rPr>
              <a:t>Finding Opportunities for Improvement</a:t>
            </a:r>
            <a:endParaRPr lang="en-US" sz="3600" dirty="0"/>
          </a:p>
        </p:txBody>
      </p:sp>
      <p:sp>
        <p:nvSpPr>
          <p:cNvPr id="2" name="Title 1"/>
          <p:cNvSpPr>
            <a:spLocks noGrp="1"/>
          </p:cNvSpPr>
          <p:nvPr>
            <p:ph type="title"/>
          </p:nvPr>
        </p:nvSpPr>
        <p:spPr>
          <a:xfrm>
            <a:off x="152400" y="304800"/>
            <a:ext cx="2895600" cy="533400"/>
          </a:xfrm>
        </p:spPr>
        <p:txBody>
          <a:bodyPr>
            <a:normAutofit/>
          </a:bodyPr>
          <a:lstStyle/>
          <a:p>
            <a:r>
              <a:rPr lang="en-US" sz="1000" dirty="0" smtClean="0">
                <a:solidFill>
                  <a:schemeClr val="bg1"/>
                </a:solidFill>
              </a:rPr>
              <a:t>Finding Opportunities for Improvement</a:t>
            </a:r>
            <a:endParaRPr lang="en-US" sz="1000" dirty="0">
              <a:solidFill>
                <a:schemeClr val="bg1"/>
              </a:solidFill>
            </a:endParaRPr>
          </a:p>
        </p:txBody>
      </p:sp>
      <p:sp>
        <p:nvSpPr>
          <p:cNvPr id="7" name="Right Arrow 6">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TextBox 4"/>
          <p:cNvSpPr txBox="1"/>
          <p:nvPr/>
        </p:nvSpPr>
        <p:spPr>
          <a:xfrm>
            <a:off x="152400" y="5486400"/>
            <a:ext cx="419100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Developed by the U.S. Department of Commerce,</a:t>
            </a:r>
          </a:p>
          <a:p>
            <a:r>
              <a:rPr lang="en-US" sz="1400" dirty="0" smtClean="0"/>
              <a:t>International Trade Administration,</a:t>
            </a:r>
          </a:p>
          <a:p>
            <a:r>
              <a:rPr lang="en-US" sz="1400" dirty="0" smtClean="0"/>
              <a:t>Manufacturing and Services </a:t>
            </a:r>
          </a:p>
          <a:p>
            <a:r>
              <a:rPr lang="en-US" sz="1400" dirty="0" smtClean="0"/>
              <a:t>December 6, 2011</a:t>
            </a:r>
          </a:p>
          <a:p>
            <a:r>
              <a:rPr lang="en-US" sz="1400" dirty="0" smtClean="0">
                <a:hlinkClick r:id="rId3"/>
              </a:rPr>
              <a:t>sustainability@trade.gov</a:t>
            </a:r>
            <a:r>
              <a:rPr lang="en-US" sz="1400" dirty="0" smtClean="0"/>
              <a:t> </a:t>
            </a:r>
            <a:endParaRPr lang="en-US" sz="1400"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Approaches (continued)</a:t>
            </a:r>
            <a:endParaRPr lang="en-US" dirty="0"/>
          </a:p>
        </p:txBody>
      </p:sp>
      <p:graphicFrame>
        <p:nvGraphicFramePr>
          <p:cNvPr id="4" name="Diagram 3"/>
          <p:cNvGraphicFramePr/>
          <p:nvPr/>
        </p:nvGraphicFramePr>
        <p:xfrm>
          <a:off x="381000" y="1371600"/>
          <a:ext cx="7848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10</a:t>
            </a:fld>
            <a:endParaRPr lang="en-US"/>
          </a:p>
        </p:txBody>
      </p:sp>
    </p:spTree>
  </p:cSld>
  <p:clrMapOvr>
    <a:masterClrMapping/>
  </p:clrMapOvr>
  <p:transition spd="med">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Consumption of Renewable Energy</a:t>
            </a:r>
            <a:endParaRPr lang="en-US" dirty="0"/>
          </a:p>
        </p:txBody>
      </p:sp>
      <p:sp>
        <p:nvSpPr>
          <p:cNvPr id="3" name="Content Placeholder 2"/>
          <p:cNvSpPr>
            <a:spLocks noGrp="1"/>
          </p:cNvSpPr>
          <p:nvPr>
            <p:ph idx="1"/>
          </p:nvPr>
        </p:nvSpPr>
        <p:spPr>
          <a:xfrm>
            <a:off x="152400" y="1447800"/>
            <a:ext cx="2209800" cy="4221163"/>
          </a:xfrm>
        </p:spPr>
        <p:txBody>
          <a:bodyPr>
            <a:normAutofit/>
          </a:bodyPr>
          <a:lstStyle/>
          <a:p>
            <a:pPr>
              <a:spcAft>
                <a:spcPts val="1200"/>
              </a:spcAft>
            </a:pPr>
            <a:r>
              <a:rPr lang="en-US" sz="1800" dirty="0" smtClean="0"/>
              <a:t>Around </a:t>
            </a:r>
            <a:r>
              <a:rPr lang="en-US" sz="1800" dirty="0" smtClean="0">
                <a:solidFill>
                  <a:schemeClr val="accent5"/>
                </a:solidFill>
              </a:rPr>
              <a:t>8%</a:t>
            </a:r>
            <a:r>
              <a:rPr lang="en-US" sz="1800" dirty="0" smtClean="0"/>
              <a:t> of U.S. energy consumed comes from </a:t>
            </a:r>
            <a:r>
              <a:rPr lang="en-US" sz="1800" dirty="0" err="1" smtClean="0"/>
              <a:t>renewables</a:t>
            </a:r>
            <a:r>
              <a:rPr lang="en-US" sz="1800" dirty="0" smtClean="0"/>
              <a:t>. </a:t>
            </a:r>
          </a:p>
          <a:p>
            <a:pPr>
              <a:spcAft>
                <a:spcPts val="1200"/>
              </a:spcAft>
            </a:pPr>
            <a:r>
              <a:rPr lang="en-US" sz="1800" dirty="0" smtClean="0"/>
              <a:t>As you can see, </a:t>
            </a:r>
            <a:r>
              <a:rPr lang="en-US" sz="1800" dirty="0" smtClean="0">
                <a:solidFill>
                  <a:schemeClr val="accent5"/>
                </a:solidFill>
              </a:rPr>
              <a:t>more than 50% of renewable energy comes from biomass </a:t>
            </a:r>
            <a:r>
              <a:rPr lang="en-US" sz="1800" dirty="0" smtClean="0"/>
              <a:t>(wood, </a:t>
            </a:r>
            <a:r>
              <a:rPr lang="en-US" sz="1800" dirty="0" err="1" smtClean="0"/>
              <a:t>biofuels</a:t>
            </a:r>
            <a:r>
              <a:rPr lang="en-US" sz="1800" dirty="0" smtClean="0"/>
              <a:t>, and biomass waste)</a:t>
            </a:r>
          </a:p>
          <a:p>
            <a:endParaRPr lang="en-US" dirty="0"/>
          </a:p>
        </p:txBody>
      </p:sp>
      <p:grpSp>
        <p:nvGrpSpPr>
          <p:cNvPr id="6" name="Group 16"/>
          <p:cNvGrpSpPr/>
          <p:nvPr/>
        </p:nvGrpSpPr>
        <p:grpSpPr>
          <a:xfrm>
            <a:off x="2057400" y="1343025"/>
            <a:ext cx="7391400" cy="4600575"/>
            <a:chOff x="1524000" y="1143000"/>
            <a:chExt cx="7391400" cy="4600575"/>
          </a:xfrm>
        </p:grpSpPr>
        <p:graphicFrame>
          <p:nvGraphicFramePr>
            <p:cNvPr id="4" name="Chart 3"/>
            <p:cNvGraphicFramePr/>
            <p:nvPr/>
          </p:nvGraphicFramePr>
          <p:xfrm>
            <a:off x="1524000" y="1219200"/>
            <a:ext cx="5105400" cy="4067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105400" y="1143000"/>
            <a:ext cx="3810000" cy="460057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rot="5400000" flipH="1" flipV="1">
              <a:off x="5372100" y="2476500"/>
              <a:ext cx="1371600" cy="990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5334000" y="3886200"/>
              <a:ext cx="1447800" cy="990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124700" y="1485900"/>
              <a:ext cx="685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7315200" y="19050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7315200" y="2362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2400" y="6477000"/>
            <a:ext cx="7467600" cy="246221"/>
          </a:xfrm>
          <a:prstGeom prst="rect">
            <a:avLst/>
          </a:prstGeom>
          <a:noFill/>
        </p:spPr>
        <p:txBody>
          <a:bodyPr wrap="square" rtlCol="0">
            <a:spAutoFit/>
          </a:bodyPr>
          <a:lstStyle/>
          <a:p>
            <a:r>
              <a:rPr lang="en-US" sz="1000" baseline="30000" dirty="0" smtClean="0"/>
              <a:t>1 </a:t>
            </a:r>
            <a:r>
              <a:rPr lang="en-US" sz="1000" dirty="0" smtClean="0"/>
              <a:t>Department of Energy, Energy Information Administration, “Renewable Energy Explained”</a:t>
            </a:r>
            <a:endParaRPr lang="en-US" sz="1000" baseline="30000" dirty="0"/>
          </a:p>
        </p:txBody>
      </p:sp>
      <p:sp>
        <p:nvSpPr>
          <p:cNvPr id="13" name="Right Arrow 12">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6" name="Picture 15"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7" name="Slide Number Placeholder 16"/>
          <p:cNvSpPr>
            <a:spLocks noGrp="1"/>
          </p:cNvSpPr>
          <p:nvPr>
            <p:ph type="sldNum" sz="quarter" idx="12"/>
          </p:nvPr>
        </p:nvSpPr>
        <p:spPr/>
        <p:txBody>
          <a:bodyPr/>
          <a:lstStyle/>
          <a:p>
            <a:fld id="{197B56AA-1A1D-44A6-9AFD-24AEBEFDBFF0}" type="slidenum">
              <a:rPr lang="en-US" smtClean="0"/>
              <a:pPr/>
              <a:t>100</a:t>
            </a:fld>
            <a:endParaRPr lang="en-US"/>
          </a:p>
        </p:txBody>
      </p:sp>
    </p:spTree>
  </p:cSld>
  <p:clrMapOvr>
    <a:masterClrMapping/>
  </p:clrMapOvr>
  <p:transition spd="med">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Renewable Energy in Manufacturing</a:t>
            </a:r>
            <a:endParaRPr lang="en-US" dirty="0"/>
          </a:p>
        </p:txBody>
      </p:sp>
      <p:sp>
        <p:nvSpPr>
          <p:cNvPr id="3" name="Content Placeholder 2"/>
          <p:cNvSpPr>
            <a:spLocks noGrp="1"/>
          </p:cNvSpPr>
          <p:nvPr>
            <p:ph idx="1"/>
          </p:nvPr>
        </p:nvSpPr>
        <p:spPr>
          <a:xfrm>
            <a:off x="457200" y="990600"/>
            <a:ext cx="4800600" cy="5135563"/>
          </a:xfrm>
        </p:spPr>
        <p:txBody>
          <a:bodyPr>
            <a:normAutofit fontScale="70000" lnSpcReduction="20000"/>
          </a:bodyPr>
          <a:lstStyle/>
          <a:p>
            <a:pPr>
              <a:spcAft>
                <a:spcPts val="1200"/>
              </a:spcAft>
            </a:pPr>
            <a:r>
              <a:rPr lang="en-US" dirty="0" smtClean="0"/>
              <a:t>There is great potential for expanded use of renewable energy in manufacturing.</a:t>
            </a:r>
          </a:p>
          <a:p>
            <a:pPr>
              <a:spcAft>
                <a:spcPts val="1200"/>
              </a:spcAft>
            </a:pPr>
            <a:r>
              <a:rPr lang="en-US" dirty="0" smtClean="0"/>
              <a:t>It can be an excellent option for facilities and companies looking to reduce greenhouse gas emissions.</a:t>
            </a:r>
          </a:p>
          <a:p>
            <a:pPr>
              <a:spcAft>
                <a:spcPts val="1200"/>
              </a:spcAft>
            </a:pPr>
            <a:r>
              <a:rPr lang="en-US" dirty="0" smtClean="0"/>
              <a:t>There are numerous incentives for the use of </a:t>
            </a:r>
            <a:r>
              <a:rPr lang="en-US" dirty="0" err="1" smtClean="0"/>
              <a:t>renewables</a:t>
            </a:r>
            <a:r>
              <a:rPr lang="en-US" dirty="0" smtClean="0"/>
              <a:t>.  These will be discussed in greater detail in the next lesson.</a:t>
            </a:r>
          </a:p>
          <a:p>
            <a:pPr>
              <a:spcAft>
                <a:spcPts val="1200"/>
              </a:spcAft>
            </a:pPr>
            <a:r>
              <a:rPr lang="en-US" dirty="0" smtClean="0"/>
              <a:t>The Department of Energy has information on various renewable energy sources </a:t>
            </a:r>
            <a:r>
              <a:rPr lang="en-US" dirty="0" smtClean="0">
                <a:hlinkClick r:id="rId2"/>
              </a:rPr>
              <a:t>here</a:t>
            </a:r>
            <a:r>
              <a:rPr lang="en-US" dirty="0" smtClean="0"/>
              <a:t>.</a:t>
            </a:r>
            <a:endParaRPr lang="en-US" dirty="0"/>
          </a:p>
        </p:txBody>
      </p:sp>
      <p:graphicFrame>
        <p:nvGraphicFramePr>
          <p:cNvPr id="4" name="Diagram 3"/>
          <p:cNvGraphicFramePr/>
          <p:nvPr/>
        </p:nvGraphicFramePr>
        <p:xfrm>
          <a:off x="5257800" y="1066800"/>
          <a:ext cx="3581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6248400"/>
            <a:ext cx="7391400" cy="246221"/>
          </a:xfrm>
          <a:prstGeom prst="rect">
            <a:avLst/>
          </a:prstGeom>
          <a:noFill/>
        </p:spPr>
        <p:txBody>
          <a:bodyPr wrap="square" rtlCol="0">
            <a:spAutoFit/>
          </a:bodyPr>
          <a:lstStyle/>
          <a:p>
            <a:r>
              <a:rPr lang="en-US" sz="1000" baseline="30000" dirty="0" smtClean="0"/>
              <a:t>1 </a:t>
            </a:r>
            <a:r>
              <a:rPr lang="en-US" sz="1000" dirty="0" err="1" smtClean="0"/>
              <a:t>Bardelline</a:t>
            </a:r>
            <a:r>
              <a:rPr lang="en-US" sz="1000" dirty="0" smtClean="0"/>
              <a:t>, Jonathan, </a:t>
            </a:r>
            <a:r>
              <a:rPr lang="en-US" sz="1000" dirty="0" err="1" smtClean="0"/>
              <a:t>GreenBiz</a:t>
            </a:r>
            <a:r>
              <a:rPr lang="en-US" sz="1000" dirty="0" smtClean="0"/>
              <a:t>, “How SC Johnson Cut Its Emissions by 27% in 5 Years.” </a:t>
            </a:r>
            <a:endParaRPr lang="en-US" sz="1000" baseline="30000" dirty="0"/>
          </a:p>
        </p:txBody>
      </p:sp>
      <p:sp>
        <p:nvSpPr>
          <p:cNvPr id="6" name="Right Arrow 5">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101</a:t>
            </a:fld>
            <a:endParaRPr lang="en-US"/>
          </a:p>
        </p:txBody>
      </p:sp>
    </p:spTree>
  </p:cSld>
  <p:clrMapOvr>
    <a:masterClrMapping/>
  </p:clrMapOvr>
  <p:transition spd="med">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Your Use of Renewable Energy</a:t>
            </a:r>
            <a:endParaRPr lang="en-US" dirty="0"/>
          </a:p>
        </p:txBody>
      </p:sp>
      <p:sp>
        <p:nvSpPr>
          <p:cNvPr id="3" name="Content Placeholder 2"/>
          <p:cNvSpPr>
            <a:spLocks noGrp="1"/>
          </p:cNvSpPr>
          <p:nvPr>
            <p:ph idx="1"/>
          </p:nvPr>
        </p:nvSpPr>
        <p:spPr>
          <a:xfrm>
            <a:off x="457200" y="990600"/>
            <a:ext cx="6019800" cy="5135563"/>
          </a:xfrm>
        </p:spPr>
        <p:txBody>
          <a:bodyPr>
            <a:normAutofit fontScale="62500" lnSpcReduction="20000"/>
          </a:bodyPr>
          <a:lstStyle/>
          <a:p>
            <a:pPr>
              <a:spcAft>
                <a:spcPts val="1200"/>
              </a:spcAft>
            </a:pPr>
            <a:r>
              <a:rPr lang="en-US" dirty="0" smtClean="0"/>
              <a:t>The </a:t>
            </a:r>
            <a:r>
              <a:rPr lang="en-US" dirty="0" smtClean="0">
                <a:hlinkClick r:id="rId2"/>
              </a:rPr>
              <a:t>Green Power Partnership</a:t>
            </a:r>
            <a:r>
              <a:rPr lang="en-US" dirty="0" smtClean="0"/>
              <a:t> from the EPA is a national voluntary program that offers advice, tools, and other support for the purchase of renewable energy.</a:t>
            </a:r>
          </a:p>
          <a:p>
            <a:pPr>
              <a:spcAft>
                <a:spcPts val="1200"/>
              </a:spcAft>
            </a:pPr>
            <a:r>
              <a:rPr lang="en-US" dirty="0" smtClean="0"/>
              <a:t>They have produced a </a:t>
            </a:r>
            <a:r>
              <a:rPr lang="en-US" dirty="0" smtClean="0">
                <a:hlinkClick r:id="rId3"/>
              </a:rPr>
              <a:t>guide</a:t>
            </a:r>
            <a:r>
              <a:rPr lang="en-US" dirty="0" smtClean="0"/>
              <a:t> to purchasing greener power.</a:t>
            </a:r>
          </a:p>
          <a:p>
            <a:pPr>
              <a:spcAft>
                <a:spcPts val="1200"/>
              </a:spcAft>
            </a:pPr>
            <a:r>
              <a:rPr lang="en-US" dirty="0" smtClean="0"/>
              <a:t>Check with your </a:t>
            </a:r>
            <a:r>
              <a:rPr lang="en-US" dirty="0" smtClean="0">
                <a:solidFill>
                  <a:schemeClr val="accent5"/>
                </a:solidFill>
              </a:rPr>
              <a:t>utility</a:t>
            </a:r>
            <a:r>
              <a:rPr lang="en-US" dirty="0" smtClean="0"/>
              <a:t> to see if there are renewable options when you purchase electricity.</a:t>
            </a:r>
            <a:r>
              <a:rPr lang="en-US" baseline="30000" dirty="0" smtClean="0"/>
              <a:t>1</a:t>
            </a:r>
            <a:endParaRPr lang="en-US" dirty="0" smtClean="0"/>
          </a:p>
          <a:p>
            <a:pPr lvl="1">
              <a:spcAft>
                <a:spcPts val="600"/>
              </a:spcAft>
            </a:pPr>
            <a:r>
              <a:rPr lang="en-US" dirty="0" smtClean="0"/>
              <a:t>Fixed energy quantity blocks</a:t>
            </a:r>
          </a:p>
          <a:p>
            <a:pPr lvl="1">
              <a:spcAft>
                <a:spcPts val="600"/>
              </a:spcAft>
            </a:pPr>
            <a:r>
              <a:rPr lang="en-US" dirty="0" smtClean="0"/>
              <a:t>Percentage of monthly use</a:t>
            </a:r>
          </a:p>
          <a:p>
            <a:pPr lvl="1">
              <a:spcAft>
                <a:spcPts val="600"/>
              </a:spcAft>
            </a:pPr>
            <a:r>
              <a:rPr lang="en-US" dirty="0" smtClean="0"/>
              <a:t>Long-term fixed price contracts</a:t>
            </a:r>
          </a:p>
          <a:p>
            <a:pPr lvl="1">
              <a:spcAft>
                <a:spcPts val="600"/>
              </a:spcAft>
            </a:pPr>
            <a:r>
              <a:rPr lang="en-US" dirty="0" smtClean="0"/>
              <a:t>Renewable energy certificates</a:t>
            </a:r>
          </a:p>
          <a:p>
            <a:pPr>
              <a:spcAft>
                <a:spcPts val="1200"/>
              </a:spcAft>
            </a:pPr>
            <a:r>
              <a:rPr lang="en-US" dirty="0" smtClean="0"/>
              <a:t>You can also consider </a:t>
            </a:r>
            <a:r>
              <a:rPr lang="en-US" dirty="0" smtClean="0">
                <a:solidFill>
                  <a:schemeClr val="accent5"/>
                </a:solidFill>
              </a:rPr>
              <a:t>on-site renewable generation </a:t>
            </a:r>
            <a:r>
              <a:rPr lang="en-US" dirty="0" smtClean="0"/>
              <a:t>from things like wind turbines, solar panels, and biomass boilers.</a:t>
            </a:r>
          </a:p>
        </p:txBody>
      </p:sp>
      <p:pic>
        <p:nvPicPr>
          <p:cNvPr id="2052" name="Picture 4" descr="C:\Documents and Settings\Morgan Barr\Local Settings\Temporary Internet Files\Content.IE5\YG4QKXWE\MC900014499[1].wmf"/>
          <p:cNvPicPr>
            <a:picLocks noChangeAspect="1" noChangeArrowheads="1"/>
          </p:cNvPicPr>
          <p:nvPr/>
        </p:nvPicPr>
        <p:blipFill>
          <a:blip r:embed="rId4" cstate="print"/>
          <a:srcRect/>
          <a:stretch>
            <a:fillRect/>
          </a:stretch>
        </p:blipFill>
        <p:spPr bwMode="auto">
          <a:xfrm>
            <a:off x="6477000" y="990600"/>
            <a:ext cx="2455164" cy="920801"/>
          </a:xfrm>
          <a:prstGeom prst="rect">
            <a:avLst/>
          </a:prstGeom>
          <a:noFill/>
        </p:spPr>
      </p:pic>
      <p:sp>
        <p:nvSpPr>
          <p:cNvPr id="8" name="TextBox 7"/>
          <p:cNvSpPr txBox="1"/>
          <p:nvPr/>
        </p:nvSpPr>
        <p:spPr>
          <a:xfrm>
            <a:off x="76200" y="6324600"/>
            <a:ext cx="6553200" cy="400110"/>
          </a:xfrm>
          <a:prstGeom prst="rect">
            <a:avLst/>
          </a:prstGeom>
          <a:noFill/>
        </p:spPr>
        <p:txBody>
          <a:bodyPr wrap="square" rtlCol="0">
            <a:spAutoFit/>
          </a:bodyPr>
          <a:lstStyle/>
          <a:p>
            <a:r>
              <a:rPr lang="en-US" sz="1000" baseline="30000" dirty="0" smtClean="0"/>
              <a:t>1 </a:t>
            </a:r>
            <a:r>
              <a:rPr lang="en-US" sz="1000" dirty="0" smtClean="0"/>
              <a:t>Department of Energy and EPA Green Power Partnership, “Guide to Purchasing Green Power: Renewable Electricity, Renewable Energy Certificates, and On-Site Renewable Generation.” </a:t>
            </a:r>
            <a:endParaRPr lang="en-US" sz="1000" baseline="30000" dirty="0"/>
          </a:p>
        </p:txBody>
      </p:sp>
      <p:sp>
        <p:nvSpPr>
          <p:cNvPr id="6" name="Right Arrow 5">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102</a:t>
            </a:fld>
            <a:endParaRPr lang="en-US"/>
          </a:p>
        </p:txBody>
      </p:sp>
    </p:spTree>
  </p:cSld>
  <p:clrMapOvr>
    <a:masterClrMapping/>
  </p:clrMapOvr>
  <p:transition spd="med">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Checklist</a:t>
            </a:r>
            <a:endParaRPr lang="en-US" dirty="0"/>
          </a:p>
        </p:txBody>
      </p:sp>
      <p:sp>
        <p:nvSpPr>
          <p:cNvPr id="3" name="Content Placeholder 2"/>
          <p:cNvSpPr>
            <a:spLocks noGrp="1"/>
          </p:cNvSpPr>
          <p:nvPr>
            <p:ph idx="1"/>
          </p:nvPr>
        </p:nvSpPr>
        <p:spPr>
          <a:xfrm>
            <a:off x="457200" y="990600"/>
            <a:ext cx="8229600" cy="5135563"/>
          </a:xfrm>
        </p:spPr>
        <p:txBody>
          <a:bodyPr>
            <a:noAutofit/>
          </a:bodyPr>
          <a:lstStyle/>
          <a:p>
            <a:r>
              <a:rPr lang="en-US" sz="1400" dirty="0" smtClean="0"/>
              <a:t>Implement an energy management system</a:t>
            </a:r>
          </a:p>
          <a:p>
            <a:r>
              <a:rPr lang="en-US" sz="1400" dirty="0" smtClean="0"/>
              <a:t>Assess your energy performance</a:t>
            </a:r>
          </a:p>
          <a:p>
            <a:pPr lvl="1"/>
            <a:r>
              <a:rPr lang="en-US" sz="1400" dirty="0" smtClean="0"/>
              <a:t>Gather energy data</a:t>
            </a:r>
          </a:p>
          <a:p>
            <a:pPr lvl="2"/>
            <a:r>
              <a:rPr lang="en-US" sz="1400" dirty="0" smtClean="0"/>
              <a:t>By volume (convert to BTUs) and by value</a:t>
            </a:r>
          </a:p>
          <a:p>
            <a:pPr lvl="2"/>
            <a:r>
              <a:rPr lang="en-US" sz="1400" dirty="0" smtClean="0"/>
              <a:t>Make sure you understand all your energy costs and how they appear on your bill</a:t>
            </a:r>
          </a:p>
          <a:p>
            <a:pPr lvl="1"/>
            <a:r>
              <a:rPr lang="en-US" sz="1400" dirty="0" smtClean="0"/>
              <a:t>Establish your baseline so you have a point for starting measurement</a:t>
            </a:r>
          </a:p>
          <a:p>
            <a:pPr lvl="1"/>
            <a:r>
              <a:rPr lang="en-US" sz="1400" dirty="0" smtClean="0"/>
              <a:t>Analyze your usage patterns</a:t>
            </a:r>
          </a:p>
          <a:p>
            <a:pPr lvl="2"/>
            <a:r>
              <a:rPr lang="en-US" sz="1400" dirty="0" smtClean="0"/>
              <a:t>learn about where you are using the energy and for what purposes</a:t>
            </a:r>
          </a:p>
          <a:p>
            <a:pPr lvl="2"/>
            <a:r>
              <a:rPr lang="en-US" sz="1400" dirty="0" smtClean="0"/>
              <a:t>Use available data tools to measure your energy use</a:t>
            </a:r>
          </a:p>
          <a:p>
            <a:pPr lvl="1"/>
            <a:r>
              <a:rPr lang="en-US" sz="1400" dirty="0" smtClean="0"/>
              <a:t>Benchmark </a:t>
            </a:r>
          </a:p>
          <a:p>
            <a:pPr lvl="2"/>
            <a:r>
              <a:rPr lang="en-US" sz="1400" dirty="0" smtClean="0"/>
              <a:t>Compare your performance to other facilities, companies, or the industry</a:t>
            </a:r>
          </a:p>
          <a:p>
            <a:pPr lvl="1"/>
            <a:r>
              <a:rPr lang="en-US" sz="1400" dirty="0" smtClean="0"/>
              <a:t>Assess for opportunities</a:t>
            </a:r>
          </a:p>
          <a:p>
            <a:pPr lvl="2"/>
            <a:r>
              <a:rPr lang="en-US" sz="1400" dirty="0" smtClean="0"/>
              <a:t>Have an energy audit conducted by a qualified energy professional or conduct an energy audit using available guides</a:t>
            </a:r>
          </a:p>
          <a:p>
            <a:pPr lvl="2"/>
            <a:r>
              <a:rPr lang="en-US" sz="1400" dirty="0" smtClean="0"/>
              <a:t>Focus on areas that use a lot of energy: process heating, machine drives and motors, lighting, HVAC, steam systems and compressed air system</a:t>
            </a:r>
          </a:p>
          <a:p>
            <a:pPr lvl="2"/>
            <a:r>
              <a:rPr lang="en-US" sz="1400" dirty="0" smtClean="0"/>
              <a:t>There are a number of common opportunities and technology solutions.  Refer to DOE assessment databases and guides to learn more about common opportunities for manufacturers. </a:t>
            </a:r>
          </a:p>
          <a:p>
            <a:r>
              <a:rPr lang="en-US" sz="1400" dirty="0" smtClean="0"/>
              <a:t>Consider using renewable energy as another way of reducing your impact from energy use</a:t>
            </a:r>
            <a:endParaRPr lang="en-US" sz="1400" dirty="0"/>
          </a:p>
        </p:txBody>
      </p:sp>
      <p:pic>
        <p:nvPicPr>
          <p:cNvPr id="8193" name="Picture 1" descr="C:\Documents and Settings\Morgan Barr\Local Settings\Temporary Internet Files\Content.IE5\0KUJTW0W\MCj04315850000[1].png"/>
          <p:cNvPicPr>
            <a:picLocks noChangeAspect="1" noChangeArrowheads="1"/>
          </p:cNvPicPr>
          <p:nvPr/>
        </p:nvPicPr>
        <p:blipFill>
          <a:blip r:embed="rId2" cstate="print"/>
          <a:srcRect/>
          <a:stretch>
            <a:fillRect/>
          </a:stretch>
        </p:blipFill>
        <p:spPr bwMode="auto">
          <a:xfrm>
            <a:off x="7010400" y="0"/>
            <a:ext cx="1828572" cy="1828572"/>
          </a:xfrm>
          <a:prstGeom prst="rect">
            <a:avLst/>
          </a:prstGeom>
          <a:noFill/>
        </p:spPr>
      </p:pic>
      <p:sp>
        <p:nvSpPr>
          <p:cNvPr id="5" name="Right Arrow 4">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103</a:t>
            </a:fld>
            <a:endParaRPr lang="en-US"/>
          </a:p>
        </p:txBody>
      </p:sp>
    </p:spTree>
  </p:cSld>
  <p:clrMapOvr>
    <a:masterClrMapping/>
  </p:clrMapOvr>
  <p:transition spd="med">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Help</a:t>
            </a:r>
            <a:endParaRPr lang="en-US" dirty="0"/>
          </a:p>
        </p:txBody>
      </p:sp>
      <p:sp>
        <p:nvSpPr>
          <p:cNvPr id="3" name="Content Placeholder 2"/>
          <p:cNvSpPr>
            <a:spLocks noGrp="1"/>
          </p:cNvSpPr>
          <p:nvPr>
            <p:ph idx="1"/>
          </p:nvPr>
        </p:nvSpPr>
        <p:spPr>
          <a:xfrm>
            <a:off x="457200" y="990600"/>
            <a:ext cx="7467600" cy="3429000"/>
          </a:xfrm>
        </p:spPr>
        <p:txBody>
          <a:bodyPr>
            <a:normAutofit fontScale="47500" lnSpcReduction="20000"/>
          </a:bodyPr>
          <a:lstStyle/>
          <a:p>
            <a:pPr>
              <a:spcAft>
                <a:spcPts val="1200"/>
              </a:spcAft>
            </a:pPr>
            <a:r>
              <a:rPr lang="en-US" dirty="0" smtClean="0"/>
              <a:t>The Department of Energy </a:t>
            </a:r>
            <a:r>
              <a:rPr lang="en-US" dirty="0" smtClean="0">
                <a:hlinkClick r:id="rId2"/>
              </a:rPr>
              <a:t>Industrial Technologies Program</a:t>
            </a:r>
            <a:r>
              <a:rPr lang="en-US" dirty="0" smtClean="0"/>
              <a:t> has a variety of resources to help you: </a:t>
            </a:r>
          </a:p>
          <a:p>
            <a:pPr lvl="1">
              <a:spcAft>
                <a:spcPts val="600"/>
              </a:spcAft>
            </a:pPr>
            <a:r>
              <a:rPr lang="en-US" dirty="0" smtClean="0"/>
              <a:t>conduct energy audits,  </a:t>
            </a:r>
          </a:p>
          <a:p>
            <a:pPr lvl="1">
              <a:spcAft>
                <a:spcPts val="600"/>
              </a:spcAft>
            </a:pPr>
            <a:r>
              <a:rPr lang="en-US" dirty="0" smtClean="0"/>
              <a:t>identify opportunities and technologies that can help with energy efficiency, </a:t>
            </a:r>
          </a:p>
          <a:p>
            <a:pPr lvl="1">
              <a:spcAft>
                <a:spcPts val="600"/>
              </a:spcAft>
            </a:pPr>
            <a:r>
              <a:rPr lang="en-US" dirty="0" smtClean="0"/>
              <a:t>learn about issues that affect specific energy intensive industries and </a:t>
            </a:r>
          </a:p>
          <a:p>
            <a:pPr lvl="1">
              <a:spcAft>
                <a:spcPts val="600"/>
              </a:spcAft>
            </a:pPr>
            <a:r>
              <a:rPr lang="en-US" dirty="0" smtClean="0"/>
              <a:t>find information on crosscutting issues that affect many industries such as process heating,  CHP, motor systems, steam and consumption.</a:t>
            </a:r>
          </a:p>
          <a:p>
            <a:pPr>
              <a:spcAft>
                <a:spcPts val="1200"/>
              </a:spcAft>
            </a:pPr>
            <a:r>
              <a:rPr lang="en-US" dirty="0" smtClean="0"/>
              <a:t>Local utilities often have energy efficiency programs</a:t>
            </a:r>
          </a:p>
          <a:p>
            <a:pPr>
              <a:spcAft>
                <a:spcPts val="1200"/>
              </a:spcAft>
            </a:pPr>
            <a:r>
              <a:rPr lang="en-US" dirty="0" smtClean="0"/>
              <a:t>Contact your state’s department of energy </a:t>
            </a:r>
          </a:p>
          <a:p>
            <a:pPr>
              <a:spcAft>
                <a:spcPts val="1200"/>
              </a:spcAft>
            </a:pPr>
            <a:r>
              <a:rPr lang="en-US" dirty="0" smtClean="0"/>
              <a:t>The </a:t>
            </a:r>
            <a:r>
              <a:rPr lang="en-US" dirty="0" smtClean="0">
                <a:hlinkClick r:id="rId3"/>
              </a:rPr>
              <a:t>Green Power Partnership</a:t>
            </a:r>
            <a:r>
              <a:rPr lang="en-US" dirty="0" smtClean="0"/>
              <a:t> can help you purchase renewable energy</a:t>
            </a:r>
          </a:p>
        </p:txBody>
      </p:sp>
      <p:graphicFrame>
        <p:nvGraphicFramePr>
          <p:cNvPr id="6" name="Diagram 5"/>
          <p:cNvGraphicFramePr/>
          <p:nvPr/>
        </p:nvGraphicFramePr>
        <p:xfrm>
          <a:off x="381000" y="4572000"/>
          <a:ext cx="3810000" cy="193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C:\Users\Morgan\AppData\Local\Microsoft\Windows\Temporary Internet Files\Content.IE5\P8TQ053Y\MC900432556[1].png"/>
          <p:cNvPicPr>
            <a:picLocks noChangeAspect="1" noChangeArrowheads="1"/>
          </p:cNvPicPr>
          <p:nvPr/>
        </p:nvPicPr>
        <p:blipFill>
          <a:blip r:embed="rId9" cstate="print"/>
          <a:srcRect/>
          <a:stretch>
            <a:fillRect/>
          </a:stretch>
        </p:blipFill>
        <p:spPr bwMode="auto">
          <a:xfrm>
            <a:off x="7391400" y="0"/>
            <a:ext cx="1447800" cy="1447800"/>
          </a:xfrm>
          <a:prstGeom prst="rect">
            <a:avLst/>
          </a:prstGeom>
          <a:noFill/>
        </p:spPr>
      </p:pic>
      <p:sp>
        <p:nvSpPr>
          <p:cNvPr id="9" name="Right Arrow 8">
            <a:hlinkClick r:id="rId10"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pic>
        <p:nvPicPr>
          <p:cNvPr id="10" name="Picture 9"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104</a:t>
            </a:fld>
            <a:endParaRPr lang="en-US"/>
          </a:p>
        </p:txBody>
      </p:sp>
    </p:spTree>
  </p:cSld>
  <p:clrMapOvr>
    <a:masterClrMapping/>
  </p:clrMapOvr>
  <p:transition spd="med">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Use and Waste</a:t>
            </a:r>
            <a:endParaRPr lang="en-US" dirty="0"/>
          </a:p>
        </p:txBody>
      </p:sp>
      <p:sp>
        <p:nvSpPr>
          <p:cNvPr id="3" name="Content Placeholder 2"/>
          <p:cNvSpPr>
            <a:spLocks noGrp="1"/>
          </p:cNvSpPr>
          <p:nvPr>
            <p:ph idx="1"/>
          </p:nvPr>
        </p:nvSpPr>
        <p:spPr>
          <a:xfrm>
            <a:off x="457200" y="990600"/>
            <a:ext cx="5791200" cy="5135563"/>
          </a:xfrm>
        </p:spPr>
        <p:txBody>
          <a:bodyPr>
            <a:normAutofit fontScale="77500" lnSpcReduction="20000"/>
          </a:bodyPr>
          <a:lstStyle/>
          <a:p>
            <a:pPr>
              <a:spcAft>
                <a:spcPts val="1200"/>
              </a:spcAft>
            </a:pPr>
            <a:r>
              <a:rPr lang="en-US" dirty="0" smtClean="0"/>
              <a:t>Most of the materials we use are not renewable, and many are wasted before they are even turned into products.</a:t>
            </a:r>
          </a:p>
          <a:p>
            <a:pPr>
              <a:spcAft>
                <a:spcPts val="1200"/>
              </a:spcAft>
            </a:pPr>
            <a:r>
              <a:rPr lang="en-US" dirty="0" smtClean="0"/>
              <a:t>Any material your company uses that is in </a:t>
            </a:r>
            <a:r>
              <a:rPr lang="en-US" dirty="0" smtClean="0">
                <a:solidFill>
                  <a:schemeClr val="accent5"/>
                </a:solidFill>
              </a:rPr>
              <a:t>excess of what is needed for a product</a:t>
            </a:r>
            <a:r>
              <a:rPr lang="en-US" dirty="0" smtClean="0"/>
              <a:t> is considered an environmental waste and should be targeted for reduction or elimination.</a:t>
            </a:r>
            <a:r>
              <a:rPr lang="en-US" baseline="30000" dirty="0" smtClean="0"/>
              <a:t>1</a:t>
            </a:r>
          </a:p>
          <a:p>
            <a:pPr>
              <a:spcAft>
                <a:spcPts val="1200"/>
              </a:spcAft>
            </a:pPr>
            <a:r>
              <a:rPr lang="en-US" dirty="0" smtClean="0"/>
              <a:t>Decreasing the amount of material used and the waste created can lower costs through increased efficiency. </a:t>
            </a:r>
          </a:p>
        </p:txBody>
      </p:sp>
      <p:sp>
        <p:nvSpPr>
          <p:cNvPr id="4" name="TextBox 3"/>
          <p:cNvSpPr txBox="1"/>
          <p:nvPr/>
        </p:nvSpPr>
        <p:spPr>
          <a:xfrm>
            <a:off x="152400" y="6459379"/>
            <a:ext cx="7772400" cy="246221"/>
          </a:xfrm>
          <a:prstGeom prst="rect">
            <a:avLst/>
          </a:prstGeom>
          <a:noFill/>
        </p:spPr>
        <p:txBody>
          <a:bodyPr wrap="square" rtlCol="0">
            <a:spAutoFit/>
          </a:bodyPr>
          <a:lstStyle/>
          <a:p>
            <a:r>
              <a:rPr lang="en-US" sz="1000" baseline="30000" dirty="0" smtClean="0"/>
              <a:t>1</a:t>
            </a:r>
            <a:r>
              <a:rPr lang="en-US" sz="1000" dirty="0" smtClean="0"/>
              <a:t>  EPA, “Lean and Environment Toolkit”</a:t>
            </a:r>
          </a:p>
        </p:txBody>
      </p:sp>
      <p:pic>
        <p:nvPicPr>
          <p:cNvPr id="1027" name="Picture 3" descr="C:\Documents and Settings\Morgan Barr\Local Settings\Temporary Internet Files\Content.IE5\TSITAL1N\MC900055056[1].wmf"/>
          <p:cNvPicPr>
            <a:picLocks noChangeAspect="1" noChangeArrowheads="1"/>
          </p:cNvPicPr>
          <p:nvPr/>
        </p:nvPicPr>
        <p:blipFill>
          <a:blip r:embed="rId2" cstate="print"/>
          <a:srcRect/>
          <a:stretch>
            <a:fillRect/>
          </a:stretch>
        </p:blipFill>
        <p:spPr bwMode="auto">
          <a:xfrm>
            <a:off x="7285890" y="533401"/>
            <a:ext cx="1654407" cy="1600200"/>
          </a:xfrm>
          <a:prstGeom prst="rect">
            <a:avLst/>
          </a:prstGeom>
          <a:noFill/>
        </p:spPr>
      </p:pic>
      <p:sp>
        <p:nvSpPr>
          <p:cNvPr id="6" name="Rounded Rectangle 5"/>
          <p:cNvSpPr/>
          <p:nvPr/>
        </p:nvSpPr>
        <p:spPr>
          <a:xfrm>
            <a:off x="6324600" y="2590800"/>
            <a:ext cx="2362200" cy="3200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t>Examples of Costs from waste:</a:t>
            </a:r>
          </a:p>
          <a:p>
            <a:pPr algn="ctr"/>
            <a:endParaRPr lang="en-US" sz="1400" b="1" dirty="0" smtClean="0"/>
          </a:p>
          <a:p>
            <a:pPr marL="231775" indent="-231775">
              <a:buFont typeface="Arial" pitchFamily="34" charset="0"/>
              <a:buChar char="•"/>
            </a:pPr>
            <a:r>
              <a:rPr lang="en-US" sz="1400" dirty="0" smtClean="0"/>
              <a:t>Lost materials</a:t>
            </a:r>
          </a:p>
          <a:p>
            <a:pPr marL="231775" indent="-231775">
              <a:buFont typeface="Arial" pitchFamily="34" charset="0"/>
              <a:buChar char="•"/>
            </a:pPr>
            <a:r>
              <a:rPr lang="en-US" sz="1400" dirty="0" smtClean="0"/>
              <a:t>Tipping fees</a:t>
            </a:r>
          </a:p>
          <a:p>
            <a:pPr marL="231775" indent="-231775">
              <a:buFont typeface="Arial" pitchFamily="34" charset="0"/>
              <a:buChar char="•"/>
            </a:pPr>
            <a:r>
              <a:rPr lang="en-US" sz="1400" dirty="0" smtClean="0"/>
              <a:t>Trucking fees</a:t>
            </a:r>
          </a:p>
          <a:p>
            <a:pPr marL="231775" indent="-231775">
              <a:buFont typeface="Arial" pitchFamily="34" charset="0"/>
              <a:buChar char="•"/>
            </a:pPr>
            <a:r>
              <a:rPr lang="en-US" sz="1400" dirty="0" smtClean="0"/>
              <a:t>Protective gear</a:t>
            </a:r>
          </a:p>
          <a:p>
            <a:pPr marL="231775" indent="-231775">
              <a:buFont typeface="Arial" pitchFamily="34" charset="0"/>
              <a:buChar char="•"/>
            </a:pPr>
            <a:r>
              <a:rPr lang="en-US" sz="1400" dirty="0" smtClean="0"/>
              <a:t>Labor</a:t>
            </a:r>
          </a:p>
          <a:p>
            <a:pPr marL="231775" indent="-231775">
              <a:buFont typeface="Arial" pitchFamily="34" charset="0"/>
              <a:buChar char="•"/>
            </a:pPr>
            <a:r>
              <a:rPr lang="en-US" sz="1400" dirty="0" smtClean="0"/>
              <a:t>Storage and clean-up</a:t>
            </a:r>
          </a:p>
          <a:p>
            <a:pPr marL="231775" indent="-231775">
              <a:buFont typeface="Arial" pitchFamily="34" charset="0"/>
              <a:buChar char="•"/>
            </a:pPr>
            <a:r>
              <a:rPr lang="en-US" sz="1400" dirty="0" smtClean="0"/>
              <a:t>Contracting fees</a:t>
            </a:r>
          </a:p>
          <a:p>
            <a:pPr marL="231775" indent="-231775">
              <a:buFont typeface="Arial" pitchFamily="34" charset="0"/>
              <a:buChar char="•"/>
            </a:pPr>
            <a:r>
              <a:rPr lang="en-US" sz="1400" dirty="0" smtClean="0"/>
              <a:t>Permit fees</a:t>
            </a:r>
          </a:p>
          <a:p>
            <a:pPr algn="ctr"/>
            <a:endParaRPr lang="en-US" sz="1400" dirty="0"/>
          </a:p>
        </p:txBody>
      </p:sp>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105</a:t>
            </a:fld>
            <a:endParaRPr lang="en-US"/>
          </a:p>
        </p:txBody>
      </p:sp>
    </p:spTree>
  </p:cSld>
  <p:clrMapOvr>
    <a:masterClrMapping/>
  </p:clrMapOvr>
  <p:transition spd="med">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Use in the U.S.</a:t>
            </a:r>
            <a:endParaRPr lang="en-US" dirty="0"/>
          </a:p>
        </p:txBody>
      </p:sp>
      <p:sp>
        <p:nvSpPr>
          <p:cNvPr id="3" name="Content Placeholder 2"/>
          <p:cNvSpPr>
            <a:spLocks noGrp="1"/>
          </p:cNvSpPr>
          <p:nvPr>
            <p:ph idx="1"/>
          </p:nvPr>
        </p:nvSpPr>
        <p:spPr>
          <a:xfrm>
            <a:off x="304800" y="990600"/>
            <a:ext cx="3581400" cy="2590799"/>
          </a:xfrm>
        </p:spPr>
        <p:txBody>
          <a:bodyPr>
            <a:normAutofit lnSpcReduction="10000"/>
          </a:bodyPr>
          <a:lstStyle/>
          <a:p>
            <a:pPr marL="0" indent="1588">
              <a:buNone/>
            </a:pPr>
            <a:r>
              <a:rPr lang="en-US" sz="1400" dirty="0" smtClean="0"/>
              <a:t>The amount of materials used in the U.S. economy has increased dramatically since 1900 (see figure 4).  </a:t>
            </a:r>
          </a:p>
          <a:p>
            <a:pPr marL="0" indent="1588">
              <a:buNone/>
            </a:pPr>
            <a:endParaRPr lang="en-US" sz="1400" dirty="0" smtClean="0"/>
          </a:p>
          <a:p>
            <a:pPr marL="0" indent="1588">
              <a:buNone/>
            </a:pPr>
            <a:r>
              <a:rPr lang="en-US" sz="1400" dirty="0" smtClean="0"/>
              <a:t>At the same time, the percentage of materials used that are nonrenewable has increased over time (see figure 3).</a:t>
            </a:r>
          </a:p>
          <a:p>
            <a:pPr marL="0" indent="1588">
              <a:buNone/>
            </a:pPr>
            <a:endParaRPr lang="en-US" sz="1400" dirty="0" smtClean="0"/>
          </a:p>
          <a:p>
            <a:pPr marL="0" indent="1588">
              <a:buNone/>
            </a:pPr>
            <a:r>
              <a:rPr lang="en-US" sz="1400" dirty="0" smtClean="0"/>
              <a:t>So, over time, the United States has increased its use of materials and particularly, its use of nonrenewable materials.  </a:t>
            </a:r>
          </a:p>
          <a:p>
            <a:pPr marL="0" indent="1588">
              <a:buNone/>
            </a:pPr>
            <a:endParaRPr lang="en-US" sz="1400" dirty="0" smtClean="0"/>
          </a:p>
          <a:p>
            <a:pPr marL="0" indent="1588">
              <a:buNone/>
            </a:pPr>
            <a:endParaRPr lang="en-US" sz="1400" dirty="0" smtClean="0"/>
          </a:p>
        </p:txBody>
      </p:sp>
      <p:sp>
        <p:nvSpPr>
          <p:cNvPr id="8" name="TextBox 7"/>
          <p:cNvSpPr txBox="1"/>
          <p:nvPr/>
        </p:nvSpPr>
        <p:spPr>
          <a:xfrm>
            <a:off x="3657600" y="6019800"/>
            <a:ext cx="2895600" cy="338554"/>
          </a:xfrm>
          <a:prstGeom prst="rect">
            <a:avLst/>
          </a:prstGeom>
          <a:noFill/>
        </p:spPr>
        <p:txBody>
          <a:bodyPr wrap="square" rtlCol="0">
            <a:spAutoFit/>
          </a:bodyPr>
          <a:lstStyle/>
          <a:p>
            <a:pPr marL="228600" indent="-228600"/>
            <a:r>
              <a:rPr lang="en-US" sz="800" dirty="0" smtClean="0"/>
              <a:t>Figure 3: USGS, Materials in the Economy</a:t>
            </a:r>
          </a:p>
          <a:p>
            <a:pPr marL="228600" indent="-228600"/>
            <a:r>
              <a:rPr lang="en-US" sz="800" dirty="0" smtClean="0"/>
              <a:t>Figure 4: USGS, Materials in the Economy</a:t>
            </a:r>
            <a:endParaRPr lang="en-US" sz="800" dirty="0"/>
          </a:p>
        </p:txBody>
      </p:sp>
      <p:pic>
        <p:nvPicPr>
          <p:cNvPr id="1026" name="Picture 2"/>
          <p:cNvPicPr>
            <a:picLocks noChangeAspect="1" noChangeArrowheads="1"/>
          </p:cNvPicPr>
          <p:nvPr/>
        </p:nvPicPr>
        <p:blipFill>
          <a:blip r:embed="rId3" cstate="print"/>
          <a:srcRect/>
          <a:stretch>
            <a:fillRect/>
          </a:stretch>
        </p:blipFill>
        <p:spPr bwMode="auto">
          <a:xfrm>
            <a:off x="4191000" y="990600"/>
            <a:ext cx="4338917" cy="299033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5800" y="3810000"/>
            <a:ext cx="2797305" cy="2550763"/>
          </a:xfrm>
          <a:prstGeom prst="rect">
            <a:avLst/>
          </a:prstGeom>
          <a:noFill/>
          <a:ln w="9525">
            <a:noFill/>
            <a:miter lim="800000"/>
            <a:headEnd/>
            <a:tailEnd/>
          </a:ln>
        </p:spPr>
      </p:pic>
      <p:sp>
        <p:nvSpPr>
          <p:cNvPr id="7" name="Right Arrow 6">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106</a:t>
            </a:fld>
            <a:endParaRPr lang="en-US"/>
          </a:p>
        </p:txBody>
      </p:sp>
    </p:spTree>
  </p:cSld>
  <p:clrMapOvr>
    <a:masterClrMapping/>
  </p:clrMapOvr>
  <p:transition spd="med">
    <p:fade thruBlk="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in the U.S.</a:t>
            </a:r>
            <a:endParaRPr lang="en-US" dirty="0"/>
          </a:p>
        </p:txBody>
      </p:sp>
      <p:sp>
        <p:nvSpPr>
          <p:cNvPr id="3" name="Content Placeholder 2"/>
          <p:cNvSpPr>
            <a:spLocks noGrp="1"/>
          </p:cNvSpPr>
          <p:nvPr>
            <p:ph idx="1"/>
          </p:nvPr>
        </p:nvSpPr>
        <p:spPr>
          <a:xfrm>
            <a:off x="457200" y="990600"/>
            <a:ext cx="3886200" cy="5135563"/>
          </a:xfrm>
        </p:spPr>
        <p:txBody>
          <a:bodyPr>
            <a:normAutofit fontScale="77500" lnSpcReduction="20000"/>
          </a:bodyPr>
          <a:lstStyle/>
          <a:p>
            <a:pPr>
              <a:spcAft>
                <a:spcPts val="1200"/>
              </a:spcAft>
            </a:pPr>
            <a:r>
              <a:rPr lang="en-US" dirty="0" smtClean="0"/>
              <a:t>In 2009, the U.S. produced more than </a:t>
            </a:r>
            <a:r>
              <a:rPr lang="en-US" dirty="0" smtClean="0">
                <a:solidFill>
                  <a:schemeClr val="accent5"/>
                </a:solidFill>
              </a:rPr>
              <a:t>240 million tons </a:t>
            </a:r>
            <a:r>
              <a:rPr lang="en-US" dirty="0" smtClean="0"/>
              <a:t>of municipal solid waste.</a:t>
            </a:r>
          </a:p>
          <a:p>
            <a:pPr>
              <a:spcAft>
                <a:spcPts val="1200"/>
              </a:spcAft>
            </a:pPr>
            <a:r>
              <a:rPr lang="en-US" dirty="0" smtClean="0">
                <a:solidFill>
                  <a:schemeClr val="accent5"/>
                </a:solidFill>
              </a:rPr>
              <a:t>Only 33.8%, or 82 million tons, of the waste was recycled or composted.</a:t>
            </a:r>
            <a:r>
              <a:rPr lang="en-US" baseline="30000" dirty="0" smtClean="0"/>
              <a:t>1</a:t>
            </a:r>
          </a:p>
          <a:p>
            <a:pPr>
              <a:spcAft>
                <a:spcPts val="1200"/>
              </a:spcAft>
            </a:pPr>
            <a:r>
              <a:rPr lang="en-US" dirty="0" smtClean="0"/>
              <a:t>Tipping fees, usually the price per ton to dispose of trash at a landfill vary widely depending on your state.  They can range from $15-$96.</a:t>
            </a:r>
            <a:r>
              <a:rPr lang="en-US" baseline="30000" dirty="0" smtClean="0"/>
              <a:t>3</a:t>
            </a:r>
            <a:endParaRPr lang="en-US" dirty="0" smtClean="0"/>
          </a:p>
        </p:txBody>
      </p:sp>
      <p:sp>
        <p:nvSpPr>
          <p:cNvPr id="6" name="TextBox 5"/>
          <p:cNvSpPr txBox="1"/>
          <p:nvPr/>
        </p:nvSpPr>
        <p:spPr>
          <a:xfrm>
            <a:off x="228600" y="6248400"/>
            <a:ext cx="6858000" cy="553998"/>
          </a:xfrm>
          <a:prstGeom prst="rect">
            <a:avLst/>
          </a:prstGeom>
          <a:noFill/>
        </p:spPr>
        <p:txBody>
          <a:bodyPr wrap="square" rtlCol="0">
            <a:spAutoFit/>
          </a:bodyPr>
          <a:lstStyle/>
          <a:p>
            <a:r>
              <a:rPr lang="en-US" sz="1000" baseline="30000" dirty="0" smtClean="0"/>
              <a:t>1  </a:t>
            </a:r>
            <a:r>
              <a:rPr lang="en-US" sz="1000" dirty="0" smtClean="0"/>
              <a:t>US Environmental Protection Agency “Municipal Solid Waste.”</a:t>
            </a:r>
          </a:p>
          <a:p>
            <a:r>
              <a:rPr lang="en-US" sz="1000" baseline="30000" dirty="0" smtClean="0"/>
              <a:t>2 </a:t>
            </a:r>
            <a:r>
              <a:rPr lang="en-US" sz="1000" dirty="0" smtClean="0"/>
              <a:t>U.S. Environmental Protection Agency, “Municipal Solid Waste in the United States: 2009 Facts and Figures.”</a:t>
            </a:r>
          </a:p>
          <a:p>
            <a:r>
              <a:rPr lang="en-US" sz="1000" baseline="30000" dirty="0" smtClean="0"/>
              <a:t>3 </a:t>
            </a:r>
            <a:r>
              <a:rPr lang="en-US" sz="1000" dirty="0" err="1" smtClean="0"/>
              <a:t>BioCycle</a:t>
            </a:r>
            <a:r>
              <a:rPr lang="en-US" sz="1000" dirty="0" smtClean="0"/>
              <a:t>, “The State of Garbage in America.”  </a:t>
            </a:r>
          </a:p>
        </p:txBody>
      </p:sp>
      <p:graphicFrame>
        <p:nvGraphicFramePr>
          <p:cNvPr id="7" name="Chart 6"/>
          <p:cNvGraphicFramePr/>
          <p:nvPr/>
        </p:nvGraphicFramePr>
        <p:xfrm>
          <a:off x="4343400" y="914400"/>
          <a:ext cx="4619625"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107</a:t>
            </a:fld>
            <a:endParaRPr lang="en-US"/>
          </a:p>
        </p:txBody>
      </p:sp>
    </p:spTree>
  </p:cSld>
  <p:clrMapOvr>
    <a:masterClrMapping/>
  </p:clrMapOvr>
  <p:transition spd="med">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a Waste Assessment or Audit</a:t>
            </a:r>
            <a:endParaRPr lang="en-US" dirty="0"/>
          </a:p>
        </p:txBody>
      </p:sp>
      <p:sp>
        <p:nvSpPr>
          <p:cNvPr id="3" name="Content Placeholder 2"/>
          <p:cNvSpPr>
            <a:spLocks noGrp="1"/>
          </p:cNvSpPr>
          <p:nvPr>
            <p:ph idx="1"/>
          </p:nvPr>
        </p:nvSpPr>
        <p:spPr>
          <a:xfrm>
            <a:off x="457200" y="990601"/>
            <a:ext cx="7848600" cy="990599"/>
          </a:xfrm>
        </p:spPr>
        <p:txBody>
          <a:bodyPr>
            <a:normAutofit fontScale="70000" lnSpcReduction="20000"/>
          </a:bodyPr>
          <a:lstStyle/>
          <a:p>
            <a:r>
              <a:rPr lang="en-US" dirty="0" smtClean="0"/>
              <a:t>A first step in reducing waste is conducting a waste assessment.  There are </a:t>
            </a:r>
            <a:r>
              <a:rPr lang="en-US" dirty="0" smtClean="0">
                <a:hlinkClick r:id="rId2"/>
              </a:rPr>
              <a:t>several methods</a:t>
            </a:r>
            <a:r>
              <a:rPr lang="en-US" dirty="0" smtClean="0"/>
              <a:t> of doing this, and each has its benefits.</a:t>
            </a:r>
            <a:r>
              <a:rPr lang="en-US" baseline="30000" dirty="0" smtClean="0"/>
              <a:t>1</a:t>
            </a:r>
            <a:endParaRPr lang="en-US" dirty="0"/>
          </a:p>
        </p:txBody>
      </p:sp>
      <p:sp>
        <p:nvSpPr>
          <p:cNvPr id="5" name="TextBox 4"/>
          <p:cNvSpPr txBox="1"/>
          <p:nvPr/>
        </p:nvSpPr>
        <p:spPr>
          <a:xfrm>
            <a:off x="228600" y="6477000"/>
            <a:ext cx="7010400" cy="246221"/>
          </a:xfrm>
          <a:prstGeom prst="rect">
            <a:avLst/>
          </a:prstGeom>
          <a:noFill/>
        </p:spPr>
        <p:txBody>
          <a:bodyPr wrap="square" rtlCol="0">
            <a:spAutoFit/>
          </a:bodyPr>
          <a:lstStyle/>
          <a:p>
            <a:r>
              <a:rPr lang="en-US" sz="1000" baseline="30000" dirty="0" smtClean="0"/>
              <a:t>1 </a:t>
            </a:r>
            <a:r>
              <a:rPr lang="en-US" sz="1000" dirty="0" smtClean="0"/>
              <a:t>U.S. Environmental Protection Agency, “Plan Your Waste Wise Program”</a:t>
            </a:r>
            <a:endParaRPr lang="en-US" sz="1000" baseline="30000" dirty="0"/>
          </a:p>
        </p:txBody>
      </p:sp>
      <p:graphicFrame>
        <p:nvGraphicFramePr>
          <p:cNvPr id="6" name="Diagram 5"/>
          <p:cNvGraphicFramePr/>
          <p:nvPr/>
        </p:nvGraphicFramePr>
        <p:xfrm>
          <a:off x="381000" y="21336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108</a:t>
            </a:fld>
            <a:endParaRPr lang="en-US"/>
          </a:p>
        </p:txBody>
      </p:sp>
    </p:spTree>
  </p:cSld>
  <p:clrMapOvr>
    <a:masterClrMapping/>
  </p:clrMapOvr>
  <p:transition spd="med">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Waste Management Hierarchy</a:t>
            </a:r>
            <a:endParaRPr lang="en-US" dirty="0"/>
          </a:p>
        </p:txBody>
      </p:sp>
      <p:graphicFrame>
        <p:nvGraphicFramePr>
          <p:cNvPr id="9" name="Content Placeholder 8"/>
          <p:cNvGraphicFramePr>
            <a:graphicFrameLocks noGrp="1"/>
          </p:cNvGraphicFramePr>
          <p:nvPr>
            <p:ph idx="1"/>
          </p:nvPr>
        </p:nvGraphicFramePr>
        <p:xfrm>
          <a:off x="457200" y="1295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52400" y="6477000"/>
            <a:ext cx="7772400" cy="246221"/>
          </a:xfrm>
          <a:prstGeom prst="rect">
            <a:avLst/>
          </a:prstGeom>
          <a:noFill/>
        </p:spPr>
        <p:txBody>
          <a:bodyPr wrap="square" rtlCol="0">
            <a:spAutoFit/>
          </a:bodyPr>
          <a:lstStyle/>
          <a:p>
            <a:r>
              <a:rPr lang="en-US" sz="1000" baseline="30000" dirty="0" smtClean="0"/>
              <a:t>1</a:t>
            </a:r>
            <a:r>
              <a:rPr lang="en-US" sz="1000" dirty="0" smtClean="0"/>
              <a:t> EPA, Opportunities to Reduce Greenhouse Gas Emissions through Materials and Land</a:t>
            </a:r>
            <a:endParaRPr lang="en-US" sz="1000" dirty="0"/>
          </a:p>
        </p:txBody>
      </p:sp>
      <p:sp>
        <p:nvSpPr>
          <p:cNvPr id="6" name="TextBox 5"/>
          <p:cNvSpPr txBox="1"/>
          <p:nvPr/>
        </p:nvSpPr>
        <p:spPr>
          <a:xfrm>
            <a:off x="457200" y="685800"/>
            <a:ext cx="8153400" cy="584775"/>
          </a:xfrm>
          <a:prstGeom prst="rect">
            <a:avLst/>
          </a:prstGeom>
          <a:noFill/>
        </p:spPr>
        <p:txBody>
          <a:bodyPr wrap="square" rtlCol="0">
            <a:spAutoFit/>
          </a:bodyPr>
          <a:lstStyle/>
          <a:p>
            <a:pPr algn="ctr">
              <a:buNone/>
            </a:pPr>
            <a:r>
              <a:rPr lang="en-US" sz="1600" dirty="0" smtClean="0">
                <a:solidFill>
                  <a:schemeClr val="tx1">
                    <a:lumMod val="95000"/>
                    <a:lumOff val="5000"/>
                  </a:schemeClr>
                </a:solidFill>
              </a:rPr>
              <a:t>It is important to think of waste management as a hierarchy.  Not all waste management methods are created equal.</a:t>
            </a:r>
            <a:r>
              <a:rPr lang="en-US" sz="1600" baseline="30000" dirty="0" smtClean="0">
                <a:solidFill>
                  <a:schemeClr val="tx1">
                    <a:lumMod val="95000"/>
                    <a:lumOff val="5000"/>
                  </a:schemeClr>
                </a:solidFill>
              </a:rPr>
              <a:t>1</a:t>
            </a:r>
            <a:endParaRPr lang="en-US" sz="1600" dirty="0" smtClean="0">
              <a:solidFill>
                <a:schemeClr val="tx1">
                  <a:lumMod val="95000"/>
                  <a:lumOff val="5000"/>
                </a:schemeClr>
              </a:solidFill>
            </a:endParaRPr>
          </a:p>
        </p:txBody>
      </p:sp>
      <p:sp>
        <p:nvSpPr>
          <p:cNvPr id="7" name="TextBox 6"/>
          <p:cNvSpPr txBox="1"/>
          <p:nvPr/>
        </p:nvSpPr>
        <p:spPr>
          <a:xfrm>
            <a:off x="228600" y="6019800"/>
            <a:ext cx="6019800" cy="369332"/>
          </a:xfrm>
          <a:prstGeom prst="rect">
            <a:avLst/>
          </a:prstGeom>
          <a:noFill/>
        </p:spPr>
        <p:txBody>
          <a:bodyPr wrap="square" rtlCol="0">
            <a:spAutoFit/>
          </a:bodyPr>
          <a:lstStyle/>
          <a:p>
            <a:r>
              <a:rPr lang="en-US" dirty="0" smtClean="0"/>
              <a:t>Let’s take a closer look at these methods. </a:t>
            </a:r>
            <a:endParaRPr lang="en-US" dirty="0"/>
          </a:p>
        </p:txBody>
      </p:sp>
      <p:sp>
        <p:nvSpPr>
          <p:cNvPr id="8" name="Right Arrow 7">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109</a:t>
            </a:fld>
            <a:endParaRPr lang="en-US"/>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Redesign</a:t>
            </a:r>
            <a:endParaRPr lang="en-US" dirty="0"/>
          </a:p>
        </p:txBody>
      </p:sp>
      <p:sp>
        <p:nvSpPr>
          <p:cNvPr id="3" name="Content Placeholder 2"/>
          <p:cNvSpPr>
            <a:spLocks noGrp="1"/>
          </p:cNvSpPr>
          <p:nvPr>
            <p:ph idx="1"/>
          </p:nvPr>
        </p:nvSpPr>
        <p:spPr>
          <a:xfrm>
            <a:off x="228600" y="838200"/>
            <a:ext cx="7086600" cy="914400"/>
          </a:xfrm>
        </p:spPr>
        <p:txBody>
          <a:bodyPr>
            <a:normAutofit fontScale="47500" lnSpcReduction="20000"/>
          </a:bodyPr>
          <a:lstStyle/>
          <a:p>
            <a:pPr>
              <a:buNone/>
            </a:pPr>
            <a:r>
              <a:rPr lang="en-US" dirty="0" smtClean="0"/>
              <a:t>You may want to start with an existing product and redesign it. </a:t>
            </a:r>
          </a:p>
          <a:p>
            <a:pPr>
              <a:buNone/>
            </a:pPr>
            <a:endParaRPr lang="en-US" dirty="0" smtClean="0"/>
          </a:p>
          <a:p>
            <a:pPr>
              <a:buNone/>
            </a:pPr>
            <a:r>
              <a:rPr lang="en-US" dirty="0" smtClean="0"/>
              <a:t>The United Nations Environment </a:t>
            </a:r>
            <a:r>
              <a:rPr lang="en-US" dirty="0" err="1" smtClean="0"/>
              <a:t>Programme</a:t>
            </a:r>
            <a:r>
              <a:rPr lang="en-US" dirty="0" smtClean="0"/>
              <a:t> suggests a simplified nine step approach to product redesign.</a:t>
            </a:r>
            <a:r>
              <a:rPr lang="en-US" baseline="30000" dirty="0" smtClean="0"/>
              <a:t>1</a:t>
            </a:r>
            <a:r>
              <a:rPr lang="en-US" dirty="0" smtClean="0"/>
              <a:t>  </a:t>
            </a:r>
          </a:p>
          <a:p>
            <a:pPr marL="514350" indent="-514350">
              <a:buAutoNum type="arabicPeriod"/>
            </a:pPr>
            <a:endParaRPr lang="en-US" dirty="0" smtClean="0"/>
          </a:p>
        </p:txBody>
      </p:sp>
      <p:sp>
        <p:nvSpPr>
          <p:cNvPr id="4" name="TextBox 3"/>
          <p:cNvSpPr txBox="1"/>
          <p:nvPr/>
        </p:nvSpPr>
        <p:spPr>
          <a:xfrm>
            <a:off x="152400" y="6324600"/>
            <a:ext cx="7924800" cy="246221"/>
          </a:xfrm>
          <a:prstGeom prst="rect">
            <a:avLst/>
          </a:prstGeom>
          <a:noFill/>
        </p:spPr>
        <p:txBody>
          <a:bodyPr wrap="square" rtlCol="0">
            <a:spAutoFit/>
          </a:bodyPr>
          <a:lstStyle/>
          <a:p>
            <a:r>
              <a:rPr lang="en-US" sz="1000" baseline="30000" dirty="0" smtClean="0"/>
              <a:t>1 </a:t>
            </a:r>
            <a:r>
              <a:rPr lang="en-US" sz="1000" dirty="0" smtClean="0"/>
              <a:t>United Nations Environment </a:t>
            </a:r>
            <a:r>
              <a:rPr lang="en-US" sz="1000" dirty="0" err="1" smtClean="0"/>
              <a:t>Programme</a:t>
            </a:r>
            <a:r>
              <a:rPr lang="en-US" sz="1000" dirty="0" smtClean="0"/>
              <a:t> and Delft University of Technology “Design for Sustainability A Step-by-Step Approach.” </a:t>
            </a:r>
            <a:endParaRPr lang="en-US" sz="1000" baseline="30000" dirty="0"/>
          </a:p>
        </p:txBody>
      </p:sp>
      <p:pic>
        <p:nvPicPr>
          <p:cNvPr id="2052" name="Picture 4" descr="C:\Users\Morgan\AppData\Local\Microsoft\Windows\Temporary Internet Files\Content.IE5\VDBXSFMC\MC900311316[1].wmf"/>
          <p:cNvPicPr>
            <a:picLocks noChangeAspect="1" noChangeArrowheads="1"/>
          </p:cNvPicPr>
          <p:nvPr/>
        </p:nvPicPr>
        <p:blipFill>
          <a:blip r:embed="rId2" cstate="print"/>
          <a:srcRect/>
          <a:stretch>
            <a:fillRect/>
          </a:stretch>
        </p:blipFill>
        <p:spPr bwMode="auto">
          <a:xfrm>
            <a:off x="7315200" y="152400"/>
            <a:ext cx="1319506" cy="1371600"/>
          </a:xfrm>
          <a:prstGeom prst="rect">
            <a:avLst/>
          </a:prstGeom>
          <a:noFill/>
        </p:spPr>
      </p:pic>
      <p:graphicFrame>
        <p:nvGraphicFramePr>
          <p:cNvPr id="8" name="Diagram 7"/>
          <p:cNvGraphicFramePr/>
          <p:nvPr/>
        </p:nvGraphicFramePr>
        <p:xfrm>
          <a:off x="381000" y="1905000"/>
          <a:ext cx="8305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28600" y="5791200"/>
            <a:ext cx="8229600" cy="369332"/>
          </a:xfrm>
          <a:prstGeom prst="rect">
            <a:avLst/>
          </a:prstGeom>
          <a:noFill/>
        </p:spPr>
        <p:txBody>
          <a:bodyPr wrap="square" rtlCol="0">
            <a:spAutoFit/>
          </a:bodyPr>
          <a:lstStyle/>
          <a:p>
            <a:r>
              <a:rPr lang="en-US" dirty="0" smtClean="0"/>
              <a:t>Click </a:t>
            </a:r>
            <a:r>
              <a:rPr lang="en-US" dirty="0" smtClean="0">
                <a:hlinkClick r:id="rId8"/>
              </a:rPr>
              <a:t>here</a:t>
            </a:r>
            <a:r>
              <a:rPr lang="en-US" dirty="0" smtClean="0"/>
              <a:t> to learn more about the product redesign process.</a:t>
            </a:r>
          </a:p>
        </p:txBody>
      </p:sp>
      <p:sp>
        <p:nvSpPr>
          <p:cNvPr id="10" name="Right Arrow 9">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2" name="Slide Number Placeholder 11"/>
          <p:cNvSpPr>
            <a:spLocks noGrp="1"/>
          </p:cNvSpPr>
          <p:nvPr>
            <p:ph type="sldNum" sz="quarter" idx="12"/>
          </p:nvPr>
        </p:nvSpPr>
        <p:spPr/>
        <p:txBody>
          <a:bodyPr/>
          <a:lstStyle/>
          <a:p>
            <a:fld id="{197B56AA-1A1D-44A6-9AFD-24AEBEFDBFF0}" type="slidenum">
              <a:rPr lang="en-US" smtClean="0"/>
              <a:pPr/>
              <a:t>11</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graphicEl>
                                              <a:dgm id="{9F8BC0C2-F01E-4B19-B2B9-F01509A9A444}"/>
                                            </p:graphicEl>
                                          </p:spTgt>
                                        </p:tgtEl>
                                        <p:attrNameLst>
                                          <p:attrName>style.visibility</p:attrName>
                                        </p:attrNameLst>
                                      </p:cBhvr>
                                      <p:to>
                                        <p:strVal val="visible"/>
                                      </p:to>
                                    </p:set>
                                    <p:animEffect transition="in" filter="fade">
                                      <p:cBhvr>
                                        <p:cTn id="7" dur="500"/>
                                        <p:tgtEl>
                                          <p:spTgt spid="8">
                                            <p:graphicEl>
                                              <a:dgm id="{9F8BC0C2-F01E-4B19-B2B9-F01509A9A44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8">
                                            <p:graphicEl>
                                              <a:dgm id="{C94596BB-AF98-47BA-8933-8682936B47E9}"/>
                                            </p:graphicEl>
                                          </p:spTgt>
                                        </p:tgtEl>
                                        <p:attrNameLst>
                                          <p:attrName>style.visibility</p:attrName>
                                        </p:attrNameLst>
                                      </p:cBhvr>
                                      <p:to>
                                        <p:strVal val="visible"/>
                                      </p:to>
                                    </p:set>
                                    <p:animEffect transition="in" filter="fade">
                                      <p:cBhvr>
                                        <p:cTn id="12" dur="500"/>
                                        <p:tgtEl>
                                          <p:spTgt spid="8">
                                            <p:graphicEl>
                                              <a:dgm id="{C94596BB-AF98-47BA-8933-8682936B47E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8">
                                            <p:graphicEl>
                                              <a:dgm id="{44E0E6AC-8D7E-4786-9E46-17EA5991DB92}"/>
                                            </p:graphicEl>
                                          </p:spTgt>
                                        </p:tgtEl>
                                        <p:attrNameLst>
                                          <p:attrName>style.visibility</p:attrName>
                                        </p:attrNameLst>
                                      </p:cBhvr>
                                      <p:to>
                                        <p:strVal val="visible"/>
                                      </p:to>
                                    </p:set>
                                    <p:animEffect transition="in" filter="fade">
                                      <p:cBhvr>
                                        <p:cTn id="17" dur="500"/>
                                        <p:tgtEl>
                                          <p:spTgt spid="8">
                                            <p:graphicEl>
                                              <a:dgm id="{44E0E6AC-8D7E-4786-9E46-17EA5991DB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8">
                                            <p:graphicEl>
                                              <a:dgm id="{C222394A-251E-485E-8E3D-84F108B2FFA3}"/>
                                            </p:graphicEl>
                                          </p:spTgt>
                                        </p:tgtEl>
                                        <p:attrNameLst>
                                          <p:attrName>style.visibility</p:attrName>
                                        </p:attrNameLst>
                                      </p:cBhvr>
                                      <p:to>
                                        <p:strVal val="visible"/>
                                      </p:to>
                                    </p:set>
                                    <p:animEffect transition="in" filter="fade">
                                      <p:cBhvr>
                                        <p:cTn id="22" dur="500"/>
                                        <p:tgtEl>
                                          <p:spTgt spid="8">
                                            <p:graphicEl>
                                              <a:dgm id="{C222394A-251E-485E-8E3D-84F108B2FFA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8">
                                            <p:graphicEl>
                                              <a:dgm id="{D1588D61-AD7B-4091-AE90-3CA48C235F34}"/>
                                            </p:graphicEl>
                                          </p:spTgt>
                                        </p:tgtEl>
                                        <p:attrNameLst>
                                          <p:attrName>style.visibility</p:attrName>
                                        </p:attrNameLst>
                                      </p:cBhvr>
                                      <p:to>
                                        <p:strVal val="visible"/>
                                      </p:to>
                                    </p:set>
                                    <p:animEffect transition="in" filter="fade">
                                      <p:cBhvr>
                                        <p:cTn id="27" dur="500"/>
                                        <p:tgtEl>
                                          <p:spTgt spid="8">
                                            <p:graphicEl>
                                              <a:dgm id="{D1588D61-AD7B-4091-AE90-3CA48C235F3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8">
                                            <p:graphicEl>
                                              <a:dgm id="{65A6C3F2-5E35-4648-8A22-97B159FC4E3B}"/>
                                            </p:graphicEl>
                                          </p:spTgt>
                                        </p:tgtEl>
                                        <p:attrNameLst>
                                          <p:attrName>style.visibility</p:attrName>
                                        </p:attrNameLst>
                                      </p:cBhvr>
                                      <p:to>
                                        <p:strVal val="visible"/>
                                      </p:to>
                                    </p:set>
                                    <p:animEffect transition="in" filter="fade">
                                      <p:cBhvr>
                                        <p:cTn id="32" dur="500"/>
                                        <p:tgtEl>
                                          <p:spTgt spid="8">
                                            <p:graphicEl>
                                              <a:dgm id="{65A6C3F2-5E35-4648-8A22-97B159FC4E3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8">
                                            <p:graphicEl>
                                              <a:dgm id="{D86CE0B6-1982-4FAD-B0E9-940C30B16ABF}"/>
                                            </p:graphicEl>
                                          </p:spTgt>
                                        </p:tgtEl>
                                        <p:attrNameLst>
                                          <p:attrName>style.visibility</p:attrName>
                                        </p:attrNameLst>
                                      </p:cBhvr>
                                      <p:to>
                                        <p:strVal val="visible"/>
                                      </p:to>
                                    </p:set>
                                    <p:animEffect transition="in" filter="fade">
                                      <p:cBhvr>
                                        <p:cTn id="37" dur="500"/>
                                        <p:tgtEl>
                                          <p:spTgt spid="8">
                                            <p:graphicEl>
                                              <a:dgm id="{D86CE0B6-1982-4FAD-B0E9-940C30B16AB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8">
                                            <p:graphicEl>
                                              <a:dgm id="{E82A2257-7689-48DF-976B-DB6BC4C4D284}"/>
                                            </p:graphicEl>
                                          </p:spTgt>
                                        </p:tgtEl>
                                        <p:attrNameLst>
                                          <p:attrName>style.visibility</p:attrName>
                                        </p:attrNameLst>
                                      </p:cBhvr>
                                      <p:to>
                                        <p:strVal val="visible"/>
                                      </p:to>
                                    </p:set>
                                    <p:animEffect transition="in" filter="fade">
                                      <p:cBhvr>
                                        <p:cTn id="42" dur="500"/>
                                        <p:tgtEl>
                                          <p:spTgt spid="8">
                                            <p:graphicEl>
                                              <a:dgm id="{E82A2257-7689-48DF-976B-DB6BC4C4D28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500"/>
                                  </p:stCondLst>
                                  <p:childTnLst>
                                    <p:set>
                                      <p:cBhvr>
                                        <p:cTn id="46" dur="1" fill="hold">
                                          <p:stCondLst>
                                            <p:cond delay="0"/>
                                          </p:stCondLst>
                                        </p:cTn>
                                        <p:tgtEl>
                                          <p:spTgt spid="8">
                                            <p:graphicEl>
                                              <a:dgm id="{7CBA6226-449B-475C-AB50-22DF8AF70667}"/>
                                            </p:graphicEl>
                                          </p:spTgt>
                                        </p:tgtEl>
                                        <p:attrNameLst>
                                          <p:attrName>style.visibility</p:attrName>
                                        </p:attrNameLst>
                                      </p:cBhvr>
                                      <p:to>
                                        <p:strVal val="visible"/>
                                      </p:to>
                                    </p:set>
                                    <p:animEffect transition="in" filter="fade">
                                      <p:cBhvr>
                                        <p:cTn id="47" dur="500"/>
                                        <p:tgtEl>
                                          <p:spTgt spid="8">
                                            <p:graphicEl>
                                              <a:dgm id="{7CBA6226-449B-475C-AB50-22DF8AF7066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500"/>
                                  </p:stCondLst>
                                  <p:childTnLst>
                                    <p:set>
                                      <p:cBhvr>
                                        <p:cTn id="51" dur="1" fill="hold">
                                          <p:stCondLst>
                                            <p:cond delay="0"/>
                                          </p:stCondLst>
                                        </p:cTn>
                                        <p:tgtEl>
                                          <p:spTgt spid="8">
                                            <p:graphicEl>
                                              <a:dgm id="{D05F1FA7-BEB8-41EF-82F7-769539E86A42}"/>
                                            </p:graphicEl>
                                          </p:spTgt>
                                        </p:tgtEl>
                                        <p:attrNameLst>
                                          <p:attrName>style.visibility</p:attrName>
                                        </p:attrNameLst>
                                      </p:cBhvr>
                                      <p:to>
                                        <p:strVal val="visible"/>
                                      </p:to>
                                    </p:set>
                                    <p:animEffect transition="in" filter="fade">
                                      <p:cBhvr>
                                        <p:cTn id="52" dur="500"/>
                                        <p:tgtEl>
                                          <p:spTgt spid="8">
                                            <p:graphicEl>
                                              <a:dgm id="{D05F1FA7-BEB8-41EF-82F7-769539E86A4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500"/>
                                  </p:stCondLst>
                                  <p:childTnLst>
                                    <p:set>
                                      <p:cBhvr>
                                        <p:cTn id="56" dur="1" fill="hold">
                                          <p:stCondLst>
                                            <p:cond delay="0"/>
                                          </p:stCondLst>
                                        </p:cTn>
                                        <p:tgtEl>
                                          <p:spTgt spid="8">
                                            <p:graphicEl>
                                              <a:dgm id="{9014C1B2-3BAF-48B4-BE6A-61E2D5B5CC0F}"/>
                                            </p:graphicEl>
                                          </p:spTgt>
                                        </p:tgtEl>
                                        <p:attrNameLst>
                                          <p:attrName>style.visibility</p:attrName>
                                        </p:attrNameLst>
                                      </p:cBhvr>
                                      <p:to>
                                        <p:strVal val="visible"/>
                                      </p:to>
                                    </p:set>
                                    <p:animEffect transition="in" filter="fade">
                                      <p:cBhvr>
                                        <p:cTn id="57" dur="500"/>
                                        <p:tgtEl>
                                          <p:spTgt spid="8">
                                            <p:graphicEl>
                                              <a:dgm id="{9014C1B2-3BAF-48B4-BE6A-61E2D5B5CC0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500"/>
                                  </p:stCondLst>
                                  <p:childTnLst>
                                    <p:set>
                                      <p:cBhvr>
                                        <p:cTn id="61" dur="1" fill="hold">
                                          <p:stCondLst>
                                            <p:cond delay="0"/>
                                          </p:stCondLst>
                                        </p:cTn>
                                        <p:tgtEl>
                                          <p:spTgt spid="8">
                                            <p:graphicEl>
                                              <a:dgm id="{676FE61B-15C8-4160-8016-685191569A75}"/>
                                            </p:graphicEl>
                                          </p:spTgt>
                                        </p:tgtEl>
                                        <p:attrNameLst>
                                          <p:attrName>style.visibility</p:attrName>
                                        </p:attrNameLst>
                                      </p:cBhvr>
                                      <p:to>
                                        <p:strVal val="visible"/>
                                      </p:to>
                                    </p:set>
                                    <p:animEffect transition="in" filter="fade">
                                      <p:cBhvr>
                                        <p:cTn id="62" dur="500"/>
                                        <p:tgtEl>
                                          <p:spTgt spid="8">
                                            <p:graphicEl>
                                              <a:dgm id="{676FE61B-15C8-4160-8016-685191569A7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500"/>
                                  </p:stCondLst>
                                  <p:childTnLst>
                                    <p:set>
                                      <p:cBhvr>
                                        <p:cTn id="66" dur="1" fill="hold">
                                          <p:stCondLst>
                                            <p:cond delay="0"/>
                                          </p:stCondLst>
                                        </p:cTn>
                                        <p:tgtEl>
                                          <p:spTgt spid="8">
                                            <p:graphicEl>
                                              <a:dgm id="{11DBDC07-0AF8-4CEF-9642-9B4344483A0D}"/>
                                            </p:graphicEl>
                                          </p:spTgt>
                                        </p:tgtEl>
                                        <p:attrNameLst>
                                          <p:attrName>style.visibility</p:attrName>
                                        </p:attrNameLst>
                                      </p:cBhvr>
                                      <p:to>
                                        <p:strVal val="visible"/>
                                      </p:to>
                                    </p:set>
                                    <p:animEffect transition="in" filter="fade">
                                      <p:cBhvr>
                                        <p:cTn id="67" dur="500"/>
                                        <p:tgtEl>
                                          <p:spTgt spid="8">
                                            <p:graphicEl>
                                              <a:dgm id="{11DBDC07-0AF8-4CEF-9642-9B4344483A0D}"/>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500"/>
                                  </p:stCondLst>
                                  <p:childTnLst>
                                    <p:set>
                                      <p:cBhvr>
                                        <p:cTn id="71" dur="1" fill="hold">
                                          <p:stCondLst>
                                            <p:cond delay="0"/>
                                          </p:stCondLst>
                                        </p:cTn>
                                        <p:tgtEl>
                                          <p:spTgt spid="8">
                                            <p:graphicEl>
                                              <a:dgm id="{3E02A935-851E-4641-986A-BFC482F2FE26}"/>
                                            </p:graphicEl>
                                          </p:spTgt>
                                        </p:tgtEl>
                                        <p:attrNameLst>
                                          <p:attrName>style.visibility</p:attrName>
                                        </p:attrNameLst>
                                      </p:cBhvr>
                                      <p:to>
                                        <p:strVal val="visible"/>
                                      </p:to>
                                    </p:set>
                                    <p:animEffect transition="in" filter="fade">
                                      <p:cBhvr>
                                        <p:cTn id="72" dur="500"/>
                                        <p:tgtEl>
                                          <p:spTgt spid="8">
                                            <p:graphicEl>
                                              <a:dgm id="{3E02A935-851E-4641-986A-BFC482F2FE2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500"/>
                                  </p:stCondLst>
                                  <p:childTnLst>
                                    <p:set>
                                      <p:cBhvr>
                                        <p:cTn id="76" dur="1" fill="hold">
                                          <p:stCondLst>
                                            <p:cond delay="0"/>
                                          </p:stCondLst>
                                        </p:cTn>
                                        <p:tgtEl>
                                          <p:spTgt spid="8">
                                            <p:graphicEl>
                                              <a:dgm id="{A3FA72C8-9736-4FDD-9300-BD857A213573}"/>
                                            </p:graphicEl>
                                          </p:spTgt>
                                        </p:tgtEl>
                                        <p:attrNameLst>
                                          <p:attrName>style.visibility</p:attrName>
                                        </p:attrNameLst>
                                      </p:cBhvr>
                                      <p:to>
                                        <p:strVal val="visible"/>
                                      </p:to>
                                    </p:set>
                                    <p:animEffect transition="in" filter="fade">
                                      <p:cBhvr>
                                        <p:cTn id="77" dur="500"/>
                                        <p:tgtEl>
                                          <p:spTgt spid="8">
                                            <p:graphicEl>
                                              <a:dgm id="{A3FA72C8-9736-4FDD-9300-BD857A213573}"/>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500"/>
                                  </p:stCondLst>
                                  <p:childTnLst>
                                    <p:set>
                                      <p:cBhvr>
                                        <p:cTn id="81" dur="1" fill="hold">
                                          <p:stCondLst>
                                            <p:cond delay="0"/>
                                          </p:stCondLst>
                                        </p:cTn>
                                        <p:tgtEl>
                                          <p:spTgt spid="8">
                                            <p:graphicEl>
                                              <a:dgm id="{7CF2A51E-219E-4686-8F6E-A33AA56FA072}"/>
                                            </p:graphicEl>
                                          </p:spTgt>
                                        </p:tgtEl>
                                        <p:attrNameLst>
                                          <p:attrName>style.visibility</p:attrName>
                                        </p:attrNameLst>
                                      </p:cBhvr>
                                      <p:to>
                                        <p:strVal val="visible"/>
                                      </p:to>
                                    </p:set>
                                    <p:animEffect transition="in" filter="fade">
                                      <p:cBhvr>
                                        <p:cTn id="82" dur="500"/>
                                        <p:tgtEl>
                                          <p:spTgt spid="8">
                                            <p:graphicEl>
                                              <a:dgm id="{7CF2A51E-219E-4686-8F6E-A33AA56FA0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500"/>
                                  </p:stCondLst>
                                  <p:childTnLst>
                                    <p:set>
                                      <p:cBhvr>
                                        <p:cTn id="86" dur="1" fill="hold">
                                          <p:stCondLst>
                                            <p:cond delay="0"/>
                                          </p:stCondLst>
                                        </p:cTn>
                                        <p:tgtEl>
                                          <p:spTgt spid="8">
                                            <p:graphicEl>
                                              <a:dgm id="{278E8B65-6FC0-41A9-875F-D31F8119D9A1}"/>
                                            </p:graphicEl>
                                          </p:spTgt>
                                        </p:tgtEl>
                                        <p:attrNameLst>
                                          <p:attrName>style.visibility</p:attrName>
                                        </p:attrNameLst>
                                      </p:cBhvr>
                                      <p:to>
                                        <p:strVal val="visible"/>
                                      </p:to>
                                    </p:set>
                                    <p:animEffect transition="in" filter="fade">
                                      <p:cBhvr>
                                        <p:cTn id="87" dur="500"/>
                                        <p:tgtEl>
                                          <p:spTgt spid="8">
                                            <p:graphicEl>
                                              <a:dgm id="{278E8B65-6FC0-41A9-875F-D31F8119D9A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500"/>
                                  </p:stCondLst>
                                  <p:childTnLst>
                                    <p:set>
                                      <p:cBhvr>
                                        <p:cTn id="91" dur="1" fill="hold">
                                          <p:stCondLst>
                                            <p:cond delay="0"/>
                                          </p:stCondLst>
                                        </p:cTn>
                                        <p:tgtEl>
                                          <p:spTgt spid="8">
                                            <p:graphicEl>
                                              <a:dgm id="{82FE729E-A05B-4609-890D-66279B5B5ACB}"/>
                                            </p:graphicEl>
                                          </p:spTgt>
                                        </p:tgtEl>
                                        <p:attrNameLst>
                                          <p:attrName>style.visibility</p:attrName>
                                        </p:attrNameLst>
                                      </p:cBhvr>
                                      <p:to>
                                        <p:strVal val="visible"/>
                                      </p:to>
                                    </p:set>
                                    <p:animEffect transition="in" filter="fade">
                                      <p:cBhvr>
                                        <p:cTn id="92" dur="500"/>
                                        <p:tgtEl>
                                          <p:spTgt spid="8">
                                            <p:graphicEl>
                                              <a:dgm id="{82FE729E-A05B-4609-890D-66279B5B5A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Prevention</a:t>
            </a:r>
            <a:endParaRPr lang="en-US" dirty="0"/>
          </a:p>
        </p:txBody>
      </p:sp>
      <p:sp>
        <p:nvSpPr>
          <p:cNvPr id="4" name="TextBox 3"/>
          <p:cNvSpPr txBox="1"/>
          <p:nvPr/>
        </p:nvSpPr>
        <p:spPr>
          <a:xfrm>
            <a:off x="228600" y="6535579"/>
            <a:ext cx="8153400" cy="246221"/>
          </a:xfrm>
          <a:prstGeom prst="rect">
            <a:avLst/>
          </a:prstGeom>
          <a:noFill/>
        </p:spPr>
        <p:txBody>
          <a:bodyPr wrap="square" rtlCol="0">
            <a:spAutoFit/>
          </a:bodyPr>
          <a:lstStyle/>
          <a:p>
            <a:r>
              <a:rPr lang="en-US" sz="1000" baseline="30000" dirty="0" smtClean="0"/>
              <a:t>1  </a:t>
            </a:r>
            <a:r>
              <a:rPr lang="en-US" sz="1000" dirty="0" smtClean="0"/>
              <a:t>WasteWise Tip Sheet, “Waste Prevention”</a:t>
            </a:r>
            <a:endParaRPr lang="en-US" sz="1000" dirty="0"/>
          </a:p>
        </p:txBody>
      </p:sp>
      <p:sp>
        <p:nvSpPr>
          <p:cNvPr id="6" name="TextBox 5"/>
          <p:cNvSpPr txBox="1"/>
          <p:nvPr/>
        </p:nvSpPr>
        <p:spPr>
          <a:xfrm>
            <a:off x="685800" y="990601"/>
            <a:ext cx="4267200" cy="5109091"/>
          </a:xfrm>
          <a:prstGeom prst="rect">
            <a:avLst/>
          </a:prstGeom>
          <a:noFill/>
        </p:spPr>
        <p:txBody>
          <a:bodyPr wrap="square" rtlCol="0">
            <a:spAutoFit/>
          </a:bodyPr>
          <a:lstStyle/>
          <a:p>
            <a:pPr marL="231775" indent="-231775">
              <a:spcAft>
                <a:spcPts val="1200"/>
              </a:spcAft>
              <a:buFont typeface="Arial" pitchFamily="34" charset="0"/>
              <a:buChar char="•"/>
            </a:pPr>
            <a:r>
              <a:rPr lang="en-US" dirty="0" smtClean="0"/>
              <a:t>You’ve probably heard the phrase, “an ounce of prevention is worth a pound of cure.”  It’s the same idea with waste prevention.  The best waste is the one that is never created.</a:t>
            </a:r>
          </a:p>
          <a:p>
            <a:pPr marL="231775" indent="-231775">
              <a:spcAft>
                <a:spcPts val="1200"/>
              </a:spcAft>
              <a:buFont typeface="Arial" pitchFamily="34" charset="0"/>
              <a:buChar char="•"/>
            </a:pPr>
            <a:r>
              <a:rPr lang="en-US" dirty="0" smtClean="0"/>
              <a:t>Waste prevention, or </a:t>
            </a:r>
            <a:r>
              <a:rPr lang="en-US" dirty="0" smtClean="0">
                <a:solidFill>
                  <a:schemeClr val="accent5"/>
                </a:solidFill>
              </a:rPr>
              <a:t>source reduction</a:t>
            </a:r>
            <a:r>
              <a:rPr lang="en-US" dirty="0" smtClean="0"/>
              <a:t>, reduces the amount or toxicity of the solid waste you generate.</a:t>
            </a:r>
          </a:p>
          <a:p>
            <a:pPr marL="231775" indent="-231775">
              <a:spcAft>
                <a:spcPts val="1200"/>
              </a:spcAft>
              <a:buFont typeface="Arial" pitchFamily="34" charset="0"/>
              <a:buChar char="•"/>
            </a:pPr>
            <a:r>
              <a:rPr lang="en-US" dirty="0" smtClean="0"/>
              <a:t>Because it involves reducing the amount of material you use (and therefore the amount of waste you produce) it often brings </a:t>
            </a:r>
            <a:r>
              <a:rPr lang="en-US" dirty="0" smtClean="0">
                <a:solidFill>
                  <a:schemeClr val="accent5"/>
                </a:solidFill>
              </a:rPr>
              <a:t>cost savings through increased efficiency and lower materials purchases as well as lower disposal costs</a:t>
            </a:r>
            <a:r>
              <a:rPr lang="en-US" dirty="0" smtClean="0"/>
              <a:t>.</a:t>
            </a:r>
            <a:r>
              <a:rPr lang="en-US" baseline="30000" dirty="0" smtClean="0"/>
              <a:t>1</a:t>
            </a:r>
            <a:endParaRPr lang="en-US" dirty="0" smtClean="0"/>
          </a:p>
        </p:txBody>
      </p:sp>
      <p:sp>
        <p:nvSpPr>
          <p:cNvPr id="7" name="Rounded Rectangle 6"/>
          <p:cNvSpPr/>
          <p:nvPr/>
        </p:nvSpPr>
        <p:spPr>
          <a:xfrm>
            <a:off x="5638800" y="1143000"/>
            <a:ext cx="3048000" cy="4876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1400" b="1" dirty="0" smtClean="0"/>
              <a:t>Examples of Waste Prevention</a:t>
            </a:r>
            <a:r>
              <a:rPr lang="en-US" sz="1400" b="1" baseline="30000" dirty="0" smtClean="0"/>
              <a:t>1</a:t>
            </a:r>
            <a:endParaRPr lang="en-US" sz="1400" b="1" dirty="0" smtClean="0"/>
          </a:p>
          <a:p>
            <a:pPr marL="228600" lvl="1" indent="-228600">
              <a:spcAft>
                <a:spcPts val="600"/>
              </a:spcAft>
              <a:buFont typeface="Arial" pitchFamily="34" charset="0"/>
              <a:buChar char="•"/>
            </a:pPr>
            <a:r>
              <a:rPr lang="en-US" sz="1400" dirty="0" smtClean="0"/>
              <a:t>Using or manufacturing minimal or reusable packaging</a:t>
            </a:r>
          </a:p>
          <a:p>
            <a:pPr marL="228600" lvl="1" indent="-228600">
              <a:spcAft>
                <a:spcPts val="600"/>
              </a:spcAft>
              <a:buFont typeface="Arial" pitchFamily="34" charset="0"/>
              <a:buChar char="•"/>
            </a:pPr>
            <a:r>
              <a:rPr lang="en-US" sz="1400" dirty="0" smtClean="0"/>
              <a:t>Using durable equipment and supplies rather than disposable ones</a:t>
            </a:r>
          </a:p>
          <a:p>
            <a:pPr marL="228600" lvl="1" indent="-228600">
              <a:spcAft>
                <a:spcPts val="600"/>
              </a:spcAft>
              <a:buFont typeface="Arial" pitchFamily="34" charset="0"/>
              <a:buChar char="•"/>
            </a:pPr>
            <a:r>
              <a:rPr lang="en-US" sz="1400" dirty="0" smtClean="0"/>
              <a:t>Reusing products and supplies</a:t>
            </a:r>
          </a:p>
          <a:p>
            <a:pPr marL="228600" lvl="1" indent="-228600">
              <a:spcAft>
                <a:spcPts val="600"/>
              </a:spcAft>
              <a:buFont typeface="Arial" pitchFamily="34" charset="0"/>
              <a:buChar char="•"/>
            </a:pPr>
            <a:r>
              <a:rPr lang="en-US" sz="1400" dirty="0" smtClean="0"/>
              <a:t>Using materials more efficiently </a:t>
            </a:r>
          </a:p>
          <a:p>
            <a:pPr marL="228600" lvl="1" indent="-228600">
              <a:spcAft>
                <a:spcPts val="600"/>
              </a:spcAft>
              <a:buFont typeface="Arial" pitchFamily="34" charset="0"/>
              <a:buChar char="•"/>
            </a:pPr>
            <a:r>
              <a:rPr lang="en-US" sz="1400" dirty="0" smtClean="0"/>
              <a:t>Exchanging, selling, or giving away materials and goods for reuse </a:t>
            </a:r>
          </a:p>
          <a:p>
            <a:pPr marL="228600" lvl="1" indent="-228600">
              <a:spcAft>
                <a:spcPts val="600"/>
              </a:spcAft>
              <a:buFont typeface="Arial" pitchFamily="34" charset="0"/>
              <a:buChar char="•"/>
            </a:pPr>
            <a:r>
              <a:rPr lang="en-US" sz="1400" dirty="0" smtClean="0"/>
              <a:t>Reducing the use of hazardous material inputs</a:t>
            </a:r>
          </a:p>
          <a:p>
            <a:pPr marL="228600" lvl="1" indent="-228600">
              <a:spcAft>
                <a:spcPts val="600"/>
              </a:spcAft>
              <a:buFont typeface="Arial" pitchFamily="34" charset="0"/>
              <a:buChar char="•"/>
            </a:pPr>
            <a:r>
              <a:rPr lang="en-US" sz="1400" dirty="0" smtClean="0"/>
              <a:t>Reducing paper use</a:t>
            </a:r>
            <a:endParaRPr lang="en-US" sz="1400" dirty="0"/>
          </a:p>
        </p:txBody>
      </p:sp>
      <p:sp>
        <p:nvSpPr>
          <p:cNvPr id="8" name="Right Arrow 7">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110</a:t>
            </a:fld>
            <a:endParaRPr lang="en-US"/>
          </a:p>
        </p:txBody>
      </p:sp>
    </p:spTree>
  </p:cSld>
  <p:clrMapOvr>
    <a:masterClrMapping/>
  </p:clrMapOvr>
  <p:transition spd="med">
    <p:fade thruBlk="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Prevention</a:t>
            </a:r>
            <a:endParaRPr lang="en-US" dirty="0"/>
          </a:p>
        </p:txBody>
      </p:sp>
      <p:sp>
        <p:nvSpPr>
          <p:cNvPr id="3" name="Content Placeholder 2"/>
          <p:cNvSpPr>
            <a:spLocks noGrp="1"/>
          </p:cNvSpPr>
          <p:nvPr>
            <p:ph idx="1"/>
          </p:nvPr>
        </p:nvSpPr>
        <p:spPr>
          <a:xfrm>
            <a:off x="457200" y="990600"/>
            <a:ext cx="3886200" cy="5135563"/>
          </a:xfrm>
        </p:spPr>
        <p:txBody>
          <a:bodyPr>
            <a:normAutofit/>
          </a:bodyPr>
          <a:lstStyle/>
          <a:p>
            <a:pPr>
              <a:spcAft>
                <a:spcPts val="1200"/>
              </a:spcAft>
            </a:pPr>
            <a:r>
              <a:rPr lang="en-US" sz="1600" dirty="0" smtClean="0"/>
              <a:t>When conducting your waste assessment, think about which waste streams can be reduced or eliminated through waste prevention methods.</a:t>
            </a:r>
          </a:p>
          <a:p>
            <a:pPr>
              <a:spcAft>
                <a:spcPts val="1200"/>
              </a:spcAft>
            </a:pPr>
            <a:r>
              <a:rPr lang="en-US" sz="1600" dirty="0" smtClean="0"/>
              <a:t>You may need to change processes, redesign your products, or work with suppliers and customers.</a:t>
            </a:r>
          </a:p>
          <a:p>
            <a:pPr>
              <a:spcAft>
                <a:spcPts val="1200"/>
              </a:spcAft>
            </a:pPr>
            <a:r>
              <a:rPr lang="en-US" sz="1600" dirty="0" smtClean="0"/>
              <a:t>Check with your local government and waste handlers to see if there are any waste reduction programs in your area.</a:t>
            </a:r>
          </a:p>
          <a:p>
            <a:pPr>
              <a:spcAft>
                <a:spcPts val="1200"/>
              </a:spcAft>
            </a:pPr>
            <a:r>
              <a:rPr lang="en-US" sz="1600" dirty="0" smtClean="0"/>
              <a:t>Preventing waste also saves the energy and prevents the pollution that would be used and produced in the production and transport of materials.</a:t>
            </a:r>
            <a:endParaRPr lang="en-US" sz="1600" dirty="0"/>
          </a:p>
        </p:txBody>
      </p:sp>
      <p:graphicFrame>
        <p:nvGraphicFramePr>
          <p:cNvPr id="4" name="Diagram 3"/>
          <p:cNvGraphicFramePr/>
          <p:nvPr/>
        </p:nvGraphicFramePr>
        <p:xfrm>
          <a:off x="4800600" y="914400"/>
          <a:ext cx="38862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6477000"/>
            <a:ext cx="7010400" cy="246221"/>
          </a:xfrm>
          <a:prstGeom prst="rect">
            <a:avLst/>
          </a:prstGeom>
          <a:noFill/>
        </p:spPr>
        <p:txBody>
          <a:bodyPr wrap="square" rtlCol="0">
            <a:spAutoFit/>
          </a:bodyPr>
          <a:lstStyle/>
          <a:p>
            <a:r>
              <a:rPr lang="en-US" sz="1000" baseline="30000" dirty="0" smtClean="0"/>
              <a:t>1 </a:t>
            </a:r>
            <a:r>
              <a:rPr lang="en-US" sz="1000" dirty="0" err="1" smtClean="0"/>
              <a:t>GreenBiz</a:t>
            </a:r>
            <a:r>
              <a:rPr lang="en-US" sz="1000" dirty="0" smtClean="0"/>
              <a:t>, “PepsiCo Launches Industry’s Lightest Water Bottle.” </a:t>
            </a:r>
            <a:endParaRPr lang="en-US" sz="1000" baseline="30000" dirty="0"/>
          </a:p>
        </p:txBody>
      </p:sp>
      <p:sp>
        <p:nvSpPr>
          <p:cNvPr id="6" name="Right Arrow 5">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111</a:t>
            </a:fld>
            <a:endParaRPr lang="en-US"/>
          </a:p>
        </p:txBody>
      </p:sp>
    </p:spTree>
  </p:cSld>
  <p:clrMapOvr>
    <a:masterClrMapping/>
  </p:clrMapOvr>
  <p:transition spd="med">
    <p:fade thruBlk="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Diversion</a:t>
            </a:r>
            <a:endParaRPr lang="en-US" dirty="0"/>
          </a:p>
        </p:txBody>
      </p:sp>
      <p:sp>
        <p:nvSpPr>
          <p:cNvPr id="3" name="Content Placeholder 2"/>
          <p:cNvSpPr>
            <a:spLocks noGrp="1"/>
          </p:cNvSpPr>
          <p:nvPr>
            <p:ph idx="1"/>
          </p:nvPr>
        </p:nvSpPr>
        <p:spPr>
          <a:xfrm>
            <a:off x="457200" y="990600"/>
            <a:ext cx="3886200" cy="5135563"/>
          </a:xfrm>
        </p:spPr>
        <p:txBody>
          <a:bodyPr>
            <a:normAutofit/>
          </a:bodyPr>
          <a:lstStyle/>
          <a:p>
            <a:pPr>
              <a:spcAft>
                <a:spcPts val="600"/>
              </a:spcAft>
            </a:pPr>
            <a:r>
              <a:rPr lang="en-US" sz="1600" dirty="0" smtClean="0"/>
              <a:t>Waste diversion (</a:t>
            </a:r>
            <a:r>
              <a:rPr lang="en-US" sz="1600" dirty="0" smtClean="0">
                <a:solidFill>
                  <a:schemeClr val="accent5"/>
                </a:solidFill>
              </a:rPr>
              <a:t>recycling or composting</a:t>
            </a:r>
            <a:r>
              <a:rPr lang="en-US" sz="1600" dirty="0" smtClean="0"/>
              <a:t>) is the next most desirable waste management method.  </a:t>
            </a:r>
          </a:p>
          <a:p>
            <a:pPr>
              <a:spcAft>
                <a:spcPts val="600"/>
              </a:spcAft>
            </a:pPr>
            <a:r>
              <a:rPr lang="en-US" sz="1600" dirty="0" smtClean="0"/>
              <a:t>Although wastes are diverted from landfills, recycling still requires energy and other resources, making it less desirable than prevention.</a:t>
            </a:r>
          </a:p>
          <a:p>
            <a:pPr>
              <a:spcAft>
                <a:spcPts val="600"/>
              </a:spcAft>
            </a:pPr>
            <a:r>
              <a:rPr lang="en-US" sz="1600" dirty="0" smtClean="0"/>
              <a:t>Determine which of your waste streams could be </a:t>
            </a:r>
            <a:r>
              <a:rPr lang="en-US" sz="1600" dirty="0" smtClean="0">
                <a:hlinkClick r:id="rId2"/>
              </a:rPr>
              <a:t>recyclable</a:t>
            </a:r>
            <a:r>
              <a:rPr lang="en-US" sz="1600" dirty="0" smtClean="0"/>
              <a:t>.  If a waste stream is not currently recyclable, would changing a process allow it to be recycled?</a:t>
            </a:r>
          </a:p>
          <a:p>
            <a:pPr>
              <a:spcAft>
                <a:spcPts val="600"/>
              </a:spcAft>
            </a:pPr>
            <a:r>
              <a:rPr lang="en-US" sz="1600" dirty="0" smtClean="0"/>
              <a:t>For example, would you be able to recycle a metal waste stream if it was sorted from other metals or contaminants?</a:t>
            </a:r>
          </a:p>
        </p:txBody>
      </p:sp>
      <p:graphicFrame>
        <p:nvGraphicFramePr>
          <p:cNvPr id="4" name="Chart 3"/>
          <p:cNvGraphicFramePr/>
          <p:nvPr/>
        </p:nvGraphicFramePr>
        <p:xfrm>
          <a:off x="4419600" y="2057400"/>
          <a:ext cx="4343400" cy="38185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 y="6509187"/>
            <a:ext cx="6858000" cy="246221"/>
          </a:xfrm>
          <a:prstGeom prst="rect">
            <a:avLst/>
          </a:prstGeom>
          <a:noFill/>
        </p:spPr>
        <p:txBody>
          <a:bodyPr wrap="square" rtlCol="0">
            <a:spAutoFit/>
          </a:bodyPr>
          <a:lstStyle/>
          <a:p>
            <a:r>
              <a:rPr lang="en-US" sz="1000" baseline="30000" dirty="0" smtClean="0"/>
              <a:t>1  </a:t>
            </a:r>
            <a:r>
              <a:rPr lang="en-US" sz="1000" dirty="0" smtClean="0"/>
              <a:t>US Environmental Protection Agency “Municipal Solid Waste.”</a:t>
            </a:r>
            <a:endParaRPr lang="en-US" sz="1000" baseline="30000" dirty="0"/>
          </a:p>
        </p:txBody>
      </p:sp>
      <p:sp>
        <p:nvSpPr>
          <p:cNvPr id="6" name="TextBox 5"/>
          <p:cNvSpPr txBox="1"/>
          <p:nvPr/>
        </p:nvSpPr>
        <p:spPr>
          <a:xfrm>
            <a:off x="5257800" y="1219200"/>
            <a:ext cx="2895600" cy="923330"/>
          </a:xfrm>
          <a:prstGeom prst="rect">
            <a:avLst/>
          </a:prstGeom>
          <a:noFill/>
        </p:spPr>
        <p:txBody>
          <a:bodyPr wrap="square" rtlCol="0">
            <a:spAutoFit/>
          </a:bodyPr>
          <a:lstStyle/>
          <a:p>
            <a:pPr algn="ctr"/>
            <a:r>
              <a:rPr lang="en-US" dirty="0" smtClean="0"/>
              <a:t>Recycling rates for various materials vary widely.</a:t>
            </a:r>
            <a:endParaRPr lang="en-US" dirty="0"/>
          </a:p>
        </p:txBody>
      </p:sp>
      <p:sp>
        <p:nvSpPr>
          <p:cNvPr id="7" name="Right Arrow 6">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112</a:t>
            </a:fld>
            <a:endParaRPr lang="en-US"/>
          </a:p>
        </p:txBody>
      </p:sp>
    </p:spTree>
  </p:cSld>
  <p:clrMapOvr>
    <a:masterClrMapping/>
  </p:clrMapOvr>
  <p:transition spd="med">
    <p:fade thruBlk="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a:t>
            </a:r>
            <a:endParaRPr lang="en-US" dirty="0"/>
          </a:p>
        </p:txBody>
      </p:sp>
      <p:sp>
        <p:nvSpPr>
          <p:cNvPr id="3" name="Content Placeholder 2"/>
          <p:cNvSpPr>
            <a:spLocks noGrp="1"/>
          </p:cNvSpPr>
          <p:nvPr>
            <p:ph idx="1"/>
          </p:nvPr>
        </p:nvSpPr>
        <p:spPr>
          <a:xfrm>
            <a:off x="457200" y="990600"/>
            <a:ext cx="4038600" cy="5135563"/>
          </a:xfrm>
        </p:spPr>
        <p:txBody>
          <a:bodyPr>
            <a:normAutofit fontScale="62500" lnSpcReduction="20000"/>
          </a:bodyPr>
          <a:lstStyle/>
          <a:p>
            <a:pPr>
              <a:spcAft>
                <a:spcPts val="600"/>
              </a:spcAft>
            </a:pPr>
            <a:r>
              <a:rPr lang="en-US" dirty="0" smtClean="0"/>
              <a:t>One option for reusing or recycling your waste streams may be to find a </a:t>
            </a:r>
            <a:r>
              <a:rPr lang="en-US" dirty="0" smtClean="0">
                <a:hlinkClick r:id="rId2"/>
              </a:rPr>
              <a:t>materials and waste exchange</a:t>
            </a:r>
            <a:r>
              <a:rPr lang="en-US" dirty="0" smtClean="0"/>
              <a:t> in your area.</a:t>
            </a:r>
          </a:p>
          <a:p>
            <a:pPr>
              <a:spcAft>
                <a:spcPts val="600"/>
              </a:spcAft>
            </a:pPr>
            <a:r>
              <a:rPr lang="en-US" dirty="0" smtClean="0"/>
              <a:t>A materials and waste exchange is a market for buying and selling reusable and recyclable commodities.</a:t>
            </a:r>
          </a:p>
          <a:p>
            <a:pPr>
              <a:spcAft>
                <a:spcPts val="600"/>
              </a:spcAft>
            </a:pPr>
            <a:r>
              <a:rPr lang="en-US" dirty="0" smtClean="0"/>
              <a:t>Think about whether some of your waste streams could be used as inputs for other businesses.</a:t>
            </a:r>
          </a:p>
          <a:p>
            <a:pPr>
              <a:spcAft>
                <a:spcPts val="600"/>
              </a:spcAft>
            </a:pPr>
            <a:r>
              <a:rPr lang="en-US" dirty="0" smtClean="0"/>
              <a:t>Can any of your waste streams be sold rather than disposed of?</a:t>
            </a:r>
          </a:p>
          <a:p>
            <a:pPr>
              <a:spcAft>
                <a:spcPts val="600"/>
              </a:spcAft>
            </a:pPr>
            <a:endParaRPr lang="en-US" dirty="0"/>
          </a:p>
        </p:txBody>
      </p:sp>
      <p:graphicFrame>
        <p:nvGraphicFramePr>
          <p:cNvPr id="4" name="Diagram 3"/>
          <p:cNvGraphicFramePr/>
          <p:nvPr/>
        </p:nvGraphicFramePr>
        <p:xfrm>
          <a:off x="4800600" y="914400"/>
          <a:ext cx="3886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 y="6381690"/>
            <a:ext cx="6934200" cy="400110"/>
          </a:xfrm>
          <a:prstGeom prst="rect">
            <a:avLst/>
          </a:prstGeom>
          <a:noFill/>
        </p:spPr>
        <p:txBody>
          <a:bodyPr wrap="square" rtlCol="0">
            <a:spAutoFit/>
          </a:bodyPr>
          <a:lstStyle/>
          <a:p>
            <a:r>
              <a:rPr lang="en-US" sz="1000" baseline="30000" dirty="0" smtClean="0"/>
              <a:t>2  </a:t>
            </a:r>
            <a:r>
              <a:rPr lang="en-US" sz="1000" dirty="0" smtClean="0"/>
              <a:t>North Carolina Department of Environment and Natural Resources, “Case Study: Hamilton Beach/Proctor-</a:t>
            </a:r>
            <a:r>
              <a:rPr lang="en-US" sz="1000" dirty="0" err="1" smtClean="0"/>
              <a:t>Silex</a:t>
            </a:r>
            <a:r>
              <a:rPr lang="en-US" sz="1000" dirty="0" smtClean="0"/>
              <a:t>, Inc.”</a:t>
            </a:r>
            <a:endParaRPr lang="en-US" sz="1000" baseline="30000" dirty="0"/>
          </a:p>
        </p:txBody>
      </p:sp>
      <p:sp>
        <p:nvSpPr>
          <p:cNvPr id="6" name="Right Arrow 5">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113</a:t>
            </a:fld>
            <a:endParaRPr lang="en-US"/>
          </a:p>
        </p:txBody>
      </p:sp>
    </p:spTree>
  </p:cSld>
  <p:clrMapOvr>
    <a:masterClrMapping/>
  </p:clrMapOvr>
  <p:transition spd="med">
    <p:fade thruBlk="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Recovery</a:t>
            </a:r>
            <a:r>
              <a:rPr lang="en-US" baseline="30000" dirty="0" smtClean="0"/>
              <a:t>1</a:t>
            </a:r>
            <a:endParaRPr lang="en-US" dirty="0"/>
          </a:p>
        </p:txBody>
      </p:sp>
      <p:sp>
        <p:nvSpPr>
          <p:cNvPr id="3" name="Content Placeholder 2"/>
          <p:cNvSpPr>
            <a:spLocks noGrp="1"/>
          </p:cNvSpPr>
          <p:nvPr>
            <p:ph idx="1"/>
          </p:nvPr>
        </p:nvSpPr>
        <p:spPr>
          <a:xfrm>
            <a:off x="457200" y="990600"/>
            <a:ext cx="5943600" cy="5135563"/>
          </a:xfrm>
        </p:spPr>
        <p:txBody>
          <a:bodyPr>
            <a:normAutofit fontScale="62500" lnSpcReduction="20000"/>
          </a:bodyPr>
          <a:lstStyle/>
          <a:p>
            <a:pPr>
              <a:spcAft>
                <a:spcPts val="1200"/>
              </a:spcAft>
            </a:pPr>
            <a:r>
              <a:rPr lang="en-US" dirty="0" smtClean="0"/>
              <a:t>Another option for waste management is energy recovery.</a:t>
            </a:r>
          </a:p>
          <a:p>
            <a:pPr>
              <a:spcAft>
                <a:spcPts val="1200"/>
              </a:spcAft>
            </a:pPr>
            <a:r>
              <a:rPr lang="en-US" dirty="0" smtClean="0"/>
              <a:t>In this case, the waste does not go to a landfill.  Instead, it is </a:t>
            </a:r>
            <a:r>
              <a:rPr lang="en-US" dirty="0" smtClean="0">
                <a:solidFill>
                  <a:schemeClr val="accent5"/>
                </a:solidFill>
              </a:rPr>
              <a:t>used as fuel to generate energy (electricity or steam) usually through combustion</a:t>
            </a:r>
            <a:r>
              <a:rPr lang="en-US" dirty="0" smtClean="0"/>
              <a:t>.</a:t>
            </a:r>
          </a:p>
          <a:p>
            <a:pPr>
              <a:spcAft>
                <a:spcPts val="1200"/>
              </a:spcAft>
            </a:pPr>
            <a:r>
              <a:rPr lang="en-US" dirty="0" smtClean="0"/>
              <a:t>This process is often called </a:t>
            </a:r>
            <a:r>
              <a:rPr lang="en-US" b="1" dirty="0" smtClean="0">
                <a:solidFill>
                  <a:schemeClr val="accent5"/>
                </a:solidFill>
              </a:rPr>
              <a:t>waste-to-energy</a:t>
            </a:r>
            <a:r>
              <a:rPr lang="en-US" dirty="0" smtClean="0"/>
              <a:t>.</a:t>
            </a:r>
            <a:r>
              <a:rPr lang="en-US" baseline="30000" dirty="0" smtClean="0"/>
              <a:t> </a:t>
            </a:r>
            <a:endParaRPr lang="en-US" dirty="0" smtClean="0"/>
          </a:p>
          <a:p>
            <a:pPr>
              <a:spcAft>
                <a:spcPts val="1200"/>
              </a:spcAft>
            </a:pPr>
            <a:r>
              <a:rPr lang="en-US" dirty="0" smtClean="0"/>
              <a:t>It is a way to avoid putting into a landfill waste that is not recyclable.</a:t>
            </a:r>
          </a:p>
          <a:p>
            <a:pPr>
              <a:spcAft>
                <a:spcPts val="1200"/>
              </a:spcAft>
            </a:pPr>
            <a:r>
              <a:rPr lang="en-US" dirty="0" smtClean="0"/>
              <a:t>There are around </a:t>
            </a:r>
            <a:r>
              <a:rPr lang="en-US" dirty="0" smtClean="0">
                <a:solidFill>
                  <a:schemeClr val="accent5"/>
                </a:solidFill>
              </a:rPr>
              <a:t>90 facilities in the U.S. </a:t>
            </a:r>
            <a:r>
              <a:rPr lang="en-US" dirty="0" smtClean="0"/>
              <a:t>that convert municipal solid waste to energy through combustion.</a:t>
            </a:r>
          </a:p>
          <a:p>
            <a:pPr>
              <a:spcAft>
                <a:spcPts val="1200"/>
              </a:spcAft>
            </a:pPr>
            <a:r>
              <a:rPr lang="en-US" dirty="0" smtClean="0"/>
              <a:t>Click </a:t>
            </a:r>
            <a:r>
              <a:rPr lang="en-US" dirty="0" smtClean="0">
                <a:hlinkClick r:id="rId2"/>
              </a:rPr>
              <a:t>here</a:t>
            </a:r>
            <a:r>
              <a:rPr lang="en-US" dirty="0" smtClean="0"/>
              <a:t> for more information on energy recovery from waste.</a:t>
            </a:r>
            <a:endParaRPr lang="en-US" dirty="0"/>
          </a:p>
        </p:txBody>
      </p:sp>
      <p:sp>
        <p:nvSpPr>
          <p:cNvPr id="4" name="TextBox 3"/>
          <p:cNvSpPr txBox="1"/>
          <p:nvPr/>
        </p:nvSpPr>
        <p:spPr>
          <a:xfrm>
            <a:off x="228600" y="6477000"/>
            <a:ext cx="6934200" cy="246221"/>
          </a:xfrm>
          <a:prstGeom prst="rect">
            <a:avLst/>
          </a:prstGeom>
          <a:noFill/>
        </p:spPr>
        <p:txBody>
          <a:bodyPr wrap="square" rtlCol="0">
            <a:spAutoFit/>
          </a:bodyPr>
          <a:lstStyle/>
          <a:p>
            <a:r>
              <a:rPr lang="en-US" sz="1000" baseline="30000" dirty="0" smtClean="0"/>
              <a:t>1 </a:t>
            </a:r>
            <a:r>
              <a:rPr lang="en-US" sz="1000" dirty="0" smtClean="0"/>
              <a:t>U.S. Environmental Protection Agency, “Municipal Solid Waste in the United States: 2009 Facts and Figures.” </a:t>
            </a:r>
            <a:endParaRPr lang="en-US" sz="1000" baseline="30000" dirty="0"/>
          </a:p>
        </p:txBody>
      </p:sp>
      <p:pic>
        <p:nvPicPr>
          <p:cNvPr id="2051" name="Picture 3" descr="C:\Documents and Settings\Morgan Barr\Local Settings\Temporary Internet Files\Content.IE5\VHNDHKQW\MC900036427[1].wmf"/>
          <p:cNvPicPr>
            <a:picLocks noChangeAspect="1" noChangeArrowheads="1"/>
          </p:cNvPicPr>
          <p:nvPr/>
        </p:nvPicPr>
        <p:blipFill>
          <a:blip r:embed="rId3" cstate="print"/>
          <a:srcRect/>
          <a:stretch>
            <a:fillRect/>
          </a:stretch>
        </p:blipFill>
        <p:spPr bwMode="auto">
          <a:xfrm>
            <a:off x="6934200" y="457200"/>
            <a:ext cx="1740103" cy="1111910"/>
          </a:xfrm>
          <a:prstGeom prst="rect">
            <a:avLst/>
          </a:prstGeom>
          <a:noFill/>
        </p:spPr>
      </p:pic>
      <p:sp>
        <p:nvSpPr>
          <p:cNvPr id="7" name="Right Arrow 6">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114</a:t>
            </a:fld>
            <a:endParaRPr lang="en-US"/>
          </a:p>
        </p:txBody>
      </p:sp>
    </p:spTree>
  </p:cSld>
  <p:clrMapOvr>
    <a:masterClrMapping/>
  </p:clrMapOvr>
  <p:transition spd="med">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Disposal</a:t>
            </a:r>
            <a:endParaRPr lang="en-US" dirty="0"/>
          </a:p>
        </p:txBody>
      </p:sp>
      <p:sp>
        <p:nvSpPr>
          <p:cNvPr id="3" name="Content Placeholder 2"/>
          <p:cNvSpPr>
            <a:spLocks noGrp="1"/>
          </p:cNvSpPr>
          <p:nvPr>
            <p:ph idx="1"/>
          </p:nvPr>
        </p:nvSpPr>
        <p:spPr>
          <a:xfrm>
            <a:off x="457200" y="990600"/>
            <a:ext cx="6629400" cy="5135563"/>
          </a:xfrm>
        </p:spPr>
        <p:txBody>
          <a:bodyPr>
            <a:normAutofit/>
          </a:bodyPr>
          <a:lstStyle/>
          <a:p>
            <a:pPr>
              <a:spcAft>
                <a:spcPts val="1200"/>
              </a:spcAft>
            </a:pPr>
            <a:r>
              <a:rPr lang="en-US" sz="2800" dirty="0" smtClean="0"/>
              <a:t>Waste disposal in a landfill or incinerator is the least desirable waste management method.</a:t>
            </a:r>
          </a:p>
          <a:p>
            <a:pPr>
              <a:spcAft>
                <a:spcPts val="1200"/>
              </a:spcAft>
            </a:pPr>
            <a:r>
              <a:rPr lang="en-US" sz="2800" dirty="0" smtClean="0"/>
              <a:t>Currently, </a:t>
            </a:r>
            <a:r>
              <a:rPr lang="en-US" sz="2800" dirty="0" smtClean="0">
                <a:solidFill>
                  <a:schemeClr val="accent5"/>
                </a:solidFill>
              </a:rPr>
              <a:t>more than half the waste produced in the U.S. goes to disposal</a:t>
            </a:r>
            <a:r>
              <a:rPr lang="en-US" sz="2800" dirty="0" smtClean="0"/>
              <a:t>.</a:t>
            </a:r>
          </a:p>
          <a:p>
            <a:pPr>
              <a:spcAft>
                <a:spcPts val="1200"/>
              </a:spcAft>
            </a:pPr>
            <a:r>
              <a:rPr lang="en-US" sz="2800" dirty="0" smtClean="0"/>
              <a:t>There are nearly 2,000 municipal landfills in the United States.</a:t>
            </a:r>
            <a:r>
              <a:rPr lang="en-US" sz="2800" baseline="30000" dirty="0" smtClean="0"/>
              <a:t>1</a:t>
            </a:r>
          </a:p>
          <a:p>
            <a:pPr>
              <a:spcAft>
                <a:spcPts val="1200"/>
              </a:spcAft>
            </a:pPr>
            <a:r>
              <a:rPr lang="en-US" sz="2800" dirty="0" smtClean="0"/>
              <a:t>Click </a:t>
            </a:r>
            <a:r>
              <a:rPr lang="en-US" sz="2800" dirty="0" smtClean="0">
                <a:hlinkClick r:id="rId2"/>
              </a:rPr>
              <a:t>here</a:t>
            </a:r>
            <a:r>
              <a:rPr lang="en-US" sz="2800" dirty="0" smtClean="0"/>
              <a:t> for more information on landfills.</a:t>
            </a:r>
          </a:p>
          <a:p>
            <a:endParaRPr lang="en-US" baseline="30000" dirty="0"/>
          </a:p>
        </p:txBody>
      </p:sp>
      <p:sp>
        <p:nvSpPr>
          <p:cNvPr id="4" name="TextBox 3"/>
          <p:cNvSpPr txBox="1"/>
          <p:nvPr/>
        </p:nvSpPr>
        <p:spPr>
          <a:xfrm>
            <a:off x="228600" y="6324600"/>
            <a:ext cx="7391400" cy="246221"/>
          </a:xfrm>
          <a:prstGeom prst="rect">
            <a:avLst/>
          </a:prstGeom>
          <a:noFill/>
        </p:spPr>
        <p:txBody>
          <a:bodyPr wrap="square" rtlCol="0">
            <a:spAutoFit/>
          </a:bodyPr>
          <a:lstStyle/>
          <a:p>
            <a:r>
              <a:rPr lang="en-US" sz="1000" baseline="30000" dirty="0" smtClean="0"/>
              <a:t>1 </a:t>
            </a:r>
            <a:r>
              <a:rPr lang="en-US" sz="1000" dirty="0" smtClean="0"/>
              <a:t>U.S. Environmental Protection Agency, “Municipal Solid Waste in the United States: 2009 Facts and Figures.”</a:t>
            </a:r>
            <a:endParaRPr lang="en-US" sz="1000" dirty="0"/>
          </a:p>
        </p:txBody>
      </p:sp>
      <p:pic>
        <p:nvPicPr>
          <p:cNvPr id="3074" name="Picture 2" descr="C:\Documents and Settings\Morgan Barr\Local Settings\Temporary Internet Files\Content.IE5\D339Y4KW\MC900055054[1].wmf"/>
          <p:cNvPicPr>
            <a:picLocks noChangeAspect="1" noChangeArrowheads="1"/>
          </p:cNvPicPr>
          <p:nvPr/>
        </p:nvPicPr>
        <p:blipFill>
          <a:blip r:embed="rId3" cstate="print"/>
          <a:srcRect/>
          <a:stretch>
            <a:fillRect/>
          </a:stretch>
        </p:blipFill>
        <p:spPr bwMode="auto">
          <a:xfrm>
            <a:off x="7315200" y="381000"/>
            <a:ext cx="1338677" cy="1295400"/>
          </a:xfrm>
          <a:prstGeom prst="rect">
            <a:avLst/>
          </a:prstGeom>
          <a:noFill/>
        </p:spPr>
      </p:pic>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115</a:t>
            </a:fld>
            <a:endParaRPr lang="en-US"/>
          </a:p>
        </p:txBody>
      </p:sp>
    </p:spTree>
  </p:cSld>
  <p:clrMapOvr>
    <a:masterClrMapping/>
  </p:clrMapOvr>
  <p:transition spd="med">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Materials and Waste</a:t>
            </a:r>
            <a:endParaRPr lang="en-US" dirty="0"/>
          </a:p>
        </p:txBody>
      </p:sp>
      <p:sp>
        <p:nvSpPr>
          <p:cNvPr id="3" name="Content Placeholder 2"/>
          <p:cNvSpPr>
            <a:spLocks noGrp="1"/>
          </p:cNvSpPr>
          <p:nvPr>
            <p:ph idx="1"/>
          </p:nvPr>
        </p:nvSpPr>
        <p:spPr>
          <a:xfrm>
            <a:off x="609600" y="1066800"/>
            <a:ext cx="5029200" cy="5029200"/>
          </a:xfrm>
        </p:spPr>
        <p:txBody>
          <a:bodyPr>
            <a:noAutofit/>
          </a:bodyPr>
          <a:lstStyle/>
          <a:p>
            <a:pPr>
              <a:spcAft>
                <a:spcPts val="1200"/>
              </a:spcAft>
            </a:pPr>
            <a:r>
              <a:rPr lang="en-US" sz="1400" dirty="0" smtClean="0"/>
              <a:t>Hazardous waste is defined as liquid, solid, contained gas, or sludge wastes that contain properties that are dangerous or potentially harmful to human health or the environment.</a:t>
            </a:r>
            <a:r>
              <a:rPr lang="en-US" sz="1400" baseline="30000" dirty="0" smtClean="0"/>
              <a:t>1</a:t>
            </a:r>
            <a:endParaRPr lang="en-US" sz="1400" dirty="0" smtClean="0"/>
          </a:p>
          <a:p>
            <a:pPr>
              <a:spcAft>
                <a:spcPts val="1200"/>
              </a:spcAft>
            </a:pPr>
            <a:r>
              <a:rPr lang="en-US" sz="1400" dirty="0" smtClean="0"/>
              <a:t>Using hazardous materials can be costly for manufacturers.  There are various regulatory compliance costs such as: 		</a:t>
            </a:r>
          </a:p>
          <a:p>
            <a:pPr lvl="2">
              <a:spcAft>
                <a:spcPts val="1200"/>
              </a:spcAft>
              <a:buFontTx/>
              <a:buChar char="-"/>
            </a:pPr>
            <a:r>
              <a:rPr lang="en-US" sz="1400" dirty="0" smtClean="0"/>
              <a:t>treatment, storage and disposal costs; </a:t>
            </a:r>
          </a:p>
          <a:p>
            <a:pPr lvl="2">
              <a:spcAft>
                <a:spcPts val="1200"/>
              </a:spcAft>
              <a:buFontTx/>
              <a:buChar char="-"/>
            </a:pPr>
            <a:r>
              <a:rPr lang="en-US" sz="1400" dirty="0" smtClean="0"/>
              <a:t>costs for protective gear and precautions for workers;</a:t>
            </a:r>
          </a:p>
          <a:p>
            <a:pPr lvl="2">
              <a:spcAft>
                <a:spcPts val="1200"/>
              </a:spcAft>
              <a:buFontTx/>
              <a:buChar char="-"/>
            </a:pPr>
            <a:r>
              <a:rPr lang="en-US" sz="1400" dirty="0" smtClean="0"/>
              <a:t>cost of monitoring and documentation;</a:t>
            </a:r>
          </a:p>
          <a:p>
            <a:pPr lvl="2">
              <a:spcAft>
                <a:spcPts val="1200"/>
              </a:spcAft>
              <a:buFontTx/>
              <a:buChar char="-"/>
            </a:pPr>
            <a:r>
              <a:rPr lang="en-US" sz="1400" dirty="0" smtClean="0"/>
              <a:t>product-related regulatory compliance, should hazardous materials end up in final products. </a:t>
            </a:r>
          </a:p>
          <a:p>
            <a:pPr>
              <a:spcAft>
                <a:spcPts val="1200"/>
              </a:spcAft>
            </a:pPr>
            <a:r>
              <a:rPr lang="en-US" sz="1400" dirty="0" smtClean="0"/>
              <a:t>Substituting non-hazardous materials for hazardous ones can help a company avert these costs, which can add up to considerable sums.</a:t>
            </a:r>
          </a:p>
        </p:txBody>
      </p:sp>
      <p:graphicFrame>
        <p:nvGraphicFramePr>
          <p:cNvPr id="5" name="Diagram 4"/>
          <p:cNvGraphicFramePr/>
          <p:nvPr/>
        </p:nvGraphicFramePr>
        <p:xfrm>
          <a:off x="5715000" y="1600200"/>
          <a:ext cx="3200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52400" y="6400800"/>
            <a:ext cx="6477000" cy="400110"/>
          </a:xfrm>
          <a:prstGeom prst="rect">
            <a:avLst/>
          </a:prstGeom>
          <a:noFill/>
        </p:spPr>
        <p:txBody>
          <a:bodyPr wrap="square" rtlCol="0">
            <a:spAutoFit/>
          </a:bodyPr>
          <a:lstStyle/>
          <a:p>
            <a:pPr lvl="0"/>
            <a:r>
              <a:rPr lang="en-US" sz="1000" baseline="30000" dirty="0" smtClean="0"/>
              <a:t>1  </a:t>
            </a:r>
            <a:r>
              <a:rPr lang="en-US" sz="1000" dirty="0" smtClean="0"/>
              <a:t>U.S. Environmental Protection Agency “Wastes – Hazardous Wastes” </a:t>
            </a:r>
          </a:p>
          <a:p>
            <a:pPr lvl="0"/>
            <a:r>
              <a:rPr lang="en-US" sz="1000" baseline="30000" dirty="0" smtClean="0"/>
              <a:t>2</a:t>
            </a:r>
            <a:r>
              <a:rPr lang="en-US" sz="1000" dirty="0" smtClean="0"/>
              <a:t> Zero Waste Network. “Success Stories: Computer Circuitry Company”</a:t>
            </a:r>
          </a:p>
        </p:txBody>
      </p:sp>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116</a:t>
            </a:fld>
            <a:endParaRPr lang="en-US"/>
          </a:p>
        </p:txBody>
      </p:sp>
    </p:spTree>
  </p:cSld>
  <p:clrMapOvr>
    <a:masterClrMapping/>
  </p:clrMapOvr>
  <p:transition spd="med">
    <p:fade thruBlk="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Waste</a:t>
            </a:r>
            <a:endParaRPr lang="en-US" dirty="0"/>
          </a:p>
        </p:txBody>
      </p:sp>
      <p:sp>
        <p:nvSpPr>
          <p:cNvPr id="3" name="Content Placeholder 2"/>
          <p:cNvSpPr>
            <a:spLocks noGrp="1"/>
          </p:cNvSpPr>
          <p:nvPr>
            <p:ph idx="1"/>
          </p:nvPr>
        </p:nvSpPr>
        <p:spPr>
          <a:xfrm>
            <a:off x="457200" y="990600"/>
            <a:ext cx="3886200" cy="5029200"/>
          </a:xfrm>
        </p:spPr>
        <p:txBody>
          <a:bodyPr>
            <a:normAutofit fontScale="77500" lnSpcReduction="20000"/>
          </a:bodyPr>
          <a:lstStyle/>
          <a:p>
            <a:pPr>
              <a:spcAft>
                <a:spcPts val="1200"/>
              </a:spcAft>
            </a:pPr>
            <a:r>
              <a:rPr lang="en-US" dirty="0" smtClean="0"/>
              <a:t>There are </a:t>
            </a:r>
            <a:r>
              <a:rPr lang="en-US" dirty="0" smtClean="0">
                <a:hlinkClick r:id="rId2"/>
              </a:rPr>
              <a:t>different kinds</a:t>
            </a:r>
            <a:r>
              <a:rPr lang="en-US" dirty="0" smtClean="0"/>
              <a:t> of hazardous wastes.  They are listed to the right.</a:t>
            </a:r>
            <a:r>
              <a:rPr lang="en-US" baseline="30000" dirty="0" smtClean="0"/>
              <a:t>1</a:t>
            </a:r>
            <a:endParaRPr lang="en-US" dirty="0" smtClean="0"/>
          </a:p>
          <a:p>
            <a:pPr>
              <a:spcAft>
                <a:spcPts val="1200"/>
              </a:spcAft>
            </a:pPr>
            <a:r>
              <a:rPr lang="en-US" dirty="0" smtClean="0"/>
              <a:t>Click </a:t>
            </a:r>
            <a:r>
              <a:rPr lang="en-US" dirty="0" smtClean="0">
                <a:hlinkClick r:id="rId3"/>
              </a:rPr>
              <a:t>here</a:t>
            </a:r>
            <a:r>
              <a:rPr lang="en-US" dirty="0" smtClean="0"/>
              <a:t> to learn more about how to identify different kinds of hazardous waste.</a:t>
            </a:r>
          </a:p>
          <a:p>
            <a:pPr>
              <a:spcAft>
                <a:spcPts val="1200"/>
              </a:spcAft>
            </a:pPr>
            <a:r>
              <a:rPr lang="en-US" dirty="0" smtClean="0"/>
              <a:t>You are regulated differently depending on how much hazardous waste you </a:t>
            </a:r>
            <a:r>
              <a:rPr lang="en-US" dirty="0" smtClean="0">
                <a:hlinkClick r:id="rId4"/>
              </a:rPr>
              <a:t>generate</a:t>
            </a:r>
            <a:r>
              <a:rPr lang="en-US" dirty="0" smtClean="0"/>
              <a:t>.</a:t>
            </a:r>
            <a:endParaRPr lang="en-US" dirty="0"/>
          </a:p>
        </p:txBody>
      </p:sp>
      <p:graphicFrame>
        <p:nvGraphicFramePr>
          <p:cNvPr id="5" name="Diagram 4"/>
          <p:cNvGraphicFramePr/>
          <p:nvPr/>
        </p:nvGraphicFramePr>
        <p:xfrm>
          <a:off x="4648200" y="1066800"/>
          <a:ext cx="4038600" cy="5257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152400" y="6477000"/>
            <a:ext cx="6019800" cy="246221"/>
          </a:xfrm>
          <a:prstGeom prst="rect">
            <a:avLst/>
          </a:prstGeom>
          <a:noFill/>
        </p:spPr>
        <p:txBody>
          <a:bodyPr wrap="square" rtlCol="0">
            <a:spAutoFit/>
          </a:bodyPr>
          <a:lstStyle/>
          <a:p>
            <a:r>
              <a:rPr lang="en-US" sz="1000" baseline="30000" dirty="0" smtClean="0"/>
              <a:t>1 </a:t>
            </a:r>
            <a:r>
              <a:rPr lang="en-US" sz="1000" dirty="0" smtClean="0"/>
              <a:t>U.S. Environmental Protection Agency “Wastes – Hazardous Wastes – Waste Types”</a:t>
            </a:r>
          </a:p>
        </p:txBody>
      </p:sp>
      <p:sp>
        <p:nvSpPr>
          <p:cNvPr id="7" name="Right Arrow 6">
            <a:hlinkClick r:id="rId10"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117</a:t>
            </a:fld>
            <a:endParaRPr lang="en-US"/>
          </a:p>
        </p:txBody>
      </p:sp>
    </p:spTree>
  </p:cSld>
  <p:clrMapOvr>
    <a:masterClrMapping/>
  </p:clrMapOvr>
  <p:transition spd="med">
    <p:fade thruBlk="1"/>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05600" cy="792162"/>
          </a:xfrm>
        </p:spPr>
        <p:txBody>
          <a:bodyPr>
            <a:normAutofit/>
          </a:bodyPr>
          <a:lstStyle/>
          <a:p>
            <a:r>
              <a:rPr lang="en-US" dirty="0" smtClean="0"/>
              <a:t>Addressing Hazardous Waste</a:t>
            </a:r>
            <a:endParaRPr lang="en-US" dirty="0"/>
          </a:p>
        </p:txBody>
      </p:sp>
      <p:sp>
        <p:nvSpPr>
          <p:cNvPr id="3" name="Content Placeholder 2"/>
          <p:cNvSpPr>
            <a:spLocks noGrp="1"/>
          </p:cNvSpPr>
          <p:nvPr>
            <p:ph idx="1"/>
          </p:nvPr>
        </p:nvSpPr>
        <p:spPr>
          <a:xfrm>
            <a:off x="457200" y="990600"/>
            <a:ext cx="6858000" cy="5410200"/>
          </a:xfrm>
        </p:spPr>
        <p:txBody>
          <a:bodyPr>
            <a:normAutofit lnSpcReduction="10000"/>
          </a:bodyPr>
          <a:lstStyle/>
          <a:p>
            <a:pPr>
              <a:spcAft>
                <a:spcPts val="1200"/>
              </a:spcAft>
            </a:pPr>
            <a:r>
              <a:rPr lang="en-US" sz="1400" dirty="0" smtClean="0"/>
              <a:t>Before proceeding with any hazardous materials/waste management program/project, it is a good idea to </a:t>
            </a:r>
            <a:r>
              <a:rPr lang="en-US" sz="1400" dirty="0" smtClean="0">
                <a:solidFill>
                  <a:schemeClr val="accent5"/>
                </a:solidFill>
              </a:rPr>
              <a:t>become familiar with the federal and state regulations </a:t>
            </a:r>
            <a:r>
              <a:rPr lang="en-US" sz="1400" dirty="0" smtClean="0"/>
              <a:t>that may affect you (see the lesson on domestic and international regulations for more on these)</a:t>
            </a:r>
          </a:p>
          <a:p>
            <a:pPr>
              <a:spcAft>
                <a:spcPts val="1200"/>
              </a:spcAft>
            </a:pPr>
            <a:r>
              <a:rPr lang="en-US" sz="1400" dirty="0" smtClean="0"/>
              <a:t>Identify where you are using hazardous materials. Determine </a:t>
            </a:r>
            <a:r>
              <a:rPr lang="en-US" sz="1400" dirty="0" smtClean="0">
                <a:solidFill>
                  <a:schemeClr val="accent5"/>
                </a:solidFill>
              </a:rPr>
              <a:t>which of your solid wastes are considered hazardous wastes</a:t>
            </a:r>
            <a:r>
              <a:rPr lang="en-US" sz="1400" dirty="0" smtClean="0"/>
              <a:t>.</a:t>
            </a:r>
          </a:p>
          <a:p>
            <a:pPr>
              <a:spcAft>
                <a:spcPts val="1200"/>
              </a:spcAft>
            </a:pPr>
            <a:r>
              <a:rPr lang="en-US" sz="1400" dirty="0" smtClean="0"/>
              <a:t>Ask your hazardous waste contractor if there are ways to lower your waste disposal costs. Would using a different size or type of container make it easier to handle? Are there any components to your waste stream that are particularly costly?</a:t>
            </a:r>
          </a:p>
          <a:p>
            <a:pPr>
              <a:spcAft>
                <a:spcPts val="1200"/>
              </a:spcAft>
            </a:pPr>
            <a:r>
              <a:rPr lang="en-US" sz="1400" dirty="0" smtClean="0"/>
              <a:t>If you are currently producing hazardous wastes, determine what </a:t>
            </a:r>
            <a:r>
              <a:rPr lang="en-US" sz="1400" dirty="0" smtClean="0">
                <a:solidFill>
                  <a:schemeClr val="accent5"/>
                </a:solidFill>
              </a:rPr>
              <a:t>level of generator </a:t>
            </a:r>
            <a:r>
              <a:rPr lang="en-US" sz="1400" dirty="0" smtClean="0"/>
              <a:t>you are.  If you reduce your wastes, could you be regulated as a different kind of generator?</a:t>
            </a:r>
          </a:p>
          <a:p>
            <a:pPr>
              <a:spcAft>
                <a:spcPts val="1200"/>
              </a:spcAft>
            </a:pPr>
            <a:r>
              <a:rPr lang="en-US" sz="1400" dirty="0" smtClean="0"/>
              <a:t>Are you treating, storing and disposing of hazardous waste in accordance with state and federal standards or better?</a:t>
            </a:r>
          </a:p>
          <a:p>
            <a:pPr>
              <a:spcAft>
                <a:spcPts val="1200"/>
              </a:spcAft>
            </a:pPr>
            <a:r>
              <a:rPr lang="en-US" sz="1400" dirty="0" smtClean="0"/>
              <a:t>Can you </a:t>
            </a:r>
            <a:r>
              <a:rPr lang="en-US" sz="1400" dirty="0" smtClean="0">
                <a:solidFill>
                  <a:schemeClr val="accent5"/>
                </a:solidFill>
              </a:rPr>
              <a:t>substitute</a:t>
            </a:r>
            <a:r>
              <a:rPr lang="en-US" sz="1400" dirty="0" smtClean="0"/>
              <a:t> non-hazardous materials for hazardous materials you are currently using? Identify those hazardous wastes that can be recycled or used for energy production. </a:t>
            </a:r>
          </a:p>
          <a:p>
            <a:pPr>
              <a:spcAft>
                <a:spcPts val="1200"/>
              </a:spcAft>
            </a:pPr>
            <a:r>
              <a:rPr lang="en-US" sz="1400" dirty="0" smtClean="0"/>
              <a:t>Have an emergency plan to deal with releases and the corrective actions you can take to address these should they occur.</a:t>
            </a:r>
            <a:endParaRPr lang="en-US" sz="1400" dirty="0"/>
          </a:p>
        </p:txBody>
      </p:sp>
      <p:sp>
        <p:nvSpPr>
          <p:cNvPr id="6" name="TextBox 5"/>
          <p:cNvSpPr txBox="1"/>
          <p:nvPr/>
        </p:nvSpPr>
        <p:spPr>
          <a:xfrm>
            <a:off x="152400" y="6400800"/>
            <a:ext cx="6477000" cy="246221"/>
          </a:xfrm>
          <a:prstGeom prst="rect">
            <a:avLst/>
          </a:prstGeom>
          <a:noFill/>
        </p:spPr>
        <p:txBody>
          <a:bodyPr wrap="square" rtlCol="0">
            <a:spAutoFit/>
          </a:bodyPr>
          <a:lstStyle/>
          <a:p>
            <a:pPr lvl="0"/>
            <a:r>
              <a:rPr lang="en-US" sz="1000" baseline="30000" dirty="0" smtClean="0"/>
              <a:t>1  </a:t>
            </a:r>
            <a:r>
              <a:rPr lang="en-US" sz="1000" dirty="0" smtClean="0"/>
              <a:t>U.S. Environmental Protection Agency “Wastes – Hazardous Wastes”</a:t>
            </a:r>
          </a:p>
        </p:txBody>
      </p:sp>
      <p:pic>
        <p:nvPicPr>
          <p:cNvPr id="4098" name="Picture 2" descr="C:\Documents and Settings\Morgan Barr\Local Settings\Temporary Internet Files\Content.IE5\DEGA6AK1\MC900097841[1].wmf"/>
          <p:cNvPicPr>
            <a:picLocks noChangeAspect="1" noChangeArrowheads="1"/>
          </p:cNvPicPr>
          <p:nvPr/>
        </p:nvPicPr>
        <p:blipFill>
          <a:blip r:embed="rId2" cstate="print"/>
          <a:srcRect/>
          <a:stretch>
            <a:fillRect/>
          </a:stretch>
        </p:blipFill>
        <p:spPr bwMode="auto">
          <a:xfrm>
            <a:off x="7509053" y="762001"/>
            <a:ext cx="1371600" cy="1295400"/>
          </a:xfrm>
          <a:prstGeom prst="rect">
            <a:avLst/>
          </a:prstGeom>
          <a:noFill/>
        </p:spPr>
      </p:pic>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118</a:t>
            </a:fld>
            <a:endParaRPr lang="en-US"/>
          </a:p>
        </p:txBody>
      </p:sp>
    </p:spTree>
  </p:cSld>
  <p:clrMapOvr>
    <a:masterClrMapping/>
  </p:clrMapOvr>
  <p:transition spd="med">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Waste Checklist  </a:t>
            </a:r>
            <a:endParaRPr lang="en-US" dirty="0"/>
          </a:p>
        </p:txBody>
      </p:sp>
      <p:sp>
        <p:nvSpPr>
          <p:cNvPr id="3" name="Content Placeholder 2"/>
          <p:cNvSpPr>
            <a:spLocks noGrp="1"/>
          </p:cNvSpPr>
          <p:nvPr>
            <p:ph idx="1"/>
          </p:nvPr>
        </p:nvSpPr>
        <p:spPr>
          <a:xfrm>
            <a:off x="457200" y="990600"/>
            <a:ext cx="7315200" cy="5135563"/>
          </a:xfrm>
        </p:spPr>
        <p:txBody>
          <a:bodyPr>
            <a:normAutofit fontScale="70000" lnSpcReduction="20000"/>
          </a:bodyPr>
          <a:lstStyle/>
          <a:p>
            <a:pPr>
              <a:spcAft>
                <a:spcPts val="1200"/>
              </a:spcAft>
            </a:pPr>
            <a:r>
              <a:rPr lang="en-US" dirty="0" smtClean="0"/>
              <a:t>Conduct a waste assessment or audit to learn about your waste streams and opportunities to reduce them.</a:t>
            </a:r>
          </a:p>
          <a:p>
            <a:pPr>
              <a:spcAft>
                <a:spcPts val="1200"/>
              </a:spcAft>
            </a:pPr>
            <a:r>
              <a:rPr lang="en-US" dirty="0" smtClean="0"/>
              <a:t>Follow the waste hierarchy</a:t>
            </a:r>
          </a:p>
          <a:p>
            <a:pPr lvl="1">
              <a:spcAft>
                <a:spcPts val="1200"/>
              </a:spcAft>
            </a:pPr>
            <a:r>
              <a:rPr lang="en-US" dirty="0" smtClean="0"/>
              <a:t>Prevention, Diversion, Energy Recovery, Disposal</a:t>
            </a:r>
          </a:p>
          <a:p>
            <a:pPr>
              <a:spcAft>
                <a:spcPts val="1200"/>
              </a:spcAft>
            </a:pPr>
            <a:r>
              <a:rPr lang="en-US" dirty="0" smtClean="0"/>
              <a:t>Check to see if there are any waste prevention programs or waste exchanges in your state or city</a:t>
            </a:r>
          </a:p>
          <a:p>
            <a:pPr>
              <a:spcAft>
                <a:spcPts val="1200"/>
              </a:spcAft>
            </a:pPr>
            <a:r>
              <a:rPr lang="en-US" dirty="0" smtClean="0"/>
              <a:t>Identify hazardous waste streams and learn about relevant regulations</a:t>
            </a:r>
          </a:p>
          <a:p>
            <a:pPr>
              <a:spcAft>
                <a:spcPts val="1200"/>
              </a:spcAft>
            </a:pPr>
            <a:r>
              <a:rPr lang="en-US" dirty="0" smtClean="0"/>
              <a:t>Understand all your costs of waste and hazardous waste generation.</a:t>
            </a:r>
          </a:p>
          <a:p>
            <a:pPr>
              <a:spcAft>
                <a:spcPts val="1200"/>
              </a:spcAft>
            </a:pPr>
            <a:r>
              <a:rPr lang="en-US" dirty="0" smtClean="0"/>
              <a:t>Remember to get employees involved in any waste management program</a:t>
            </a:r>
            <a:endParaRPr lang="en-US" dirty="0"/>
          </a:p>
        </p:txBody>
      </p:sp>
      <p:pic>
        <p:nvPicPr>
          <p:cNvPr id="4" name="Picture 1" descr="C:\Documents and Settings\Morgan Barr\Local Settings\Temporary Internet Files\Content.IE5\0KUJTW0W\MCj04315850000[1].png"/>
          <p:cNvPicPr>
            <a:picLocks noChangeAspect="1" noChangeArrowheads="1"/>
          </p:cNvPicPr>
          <p:nvPr/>
        </p:nvPicPr>
        <p:blipFill>
          <a:blip r:embed="rId2" cstate="print"/>
          <a:srcRect/>
          <a:stretch>
            <a:fillRect/>
          </a:stretch>
        </p:blipFill>
        <p:spPr bwMode="auto">
          <a:xfrm>
            <a:off x="7620000" y="76200"/>
            <a:ext cx="1524000" cy="1524000"/>
          </a:xfrm>
          <a:prstGeom prst="rect">
            <a:avLst/>
          </a:prstGeom>
          <a:noFill/>
        </p:spPr>
      </p:pic>
      <p:sp>
        <p:nvSpPr>
          <p:cNvPr id="5" name="Right Arrow 4">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119</a:t>
            </a:fld>
            <a:endParaRPr lang="en-US"/>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Biomimicry</a:t>
            </a:r>
            <a:endParaRPr lang="en-US" dirty="0"/>
          </a:p>
        </p:txBody>
      </p:sp>
      <p:sp>
        <p:nvSpPr>
          <p:cNvPr id="3" name="Content Placeholder 2"/>
          <p:cNvSpPr>
            <a:spLocks noGrp="1"/>
          </p:cNvSpPr>
          <p:nvPr>
            <p:ph idx="1"/>
          </p:nvPr>
        </p:nvSpPr>
        <p:spPr>
          <a:xfrm>
            <a:off x="457200" y="1295400"/>
            <a:ext cx="4419600" cy="4830763"/>
          </a:xfrm>
        </p:spPr>
        <p:txBody>
          <a:bodyPr>
            <a:noAutofit/>
          </a:bodyPr>
          <a:lstStyle/>
          <a:p>
            <a:pPr>
              <a:spcAft>
                <a:spcPts val="1800"/>
              </a:spcAft>
            </a:pPr>
            <a:r>
              <a:rPr lang="en-US" sz="1800" dirty="0" smtClean="0"/>
              <a:t>An important concept in sustainable design is </a:t>
            </a:r>
            <a:r>
              <a:rPr lang="en-US" sz="1800" dirty="0" err="1" smtClean="0"/>
              <a:t>biomimicry</a:t>
            </a:r>
            <a:r>
              <a:rPr lang="en-US" sz="1800" dirty="0" smtClean="0"/>
              <a:t>.</a:t>
            </a:r>
          </a:p>
          <a:p>
            <a:pPr>
              <a:spcAft>
                <a:spcPts val="1800"/>
              </a:spcAft>
            </a:pPr>
            <a:r>
              <a:rPr lang="en-US" sz="1800" dirty="0" err="1" smtClean="0"/>
              <a:t>Biomimicry</a:t>
            </a:r>
            <a:r>
              <a:rPr lang="en-US" sz="1800" dirty="0" smtClean="0"/>
              <a:t> is the </a:t>
            </a:r>
            <a:r>
              <a:rPr lang="en-US" sz="1800" dirty="0" smtClean="0">
                <a:solidFill>
                  <a:schemeClr val="accent5"/>
                </a:solidFill>
              </a:rPr>
              <a:t>process of observing and studying the way nature is designed and operates, then imitating or mimicking this</a:t>
            </a:r>
            <a:r>
              <a:rPr lang="en-US" sz="1800" dirty="0" smtClean="0"/>
              <a:t> in man-made products and processes.</a:t>
            </a:r>
            <a:r>
              <a:rPr lang="en-US" sz="1800" baseline="30000" dirty="0" smtClean="0"/>
              <a:t>1</a:t>
            </a:r>
            <a:r>
              <a:rPr lang="en-US" sz="1800" dirty="0" smtClean="0"/>
              <a:t> </a:t>
            </a:r>
          </a:p>
          <a:p>
            <a:pPr>
              <a:spcAft>
                <a:spcPts val="1800"/>
              </a:spcAft>
            </a:pPr>
            <a:r>
              <a:rPr lang="en-US" sz="1800" dirty="0" smtClean="0"/>
              <a:t>In </a:t>
            </a:r>
            <a:r>
              <a:rPr lang="en-US" sz="1800" dirty="0" smtClean="0">
                <a:hlinkClick r:id="rId2"/>
              </a:rPr>
              <a:t>this</a:t>
            </a:r>
            <a:r>
              <a:rPr lang="en-US" sz="1800" dirty="0" smtClean="0"/>
              <a:t> video, biomimicry expert Janine </a:t>
            </a:r>
            <a:r>
              <a:rPr lang="en-US" sz="1800" dirty="0" err="1" smtClean="0"/>
              <a:t>Benyus</a:t>
            </a:r>
            <a:r>
              <a:rPr lang="en-US" sz="1800" dirty="0" smtClean="0"/>
              <a:t> discusses biomimicry and how companies are using nature as an inspiration. A second video by Ms. </a:t>
            </a:r>
            <a:r>
              <a:rPr lang="en-US" sz="1800" dirty="0" err="1" smtClean="0"/>
              <a:t>Benyus</a:t>
            </a:r>
            <a:r>
              <a:rPr lang="en-US" sz="1800" dirty="0" smtClean="0"/>
              <a:t> can be found </a:t>
            </a:r>
            <a:r>
              <a:rPr lang="en-US" sz="1800" dirty="0" smtClean="0">
                <a:hlinkClick r:id="rId3"/>
              </a:rPr>
              <a:t>here</a:t>
            </a:r>
            <a:r>
              <a:rPr lang="en-US" sz="1800" dirty="0" smtClean="0"/>
              <a:t>.</a:t>
            </a:r>
            <a:endParaRPr lang="en-US" sz="1800" dirty="0"/>
          </a:p>
        </p:txBody>
      </p:sp>
      <p:pic>
        <p:nvPicPr>
          <p:cNvPr id="1026" name="Picture 2" descr="C:\Documents and Settings\Morgan Barr\My Documents\My Pictures\Microsoft Clip Organizer\10217623.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304800" y="457200"/>
            <a:ext cx="994743" cy="914400"/>
          </a:xfrm>
          <a:prstGeom prst="rect">
            <a:avLst/>
          </a:prstGeom>
          <a:noFill/>
        </p:spPr>
      </p:pic>
      <p:sp>
        <p:nvSpPr>
          <p:cNvPr id="5" name="TextBox 4"/>
          <p:cNvSpPr txBox="1"/>
          <p:nvPr/>
        </p:nvSpPr>
        <p:spPr>
          <a:xfrm>
            <a:off x="228600" y="6324600"/>
            <a:ext cx="6096000" cy="400110"/>
          </a:xfrm>
          <a:prstGeom prst="rect">
            <a:avLst/>
          </a:prstGeom>
          <a:noFill/>
        </p:spPr>
        <p:txBody>
          <a:bodyPr wrap="square" rtlCol="0">
            <a:spAutoFit/>
          </a:bodyPr>
          <a:lstStyle/>
          <a:p>
            <a:r>
              <a:rPr lang="en-US" sz="1000" baseline="30000" dirty="0" smtClean="0"/>
              <a:t>1 </a:t>
            </a:r>
            <a:r>
              <a:rPr lang="en-US" sz="1000" dirty="0" smtClean="0"/>
              <a:t>Biomimicry Institute. “What is Biomimicry?”</a:t>
            </a:r>
          </a:p>
          <a:p>
            <a:r>
              <a:rPr lang="en-US" sz="1000" baseline="30000" dirty="0" smtClean="0"/>
              <a:t>2 </a:t>
            </a:r>
            <a:r>
              <a:rPr lang="en-US" sz="1000" dirty="0" smtClean="0"/>
              <a:t>Ask Nature “</a:t>
            </a:r>
            <a:r>
              <a:rPr lang="en-US" sz="1000" dirty="0" err="1" smtClean="0"/>
              <a:t>PureBond</a:t>
            </a:r>
            <a:r>
              <a:rPr lang="en-US" sz="1000" dirty="0" smtClean="0"/>
              <a:t> Technology” </a:t>
            </a:r>
            <a:endParaRPr lang="en-US" sz="1000" baseline="30000" dirty="0"/>
          </a:p>
        </p:txBody>
      </p:sp>
      <p:pic>
        <p:nvPicPr>
          <p:cNvPr id="4" name="Picture 2" descr="C:\Documents and Settings\Morgan Barr\Local Settings\Temporary Internet Files\Content.IE5\E2TM9M5N\MC900350662[1].wmf"/>
          <p:cNvPicPr>
            <a:picLocks noChangeAspect="1" noChangeArrowheads="1"/>
          </p:cNvPicPr>
          <p:nvPr/>
        </p:nvPicPr>
        <p:blipFill>
          <a:blip r:embed="rId5" cstate="print"/>
          <a:srcRect/>
          <a:stretch>
            <a:fillRect/>
          </a:stretch>
        </p:blipFill>
        <p:spPr bwMode="auto">
          <a:xfrm>
            <a:off x="6400800" y="228600"/>
            <a:ext cx="1806166" cy="1715632"/>
          </a:xfrm>
          <a:prstGeom prst="rect">
            <a:avLst/>
          </a:prstGeom>
          <a:noFill/>
        </p:spPr>
      </p:pic>
      <p:graphicFrame>
        <p:nvGraphicFramePr>
          <p:cNvPr id="7" name="Diagram 6"/>
          <p:cNvGraphicFramePr/>
          <p:nvPr/>
        </p:nvGraphicFramePr>
        <p:xfrm>
          <a:off x="4953000" y="2438400"/>
          <a:ext cx="4038600" cy="2692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ight Arrow 7">
            <a:hlinkClick r:id="rId11"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12" action="ppaction://hlinksldjump"/>
          </p:cNvPr>
          <p:cNvPicPr>
            <a:picLocks noChangeAspect="1"/>
          </p:cNvPicPr>
          <p:nvPr/>
        </p:nvPicPr>
        <p:blipFill>
          <a:blip r:embed="rId13"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12</a:t>
            </a:fld>
            <a:endParaRPr lang="en-US"/>
          </a:p>
        </p:txBody>
      </p:sp>
    </p:spTree>
  </p:cSld>
  <p:clrMapOvr>
    <a:masterClrMapping/>
  </p:clrMapOvr>
  <p:transition spd="med">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Help</a:t>
            </a:r>
            <a:endParaRPr lang="en-US" dirty="0"/>
          </a:p>
        </p:txBody>
      </p:sp>
      <p:sp>
        <p:nvSpPr>
          <p:cNvPr id="3" name="Content Placeholder 2"/>
          <p:cNvSpPr>
            <a:spLocks noGrp="1"/>
          </p:cNvSpPr>
          <p:nvPr>
            <p:ph idx="1"/>
          </p:nvPr>
        </p:nvSpPr>
        <p:spPr>
          <a:xfrm>
            <a:off x="457200" y="990600"/>
            <a:ext cx="7543800" cy="3581399"/>
          </a:xfrm>
        </p:spPr>
        <p:txBody>
          <a:bodyPr>
            <a:normAutofit fontScale="92500" lnSpcReduction="20000"/>
          </a:bodyPr>
          <a:lstStyle/>
          <a:p>
            <a:pPr>
              <a:spcAft>
                <a:spcPts val="600"/>
              </a:spcAft>
            </a:pPr>
            <a:r>
              <a:rPr lang="en-US" sz="1800" dirty="0" smtClean="0"/>
              <a:t>EPA’s </a:t>
            </a:r>
            <a:r>
              <a:rPr lang="en-US" sz="1800" dirty="0" smtClean="0">
                <a:hlinkClick r:id="rId3"/>
              </a:rPr>
              <a:t>Waste Wise</a:t>
            </a:r>
            <a:r>
              <a:rPr lang="en-US" sz="1800" dirty="0" smtClean="0"/>
              <a:t> program helps organizations eliminate waste</a:t>
            </a:r>
          </a:p>
          <a:p>
            <a:pPr>
              <a:spcAft>
                <a:spcPts val="600"/>
              </a:spcAft>
            </a:pPr>
            <a:r>
              <a:rPr lang="en-US" sz="1800" dirty="0" smtClean="0"/>
              <a:t>EPA’s </a:t>
            </a:r>
            <a:r>
              <a:rPr lang="en-US" sz="1800" dirty="0" smtClean="0">
                <a:hlinkClick r:id="rId4"/>
              </a:rPr>
              <a:t>Guide for Industrial Waste Management</a:t>
            </a:r>
            <a:r>
              <a:rPr lang="en-US" sz="1800" dirty="0" smtClean="0"/>
              <a:t> helps facility managers make better decisions on waste.</a:t>
            </a:r>
          </a:p>
          <a:p>
            <a:pPr>
              <a:spcAft>
                <a:spcPts val="600"/>
              </a:spcAft>
            </a:pPr>
            <a:r>
              <a:rPr lang="en-US" sz="1800" u="sng" dirty="0" smtClean="0">
                <a:solidFill>
                  <a:schemeClr val="accent5"/>
                </a:solidFill>
              </a:rPr>
              <a:t>EPA’s Hazardous Waste site</a:t>
            </a:r>
            <a:r>
              <a:rPr lang="en-US" sz="1800" dirty="0" smtClean="0">
                <a:solidFill>
                  <a:schemeClr val="accent5"/>
                </a:solidFill>
              </a:rPr>
              <a:t> </a:t>
            </a:r>
            <a:r>
              <a:rPr lang="en-US" sz="1800" dirty="0" smtClean="0"/>
              <a:t>provides step-by-step assistance to companies who either generate, transport or manage hazardous material</a:t>
            </a:r>
          </a:p>
          <a:p>
            <a:pPr>
              <a:spcAft>
                <a:spcPts val="600"/>
              </a:spcAft>
            </a:pPr>
            <a:r>
              <a:rPr lang="en-US" sz="1800" dirty="0" smtClean="0"/>
              <a:t>Pollution prevention – technical assistance from an expert – EPA regional offices or P2 centers –</a:t>
            </a:r>
            <a:r>
              <a:rPr lang="en-US" sz="1800" dirty="0" smtClean="0">
                <a:hlinkClick r:id="rId5"/>
              </a:rPr>
              <a:t>Regional Technical Assistance Programs</a:t>
            </a:r>
            <a:endParaRPr lang="en-US" sz="1800" dirty="0" smtClean="0"/>
          </a:p>
          <a:p>
            <a:pPr>
              <a:spcAft>
                <a:spcPts val="600"/>
              </a:spcAft>
            </a:pPr>
            <a:r>
              <a:rPr lang="en-US" sz="1800" dirty="0" smtClean="0"/>
              <a:t>EPA’s </a:t>
            </a:r>
            <a:r>
              <a:rPr lang="en-US" sz="1800" dirty="0" smtClean="0">
                <a:hlinkClick r:id="rId6"/>
              </a:rPr>
              <a:t>Lean Manufacturing and the Environment</a:t>
            </a:r>
            <a:r>
              <a:rPr lang="en-US" sz="1800" dirty="0" smtClean="0"/>
              <a:t> page has a lot of information on how to eliminate waste</a:t>
            </a:r>
          </a:p>
          <a:p>
            <a:pPr>
              <a:spcAft>
                <a:spcPts val="600"/>
              </a:spcAft>
            </a:pPr>
            <a:r>
              <a:rPr lang="en-US" sz="1800" dirty="0" smtClean="0"/>
              <a:t>Contact your state environmental agencies and municipal waste agencies</a:t>
            </a:r>
            <a:endParaRPr lang="en-US" sz="1800" dirty="0"/>
          </a:p>
        </p:txBody>
      </p:sp>
      <p:graphicFrame>
        <p:nvGraphicFramePr>
          <p:cNvPr id="6" name="Diagram 5"/>
          <p:cNvGraphicFramePr/>
          <p:nvPr/>
        </p:nvGraphicFramePr>
        <p:xfrm>
          <a:off x="304800" y="4495800"/>
          <a:ext cx="3810000" cy="215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2" descr="C:\Users\Morgan\AppData\Local\Microsoft\Windows\Temporary Internet Files\Content.IE5\P8TQ053Y\MC900432556[1].png"/>
          <p:cNvPicPr>
            <a:picLocks noChangeAspect="1" noChangeArrowheads="1"/>
          </p:cNvPicPr>
          <p:nvPr/>
        </p:nvPicPr>
        <p:blipFill>
          <a:blip r:embed="rId12" cstate="print"/>
          <a:srcRect/>
          <a:stretch>
            <a:fillRect/>
          </a:stretch>
        </p:blipFill>
        <p:spPr bwMode="auto">
          <a:xfrm>
            <a:off x="7543800" y="0"/>
            <a:ext cx="1447800" cy="1447800"/>
          </a:xfrm>
          <a:prstGeom prst="rect">
            <a:avLst/>
          </a:prstGeom>
          <a:noFill/>
        </p:spPr>
      </p:pic>
      <p:sp>
        <p:nvSpPr>
          <p:cNvPr id="9" name="Right Arrow 8">
            <a:hlinkClick r:id="rId13"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pic>
        <p:nvPicPr>
          <p:cNvPr id="10" name="Picture 9" descr="House.png">
            <a:hlinkClick r:id="rId14" action="ppaction://hlinksldjump"/>
          </p:cNvPr>
          <p:cNvPicPr>
            <a:picLocks noChangeAspect="1"/>
          </p:cNvPicPr>
          <p:nvPr/>
        </p:nvPicPr>
        <p:blipFill>
          <a:blip r:embed="rId1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120</a:t>
            </a:fld>
            <a:endParaRPr lang="en-US"/>
          </a:p>
        </p:txBody>
      </p:sp>
    </p:spTree>
  </p:cSld>
  <p:clrMapOvr>
    <a:masterClrMapping/>
  </p:clrMapOvr>
  <p:transition spd="med">
    <p:fade thruBlk="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Greenhouse Gases</a:t>
            </a:r>
            <a:endParaRPr lang="en-US" dirty="0"/>
          </a:p>
        </p:txBody>
      </p:sp>
      <p:sp>
        <p:nvSpPr>
          <p:cNvPr id="3" name="Content Placeholder 2"/>
          <p:cNvSpPr>
            <a:spLocks noGrp="1"/>
          </p:cNvSpPr>
          <p:nvPr>
            <p:ph idx="1"/>
          </p:nvPr>
        </p:nvSpPr>
        <p:spPr>
          <a:xfrm>
            <a:off x="457200" y="1295400"/>
            <a:ext cx="5562600" cy="4876800"/>
          </a:xfrm>
        </p:spPr>
        <p:txBody>
          <a:bodyPr>
            <a:noAutofit/>
          </a:bodyPr>
          <a:lstStyle/>
          <a:p>
            <a:pPr>
              <a:spcAft>
                <a:spcPts val="1200"/>
              </a:spcAft>
            </a:pPr>
            <a:r>
              <a:rPr lang="en-US" sz="2000" dirty="0" smtClean="0"/>
              <a:t>Gases that trap heat in the atmosphere are often called </a:t>
            </a:r>
            <a:r>
              <a:rPr lang="en-US" sz="2000" b="1" dirty="0" smtClean="0">
                <a:solidFill>
                  <a:schemeClr val="accent5"/>
                </a:solidFill>
              </a:rPr>
              <a:t>greenhouse gases </a:t>
            </a:r>
            <a:r>
              <a:rPr lang="en-US" sz="2000" dirty="0" smtClean="0"/>
              <a:t>(GHGs). </a:t>
            </a:r>
          </a:p>
          <a:p>
            <a:pPr>
              <a:spcAft>
                <a:spcPts val="1200"/>
              </a:spcAft>
            </a:pPr>
            <a:r>
              <a:rPr lang="en-US" sz="2000" dirty="0" smtClean="0"/>
              <a:t>Some greenhouse gases, such as carbon dioxide, occur naturally and are emitted to the atmosphere through natural processes and human activities. Other greenhouse gases (e.g., fluorinated gases) are created and emitted solely through human activities. </a:t>
            </a:r>
          </a:p>
          <a:p>
            <a:pPr>
              <a:spcAft>
                <a:spcPts val="1200"/>
              </a:spcAft>
            </a:pPr>
            <a:r>
              <a:rPr lang="en-US" sz="2000" dirty="0" smtClean="0"/>
              <a:t>The production of GHGs is </a:t>
            </a:r>
            <a:r>
              <a:rPr lang="en-US" sz="2000" dirty="0" smtClean="0">
                <a:solidFill>
                  <a:schemeClr val="accent5"/>
                </a:solidFill>
              </a:rPr>
              <a:t>closely tied to energy use</a:t>
            </a:r>
            <a:r>
              <a:rPr lang="en-US" sz="2000" dirty="0" smtClean="0"/>
              <a:t> because energy is mainly produced by burning fossil fuels producing GHGs as a byproduct.</a:t>
            </a:r>
          </a:p>
        </p:txBody>
      </p:sp>
      <p:graphicFrame>
        <p:nvGraphicFramePr>
          <p:cNvPr id="4" name="Diagram 3"/>
          <p:cNvGraphicFramePr/>
          <p:nvPr/>
        </p:nvGraphicFramePr>
        <p:xfrm>
          <a:off x="6477000" y="914400"/>
          <a:ext cx="2438400"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Arrow 12">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4" name="Picture 13"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121</a:t>
            </a:fld>
            <a:endParaRPr lang="en-US"/>
          </a:p>
        </p:txBody>
      </p:sp>
    </p:spTree>
  </p:cSld>
  <p:clrMapOvr>
    <a:masterClrMapping/>
  </p:clrMapOvr>
  <p:transition spd="med">
    <p:fade thruBlk="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562600" y="3695700"/>
            <a:ext cx="2895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Hydrofluorocarbons</a:t>
            </a:r>
            <a:endParaRPr lang="en-US" dirty="0"/>
          </a:p>
        </p:txBody>
      </p:sp>
      <p:sp>
        <p:nvSpPr>
          <p:cNvPr id="15" name="Rounded Rectangle 14"/>
          <p:cNvSpPr/>
          <p:nvPr/>
        </p:nvSpPr>
        <p:spPr>
          <a:xfrm>
            <a:off x="5562600" y="4533900"/>
            <a:ext cx="2895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Perfluorocarbons</a:t>
            </a:r>
            <a:endParaRPr lang="en-US" dirty="0"/>
          </a:p>
        </p:txBody>
      </p:sp>
      <p:sp>
        <p:nvSpPr>
          <p:cNvPr id="16" name="Rounded Rectangle 15"/>
          <p:cNvSpPr/>
          <p:nvPr/>
        </p:nvSpPr>
        <p:spPr>
          <a:xfrm>
            <a:off x="5562600" y="2857500"/>
            <a:ext cx="2895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Sulfur Hexafluoride</a:t>
            </a:r>
            <a:endParaRPr lang="en-US" dirty="0"/>
          </a:p>
        </p:txBody>
      </p:sp>
      <p:sp>
        <p:nvSpPr>
          <p:cNvPr id="11" name="Rounded Rectangle 10"/>
          <p:cNvSpPr/>
          <p:nvPr/>
        </p:nvSpPr>
        <p:spPr>
          <a:xfrm>
            <a:off x="1371600" y="3710940"/>
            <a:ext cx="2895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Methane</a:t>
            </a:r>
            <a:endParaRPr lang="en-US" dirty="0"/>
          </a:p>
        </p:txBody>
      </p:sp>
      <p:sp>
        <p:nvSpPr>
          <p:cNvPr id="12" name="Rounded Rectangle 11"/>
          <p:cNvSpPr/>
          <p:nvPr/>
        </p:nvSpPr>
        <p:spPr>
          <a:xfrm>
            <a:off x="1371600" y="4549140"/>
            <a:ext cx="2895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Nitrous Oxide</a:t>
            </a:r>
            <a:endParaRPr lang="en-US" dirty="0"/>
          </a:p>
        </p:txBody>
      </p:sp>
      <p:sp>
        <p:nvSpPr>
          <p:cNvPr id="10" name="Rounded Rectangle 9"/>
          <p:cNvSpPr/>
          <p:nvPr/>
        </p:nvSpPr>
        <p:spPr>
          <a:xfrm>
            <a:off x="1371600" y="2872740"/>
            <a:ext cx="2895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Carbon Dioxide</a:t>
            </a:r>
            <a:endParaRPr lang="en-US" dirty="0"/>
          </a:p>
        </p:txBody>
      </p:sp>
      <p:sp>
        <p:nvSpPr>
          <p:cNvPr id="2" name="Title 1"/>
          <p:cNvSpPr>
            <a:spLocks noGrp="1"/>
          </p:cNvSpPr>
          <p:nvPr>
            <p:ph type="title"/>
          </p:nvPr>
        </p:nvSpPr>
        <p:spPr/>
        <p:txBody>
          <a:bodyPr/>
          <a:lstStyle/>
          <a:p>
            <a:r>
              <a:rPr lang="en-US" dirty="0" smtClean="0"/>
              <a:t>Main Greenhouse Gases</a:t>
            </a:r>
            <a:endParaRPr lang="en-US" dirty="0"/>
          </a:p>
        </p:txBody>
      </p:sp>
      <p:sp>
        <p:nvSpPr>
          <p:cNvPr id="3" name="Content Placeholder 2"/>
          <p:cNvSpPr>
            <a:spLocks noGrp="1"/>
          </p:cNvSpPr>
          <p:nvPr>
            <p:ph idx="1"/>
          </p:nvPr>
        </p:nvSpPr>
        <p:spPr>
          <a:xfrm>
            <a:off x="457200" y="990601"/>
            <a:ext cx="8229600" cy="1676399"/>
          </a:xfrm>
        </p:spPr>
        <p:txBody>
          <a:bodyPr>
            <a:normAutofit fontScale="55000" lnSpcReduction="20000"/>
          </a:bodyPr>
          <a:lstStyle/>
          <a:p>
            <a:r>
              <a:rPr lang="en-US" dirty="0" smtClean="0"/>
              <a:t>We often hear about “</a:t>
            </a:r>
            <a:r>
              <a:rPr lang="en-US" dirty="0" smtClean="0">
                <a:solidFill>
                  <a:schemeClr val="accent5"/>
                </a:solidFill>
              </a:rPr>
              <a:t>carbon footprint</a:t>
            </a:r>
            <a:r>
              <a:rPr lang="en-US" dirty="0" smtClean="0"/>
              <a:t>” or “</a:t>
            </a:r>
            <a:r>
              <a:rPr lang="en-US" dirty="0" smtClean="0">
                <a:solidFill>
                  <a:schemeClr val="accent5"/>
                </a:solidFill>
              </a:rPr>
              <a:t>carbon emissions</a:t>
            </a:r>
            <a:r>
              <a:rPr lang="en-US" dirty="0" smtClean="0"/>
              <a:t>” but there are really six main GHGs.  Carbon Dioxide (CO</a:t>
            </a:r>
            <a:r>
              <a:rPr lang="en-US" baseline="-25000" dirty="0" smtClean="0"/>
              <a:t>2</a:t>
            </a:r>
            <a:r>
              <a:rPr lang="en-US" dirty="0" smtClean="0"/>
              <a:t>) is the most common one. </a:t>
            </a:r>
          </a:p>
          <a:p>
            <a:endParaRPr lang="en-US" dirty="0" smtClean="0"/>
          </a:p>
          <a:p>
            <a:r>
              <a:rPr lang="en-US" dirty="0" smtClean="0"/>
              <a:t>The six main GHGs that enter the atmosphere due to human activity are:</a:t>
            </a:r>
            <a:r>
              <a:rPr lang="en-US" baseline="30000" dirty="0" smtClean="0"/>
              <a:t>1</a:t>
            </a:r>
            <a:endParaRPr lang="en-US" dirty="0" smtClean="0"/>
          </a:p>
        </p:txBody>
      </p:sp>
      <p:sp>
        <p:nvSpPr>
          <p:cNvPr id="4" name="Oval 3"/>
          <p:cNvSpPr/>
          <p:nvPr/>
        </p:nvSpPr>
        <p:spPr>
          <a:xfrm>
            <a:off x="571500" y="2819400"/>
            <a:ext cx="10972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CO</a:t>
            </a:r>
            <a:r>
              <a:rPr lang="en-US" sz="1600" baseline="-25000" dirty="0" smtClean="0"/>
              <a:t>2</a:t>
            </a:r>
            <a:endParaRPr lang="en-US" sz="1600" dirty="0"/>
          </a:p>
        </p:txBody>
      </p:sp>
      <p:sp>
        <p:nvSpPr>
          <p:cNvPr id="5" name="Oval 4"/>
          <p:cNvSpPr/>
          <p:nvPr/>
        </p:nvSpPr>
        <p:spPr>
          <a:xfrm>
            <a:off x="571500" y="3657600"/>
            <a:ext cx="10972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CH</a:t>
            </a:r>
            <a:r>
              <a:rPr lang="en-US" sz="1600" baseline="-25000" dirty="0" smtClean="0"/>
              <a:t>4</a:t>
            </a:r>
            <a:endParaRPr lang="en-US" sz="1600" dirty="0"/>
          </a:p>
        </p:txBody>
      </p:sp>
      <p:sp>
        <p:nvSpPr>
          <p:cNvPr id="6" name="Oval 5"/>
          <p:cNvSpPr/>
          <p:nvPr/>
        </p:nvSpPr>
        <p:spPr>
          <a:xfrm>
            <a:off x="4693920" y="4495800"/>
            <a:ext cx="10972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PFCs</a:t>
            </a:r>
            <a:endParaRPr lang="en-US" sz="1600" dirty="0"/>
          </a:p>
        </p:txBody>
      </p:sp>
      <p:sp>
        <p:nvSpPr>
          <p:cNvPr id="7" name="Oval 6"/>
          <p:cNvSpPr/>
          <p:nvPr/>
        </p:nvSpPr>
        <p:spPr>
          <a:xfrm>
            <a:off x="571500" y="4495800"/>
            <a:ext cx="10972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N</a:t>
            </a:r>
            <a:r>
              <a:rPr lang="en-US" sz="1600" baseline="-25000" dirty="0" smtClean="0"/>
              <a:t>2</a:t>
            </a:r>
            <a:r>
              <a:rPr lang="en-US" sz="1600" dirty="0" smtClean="0"/>
              <a:t>O</a:t>
            </a:r>
            <a:endParaRPr lang="en-US" sz="1600" dirty="0"/>
          </a:p>
        </p:txBody>
      </p:sp>
      <p:sp>
        <p:nvSpPr>
          <p:cNvPr id="8" name="Oval 7"/>
          <p:cNvSpPr/>
          <p:nvPr/>
        </p:nvSpPr>
        <p:spPr>
          <a:xfrm>
            <a:off x="4693920" y="2819400"/>
            <a:ext cx="10972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SF</a:t>
            </a:r>
            <a:r>
              <a:rPr lang="en-US" sz="1600" baseline="-25000" dirty="0" smtClean="0"/>
              <a:t>6</a:t>
            </a:r>
            <a:endParaRPr lang="en-US" sz="1600" baseline="-25000" dirty="0"/>
          </a:p>
        </p:txBody>
      </p:sp>
      <p:sp>
        <p:nvSpPr>
          <p:cNvPr id="9" name="Oval 8"/>
          <p:cNvSpPr/>
          <p:nvPr/>
        </p:nvSpPr>
        <p:spPr>
          <a:xfrm>
            <a:off x="4693920" y="3657600"/>
            <a:ext cx="10972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HFCs</a:t>
            </a:r>
            <a:endParaRPr lang="en-US" sz="1600" dirty="0"/>
          </a:p>
        </p:txBody>
      </p:sp>
      <p:sp>
        <p:nvSpPr>
          <p:cNvPr id="17" name="TextBox 16"/>
          <p:cNvSpPr txBox="1"/>
          <p:nvPr/>
        </p:nvSpPr>
        <p:spPr>
          <a:xfrm>
            <a:off x="457200" y="6477000"/>
            <a:ext cx="7391400" cy="246221"/>
          </a:xfrm>
          <a:prstGeom prst="rect">
            <a:avLst/>
          </a:prstGeom>
          <a:noFill/>
        </p:spPr>
        <p:txBody>
          <a:bodyPr wrap="square" rtlCol="0">
            <a:spAutoFit/>
          </a:bodyPr>
          <a:lstStyle/>
          <a:p>
            <a:r>
              <a:rPr lang="en-US" sz="1000" baseline="30000" dirty="0" smtClean="0"/>
              <a:t>1  </a:t>
            </a:r>
            <a:r>
              <a:rPr lang="en-US" sz="1000" dirty="0" smtClean="0"/>
              <a:t>EPA “Greenhouse Gas Emissions,” Inventory of U.S. Greenhouse Gas Emissions and Sinks: 1990-2008 </a:t>
            </a:r>
            <a:endParaRPr lang="en-US" sz="1000" dirty="0"/>
          </a:p>
        </p:txBody>
      </p:sp>
      <p:sp>
        <p:nvSpPr>
          <p:cNvPr id="18" name="TextBox 17"/>
          <p:cNvSpPr txBox="1"/>
          <p:nvPr/>
        </p:nvSpPr>
        <p:spPr>
          <a:xfrm>
            <a:off x="685800" y="5562600"/>
            <a:ext cx="7848600" cy="430887"/>
          </a:xfrm>
          <a:prstGeom prst="rect">
            <a:avLst/>
          </a:prstGeom>
          <a:noFill/>
        </p:spPr>
        <p:txBody>
          <a:bodyPr wrap="square" rtlCol="0">
            <a:spAutoFit/>
          </a:bodyPr>
          <a:lstStyle/>
          <a:p>
            <a:r>
              <a:rPr lang="en-US" sz="2200" dirty="0" smtClean="0"/>
              <a:t>Let’s take a closer look at these greenhouse gases.</a:t>
            </a:r>
            <a:endParaRPr lang="en-US" sz="2200" dirty="0"/>
          </a:p>
        </p:txBody>
      </p:sp>
      <p:sp>
        <p:nvSpPr>
          <p:cNvPr id="19" name="Right Arrow 18">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0" name="Picture 19"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21" name="Slide Number Placeholder 20"/>
          <p:cNvSpPr>
            <a:spLocks noGrp="1"/>
          </p:cNvSpPr>
          <p:nvPr>
            <p:ph type="sldNum" sz="quarter" idx="12"/>
          </p:nvPr>
        </p:nvSpPr>
        <p:spPr/>
        <p:txBody>
          <a:bodyPr/>
          <a:lstStyle/>
          <a:p>
            <a:fld id="{197B56AA-1A1D-44A6-9AFD-24AEBEFDBFF0}" type="slidenum">
              <a:rPr lang="en-US" smtClean="0"/>
              <a:pPr/>
              <a:t>122</a:t>
            </a:fld>
            <a:endParaRPr lang="en-US"/>
          </a:p>
        </p:txBody>
      </p:sp>
    </p:spTree>
  </p:cSld>
  <p:clrMapOvr>
    <a:masterClrMapping/>
  </p:clrMapOvr>
  <p:transition spd="med">
    <p:fade thruBlk="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Greenhouse Gases</a:t>
            </a:r>
            <a:r>
              <a:rPr lang="en-US" baseline="30000" dirty="0" smtClean="0"/>
              <a:t>1</a:t>
            </a:r>
            <a:endParaRPr lang="en-US" dirty="0"/>
          </a:p>
        </p:txBody>
      </p:sp>
      <p:sp>
        <p:nvSpPr>
          <p:cNvPr id="4" name="TextBox 3"/>
          <p:cNvSpPr txBox="1"/>
          <p:nvPr/>
        </p:nvSpPr>
        <p:spPr>
          <a:xfrm>
            <a:off x="457200" y="6477000"/>
            <a:ext cx="7391400" cy="246221"/>
          </a:xfrm>
          <a:prstGeom prst="rect">
            <a:avLst/>
          </a:prstGeom>
          <a:noFill/>
        </p:spPr>
        <p:txBody>
          <a:bodyPr wrap="square" rtlCol="0">
            <a:spAutoFit/>
          </a:bodyPr>
          <a:lstStyle/>
          <a:p>
            <a:r>
              <a:rPr lang="en-US" sz="1000" baseline="30000" dirty="0" smtClean="0"/>
              <a:t>1  </a:t>
            </a:r>
            <a:r>
              <a:rPr lang="en-US" sz="1000" dirty="0" smtClean="0"/>
              <a:t>EPA “Greenhouse Gas Emissions,” Inventory of U.S. Greenhouse Gas Emissions and Sinks: 1990-2008 </a:t>
            </a:r>
            <a:endParaRPr lang="en-US" sz="1000" dirty="0"/>
          </a:p>
        </p:txBody>
      </p:sp>
      <p:graphicFrame>
        <p:nvGraphicFramePr>
          <p:cNvPr id="6" name="Diagram 5"/>
          <p:cNvGraphicFramePr/>
          <p:nvPr/>
        </p:nvGraphicFramePr>
        <p:xfrm>
          <a:off x="304800" y="990600"/>
          <a:ext cx="822960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123</a:t>
            </a:fld>
            <a:endParaRPr lang="en-US"/>
          </a:p>
        </p:txBody>
      </p:sp>
    </p:spTree>
  </p:cSld>
  <p:clrMapOvr>
    <a:masterClrMapping/>
  </p:clrMapOvr>
  <p:transition spd="med">
    <p:fade thruBlk="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Greenhouse Gases Come From?</a:t>
            </a:r>
            <a:r>
              <a:rPr lang="en-US" baseline="30000" dirty="0" smtClean="0"/>
              <a:t>1</a:t>
            </a:r>
            <a:endParaRPr lang="en-US" dirty="0"/>
          </a:p>
        </p:txBody>
      </p:sp>
      <p:sp>
        <p:nvSpPr>
          <p:cNvPr id="3" name="Content Placeholder 2"/>
          <p:cNvSpPr>
            <a:spLocks noGrp="1"/>
          </p:cNvSpPr>
          <p:nvPr>
            <p:ph idx="1"/>
          </p:nvPr>
        </p:nvSpPr>
        <p:spPr>
          <a:xfrm>
            <a:off x="381000" y="990600"/>
            <a:ext cx="4648200" cy="4648201"/>
          </a:xfrm>
        </p:spPr>
        <p:txBody>
          <a:bodyPr>
            <a:normAutofit/>
          </a:bodyPr>
          <a:lstStyle/>
          <a:p>
            <a:r>
              <a:rPr lang="en-US" sz="1600" dirty="0" smtClean="0"/>
              <a:t>About 35% of U.S. GHG emissions come from the production of electricity, but that energy is ultimately consumed in the other economic sectors. When emissions from electricity are distributed among these sectors, the industrial sector accounts for the largest share of U.S. greenhouse gas emissions. </a:t>
            </a:r>
          </a:p>
          <a:p>
            <a:endParaRPr lang="en-US" sz="1600" dirty="0" smtClean="0"/>
          </a:p>
          <a:p>
            <a:r>
              <a:rPr lang="en-US" sz="1600" dirty="0" smtClean="0"/>
              <a:t>Including the GHGs produced from the energy it uses, </a:t>
            </a:r>
            <a:r>
              <a:rPr lang="en-US" sz="1600" b="1" dirty="0" smtClean="0">
                <a:solidFill>
                  <a:schemeClr val="accent5"/>
                </a:solidFill>
              </a:rPr>
              <a:t>industry produces around 29% of U.S. greenhouse gases.</a:t>
            </a:r>
          </a:p>
          <a:p>
            <a:endParaRPr lang="en-US" sz="1600" dirty="0" smtClean="0"/>
          </a:p>
          <a:p>
            <a:r>
              <a:rPr lang="en-US" sz="2000" dirty="0" smtClean="0"/>
              <a:t>More than </a:t>
            </a:r>
            <a:r>
              <a:rPr lang="en-US" sz="2000" b="1" dirty="0" smtClean="0">
                <a:solidFill>
                  <a:schemeClr val="accent5"/>
                </a:solidFill>
              </a:rPr>
              <a:t>94%</a:t>
            </a:r>
            <a:r>
              <a:rPr lang="en-US" sz="2000" dirty="0" smtClean="0"/>
              <a:t> of all U.S. greenhouse gas emissions are from </a:t>
            </a:r>
            <a:r>
              <a:rPr lang="en-US" sz="2000" b="1" dirty="0" smtClean="0">
                <a:solidFill>
                  <a:schemeClr val="accent5"/>
                </a:solidFill>
              </a:rPr>
              <a:t>fossil fuel combustion</a:t>
            </a:r>
          </a:p>
        </p:txBody>
      </p:sp>
      <p:graphicFrame>
        <p:nvGraphicFramePr>
          <p:cNvPr id="5" name="Chart 4"/>
          <p:cNvGraphicFramePr/>
          <p:nvPr/>
        </p:nvGraphicFramePr>
        <p:xfrm>
          <a:off x="4953000" y="1066800"/>
          <a:ext cx="3952875"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 y="6400800"/>
            <a:ext cx="8458200" cy="246221"/>
          </a:xfrm>
          <a:prstGeom prst="rect">
            <a:avLst/>
          </a:prstGeom>
          <a:noFill/>
        </p:spPr>
        <p:txBody>
          <a:bodyPr wrap="square" rtlCol="0">
            <a:spAutoFit/>
          </a:bodyPr>
          <a:lstStyle/>
          <a:p>
            <a:r>
              <a:rPr lang="en-US" sz="1000" baseline="30000" dirty="0" smtClean="0"/>
              <a:t>1  </a:t>
            </a:r>
            <a:r>
              <a:rPr lang="en-US" sz="1000" dirty="0" smtClean="0"/>
              <a:t>Inventory of U.S. Greenhouse Gas Emissions and Sinks: 1990-2008</a:t>
            </a:r>
            <a:endParaRPr lang="en-US" sz="1000" dirty="0"/>
          </a:p>
        </p:txBody>
      </p:sp>
      <p:sp>
        <p:nvSpPr>
          <p:cNvPr id="9" name="Right Arrow 8">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124</a:t>
            </a:fld>
            <a:endParaRPr lang="en-US"/>
          </a:p>
        </p:txBody>
      </p:sp>
    </p:spTree>
  </p:cSld>
  <p:clrMapOvr>
    <a:masterClrMapping/>
  </p:clrMapOvr>
  <p:transition spd="med">
    <p:fade thruBlk="1"/>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191000" y="1447800"/>
            <a:ext cx="4648200" cy="4572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t"/>
          <a:lstStyle/>
          <a:p>
            <a:pPr algn="ctr"/>
            <a:r>
              <a:rPr lang="en-US" dirty="0" smtClean="0"/>
              <a:t>Examples of Global Warming Potentials from Selected Greenhouse Gas Emissions</a:t>
            </a:r>
            <a:r>
              <a:rPr lang="en-US" baseline="30000" dirty="0" smtClean="0"/>
              <a:t>1</a:t>
            </a:r>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endParaRPr lang="en-US" baseline="30000" dirty="0" smtClean="0"/>
          </a:p>
          <a:p>
            <a:pPr algn="ctr"/>
            <a:r>
              <a:rPr lang="en-US" dirty="0" smtClean="0"/>
              <a:t>One unit of nitrous oxide has a global warming potential 310 times more powerful than one unit of carbon dioxide.</a:t>
            </a:r>
            <a:endParaRPr lang="en-US" dirty="0"/>
          </a:p>
        </p:txBody>
      </p:sp>
      <p:sp>
        <p:nvSpPr>
          <p:cNvPr id="2" name="Title 1"/>
          <p:cNvSpPr>
            <a:spLocks noGrp="1"/>
          </p:cNvSpPr>
          <p:nvPr>
            <p:ph type="title"/>
          </p:nvPr>
        </p:nvSpPr>
        <p:spPr/>
        <p:txBody>
          <a:bodyPr/>
          <a:lstStyle/>
          <a:p>
            <a:r>
              <a:rPr lang="en-US" dirty="0" smtClean="0"/>
              <a:t>Comparing Different Greenhouse Gases</a:t>
            </a:r>
            <a:endParaRPr lang="en-US" dirty="0"/>
          </a:p>
        </p:txBody>
      </p:sp>
      <p:sp>
        <p:nvSpPr>
          <p:cNvPr id="3" name="Content Placeholder 2"/>
          <p:cNvSpPr>
            <a:spLocks noGrp="1"/>
          </p:cNvSpPr>
          <p:nvPr>
            <p:ph idx="1"/>
          </p:nvPr>
        </p:nvSpPr>
        <p:spPr>
          <a:xfrm>
            <a:off x="457200" y="990600"/>
            <a:ext cx="3657600" cy="5135563"/>
          </a:xfrm>
        </p:spPr>
        <p:txBody>
          <a:bodyPr>
            <a:normAutofit fontScale="92500"/>
          </a:bodyPr>
          <a:lstStyle/>
          <a:p>
            <a:r>
              <a:rPr lang="en-US" sz="1600" dirty="0" smtClean="0"/>
              <a:t>Emissions of greenhouse gases are typically expressed in a common metric, so that their impacts can be directly compared, as some gases are more potent (have a higher global warming potential or GWP) than others.</a:t>
            </a:r>
          </a:p>
          <a:p>
            <a:endParaRPr lang="en-US" sz="1600" dirty="0" smtClean="0"/>
          </a:p>
          <a:p>
            <a:r>
              <a:rPr lang="en-US" sz="1600" dirty="0" smtClean="0"/>
              <a:t>The international standard practice is to express greenhouse gases in </a:t>
            </a:r>
            <a:r>
              <a:rPr lang="en-US" sz="1600" b="1" dirty="0" smtClean="0">
                <a:solidFill>
                  <a:schemeClr val="accent5"/>
                </a:solidFill>
              </a:rPr>
              <a:t>carbon dioxide (CO</a:t>
            </a:r>
            <a:r>
              <a:rPr lang="en-US" sz="1600" b="1" baseline="-25000" dirty="0" smtClean="0">
                <a:solidFill>
                  <a:schemeClr val="accent5"/>
                </a:solidFill>
              </a:rPr>
              <a:t>2</a:t>
            </a:r>
            <a:r>
              <a:rPr lang="en-US" sz="1600" b="1" dirty="0" smtClean="0">
                <a:solidFill>
                  <a:schemeClr val="accent5"/>
                </a:solidFill>
              </a:rPr>
              <a:t>) equivalents</a:t>
            </a:r>
            <a:r>
              <a:rPr lang="en-US" sz="1600" dirty="0" smtClean="0"/>
              <a:t>. Emissions of gases other than CO</a:t>
            </a:r>
            <a:r>
              <a:rPr lang="en-US" sz="1600" baseline="-25000" dirty="0" smtClean="0"/>
              <a:t>2</a:t>
            </a:r>
            <a:r>
              <a:rPr lang="en-US" sz="1600" dirty="0" smtClean="0"/>
              <a:t> are translated into CO</a:t>
            </a:r>
            <a:r>
              <a:rPr lang="en-US" sz="1600" baseline="-25000" dirty="0" smtClean="0"/>
              <a:t>2</a:t>
            </a:r>
            <a:r>
              <a:rPr lang="en-US" sz="1600" dirty="0" smtClean="0"/>
              <a:t> equivalents using </a:t>
            </a:r>
            <a:r>
              <a:rPr lang="en-US" sz="1600" b="1" dirty="0" smtClean="0">
                <a:solidFill>
                  <a:schemeClr val="accent5"/>
                </a:solidFill>
              </a:rPr>
              <a:t>Global Warming Potentials (GWPs) </a:t>
            </a:r>
            <a:r>
              <a:rPr lang="en-US" sz="1600" dirty="0" smtClean="0"/>
              <a:t>determined by the Intergovernmental Panel on Climate Change (IPCC)</a:t>
            </a:r>
          </a:p>
          <a:p>
            <a:endParaRPr lang="en-US" sz="1600" dirty="0" smtClean="0"/>
          </a:p>
          <a:p>
            <a:r>
              <a:rPr lang="en-US" sz="1600" dirty="0" smtClean="0"/>
              <a:t>Click </a:t>
            </a:r>
            <a:r>
              <a:rPr lang="en-US" sz="1600" dirty="0" smtClean="0">
                <a:hlinkClick r:id="rId2"/>
              </a:rPr>
              <a:t>here </a:t>
            </a:r>
            <a:r>
              <a:rPr lang="en-US" sz="1600" dirty="0" smtClean="0"/>
              <a:t>for information on the GWPs for main GHGs </a:t>
            </a:r>
            <a:endParaRPr lang="en-US" sz="1600" dirty="0"/>
          </a:p>
        </p:txBody>
      </p:sp>
      <p:graphicFrame>
        <p:nvGraphicFramePr>
          <p:cNvPr id="6" name="Table 5"/>
          <p:cNvGraphicFramePr>
            <a:graphicFrameLocks noGrp="1"/>
          </p:cNvGraphicFramePr>
          <p:nvPr/>
        </p:nvGraphicFramePr>
        <p:xfrm>
          <a:off x="4724400" y="2667000"/>
          <a:ext cx="3594100" cy="2066925"/>
        </p:xfrm>
        <a:graphic>
          <a:graphicData uri="http://schemas.openxmlformats.org/drawingml/2006/table">
            <a:tbl>
              <a:tblPr>
                <a:tableStyleId>{775DCB02-9BB8-47FD-8907-85C794F793BA}</a:tableStyleId>
              </a:tblPr>
              <a:tblGrid>
                <a:gridCol w="1931868"/>
                <a:gridCol w="1662232"/>
              </a:tblGrid>
              <a:tr h="771525">
                <a:tc>
                  <a:txBody>
                    <a:bodyPr/>
                    <a:lstStyle/>
                    <a:p>
                      <a:pPr algn="l" fontAlgn="b"/>
                      <a:endParaRPr lang="en-US" sz="1400" b="0" i="0" u="none" strike="noStrike" dirty="0">
                        <a:solidFill>
                          <a:schemeClr val="bg1"/>
                        </a:solidFill>
                        <a:latin typeface="Rockwell"/>
                      </a:endParaRPr>
                    </a:p>
                  </a:txBody>
                  <a:tcPr marL="9525" marR="9525" marT="9525" marB="0" anchor="b"/>
                </a:tc>
                <a:tc>
                  <a:txBody>
                    <a:bodyPr/>
                    <a:lstStyle/>
                    <a:p>
                      <a:pPr algn="l" fontAlgn="b"/>
                      <a:r>
                        <a:rPr lang="en-US" sz="1400" u="none" strike="noStrike"/>
                        <a:t>Global Warming Potential (GWP) over 100 years</a:t>
                      </a:r>
                      <a:endParaRPr lang="en-US" sz="1400" b="0" i="0" u="none" strike="noStrike">
                        <a:solidFill>
                          <a:schemeClr val="bg1"/>
                        </a:solidFill>
                        <a:latin typeface="Rockwell"/>
                      </a:endParaRPr>
                    </a:p>
                  </a:txBody>
                  <a:tcPr marL="9525" marR="9525" marT="9525" marB="0" anchor="b"/>
                </a:tc>
              </a:tr>
              <a:tr h="266700">
                <a:tc>
                  <a:txBody>
                    <a:bodyPr/>
                    <a:lstStyle/>
                    <a:p>
                      <a:pPr algn="l" fontAlgn="b"/>
                      <a:r>
                        <a:rPr lang="en-US" sz="1400" u="none" strike="noStrike"/>
                        <a:t>Carbon Dioxide (CO</a:t>
                      </a:r>
                      <a:r>
                        <a:rPr lang="en-US" sz="1400" u="none" strike="noStrike" baseline="-25000"/>
                        <a:t>2</a:t>
                      </a:r>
                      <a:r>
                        <a:rPr lang="en-US" sz="1400" u="none" strike="noStrike"/>
                        <a:t>)</a:t>
                      </a:r>
                      <a:endParaRPr lang="en-US" sz="1400" b="0" i="0" u="none" strike="noStrike">
                        <a:solidFill>
                          <a:schemeClr val="bg1"/>
                        </a:solidFill>
                        <a:latin typeface="Rockwell"/>
                      </a:endParaRPr>
                    </a:p>
                  </a:txBody>
                  <a:tcPr marL="9525" marR="9525" marT="9525" marB="0" anchor="b"/>
                </a:tc>
                <a:tc>
                  <a:txBody>
                    <a:bodyPr/>
                    <a:lstStyle/>
                    <a:p>
                      <a:pPr algn="ctr" fontAlgn="ctr"/>
                      <a:r>
                        <a:rPr lang="en-US" sz="1400" u="none" strike="noStrike"/>
                        <a:t>1</a:t>
                      </a:r>
                      <a:endParaRPr lang="en-US" sz="1400" b="0" i="0" u="none" strike="noStrike">
                        <a:solidFill>
                          <a:schemeClr val="bg1"/>
                        </a:solidFill>
                        <a:latin typeface="Rockwell"/>
                      </a:endParaRPr>
                    </a:p>
                  </a:txBody>
                  <a:tcPr marL="9525" marR="9525" marT="9525" marB="0" anchor="ctr"/>
                </a:tc>
              </a:tr>
              <a:tr h="266700">
                <a:tc>
                  <a:txBody>
                    <a:bodyPr/>
                    <a:lstStyle/>
                    <a:p>
                      <a:pPr algn="l" fontAlgn="b"/>
                      <a:r>
                        <a:rPr lang="en-US" sz="1400" u="none" strike="noStrike"/>
                        <a:t>Nitrous Oxide (N</a:t>
                      </a:r>
                      <a:r>
                        <a:rPr lang="en-US" sz="1400" u="none" strike="noStrike" baseline="-25000"/>
                        <a:t>2</a:t>
                      </a:r>
                      <a:r>
                        <a:rPr lang="en-US" sz="1400" u="none" strike="noStrike"/>
                        <a:t>O)</a:t>
                      </a:r>
                      <a:endParaRPr lang="en-US" sz="1400" b="0" i="0" u="none" strike="noStrike">
                        <a:solidFill>
                          <a:schemeClr val="bg1"/>
                        </a:solidFill>
                        <a:latin typeface="Rockwell"/>
                      </a:endParaRPr>
                    </a:p>
                  </a:txBody>
                  <a:tcPr marL="9525" marR="9525" marT="9525" marB="0" anchor="b"/>
                </a:tc>
                <a:tc>
                  <a:txBody>
                    <a:bodyPr/>
                    <a:lstStyle/>
                    <a:p>
                      <a:pPr algn="ctr" fontAlgn="ctr"/>
                      <a:r>
                        <a:rPr lang="en-US" sz="1400" u="none" strike="noStrike"/>
                        <a:t>310</a:t>
                      </a:r>
                      <a:endParaRPr lang="en-US" sz="1400" b="0" i="0" u="none" strike="noStrike">
                        <a:solidFill>
                          <a:schemeClr val="bg1"/>
                        </a:solidFill>
                        <a:latin typeface="Rockwell"/>
                      </a:endParaRPr>
                    </a:p>
                  </a:txBody>
                  <a:tcPr marL="9525" marR="9525" marT="9525" marB="0" anchor="ctr"/>
                </a:tc>
              </a:tr>
              <a:tr h="266700">
                <a:tc>
                  <a:txBody>
                    <a:bodyPr/>
                    <a:lstStyle/>
                    <a:p>
                      <a:pPr algn="l" fontAlgn="b"/>
                      <a:r>
                        <a:rPr lang="en-US" sz="1400" u="none" strike="noStrike"/>
                        <a:t>Methane (CH</a:t>
                      </a:r>
                      <a:r>
                        <a:rPr lang="en-US" sz="1400" u="none" strike="noStrike" baseline="-25000"/>
                        <a:t>4</a:t>
                      </a:r>
                      <a:r>
                        <a:rPr lang="en-US" sz="1400" u="none" strike="noStrike"/>
                        <a:t>)</a:t>
                      </a:r>
                      <a:endParaRPr lang="en-US" sz="1400" b="0" i="0" u="none" strike="noStrike">
                        <a:solidFill>
                          <a:schemeClr val="bg1"/>
                        </a:solidFill>
                        <a:latin typeface="Rockwell"/>
                      </a:endParaRPr>
                    </a:p>
                  </a:txBody>
                  <a:tcPr marL="9525" marR="9525" marT="9525" marB="0" anchor="b"/>
                </a:tc>
                <a:tc>
                  <a:txBody>
                    <a:bodyPr/>
                    <a:lstStyle/>
                    <a:p>
                      <a:pPr algn="ctr" fontAlgn="ctr"/>
                      <a:r>
                        <a:rPr lang="en-US" sz="1400" u="none" strike="noStrike"/>
                        <a:t>21</a:t>
                      </a:r>
                      <a:endParaRPr lang="en-US" sz="1400" b="0" i="0" u="none" strike="noStrike">
                        <a:solidFill>
                          <a:schemeClr val="bg1"/>
                        </a:solidFill>
                        <a:latin typeface="Rockwell"/>
                      </a:endParaRPr>
                    </a:p>
                  </a:txBody>
                  <a:tcPr marL="9525" marR="9525" marT="9525" marB="0" anchor="ctr"/>
                </a:tc>
              </a:tr>
              <a:tr h="495300">
                <a:tc>
                  <a:txBody>
                    <a:bodyPr/>
                    <a:lstStyle/>
                    <a:p>
                      <a:pPr algn="l" fontAlgn="b"/>
                      <a:r>
                        <a:rPr lang="en-US" sz="1400" u="none" strike="noStrike" dirty="0"/>
                        <a:t>HFC-23 (a type of </a:t>
                      </a:r>
                      <a:r>
                        <a:rPr lang="en-US" sz="1400" u="none" strike="noStrike" dirty="0" err="1"/>
                        <a:t>hydroflurocarbon</a:t>
                      </a:r>
                      <a:r>
                        <a:rPr lang="en-US" sz="1400" u="none" strike="noStrike" dirty="0"/>
                        <a:t>)</a:t>
                      </a:r>
                      <a:endParaRPr lang="en-US" sz="1400" b="0" i="0" u="none" strike="noStrike" dirty="0">
                        <a:solidFill>
                          <a:schemeClr val="bg1"/>
                        </a:solidFill>
                        <a:latin typeface="Rockwell"/>
                      </a:endParaRPr>
                    </a:p>
                  </a:txBody>
                  <a:tcPr marL="9525" marR="9525" marT="9525" marB="0" anchor="b"/>
                </a:tc>
                <a:tc>
                  <a:txBody>
                    <a:bodyPr/>
                    <a:lstStyle/>
                    <a:p>
                      <a:pPr algn="ctr" fontAlgn="ctr"/>
                      <a:r>
                        <a:rPr lang="en-US" sz="1400" u="none" strike="noStrike" dirty="0"/>
                        <a:t>11,700</a:t>
                      </a:r>
                      <a:endParaRPr lang="en-US" sz="1400" b="0" i="0" u="none" strike="noStrike" dirty="0">
                        <a:solidFill>
                          <a:schemeClr val="bg1"/>
                        </a:solidFill>
                        <a:latin typeface="Rockwell"/>
                      </a:endParaRPr>
                    </a:p>
                  </a:txBody>
                  <a:tcPr marL="9525" marR="9525" marT="9525" marB="0" anchor="ctr"/>
                </a:tc>
              </a:tr>
            </a:tbl>
          </a:graphicData>
        </a:graphic>
      </p:graphicFrame>
      <p:sp>
        <p:nvSpPr>
          <p:cNvPr id="7" name="TextBox 6"/>
          <p:cNvSpPr txBox="1"/>
          <p:nvPr/>
        </p:nvSpPr>
        <p:spPr>
          <a:xfrm>
            <a:off x="0" y="6400800"/>
            <a:ext cx="8001000" cy="230832"/>
          </a:xfrm>
          <a:prstGeom prst="rect">
            <a:avLst/>
          </a:prstGeom>
          <a:noFill/>
        </p:spPr>
        <p:txBody>
          <a:bodyPr wrap="square" rtlCol="0">
            <a:spAutoFit/>
          </a:bodyPr>
          <a:lstStyle/>
          <a:p>
            <a:r>
              <a:rPr lang="en-US" sz="900" baseline="30000" dirty="0" smtClean="0"/>
              <a:t>1</a:t>
            </a:r>
            <a:r>
              <a:rPr lang="en-US" sz="900" dirty="0" smtClean="0"/>
              <a:t>  Intergovernmental Panel on Climate Change</a:t>
            </a:r>
            <a:endParaRPr lang="en-US" sz="900" dirty="0"/>
          </a:p>
        </p:txBody>
      </p:sp>
      <p:sp>
        <p:nvSpPr>
          <p:cNvPr id="11" name="Right Arrow 10">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125</a:t>
            </a:fld>
            <a:endParaRPr lang="en-US"/>
          </a:p>
        </p:txBody>
      </p:sp>
    </p:spTree>
  </p:cSld>
  <p:clrMapOvr>
    <a:masterClrMapping/>
  </p:clrMapOvr>
  <p:transition spd="med">
    <p:fade thruBlk="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GHGs are Most Common</a:t>
            </a:r>
            <a:endParaRPr lang="en-US" dirty="0"/>
          </a:p>
        </p:txBody>
      </p:sp>
      <p:sp>
        <p:nvSpPr>
          <p:cNvPr id="3" name="Content Placeholder 2"/>
          <p:cNvSpPr>
            <a:spLocks noGrp="1"/>
          </p:cNvSpPr>
          <p:nvPr>
            <p:ph idx="1"/>
          </p:nvPr>
        </p:nvSpPr>
        <p:spPr>
          <a:xfrm>
            <a:off x="457200" y="1371600"/>
            <a:ext cx="3276600" cy="4495800"/>
          </a:xfrm>
        </p:spPr>
        <p:txBody>
          <a:bodyPr>
            <a:normAutofit fontScale="70000" lnSpcReduction="20000"/>
          </a:bodyPr>
          <a:lstStyle/>
          <a:p>
            <a:r>
              <a:rPr lang="en-US" dirty="0" smtClean="0"/>
              <a:t>When you convert the U.S. GHG emissions to carbon dioxide equivalents, you can see that carbon dioxide (CO</a:t>
            </a:r>
            <a:r>
              <a:rPr lang="en-US" baseline="-25000" dirty="0" smtClean="0"/>
              <a:t>2</a:t>
            </a:r>
            <a:r>
              <a:rPr lang="en-US" dirty="0" smtClean="0"/>
              <a:t>) is responsible for the vast majority of emissions.</a:t>
            </a:r>
          </a:p>
          <a:p>
            <a:endParaRPr lang="en-US" dirty="0" smtClean="0"/>
          </a:p>
          <a:p>
            <a:r>
              <a:rPr lang="en-US" dirty="0" smtClean="0"/>
              <a:t>In 2008, the U.S. emitted nearly 6 billion metric tons of CO</a:t>
            </a:r>
            <a:r>
              <a:rPr lang="en-US" baseline="-25000" dirty="0" smtClean="0"/>
              <a:t>2</a:t>
            </a:r>
            <a:endParaRPr lang="en-US" dirty="0"/>
          </a:p>
        </p:txBody>
      </p:sp>
      <p:graphicFrame>
        <p:nvGraphicFramePr>
          <p:cNvPr id="4" name="Chart 3"/>
          <p:cNvGraphicFramePr/>
          <p:nvPr/>
        </p:nvGraphicFramePr>
        <p:xfrm>
          <a:off x="3733800" y="1371600"/>
          <a:ext cx="513397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477000"/>
            <a:ext cx="7391400" cy="246221"/>
          </a:xfrm>
          <a:prstGeom prst="rect">
            <a:avLst/>
          </a:prstGeom>
          <a:noFill/>
        </p:spPr>
        <p:txBody>
          <a:bodyPr wrap="square" rtlCol="0">
            <a:spAutoFit/>
          </a:bodyPr>
          <a:lstStyle/>
          <a:p>
            <a:r>
              <a:rPr lang="en-US" sz="1000" baseline="30000" dirty="0" smtClean="0"/>
              <a:t>1  </a:t>
            </a:r>
            <a:r>
              <a:rPr lang="en-US" sz="1000" dirty="0" smtClean="0"/>
              <a:t>EPA “Greenhouse Gas Emissions,” Inventory of U.S. Greenhouse Gas Emissions and Sinks: 1990-2008 </a:t>
            </a:r>
            <a:endParaRPr lang="en-US" sz="1000" dirty="0"/>
          </a:p>
        </p:txBody>
      </p:sp>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126</a:t>
            </a:fld>
            <a:endParaRPr lang="en-US"/>
          </a:p>
        </p:txBody>
      </p:sp>
    </p:spTree>
  </p:cSld>
  <p:clrMapOvr>
    <a:masterClrMapping/>
  </p:clrMapOvr>
  <p:transition spd="med">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Emissions</a:t>
            </a:r>
            <a:r>
              <a:rPr lang="en-US" baseline="30000" dirty="0" smtClean="0"/>
              <a:t>1</a:t>
            </a:r>
            <a:endParaRPr lang="en-US" dirty="0"/>
          </a:p>
        </p:txBody>
      </p:sp>
      <p:sp>
        <p:nvSpPr>
          <p:cNvPr id="3" name="Content Placeholder 2"/>
          <p:cNvSpPr>
            <a:spLocks noGrp="1"/>
          </p:cNvSpPr>
          <p:nvPr>
            <p:ph idx="1"/>
          </p:nvPr>
        </p:nvSpPr>
        <p:spPr>
          <a:xfrm>
            <a:off x="457200" y="990601"/>
            <a:ext cx="8229600" cy="609599"/>
          </a:xfrm>
        </p:spPr>
        <p:txBody>
          <a:bodyPr>
            <a:normAutofit/>
          </a:bodyPr>
          <a:lstStyle/>
          <a:p>
            <a:r>
              <a:rPr lang="en-US" b="1" dirty="0" smtClean="0"/>
              <a:t>There are two basic types of emissions</a:t>
            </a:r>
            <a:endParaRPr lang="en-US" dirty="0"/>
          </a:p>
        </p:txBody>
      </p:sp>
      <p:sp>
        <p:nvSpPr>
          <p:cNvPr id="5" name="TextBox 4"/>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a:t>
            </a:r>
          </a:p>
          <a:p>
            <a:pPr marL="228600" indent="-228600"/>
            <a:r>
              <a:rPr lang="en-US" sz="1000" baseline="30000" dirty="0" smtClean="0"/>
              <a:t>2  </a:t>
            </a:r>
            <a:r>
              <a:rPr lang="en-US" sz="1000" dirty="0" smtClean="0"/>
              <a:t>EPA Climate Leaders “Design Principles Guidance”</a:t>
            </a:r>
            <a:endParaRPr lang="en-US" sz="1000" dirty="0"/>
          </a:p>
        </p:txBody>
      </p:sp>
      <p:graphicFrame>
        <p:nvGraphicFramePr>
          <p:cNvPr id="10" name="Diagram 9"/>
          <p:cNvGraphicFramePr/>
          <p:nvPr/>
        </p:nvGraphicFramePr>
        <p:xfrm>
          <a:off x="13716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127</a:t>
            </a:fld>
            <a:endParaRPr lang="en-US"/>
          </a:p>
        </p:txBody>
      </p:sp>
    </p:spTree>
  </p:cSld>
  <p:clrMapOvr>
    <a:masterClrMapping/>
  </p:clrMapOvr>
  <p:transition spd="med">
    <p:fade thruBlk="1"/>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Scopes</a:t>
            </a:r>
            <a:endParaRPr lang="en-US" dirty="0"/>
          </a:p>
        </p:txBody>
      </p:sp>
      <p:sp>
        <p:nvSpPr>
          <p:cNvPr id="3" name="Content Placeholder 2"/>
          <p:cNvSpPr>
            <a:spLocks noGrp="1"/>
          </p:cNvSpPr>
          <p:nvPr>
            <p:ph idx="1"/>
          </p:nvPr>
        </p:nvSpPr>
        <p:spPr>
          <a:xfrm>
            <a:off x="457200" y="990601"/>
            <a:ext cx="8229600" cy="457199"/>
          </a:xfrm>
        </p:spPr>
        <p:txBody>
          <a:bodyPr>
            <a:normAutofit fontScale="70000" lnSpcReduction="20000"/>
          </a:bodyPr>
          <a:lstStyle/>
          <a:p>
            <a:pPr lvl="0"/>
            <a:r>
              <a:rPr lang="en-US" dirty="0" smtClean="0"/>
              <a:t>Emissions are also often discussed in terms of scope:</a:t>
            </a:r>
            <a:r>
              <a:rPr lang="en-US" baseline="30000" dirty="0" smtClean="0"/>
              <a:t>1</a:t>
            </a:r>
            <a:endParaRPr lang="en-US" dirty="0" smtClean="0"/>
          </a:p>
          <a:p>
            <a:endParaRPr lang="en-US" dirty="0"/>
          </a:p>
        </p:txBody>
      </p:sp>
      <p:graphicFrame>
        <p:nvGraphicFramePr>
          <p:cNvPr id="4" name="Diagram 3"/>
          <p:cNvGraphicFramePr/>
          <p:nvPr/>
        </p:nvGraphicFramePr>
        <p:xfrm>
          <a:off x="152400" y="1524000"/>
          <a:ext cx="8610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4800600"/>
            <a:ext cx="8305800" cy="1200329"/>
          </a:xfrm>
          <a:prstGeom prst="rect">
            <a:avLst/>
          </a:prstGeom>
          <a:noFill/>
        </p:spPr>
        <p:txBody>
          <a:bodyPr wrap="square" rtlCol="0">
            <a:spAutoFit/>
          </a:bodyPr>
          <a:lstStyle/>
          <a:p>
            <a:r>
              <a:rPr lang="en-US" dirty="0" smtClean="0"/>
              <a:t>Scope 1 and 2 Emissions were also together called “</a:t>
            </a:r>
            <a:r>
              <a:rPr lang="en-US" dirty="0" smtClean="0">
                <a:solidFill>
                  <a:schemeClr val="accent5"/>
                </a:solidFill>
              </a:rPr>
              <a:t>Core Emissions</a:t>
            </a:r>
            <a:r>
              <a:rPr lang="en-US" dirty="0" smtClean="0"/>
              <a:t>” by the EPA Climate Leaders Program because they are the most critical to measure.</a:t>
            </a:r>
            <a:r>
              <a:rPr lang="en-US" baseline="30000" dirty="0" smtClean="0"/>
              <a:t>2</a:t>
            </a:r>
            <a:r>
              <a:rPr lang="en-US" dirty="0" smtClean="0"/>
              <a:t>  </a:t>
            </a:r>
          </a:p>
          <a:p>
            <a:endParaRPr lang="en-US" dirty="0" smtClean="0"/>
          </a:p>
          <a:p>
            <a:r>
              <a:rPr lang="en-US" dirty="0" smtClean="0"/>
              <a:t>Emissions scopes are described in more detail on the next page.</a:t>
            </a:r>
            <a:endParaRPr lang="en-US" dirty="0"/>
          </a:p>
        </p:txBody>
      </p:sp>
      <p:sp>
        <p:nvSpPr>
          <p:cNvPr id="6" name="TextBox 5"/>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a:t>
            </a:r>
          </a:p>
          <a:p>
            <a:pPr marL="228600" indent="-228600"/>
            <a:r>
              <a:rPr lang="en-US" sz="1000" baseline="30000" dirty="0" smtClean="0"/>
              <a:t>2  </a:t>
            </a:r>
            <a:r>
              <a:rPr lang="en-US" sz="1000" dirty="0" smtClean="0"/>
              <a:t>EPA Climate Leaders “Design Principles Guidance”</a:t>
            </a:r>
            <a:endParaRPr lang="en-US" sz="1000" dirty="0"/>
          </a:p>
        </p:txBody>
      </p:sp>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128</a:t>
            </a:fld>
            <a:endParaRPr lang="en-US"/>
          </a:p>
        </p:txBody>
      </p:sp>
    </p:spTree>
  </p:cSld>
  <p:clrMapOvr>
    <a:masterClrMapping/>
  </p:clrMapOvr>
  <p:transition spd="med">
    <p:fade thruBlk="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5334000" y="304800"/>
            <a:ext cx="3810000" cy="6324600"/>
          </a:xfrm>
          <a:prstGeom prst="ellipse">
            <a:avLst/>
          </a:prstGeom>
          <a:solidFill>
            <a:srgbClr val="BDFFBD"/>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667000" y="1524000"/>
            <a:ext cx="2514600" cy="4267200"/>
          </a:xfrm>
          <a:prstGeom prst="ellipse">
            <a:avLst/>
          </a:prstGeom>
          <a:solidFill>
            <a:srgbClr val="BDFFBD"/>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0" y="1219200"/>
            <a:ext cx="2514600" cy="4572000"/>
          </a:xfrm>
          <a:prstGeom prst="ellipse">
            <a:avLst/>
          </a:prstGeom>
          <a:solidFill>
            <a:srgbClr val="BDFFBD"/>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Emissions scopes</a:t>
            </a:r>
            <a:r>
              <a:rPr lang="en-US" baseline="30000" dirty="0" smtClean="0"/>
              <a:t>1</a:t>
            </a:r>
            <a:endParaRPr lang="en-US" dirty="0"/>
          </a:p>
        </p:txBody>
      </p:sp>
      <p:sp>
        <p:nvSpPr>
          <p:cNvPr id="4" name="TextBox 3"/>
          <p:cNvSpPr txBox="1"/>
          <p:nvPr/>
        </p:nvSpPr>
        <p:spPr>
          <a:xfrm>
            <a:off x="685800" y="1600200"/>
            <a:ext cx="1676400" cy="369332"/>
          </a:xfrm>
          <a:prstGeom prst="rect">
            <a:avLst/>
          </a:prstGeom>
          <a:noFill/>
        </p:spPr>
        <p:txBody>
          <a:bodyPr wrap="square" rtlCol="0">
            <a:spAutoFit/>
          </a:bodyPr>
          <a:lstStyle/>
          <a:p>
            <a:pPr algn="ctr"/>
            <a:r>
              <a:rPr lang="en-US" b="1" dirty="0" smtClean="0"/>
              <a:t>Scope 1</a:t>
            </a:r>
            <a:endParaRPr lang="en-US" b="1" dirty="0"/>
          </a:p>
        </p:txBody>
      </p:sp>
      <p:sp>
        <p:nvSpPr>
          <p:cNvPr id="5" name="TextBox 4"/>
          <p:cNvSpPr txBox="1"/>
          <p:nvPr/>
        </p:nvSpPr>
        <p:spPr>
          <a:xfrm>
            <a:off x="3048000" y="1828800"/>
            <a:ext cx="1676400" cy="369332"/>
          </a:xfrm>
          <a:prstGeom prst="rect">
            <a:avLst/>
          </a:prstGeom>
          <a:noFill/>
        </p:spPr>
        <p:txBody>
          <a:bodyPr wrap="square" rtlCol="0">
            <a:spAutoFit/>
          </a:bodyPr>
          <a:lstStyle/>
          <a:p>
            <a:pPr algn="ctr"/>
            <a:r>
              <a:rPr lang="en-US" b="1" dirty="0" smtClean="0"/>
              <a:t>Scope 2</a:t>
            </a:r>
            <a:endParaRPr lang="en-US" b="1" dirty="0"/>
          </a:p>
        </p:txBody>
      </p:sp>
      <p:sp>
        <p:nvSpPr>
          <p:cNvPr id="6" name="TextBox 5"/>
          <p:cNvSpPr txBox="1"/>
          <p:nvPr/>
        </p:nvSpPr>
        <p:spPr>
          <a:xfrm>
            <a:off x="6400800" y="914400"/>
            <a:ext cx="1676400" cy="369332"/>
          </a:xfrm>
          <a:prstGeom prst="rect">
            <a:avLst/>
          </a:prstGeom>
          <a:noFill/>
        </p:spPr>
        <p:txBody>
          <a:bodyPr wrap="square" rtlCol="0">
            <a:spAutoFit/>
          </a:bodyPr>
          <a:lstStyle/>
          <a:p>
            <a:r>
              <a:rPr lang="en-US" b="1" dirty="0" smtClean="0"/>
              <a:t>Scope 3</a:t>
            </a:r>
            <a:endParaRPr lang="en-US" b="1" dirty="0"/>
          </a:p>
        </p:txBody>
      </p:sp>
      <p:sp>
        <p:nvSpPr>
          <p:cNvPr id="7" name="TextBox 6"/>
          <p:cNvSpPr txBox="1"/>
          <p:nvPr/>
        </p:nvSpPr>
        <p:spPr>
          <a:xfrm>
            <a:off x="1066800" y="2057400"/>
            <a:ext cx="1219200" cy="523220"/>
          </a:xfrm>
          <a:prstGeom prst="rect">
            <a:avLst/>
          </a:prstGeom>
          <a:noFill/>
        </p:spPr>
        <p:txBody>
          <a:bodyPr wrap="square" rtlCol="0">
            <a:spAutoFit/>
          </a:bodyPr>
          <a:lstStyle/>
          <a:p>
            <a:pPr algn="ctr"/>
            <a:r>
              <a:rPr lang="en-US" sz="1400" dirty="0" smtClean="0"/>
              <a:t>Fuel combustion</a:t>
            </a:r>
            <a:endParaRPr lang="en-US" sz="1400" dirty="0"/>
          </a:p>
        </p:txBody>
      </p:sp>
      <p:sp>
        <p:nvSpPr>
          <p:cNvPr id="8" name="TextBox 7"/>
          <p:cNvSpPr txBox="1"/>
          <p:nvPr/>
        </p:nvSpPr>
        <p:spPr>
          <a:xfrm>
            <a:off x="1219200" y="2895600"/>
            <a:ext cx="1219200" cy="523220"/>
          </a:xfrm>
          <a:prstGeom prst="rect">
            <a:avLst/>
          </a:prstGeom>
          <a:noFill/>
        </p:spPr>
        <p:txBody>
          <a:bodyPr wrap="square" rtlCol="0">
            <a:spAutoFit/>
          </a:bodyPr>
          <a:lstStyle/>
          <a:p>
            <a:pPr algn="ctr"/>
            <a:r>
              <a:rPr lang="en-US" sz="1400" dirty="0" smtClean="0"/>
              <a:t>Company vehicles</a:t>
            </a:r>
            <a:endParaRPr lang="en-US" sz="1400" dirty="0"/>
          </a:p>
        </p:txBody>
      </p:sp>
      <p:sp>
        <p:nvSpPr>
          <p:cNvPr id="9" name="TextBox 8"/>
          <p:cNvSpPr txBox="1"/>
          <p:nvPr/>
        </p:nvSpPr>
        <p:spPr>
          <a:xfrm>
            <a:off x="3124200" y="3886200"/>
            <a:ext cx="1524000" cy="523220"/>
          </a:xfrm>
          <a:prstGeom prst="rect">
            <a:avLst/>
          </a:prstGeom>
          <a:noFill/>
        </p:spPr>
        <p:txBody>
          <a:bodyPr wrap="square" rtlCol="0">
            <a:spAutoFit/>
          </a:bodyPr>
          <a:lstStyle/>
          <a:p>
            <a:pPr algn="ctr"/>
            <a:r>
              <a:rPr lang="en-US" sz="1400" dirty="0" smtClean="0"/>
              <a:t>Purchased electricity</a:t>
            </a:r>
            <a:endParaRPr lang="en-US" sz="1400" dirty="0"/>
          </a:p>
        </p:txBody>
      </p:sp>
      <p:sp>
        <p:nvSpPr>
          <p:cNvPr id="10" name="TextBox 9"/>
          <p:cNvSpPr txBox="1"/>
          <p:nvPr/>
        </p:nvSpPr>
        <p:spPr>
          <a:xfrm>
            <a:off x="5791200" y="1371600"/>
            <a:ext cx="1524000" cy="738664"/>
          </a:xfrm>
          <a:prstGeom prst="rect">
            <a:avLst/>
          </a:prstGeom>
          <a:noFill/>
        </p:spPr>
        <p:txBody>
          <a:bodyPr wrap="square" rtlCol="0">
            <a:spAutoFit/>
          </a:bodyPr>
          <a:lstStyle/>
          <a:p>
            <a:pPr algn="ctr"/>
            <a:r>
              <a:rPr lang="en-US" sz="1400" dirty="0" smtClean="0"/>
              <a:t>Extraction and Production of inputs</a:t>
            </a:r>
            <a:endParaRPr lang="en-US" sz="1400" dirty="0"/>
          </a:p>
        </p:txBody>
      </p:sp>
      <p:sp>
        <p:nvSpPr>
          <p:cNvPr id="11" name="TextBox 10"/>
          <p:cNvSpPr txBox="1"/>
          <p:nvPr/>
        </p:nvSpPr>
        <p:spPr>
          <a:xfrm>
            <a:off x="5486400" y="3886200"/>
            <a:ext cx="1524000" cy="523220"/>
          </a:xfrm>
          <a:prstGeom prst="rect">
            <a:avLst/>
          </a:prstGeom>
          <a:noFill/>
        </p:spPr>
        <p:txBody>
          <a:bodyPr wrap="square" rtlCol="0">
            <a:spAutoFit/>
          </a:bodyPr>
          <a:lstStyle/>
          <a:p>
            <a:pPr algn="ctr"/>
            <a:r>
              <a:rPr lang="en-US" sz="1400" dirty="0" smtClean="0"/>
              <a:t>Use of product or service</a:t>
            </a:r>
            <a:endParaRPr lang="en-US" sz="1400" dirty="0"/>
          </a:p>
        </p:txBody>
      </p:sp>
      <p:sp>
        <p:nvSpPr>
          <p:cNvPr id="12" name="TextBox 11"/>
          <p:cNvSpPr txBox="1"/>
          <p:nvPr/>
        </p:nvSpPr>
        <p:spPr>
          <a:xfrm>
            <a:off x="5562600" y="2209800"/>
            <a:ext cx="1524000" cy="523220"/>
          </a:xfrm>
          <a:prstGeom prst="rect">
            <a:avLst/>
          </a:prstGeom>
          <a:noFill/>
        </p:spPr>
        <p:txBody>
          <a:bodyPr wrap="square" rtlCol="0">
            <a:spAutoFit/>
          </a:bodyPr>
          <a:lstStyle/>
          <a:p>
            <a:pPr algn="ctr"/>
            <a:r>
              <a:rPr lang="en-US" sz="1400" dirty="0" smtClean="0"/>
              <a:t>Outsourced activities</a:t>
            </a:r>
            <a:endParaRPr lang="en-US" sz="1400" dirty="0"/>
          </a:p>
        </p:txBody>
      </p:sp>
      <p:sp>
        <p:nvSpPr>
          <p:cNvPr id="13" name="TextBox 12"/>
          <p:cNvSpPr txBox="1"/>
          <p:nvPr/>
        </p:nvSpPr>
        <p:spPr>
          <a:xfrm>
            <a:off x="7010400" y="3505200"/>
            <a:ext cx="1524000" cy="307777"/>
          </a:xfrm>
          <a:prstGeom prst="rect">
            <a:avLst/>
          </a:prstGeom>
          <a:noFill/>
        </p:spPr>
        <p:txBody>
          <a:bodyPr wrap="square" rtlCol="0">
            <a:spAutoFit/>
          </a:bodyPr>
          <a:lstStyle/>
          <a:p>
            <a:pPr algn="ctr"/>
            <a:r>
              <a:rPr lang="en-US" sz="1400" dirty="0" smtClean="0"/>
              <a:t>Waste</a:t>
            </a:r>
            <a:endParaRPr lang="en-US" sz="1400" dirty="0"/>
          </a:p>
        </p:txBody>
      </p:sp>
      <p:sp>
        <p:nvSpPr>
          <p:cNvPr id="14" name="TextBox 13"/>
          <p:cNvSpPr txBox="1"/>
          <p:nvPr/>
        </p:nvSpPr>
        <p:spPr>
          <a:xfrm>
            <a:off x="7162800" y="2895600"/>
            <a:ext cx="1524000" cy="307777"/>
          </a:xfrm>
          <a:prstGeom prst="rect">
            <a:avLst/>
          </a:prstGeom>
          <a:noFill/>
        </p:spPr>
        <p:txBody>
          <a:bodyPr wrap="square" rtlCol="0">
            <a:spAutoFit/>
          </a:bodyPr>
          <a:lstStyle/>
          <a:p>
            <a:pPr algn="ctr"/>
            <a:r>
              <a:rPr lang="en-US" sz="1400" dirty="0" smtClean="0"/>
              <a:t>Business travel</a:t>
            </a:r>
            <a:endParaRPr lang="en-US" sz="1400" dirty="0"/>
          </a:p>
        </p:txBody>
      </p:sp>
      <p:sp>
        <p:nvSpPr>
          <p:cNvPr id="15" name="TextBox 14"/>
          <p:cNvSpPr txBox="1"/>
          <p:nvPr/>
        </p:nvSpPr>
        <p:spPr>
          <a:xfrm>
            <a:off x="5791200" y="5334000"/>
            <a:ext cx="1676400" cy="523220"/>
          </a:xfrm>
          <a:prstGeom prst="rect">
            <a:avLst/>
          </a:prstGeom>
          <a:noFill/>
        </p:spPr>
        <p:txBody>
          <a:bodyPr wrap="square" rtlCol="0">
            <a:spAutoFit/>
          </a:bodyPr>
          <a:lstStyle/>
          <a:p>
            <a:pPr algn="ctr"/>
            <a:r>
              <a:rPr lang="en-US" sz="1400" dirty="0" smtClean="0"/>
              <a:t>Other Transportation</a:t>
            </a:r>
            <a:endParaRPr lang="en-US" sz="1400" dirty="0"/>
          </a:p>
        </p:txBody>
      </p:sp>
      <p:pic>
        <p:nvPicPr>
          <p:cNvPr id="1026" name="Picture 2" descr="C:\Users\Morgan\AppData\Local\Microsoft\Windows\Temporary Internet Files\Content.IE5\996X0OI0\MCj02979850000[1].wmf"/>
          <p:cNvPicPr>
            <a:picLocks noChangeAspect="1" noChangeArrowheads="1"/>
          </p:cNvPicPr>
          <p:nvPr/>
        </p:nvPicPr>
        <p:blipFill>
          <a:blip r:embed="rId2" cstate="print"/>
          <a:srcRect/>
          <a:stretch>
            <a:fillRect/>
          </a:stretch>
        </p:blipFill>
        <p:spPr bwMode="auto">
          <a:xfrm>
            <a:off x="152400" y="1828800"/>
            <a:ext cx="1066800" cy="956381"/>
          </a:xfrm>
          <a:prstGeom prst="rect">
            <a:avLst/>
          </a:prstGeom>
          <a:noFill/>
        </p:spPr>
      </p:pic>
      <p:pic>
        <p:nvPicPr>
          <p:cNvPr id="1030" name="Picture 6" descr="C:\Users\Morgan\AppData\Local\Microsoft\Windows\Temporary Internet Files\Content.IE5\BZKLSTLA\MCj03331340000[1].wmf"/>
          <p:cNvPicPr>
            <a:picLocks noChangeAspect="1" noChangeArrowheads="1"/>
          </p:cNvPicPr>
          <p:nvPr/>
        </p:nvPicPr>
        <p:blipFill>
          <a:blip r:embed="rId3" cstate="print"/>
          <a:srcRect/>
          <a:stretch>
            <a:fillRect/>
          </a:stretch>
        </p:blipFill>
        <p:spPr bwMode="auto">
          <a:xfrm>
            <a:off x="8153400" y="2286000"/>
            <a:ext cx="762000" cy="329781"/>
          </a:xfrm>
          <a:prstGeom prst="rect">
            <a:avLst/>
          </a:prstGeom>
          <a:noFill/>
        </p:spPr>
      </p:pic>
      <p:pic>
        <p:nvPicPr>
          <p:cNvPr id="1031" name="Picture 7" descr="C:\Users\Morgan\AppData\Local\Microsoft\Windows\Temporary Internet Files\Content.IE5\996X0OI0\MCj03331360000[1].wmf"/>
          <p:cNvPicPr>
            <a:picLocks noChangeAspect="1" noChangeArrowheads="1"/>
          </p:cNvPicPr>
          <p:nvPr/>
        </p:nvPicPr>
        <p:blipFill>
          <a:blip r:embed="rId4" cstate="print"/>
          <a:srcRect/>
          <a:stretch>
            <a:fillRect/>
          </a:stretch>
        </p:blipFill>
        <p:spPr bwMode="auto">
          <a:xfrm>
            <a:off x="8001000" y="1828800"/>
            <a:ext cx="666668" cy="381001"/>
          </a:xfrm>
          <a:prstGeom prst="rect">
            <a:avLst/>
          </a:prstGeom>
          <a:noFill/>
        </p:spPr>
      </p:pic>
      <p:pic>
        <p:nvPicPr>
          <p:cNvPr id="1032" name="Picture 8" descr="C:\Users\Morgan\AppData\Local\Microsoft\Windows\Temporary Internet Files\Content.IE5\UI4YXCOG\MCj02979930000[1].wmf"/>
          <p:cNvPicPr>
            <a:picLocks noChangeAspect="1" noChangeArrowheads="1"/>
          </p:cNvPicPr>
          <p:nvPr/>
        </p:nvPicPr>
        <p:blipFill>
          <a:blip r:embed="rId5" cstate="print"/>
          <a:srcRect/>
          <a:stretch>
            <a:fillRect/>
          </a:stretch>
        </p:blipFill>
        <p:spPr bwMode="auto">
          <a:xfrm>
            <a:off x="3962400" y="2209800"/>
            <a:ext cx="971700" cy="838200"/>
          </a:xfrm>
          <a:prstGeom prst="rect">
            <a:avLst/>
          </a:prstGeom>
          <a:noFill/>
        </p:spPr>
      </p:pic>
      <p:pic>
        <p:nvPicPr>
          <p:cNvPr id="1033" name="Picture 9" descr="C:\Users\Morgan\AppData\Local\Microsoft\Windows\Temporary Internet Files\Content.IE5\UI4YXCOG\MCj02979970000[1].wmf"/>
          <p:cNvPicPr>
            <a:picLocks noChangeAspect="1" noChangeArrowheads="1"/>
          </p:cNvPicPr>
          <p:nvPr/>
        </p:nvPicPr>
        <p:blipFill>
          <a:blip r:embed="rId6" cstate="print"/>
          <a:srcRect/>
          <a:stretch>
            <a:fillRect/>
          </a:stretch>
        </p:blipFill>
        <p:spPr bwMode="auto">
          <a:xfrm>
            <a:off x="3048000" y="3048000"/>
            <a:ext cx="1656893" cy="716890"/>
          </a:xfrm>
          <a:prstGeom prst="rect">
            <a:avLst/>
          </a:prstGeom>
          <a:noFill/>
        </p:spPr>
      </p:pic>
      <p:pic>
        <p:nvPicPr>
          <p:cNvPr id="1034" name="Picture 10" descr="C:\Users\Morgan\AppData\Local\Microsoft\Windows\Temporary Internet Files\Content.IE5\996X0OI0\MCj03631760000[1].wmf"/>
          <p:cNvPicPr>
            <a:picLocks noChangeAspect="1" noChangeArrowheads="1"/>
          </p:cNvPicPr>
          <p:nvPr/>
        </p:nvPicPr>
        <p:blipFill>
          <a:blip r:embed="rId7" cstate="print">
            <a:grayscl/>
            <a:lum contrast="30000"/>
          </a:blip>
          <a:srcRect/>
          <a:stretch>
            <a:fillRect/>
          </a:stretch>
        </p:blipFill>
        <p:spPr bwMode="auto">
          <a:xfrm>
            <a:off x="6019800" y="2819400"/>
            <a:ext cx="1199998" cy="508741"/>
          </a:xfrm>
          <a:prstGeom prst="rect">
            <a:avLst/>
          </a:prstGeom>
          <a:noFill/>
        </p:spPr>
      </p:pic>
      <p:pic>
        <p:nvPicPr>
          <p:cNvPr id="1035" name="Picture 11" descr="C:\Users\Morgan\AppData\Local\Microsoft\Windows\Temporary Internet Files\Content.IE5\UI4YXCOG\MCj02855760000[1].wmf"/>
          <p:cNvPicPr>
            <a:picLocks noChangeAspect="1" noChangeArrowheads="1"/>
          </p:cNvPicPr>
          <p:nvPr/>
        </p:nvPicPr>
        <p:blipFill>
          <a:blip r:embed="rId8" cstate="print">
            <a:grayscl/>
            <a:lum contrast="30000"/>
          </a:blip>
          <a:srcRect/>
          <a:stretch>
            <a:fillRect/>
          </a:stretch>
        </p:blipFill>
        <p:spPr bwMode="auto">
          <a:xfrm>
            <a:off x="6629400" y="5791201"/>
            <a:ext cx="1145013" cy="762000"/>
          </a:xfrm>
          <a:prstGeom prst="rect">
            <a:avLst/>
          </a:prstGeom>
          <a:noFill/>
        </p:spPr>
      </p:pic>
      <p:pic>
        <p:nvPicPr>
          <p:cNvPr id="1037" name="Picture 13" descr="C:\Users\Morgan\AppData\Local\Microsoft\Windows\Temporary Internet Files\Content.IE5\BZKLSTLA\MCj02979870000[1].wmf"/>
          <p:cNvPicPr>
            <a:picLocks noChangeAspect="1" noChangeArrowheads="1"/>
          </p:cNvPicPr>
          <p:nvPr/>
        </p:nvPicPr>
        <p:blipFill>
          <a:blip r:embed="rId9" cstate="print"/>
          <a:srcRect/>
          <a:stretch>
            <a:fillRect/>
          </a:stretch>
        </p:blipFill>
        <p:spPr bwMode="auto">
          <a:xfrm>
            <a:off x="8153400" y="3276600"/>
            <a:ext cx="663103" cy="678653"/>
          </a:xfrm>
          <a:prstGeom prst="rect">
            <a:avLst/>
          </a:prstGeom>
          <a:noFill/>
        </p:spPr>
      </p:pic>
      <p:pic>
        <p:nvPicPr>
          <p:cNvPr id="25" name="Picture 2" descr="C:\Users\Morgan\AppData\Local\Microsoft\Windows\Temporary Internet Files\Content.IE5\996X0OI0\MCj02979850000[1].wmf"/>
          <p:cNvPicPr>
            <a:picLocks noChangeAspect="1" noChangeArrowheads="1"/>
          </p:cNvPicPr>
          <p:nvPr/>
        </p:nvPicPr>
        <p:blipFill>
          <a:blip r:embed="rId2" cstate="print"/>
          <a:srcRect/>
          <a:stretch>
            <a:fillRect/>
          </a:stretch>
        </p:blipFill>
        <p:spPr bwMode="auto">
          <a:xfrm>
            <a:off x="7162800" y="1371600"/>
            <a:ext cx="764979" cy="685800"/>
          </a:xfrm>
          <a:prstGeom prst="rect">
            <a:avLst/>
          </a:prstGeom>
          <a:noFill/>
        </p:spPr>
      </p:pic>
      <p:pic>
        <p:nvPicPr>
          <p:cNvPr id="3" name="Picture 2" descr="C:\Documents and Settings\Morgan Barr\My Documents\My Pictures\Microsoft Clip Organizer\j0383100.wmf"/>
          <p:cNvPicPr>
            <a:picLocks noChangeAspect="1" noChangeArrowheads="1"/>
          </p:cNvPicPr>
          <p:nvPr/>
        </p:nvPicPr>
        <p:blipFill>
          <a:blip r:embed="rId10" cstate="print">
            <a:grayscl/>
            <a:lum contrast="30000"/>
          </a:blip>
          <a:srcRect/>
          <a:stretch>
            <a:fillRect/>
          </a:stretch>
        </p:blipFill>
        <p:spPr bwMode="auto">
          <a:xfrm>
            <a:off x="152400" y="2819400"/>
            <a:ext cx="796721" cy="457200"/>
          </a:xfrm>
          <a:prstGeom prst="rect">
            <a:avLst/>
          </a:prstGeom>
          <a:noFill/>
        </p:spPr>
      </p:pic>
      <p:pic>
        <p:nvPicPr>
          <p:cNvPr id="1027" name="Picture 3" descr="C:\Documents and Settings\Morgan Barr\My Documents\My Pictures\Microsoft Clip Organizer\j0285560.wmf"/>
          <p:cNvPicPr>
            <a:picLocks noChangeAspect="1" noChangeArrowheads="1"/>
          </p:cNvPicPr>
          <p:nvPr/>
        </p:nvPicPr>
        <p:blipFill>
          <a:blip r:embed="rId11" cstate="print">
            <a:grayscl/>
            <a:lum contrast="30000"/>
          </a:blip>
          <a:srcRect/>
          <a:stretch>
            <a:fillRect/>
          </a:stretch>
        </p:blipFill>
        <p:spPr bwMode="auto">
          <a:xfrm>
            <a:off x="609600" y="3200400"/>
            <a:ext cx="1066800" cy="445835"/>
          </a:xfrm>
          <a:prstGeom prst="rect">
            <a:avLst/>
          </a:prstGeom>
          <a:noFill/>
        </p:spPr>
      </p:pic>
      <p:sp>
        <p:nvSpPr>
          <p:cNvPr id="32" name="TextBox 31"/>
          <p:cNvSpPr txBox="1"/>
          <p:nvPr/>
        </p:nvSpPr>
        <p:spPr>
          <a:xfrm>
            <a:off x="1143000" y="3733800"/>
            <a:ext cx="1219200" cy="738664"/>
          </a:xfrm>
          <a:prstGeom prst="rect">
            <a:avLst/>
          </a:prstGeom>
          <a:noFill/>
        </p:spPr>
        <p:txBody>
          <a:bodyPr wrap="square" rtlCol="0">
            <a:spAutoFit/>
          </a:bodyPr>
          <a:lstStyle/>
          <a:p>
            <a:pPr algn="ctr"/>
            <a:r>
              <a:rPr lang="en-US" sz="1400" dirty="0" smtClean="0"/>
              <a:t>Chemical or Material Processes</a:t>
            </a:r>
            <a:endParaRPr lang="en-US" sz="1400" dirty="0"/>
          </a:p>
        </p:txBody>
      </p:sp>
      <p:pic>
        <p:nvPicPr>
          <p:cNvPr id="17" name="Picture 6" descr="C:\Documents and Settings\Morgan Barr\Local Settings\Temporary Internet Files\Content.IE5\084CYMEI\MCj01994000000[1].wmf"/>
          <p:cNvPicPr>
            <a:picLocks noChangeAspect="1" noChangeArrowheads="1"/>
          </p:cNvPicPr>
          <p:nvPr/>
        </p:nvPicPr>
        <p:blipFill>
          <a:blip r:embed="rId12" cstate="print">
            <a:grayscl/>
            <a:lum contrast="30000"/>
          </a:blip>
          <a:srcRect/>
          <a:stretch>
            <a:fillRect/>
          </a:stretch>
        </p:blipFill>
        <p:spPr bwMode="auto">
          <a:xfrm>
            <a:off x="7924800" y="1219200"/>
            <a:ext cx="685123" cy="533400"/>
          </a:xfrm>
          <a:prstGeom prst="rect">
            <a:avLst/>
          </a:prstGeom>
          <a:noFill/>
        </p:spPr>
      </p:pic>
      <p:pic>
        <p:nvPicPr>
          <p:cNvPr id="18" name="Picture 7" descr="C:\Documents and Settings\Morgan Barr\My Documents\My Pictures\Microsoft Clip Organizer\j0285578.wmf"/>
          <p:cNvPicPr>
            <a:picLocks noChangeAspect="1" noChangeArrowheads="1"/>
          </p:cNvPicPr>
          <p:nvPr/>
        </p:nvPicPr>
        <p:blipFill>
          <a:blip r:embed="rId13" cstate="print">
            <a:grayscl/>
            <a:lum contrast="40000"/>
          </a:blip>
          <a:srcRect/>
          <a:stretch>
            <a:fillRect/>
          </a:stretch>
        </p:blipFill>
        <p:spPr bwMode="auto">
          <a:xfrm>
            <a:off x="7086600" y="5105400"/>
            <a:ext cx="975963" cy="872947"/>
          </a:xfrm>
          <a:prstGeom prst="rect">
            <a:avLst/>
          </a:prstGeom>
          <a:noFill/>
        </p:spPr>
      </p:pic>
      <p:pic>
        <p:nvPicPr>
          <p:cNvPr id="36" name="Picture 3" descr="C:\Documents and Settings\Morgan Barr\My Documents\My Pictures\Microsoft Clip Organizer\j0285560.wmf"/>
          <p:cNvPicPr>
            <a:picLocks noChangeAspect="1" noChangeArrowheads="1"/>
          </p:cNvPicPr>
          <p:nvPr/>
        </p:nvPicPr>
        <p:blipFill>
          <a:blip r:embed="rId11" cstate="print">
            <a:grayscl/>
            <a:lum contrast="30000"/>
          </a:blip>
          <a:srcRect/>
          <a:stretch>
            <a:fillRect/>
          </a:stretch>
        </p:blipFill>
        <p:spPr bwMode="auto">
          <a:xfrm>
            <a:off x="7010400" y="2209800"/>
            <a:ext cx="1066800" cy="445835"/>
          </a:xfrm>
          <a:prstGeom prst="rect">
            <a:avLst/>
          </a:prstGeom>
          <a:noFill/>
        </p:spPr>
      </p:pic>
      <p:pic>
        <p:nvPicPr>
          <p:cNvPr id="19" name="Picture 8" descr="C:\Documents and Settings\Morgan Barr\Local Settings\Temporary Internet Files\Content.IE5\45QZ5ZFD\MCIN00556_0000[1].wmf"/>
          <p:cNvPicPr>
            <a:picLocks noChangeAspect="1" noChangeArrowheads="1"/>
          </p:cNvPicPr>
          <p:nvPr/>
        </p:nvPicPr>
        <p:blipFill>
          <a:blip r:embed="rId14" cstate="print"/>
          <a:srcRect/>
          <a:stretch>
            <a:fillRect/>
          </a:stretch>
        </p:blipFill>
        <p:spPr bwMode="auto">
          <a:xfrm>
            <a:off x="381000" y="3733800"/>
            <a:ext cx="740512" cy="525271"/>
          </a:xfrm>
          <a:prstGeom prst="rect">
            <a:avLst/>
          </a:prstGeom>
          <a:noFill/>
        </p:spPr>
      </p:pic>
      <p:pic>
        <p:nvPicPr>
          <p:cNvPr id="21" name="Picture 10" descr="C:\Documents and Settings\Morgan Barr\Local Settings\Temporary Internet Files\Content.IE5\45QZ5ZFD\MCSY00569_0000[1].wmf"/>
          <p:cNvPicPr>
            <a:picLocks noChangeAspect="1" noChangeArrowheads="1"/>
          </p:cNvPicPr>
          <p:nvPr/>
        </p:nvPicPr>
        <p:blipFill>
          <a:blip r:embed="rId15" cstate="print"/>
          <a:srcRect/>
          <a:stretch>
            <a:fillRect/>
          </a:stretch>
        </p:blipFill>
        <p:spPr bwMode="auto">
          <a:xfrm>
            <a:off x="7010400" y="3886200"/>
            <a:ext cx="780491" cy="762000"/>
          </a:xfrm>
          <a:prstGeom prst="rect">
            <a:avLst/>
          </a:prstGeom>
          <a:noFill/>
        </p:spPr>
      </p:pic>
      <p:pic>
        <p:nvPicPr>
          <p:cNvPr id="22" name="Picture 11" descr="C:\Documents and Settings\Morgan Barr\My Documents\My Pictures\Microsoft Clip Organizer\j0352514.wmf"/>
          <p:cNvPicPr>
            <a:picLocks noChangeAspect="1" noChangeArrowheads="1"/>
          </p:cNvPicPr>
          <p:nvPr/>
        </p:nvPicPr>
        <p:blipFill>
          <a:blip r:embed="rId16" cstate="print"/>
          <a:srcRect/>
          <a:stretch>
            <a:fillRect/>
          </a:stretch>
        </p:blipFill>
        <p:spPr bwMode="auto">
          <a:xfrm>
            <a:off x="7696200" y="4114800"/>
            <a:ext cx="616639" cy="685800"/>
          </a:xfrm>
          <a:prstGeom prst="rect">
            <a:avLst/>
          </a:prstGeom>
          <a:noFill/>
        </p:spPr>
      </p:pic>
      <p:pic>
        <p:nvPicPr>
          <p:cNvPr id="23" name="Picture 13" descr="C:\Documents and Settings\Morgan Barr\Local Settings\Temporary Internet Files\Content.IE5\ZER3WOGP\MCj03378420000[1].wmf"/>
          <p:cNvPicPr>
            <a:picLocks noChangeAspect="1" noChangeArrowheads="1"/>
          </p:cNvPicPr>
          <p:nvPr/>
        </p:nvPicPr>
        <p:blipFill>
          <a:blip r:embed="rId17" cstate="print">
            <a:grayscl/>
            <a:lum contrast="30000"/>
          </a:blip>
          <a:srcRect/>
          <a:stretch>
            <a:fillRect/>
          </a:stretch>
        </p:blipFill>
        <p:spPr bwMode="auto">
          <a:xfrm>
            <a:off x="6553200" y="4419600"/>
            <a:ext cx="1143914" cy="586534"/>
          </a:xfrm>
          <a:prstGeom prst="rect">
            <a:avLst/>
          </a:prstGeom>
          <a:noFill/>
        </p:spPr>
      </p:pic>
      <p:pic>
        <p:nvPicPr>
          <p:cNvPr id="24" name="Picture 14" descr="C:\Documents and Settings\Morgan Barr\Local Settings\Temporary Internet Files\Content.IE5\K4YOFVUW\MCj02925880000[1].wmf"/>
          <p:cNvPicPr>
            <a:picLocks noChangeAspect="1" noChangeArrowheads="1"/>
          </p:cNvPicPr>
          <p:nvPr/>
        </p:nvPicPr>
        <p:blipFill>
          <a:blip r:embed="rId18" cstate="print"/>
          <a:srcRect/>
          <a:stretch>
            <a:fillRect/>
          </a:stretch>
        </p:blipFill>
        <p:spPr bwMode="auto">
          <a:xfrm>
            <a:off x="381000" y="4572000"/>
            <a:ext cx="762000" cy="400198"/>
          </a:xfrm>
          <a:prstGeom prst="rect">
            <a:avLst/>
          </a:prstGeom>
          <a:noFill/>
        </p:spPr>
      </p:pic>
      <p:sp>
        <p:nvSpPr>
          <p:cNvPr id="44" name="TextBox 43"/>
          <p:cNvSpPr txBox="1"/>
          <p:nvPr/>
        </p:nvSpPr>
        <p:spPr>
          <a:xfrm>
            <a:off x="1143000" y="4572000"/>
            <a:ext cx="1066800" cy="523220"/>
          </a:xfrm>
          <a:prstGeom prst="rect">
            <a:avLst/>
          </a:prstGeom>
          <a:noFill/>
        </p:spPr>
        <p:txBody>
          <a:bodyPr wrap="square" rtlCol="0">
            <a:spAutoFit/>
          </a:bodyPr>
          <a:lstStyle/>
          <a:p>
            <a:pPr algn="ctr"/>
            <a:r>
              <a:rPr lang="en-US" sz="1400" dirty="0" smtClean="0"/>
              <a:t>Fugitive Emissions</a:t>
            </a:r>
            <a:endParaRPr lang="en-US" sz="1400" dirty="0"/>
          </a:p>
        </p:txBody>
      </p:sp>
      <p:sp>
        <p:nvSpPr>
          <p:cNvPr id="40" name="Curved Up Arrow 39"/>
          <p:cNvSpPr/>
          <p:nvPr/>
        </p:nvSpPr>
        <p:spPr>
          <a:xfrm rot="17413647">
            <a:off x="3532091" y="4826078"/>
            <a:ext cx="1447800" cy="1066800"/>
          </a:xfrm>
          <a:prstGeom prst="curved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41" name="Curved Down Arrow 40"/>
          <p:cNvSpPr/>
          <p:nvPr/>
        </p:nvSpPr>
        <p:spPr>
          <a:xfrm rot="14452334">
            <a:off x="480435" y="5206737"/>
            <a:ext cx="1094428" cy="873946"/>
          </a:xfrm>
          <a:prstGeom prst="curvedDownArrow">
            <a:avLst>
              <a:gd name="adj1" fmla="val 25000"/>
              <a:gd name="adj2" fmla="val 58626"/>
              <a:gd name="adj3" fmla="val 25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39" name="Oval 38"/>
          <p:cNvSpPr/>
          <p:nvPr/>
        </p:nvSpPr>
        <p:spPr>
          <a:xfrm>
            <a:off x="1524000" y="5257800"/>
            <a:ext cx="228600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Easier to Measure</a:t>
            </a:r>
            <a:endParaRPr lang="en-US" dirty="0"/>
          </a:p>
        </p:txBody>
      </p:sp>
      <p:sp>
        <p:nvSpPr>
          <p:cNvPr id="42" name="TextBox 41"/>
          <p:cNvSpPr txBox="1"/>
          <p:nvPr/>
        </p:nvSpPr>
        <p:spPr>
          <a:xfrm>
            <a:off x="228600" y="953869"/>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1200" dirty="0" smtClean="0"/>
              <a:t>Scope 1 and 2 emissions are unique to each company to avoid double-counting. They are also relatively easier to calculate than Scope 3 emissions.  </a:t>
            </a:r>
            <a:endParaRPr lang="en-US" dirty="0"/>
          </a:p>
        </p:txBody>
      </p:sp>
      <p:pic>
        <p:nvPicPr>
          <p:cNvPr id="16" name="Picture 2" descr="C:\Documents and Settings\Morgan Barr\Local Settings\Temporary Internet Files\Content.IE5\BFZTZ9GA\MC900298027[1].wmf"/>
          <p:cNvPicPr>
            <a:picLocks noChangeAspect="1" noChangeArrowheads="1"/>
          </p:cNvPicPr>
          <p:nvPr/>
        </p:nvPicPr>
        <p:blipFill>
          <a:blip r:embed="rId19" cstate="print"/>
          <a:srcRect/>
          <a:stretch>
            <a:fillRect/>
          </a:stretch>
        </p:blipFill>
        <p:spPr bwMode="auto">
          <a:xfrm>
            <a:off x="2971800" y="2133600"/>
            <a:ext cx="1095146" cy="932736"/>
          </a:xfrm>
          <a:prstGeom prst="rect">
            <a:avLst/>
          </a:prstGeom>
          <a:noFill/>
        </p:spPr>
      </p:pic>
      <p:sp>
        <p:nvSpPr>
          <p:cNvPr id="46" name="TextBox 45"/>
          <p:cNvSpPr txBox="1"/>
          <p:nvPr/>
        </p:nvSpPr>
        <p:spPr>
          <a:xfrm>
            <a:off x="228600" y="6477000"/>
            <a:ext cx="5715000" cy="246221"/>
          </a:xfrm>
          <a:prstGeom prst="rect">
            <a:avLst/>
          </a:prstGeom>
          <a:noFill/>
        </p:spPr>
        <p:txBody>
          <a:bodyPr wrap="square" rtlCol="0">
            <a:spAutoFit/>
          </a:bodyPr>
          <a:lstStyle/>
          <a:p>
            <a:r>
              <a:rPr lang="en-US" sz="1000" baseline="30000" dirty="0" smtClean="0"/>
              <a:t>1  </a:t>
            </a:r>
            <a:r>
              <a:rPr lang="en-US" sz="1000" dirty="0" smtClean="0"/>
              <a:t>Greenhouse Gas Protocol Initiative: “A Corporate Accounting and Reporting Standard”</a:t>
            </a:r>
            <a:endParaRPr lang="en-US" sz="1000" dirty="0"/>
          </a:p>
        </p:txBody>
      </p:sp>
      <p:sp>
        <p:nvSpPr>
          <p:cNvPr id="47" name="Right Arrow 46">
            <a:hlinkClick r:id="rId20"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48" name="Picture 47" descr="House.png">
            <a:hlinkClick r:id="rId21" action="ppaction://hlinksldjump"/>
          </p:cNvPr>
          <p:cNvPicPr>
            <a:picLocks noChangeAspect="1"/>
          </p:cNvPicPr>
          <p:nvPr/>
        </p:nvPicPr>
        <p:blipFill>
          <a:blip r:embed="rId22" cstate="print"/>
          <a:stretch>
            <a:fillRect/>
          </a:stretch>
        </p:blipFill>
        <p:spPr>
          <a:xfrm>
            <a:off x="8229600" y="6400800"/>
            <a:ext cx="432504" cy="365760"/>
          </a:xfrm>
          <a:prstGeom prst="rect">
            <a:avLst/>
          </a:prstGeom>
        </p:spPr>
      </p:pic>
      <p:sp>
        <p:nvSpPr>
          <p:cNvPr id="49" name="Slide Number Placeholder 48"/>
          <p:cNvSpPr>
            <a:spLocks noGrp="1"/>
          </p:cNvSpPr>
          <p:nvPr>
            <p:ph type="sldNum" sz="quarter" idx="12"/>
          </p:nvPr>
        </p:nvSpPr>
        <p:spPr/>
        <p:txBody>
          <a:bodyPr/>
          <a:lstStyle/>
          <a:p>
            <a:fld id="{197B56AA-1A1D-44A6-9AFD-24AEBEFDBFF0}" type="slidenum">
              <a:rPr lang="en-US" smtClean="0"/>
              <a:pPr/>
              <a:t>129</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50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fltVal val="0"/>
                                          </p:val>
                                        </p:tav>
                                        <p:tav tm="100000">
                                          <p:val>
                                            <p:strVal val="#ppt_w"/>
                                          </p:val>
                                        </p:tav>
                                      </p:tavLst>
                                    </p:anim>
                                    <p:anim calcmode="lin" valueType="num">
                                      <p:cBhvr>
                                        <p:cTn id="13" dur="1000" fill="hold"/>
                                        <p:tgtEl>
                                          <p:spTgt spid="30"/>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grpId="0" nodeType="afterEffect">
                                  <p:stCondLst>
                                    <p:cond delay="5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childTnLst>
                                </p:cTn>
                              </p:par>
                            </p:childTnLst>
                          </p:cTn>
                        </p:par>
                        <p:par>
                          <p:cTn id="19" fill="hold">
                            <p:stCondLst>
                              <p:cond delay="4500"/>
                            </p:stCondLst>
                            <p:childTnLst>
                              <p:par>
                                <p:cTn id="20" presetID="22" presetClass="entr" presetSubtype="4"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29" grpId="0" animBg="1"/>
      <p:bldP spid="40" grpId="0" animBg="1"/>
      <p:bldP spid="41" grpId="0" animBg="1"/>
      <p:bldP spid="39"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Cradle-to-Cradle</a:t>
            </a:r>
            <a:endParaRPr lang="en-US" dirty="0"/>
          </a:p>
        </p:txBody>
      </p:sp>
      <p:sp>
        <p:nvSpPr>
          <p:cNvPr id="3" name="Content Placeholder 2"/>
          <p:cNvSpPr>
            <a:spLocks noGrp="1"/>
          </p:cNvSpPr>
          <p:nvPr>
            <p:ph idx="1"/>
          </p:nvPr>
        </p:nvSpPr>
        <p:spPr>
          <a:xfrm>
            <a:off x="381000" y="1143000"/>
            <a:ext cx="5867400" cy="5135563"/>
          </a:xfrm>
        </p:spPr>
        <p:txBody>
          <a:bodyPr>
            <a:normAutofit/>
          </a:bodyPr>
          <a:lstStyle/>
          <a:p>
            <a:pPr>
              <a:spcAft>
                <a:spcPts val="1200"/>
              </a:spcAft>
            </a:pPr>
            <a:r>
              <a:rPr lang="en-US" sz="2200" dirty="0" smtClean="0">
                <a:solidFill>
                  <a:schemeClr val="accent5"/>
                </a:solidFill>
              </a:rPr>
              <a:t>Cradle-to-Cradle</a:t>
            </a:r>
            <a:r>
              <a:rPr lang="en-US" sz="2200" dirty="0" smtClean="0"/>
              <a:t> is another well-known approach to sustainable design.</a:t>
            </a:r>
          </a:p>
          <a:p>
            <a:pPr>
              <a:spcAft>
                <a:spcPts val="1200"/>
              </a:spcAft>
            </a:pPr>
            <a:r>
              <a:rPr lang="en-US" sz="2200" dirty="0" smtClean="0"/>
              <a:t>It goes beyond ideas such as eco-efficiency and explores ways industry and the environment can be mutually supportive.</a:t>
            </a:r>
          </a:p>
          <a:p>
            <a:pPr>
              <a:spcAft>
                <a:spcPts val="1200"/>
              </a:spcAft>
            </a:pPr>
            <a:r>
              <a:rPr lang="en-US" sz="2200" dirty="0" smtClean="0"/>
              <a:t>Cradle-to-cradle design views </a:t>
            </a:r>
            <a:r>
              <a:rPr lang="en-US" sz="2200" dirty="0" smtClean="0">
                <a:solidFill>
                  <a:schemeClr val="accent5"/>
                </a:solidFill>
              </a:rPr>
              <a:t>industry as an ecosystem </a:t>
            </a:r>
            <a:r>
              <a:rPr lang="en-US" sz="2200" dirty="0" smtClean="0"/>
              <a:t>where materials are nutrients that circulate in the system over and over without waste.</a:t>
            </a:r>
          </a:p>
          <a:p>
            <a:pPr>
              <a:spcAft>
                <a:spcPts val="1200"/>
              </a:spcAft>
            </a:pPr>
            <a:r>
              <a:rPr lang="en-US" sz="2200" dirty="0" smtClean="0"/>
              <a:t>In </a:t>
            </a:r>
            <a:r>
              <a:rPr lang="en-US" sz="2200" dirty="0" smtClean="0">
                <a:hlinkClick r:id="rId2"/>
              </a:rPr>
              <a:t>this</a:t>
            </a:r>
            <a:r>
              <a:rPr lang="en-US" sz="2200" dirty="0" smtClean="0"/>
              <a:t> video, William McDonough discusses cradle-to-cradle design.</a:t>
            </a:r>
            <a:endParaRPr lang="en-US" sz="2200" dirty="0"/>
          </a:p>
        </p:txBody>
      </p:sp>
      <p:pic>
        <p:nvPicPr>
          <p:cNvPr id="2050" name="Picture 2" descr="C:\Documents and Settings\Morgan Barr\Local Settings\Temporary Internet Files\Content.IE5\YU90KRTB\MC910216324[1].png"/>
          <p:cNvPicPr>
            <a:picLocks noChangeAspect="1" noChangeArrowheads="1"/>
          </p:cNvPicPr>
          <p:nvPr/>
        </p:nvPicPr>
        <p:blipFill>
          <a:blip r:embed="rId3" cstate="print"/>
          <a:srcRect/>
          <a:stretch>
            <a:fillRect/>
          </a:stretch>
        </p:blipFill>
        <p:spPr bwMode="auto">
          <a:xfrm>
            <a:off x="6477000" y="1828800"/>
            <a:ext cx="2433671" cy="2590800"/>
          </a:xfrm>
          <a:prstGeom prst="rect">
            <a:avLst/>
          </a:prstGeom>
          <a:noFill/>
        </p:spPr>
      </p:pic>
      <p:pic>
        <p:nvPicPr>
          <p:cNvPr id="5" name="Picture 2" descr="C:\Documents and Settings\Morgan Barr\My Documents\My Pictures\Microsoft Clip Organizer\10217623.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381000" y="378654"/>
            <a:ext cx="914400" cy="840546"/>
          </a:xfrm>
          <a:prstGeom prst="rect">
            <a:avLst/>
          </a:prstGeom>
          <a:noFill/>
        </p:spPr>
      </p:pic>
      <p:sp>
        <p:nvSpPr>
          <p:cNvPr id="6" name="Right Arrow 5">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13</a:t>
            </a:fld>
            <a:endParaRPr lang="en-US"/>
          </a:p>
        </p:txBody>
      </p:sp>
    </p:spTree>
  </p:cSld>
  <p:clrMapOvr>
    <a:masterClrMapping/>
  </p:clrMapOvr>
  <p:transition spd="med">
    <p:fade thruBlk="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Your Emissions</a:t>
            </a:r>
            <a:endParaRPr lang="en-US" dirty="0"/>
          </a:p>
        </p:txBody>
      </p:sp>
      <p:sp>
        <p:nvSpPr>
          <p:cNvPr id="3" name="Content Placeholder 2"/>
          <p:cNvSpPr>
            <a:spLocks noGrp="1"/>
          </p:cNvSpPr>
          <p:nvPr>
            <p:ph idx="1"/>
          </p:nvPr>
        </p:nvSpPr>
        <p:spPr>
          <a:xfrm>
            <a:off x="457200" y="990601"/>
            <a:ext cx="8229600" cy="1447800"/>
          </a:xfrm>
        </p:spPr>
        <p:txBody>
          <a:bodyPr>
            <a:normAutofit fontScale="85000" lnSpcReduction="20000"/>
          </a:bodyPr>
          <a:lstStyle/>
          <a:p>
            <a:r>
              <a:rPr lang="en-US" dirty="0" smtClean="0"/>
              <a:t>Measuring your GHG emissions is a complicated process, and you should consult additional guidance on how to do it.  However, these are the basic steps.</a:t>
            </a:r>
          </a:p>
        </p:txBody>
      </p:sp>
      <p:sp>
        <p:nvSpPr>
          <p:cNvPr id="5" name="TextBox 4"/>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 and EPA Climate Leaders “Design Principles Guidance”</a:t>
            </a:r>
            <a:endParaRPr lang="en-US" sz="1000" dirty="0"/>
          </a:p>
        </p:txBody>
      </p:sp>
      <p:graphicFrame>
        <p:nvGraphicFramePr>
          <p:cNvPr id="6" name="Diagram 5"/>
          <p:cNvGraphicFramePr/>
          <p:nvPr/>
        </p:nvGraphicFramePr>
        <p:xfrm>
          <a:off x="533400" y="2514600"/>
          <a:ext cx="80010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130</a:t>
            </a:fld>
            <a:endParaRPr lang="en-US"/>
          </a:p>
        </p:txBody>
      </p:sp>
    </p:spTree>
  </p:cSld>
  <p:clrMapOvr>
    <a:masterClrMapping/>
  </p:clrMapOvr>
  <p:transition spd="med">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Boundaries</a:t>
            </a:r>
            <a:r>
              <a:rPr lang="en-US" baseline="30000" dirty="0" smtClean="0"/>
              <a:t>1</a:t>
            </a:r>
            <a:endParaRPr lang="en-US" dirty="0"/>
          </a:p>
        </p:txBody>
      </p:sp>
      <p:sp>
        <p:nvSpPr>
          <p:cNvPr id="3" name="Content Placeholder 2"/>
          <p:cNvSpPr>
            <a:spLocks noGrp="1"/>
          </p:cNvSpPr>
          <p:nvPr>
            <p:ph idx="1"/>
          </p:nvPr>
        </p:nvSpPr>
        <p:spPr>
          <a:xfrm>
            <a:off x="457200" y="990601"/>
            <a:ext cx="6781800" cy="1447799"/>
          </a:xfrm>
        </p:spPr>
        <p:txBody>
          <a:bodyPr>
            <a:normAutofit fontScale="77500" lnSpcReduction="20000"/>
          </a:bodyPr>
          <a:lstStyle/>
          <a:p>
            <a:r>
              <a:rPr lang="en-US" dirty="0" smtClean="0"/>
              <a:t>Before you start measuring your emissions, you need to set the organizational and operational boundaries that will define what you will measure.</a:t>
            </a:r>
            <a:endParaRPr lang="en-US" dirty="0"/>
          </a:p>
        </p:txBody>
      </p:sp>
      <p:pic>
        <p:nvPicPr>
          <p:cNvPr id="6147" name="Picture 3" descr="C:\Documents and Settings\Morgan Barr\Local Settings\Temporary Internet Files\Content.IE5\JNUIVVYA\MC900297813[1].wmf"/>
          <p:cNvPicPr>
            <a:picLocks noChangeAspect="1" noChangeArrowheads="1"/>
          </p:cNvPicPr>
          <p:nvPr/>
        </p:nvPicPr>
        <p:blipFill>
          <a:blip r:embed="rId2" cstate="print"/>
          <a:srcRect/>
          <a:stretch>
            <a:fillRect/>
          </a:stretch>
        </p:blipFill>
        <p:spPr bwMode="auto">
          <a:xfrm>
            <a:off x="7620000" y="228600"/>
            <a:ext cx="1306000" cy="1219200"/>
          </a:xfrm>
          <a:prstGeom prst="rect">
            <a:avLst/>
          </a:prstGeom>
          <a:noFill/>
        </p:spPr>
      </p:pic>
      <p:sp>
        <p:nvSpPr>
          <p:cNvPr id="6" name="TextBox 5"/>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 and EPA Climate Leaders “Design Principles Guidance”</a:t>
            </a:r>
            <a:endParaRPr lang="en-US" sz="1000" dirty="0"/>
          </a:p>
        </p:txBody>
      </p:sp>
      <p:graphicFrame>
        <p:nvGraphicFramePr>
          <p:cNvPr id="7" name="Diagram 6"/>
          <p:cNvGraphicFramePr/>
          <p:nvPr/>
        </p:nvGraphicFramePr>
        <p:xfrm>
          <a:off x="457200" y="2362200"/>
          <a:ext cx="7772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131</a:t>
            </a:fld>
            <a:endParaRPr lang="en-US"/>
          </a:p>
        </p:txBody>
      </p:sp>
    </p:spTree>
  </p:cSld>
  <p:clrMapOvr>
    <a:masterClrMapping/>
  </p:clrMapOvr>
  <p:transition spd="med">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Emissions Sources</a:t>
            </a:r>
            <a:r>
              <a:rPr lang="en-US" baseline="30000" dirty="0" smtClean="0"/>
              <a:t>1</a:t>
            </a:r>
            <a:endParaRPr lang="en-US" dirty="0"/>
          </a:p>
        </p:txBody>
      </p:sp>
      <p:sp>
        <p:nvSpPr>
          <p:cNvPr id="3" name="Content Placeholder 2"/>
          <p:cNvSpPr>
            <a:spLocks noGrp="1"/>
          </p:cNvSpPr>
          <p:nvPr>
            <p:ph idx="1"/>
          </p:nvPr>
        </p:nvSpPr>
        <p:spPr>
          <a:xfrm>
            <a:off x="457200" y="990601"/>
            <a:ext cx="8382000" cy="533399"/>
          </a:xfrm>
        </p:spPr>
        <p:txBody>
          <a:bodyPr>
            <a:normAutofit fontScale="70000" lnSpcReduction="20000"/>
          </a:bodyPr>
          <a:lstStyle/>
          <a:p>
            <a:r>
              <a:rPr lang="en-US" dirty="0" smtClean="0"/>
              <a:t>The next step is to identify your direct emissions sources. </a:t>
            </a:r>
            <a:endParaRPr lang="en-US" dirty="0"/>
          </a:p>
        </p:txBody>
      </p:sp>
      <p:sp>
        <p:nvSpPr>
          <p:cNvPr id="4" name="TextBox 3"/>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 and EPA Climate Leaders “Design Principles Guidance”</a:t>
            </a:r>
            <a:endParaRPr lang="en-US" sz="1000" dirty="0"/>
          </a:p>
        </p:txBody>
      </p:sp>
      <p:graphicFrame>
        <p:nvGraphicFramePr>
          <p:cNvPr id="6" name="Diagram 5"/>
          <p:cNvGraphicFramePr/>
          <p:nvPr/>
        </p:nvGraphicFramePr>
        <p:xfrm>
          <a:off x="609600" y="1524000"/>
          <a:ext cx="7848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2"/>
          <p:cNvSpPr txBox="1">
            <a:spLocks/>
          </p:cNvSpPr>
          <p:nvPr/>
        </p:nvSpPr>
        <p:spPr>
          <a:xfrm>
            <a:off x="304800" y="5638800"/>
            <a:ext cx="8382000" cy="533399"/>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You will also want to identify the</a:t>
            </a:r>
            <a:r>
              <a:rPr kumimoji="0" lang="en-US" sz="3200" b="0" i="0" u="none" strike="noStrike" kern="1200" cap="none" spc="0" normalizeH="0" noProof="0" dirty="0" smtClean="0">
                <a:ln>
                  <a:noFill/>
                </a:ln>
                <a:solidFill>
                  <a:schemeClr val="tx1"/>
                </a:solidFill>
                <a:effectLst/>
                <a:uLnTx/>
                <a:uFillTx/>
                <a:latin typeface="+mn-lt"/>
                <a:ea typeface="+mn-ea"/>
                <a:cs typeface="+mn-cs"/>
              </a:rPr>
              <a:t> indirect emissions sources that you want to measure, such as purchased electricity and steam and emissions from your supply chain.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ight Arrow 13">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5" name="Picture 14"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132</a:t>
            </a:fld>
            <a:endParaRPr lang="en-US"/>
          </a:p>
        </p:txBody>
      </p:sp>
    </p:spTree>
  </p:cSld>
  <p:clrMapOvr>
    <a:masterClrMapping/>
  </p:clrMapOvr>
  <p:transition spd="med">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Approach</a:t>
            </a:r>
            <a:r>
              <a:rPr lang="en-US" baseline="30000" dirty="0" smtClean="0"/>
              <a:t>1</a:t>
            </a:r>
            <a:endParaRPr lang="en-US" dirty="0"/>
          </a:p>
        </p:txBody>
      </p:sp>
      <p:sp>
        <p:nvSpPr>
          <p:cNvPr id="3" name="Content Placeholder 2"/>
          <p:cNvSpPr>
            <a:spLocks noGrp="1"/>
          </p:cNvSpPr>
          <p:nvPr>
            <p:ph idx="1"/>
          </p:nvPr>
        </p:nvSpPr>
        <p:spPr>
          <a:xfrm>
            <a:off x="457200" y="990600"/>
            <a:ext cx="6400800" cy="5135563"/>
          </a:xfrm>
        </p:spPr>
        <p:txBody>
          <a:bodyPr>
            <a:normAutofit fontScale="55000" lnSpcReduction="20000"/>
          </a:bodyPr>
          <a:lstStyle/>
          <a:p>
            <a:pPr>
              <a:spcAft>
                <a:spcPts val="1200"/>
              </a:spcAft>
            </a:pPr>
            <a:r>
              <a:rPr lang="en-US" dirty="0" smtClean="0"/>
              <a:t>It is unlikely that you will measure your emissions directly through monitoring.</a:t>
            </a:r>
          </a:p>
          <a:p>
            <a:pPr>
              <a:spcAft>
                <a:spcPts val="1200"/>
              </a:spcAft>
            </a:pPr>
            <a:r>
              <a:rPr lang="en-US" dirty="0" smtClean="0"/>
              <a:t> There are many ways to calculate emissions, but the most common way is to apply </a:t>
            </a:r>
            <a:r>
              <a:rPr lang="en-US" dirty="0" smtClean="0">
                <a:solidFill>
                  <a:schemeClr val="accent5"/>
                </a:solidFill>
                <a:hlinkClick r:id="rId2"/>
              </a:rPr>
              <a:t>emission factors</a:t>
            </a:r>
            <a:r>
              <a:rPr lang="en-US" dirty="0" smtClean="0">
                <a:solidFill>
                  <a:schemeClr val="accent5"/>
                </a:solidFill>
              </a:rPr>
              <a:t> </a:t>
            </a:r>
            <a:r>
              <a:rPr lang="en-US" dirty="0" smtClean="0"/>
              <a:t>to the various emissions sources (activities).</a:t>
            </a:r>
          </a:p>
          <a:p>
            <a:pPr>
              <a:spcAft>
                <a:spcPts val="1200"/>
              </a:spcAft>
            </a:pPr>
            <a:r>
              <a:rPr lang="en-US" dirty="0" smtClean="0"/>
              <a:t>An emissions factor is a ratio of the amount of emissions per unit of activity.</a:t>
            </a:r>
          </a:p>
          <a:p>
            <a:pPr>
              <a:spcAft>
                <a:spcPts val="1200"/>
              </a:spcAft>
            </a:pPr>
            <a:r>
              <a:rPr lang="en-US" dirty="0" smtClean="0"/>
              <a:t>For example, the emission factor for gasoline is about .009 metric tons CO</a:t>
            </a:r>
            <a:r>
              <a:rPr lang="en-US" baseline="-25000" dirty="0" smtClean="0"/>
              <a:t>2</a:t>
            </a:r>
            <a:r>
              <a:rPr lang="en-US" dirty="0" smtClean="0"/>
              <a:t> per gallon of gasoline.</a:t>
            </a:r>
          </a:p>
          <a:p>
            <a:pPr>
              <a:spcAft>
                <a:spcPts val="1200"/>
              </a:spcAft>
            </a:pPr>
            <a:r>
              <a:rPr lang="en-US" dirty="0" smtClean="0"/>
              <a:t>Click </a:t>
            </a:r>
            <a:r>
              <a:rPr lang="en-US" dirty="0" smtClean="0">
                <a:hlinkClick r:id="rId3"/>
              </a:rPr>
              <a:t>here</a:t>
            </a:r>
            <a:r>
              <a:rPr lang="en-US" dirty="0" smtClean="0"/>
              <a:t> for data related to emission factors from the Department of Energy.  </a:t>
            </a:r>
          </a:p>
          <a:p>
            <a:pPr>
              <a:spcAft>
                <a:spcPts val="1200"/>
              </a:spcAft>
            </a:pPr>
            <a:r>
              <a:rPr lang="en-US" dirty="0" smtClean="0">
                <a:hlinkClick r:id="rId4"/>
              </a:rPr>
              <a:t>This</a:t>
            </a:r>
            <a:r>
              <a:rPr lang="en-US" dirty="0" smtClean="0"/>
              <a:t> calculator from the EPA can help you calculate your emissions from purchased electricity.</a:t>
            </a:r>
          </a:p>
          <a:p>
            <a:pPr>
              <a:spcAft>
                <a:spcPts val="1200"/>
              </a:spcAft>
            </a:pPr>
            <a:r>
              <a:rPr lang="en-US" dirty="0" smtClean="0"/>
              <a:t>You will need to determine which emissions factors are right for your measurements.</a:t>
            </a:r>
            <a:endParaRPr lang="en-US" dirty="0"/>
          </a:p>
        </p:txBody>
      </p:sp>
      <p:sp>
        <p:nvSpPr>
          <p:cNvPr id="4" name="TextBox 3"/>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 and EPA Climate Leaders “Design Principles Guidance”</a:t>
            </a:r>
            <a:endParaRPr lang="en-US" sz="1000" dirty="0"/>
          </a:p>
        </p:txBody>
      </p:sp>
      <p:pic>
        <p:nvPicPr>
          <p:cNvPr id="9220" name="Picture 4" descr="C:\Documents and Settings\Morgan Barr\Local Settings\Temporary Internet Files\Content.IE5\1E9XXJZ3\MC900078805[1].wmf"/>
          <p:cNvPicPr>
            <a:picLocks noChangeAspect="1" noChangeArrowheads="1"/>
          </p:cNvPicPr>
          <p:nvPr/>
        </p:nvPicPr>
        <p:blipFill>
          <a:blip r:embed="rId5" cstate="print"/>
          <a:srcRect/>
          <a:stretch>
            <a:fillRect/>
          </a:stretch>
        </p:blipFill>
        <p:spPr bwMode="auto">
          <a:xfrm>
            <a:off x="7265918" y="304800"/>
            <a:ext cx="1620907" cy="1447800"/>
          </a:xfrm>
          <a:prstGeom prst="rect">
            <a:avLst/>
          </a:prstGeom>
          <a:noFill/>
        </p:spPr>
      </p:pic>
      <p:sp>
        <p:nvSpPr>
          <p:cNvPr id="8" name="Right Arrow 7">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133</a:t>
            </a:fld>
            <a:endParaRPr lang="en-US"/>
          </a:p>
        </p:txBody>
      </p:sp>
    </p:spTree>
  </p:cSld>
  <p:clrMapOvr>
    <a:masterClrMapping/>
  </p:clrMapOvr>
  <p:transition spd="med">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Data</a:t>
            </a:r>
            <a:r>
              <a:rPr lang="en-US" baseline="30000" dirty="0" smtClean="0"/>
              <a:t>1</a:t>
            </a:r>
            <a:endParaRPr lang="en-US" dirty="0"/>
          </a:p>
        </p:txBody>
      </p:sp>
      <p:sp>
        <p:nvSpPr>
          <p:cNvPr id="3" name="Content Placeholder 2"/>
          <p:cNvSpPr>
            <a:spLocks noGrp="1"/>
          </p:cNvSpPr>
          <p:nvPr>
            <p:ph idx="1"/>
          </p:nvPr>
        </p:nvSpPr>
        <p:spPr>
          <a:xfrm>
            <a:off x="457200" y="990600"/>
            <a:ext cx="6248400" cy="5135563"/>
          </a:xfrm>
        </p:spPr>
        <p:txBody>
          <a:bodyPr>
            <a:normAutofit fontScale="70000" lnSpcReduction="20000"/>
          </a:bodyPr>
          <a:lstStyle/>
          <a:p>
            <a:pPr>
              <a:spcAft>
                <a:spcPts val="1200"/>
              </a:spcAft>
            </a:pPr>
            <a:r>
              <a:rPr lang="en-US" dirty="0" smtClean="0"/>
              <a:t>Most companies will measure their emissions </a:t>
            </a:r>
            <a:r>
              <a:rPr lang="en-US" dirty="0" smtClean="0">
                <a:solidFill>
                  <a:schemeClr val="accent5"/>
                </a:solidFill>
              </a:rPr>
              <a:t>based on the quantities of fuels purchased</a:t>
            </a:r>
            <a:r>
              <a:rPr lang="en-US" dirty="0" smtClean="0"/>
              <a:t>, so energy use data on fuels and purchased electricity is important.</a:t>
            </a:r>
          </a:p>
          <a:p>
            <a:pPr>
              <a:spcAft>
                <a:spcPts val="1200"/>
              </a:spcAft>
            </a:pPr>
            <a:r>
              <a:rPr lang="en-US" dirty="0" smtClean="0"/>
              <a:t>Certain sectors may have more process emissions and may need more detailed data.</a:t>
            </a:r>
          </a:p>
          <a:p>
            <a:pPr>
              <a:spcAft>
                <a:spcPts val="1200"/>
              </a:spcAft>
            </a:pPr>
            <a:r>
              <a:rPr lang="en-US" dirty="0" smtClean="0"/>
              <a:t>Guidance for specific sectors, such as cement and aluminum manufacturing can be found on the Greenhouse Gas Protocol website </a:t>
            </a:r>
            <a:r>
              <a:rPr lang="en-US" dirty="0" smtClean="0">
                <a:hlinkClick r:id="rId2"/>
              </a:rPr>
              <a:t>here</a:t>
            </a:r>
            <a:r>
              <a:rPr lang="en-US" dirty="0" smtClean="0"/>
              <a:t> and the EPA </a:t>
            </a:r>
            <a:r>
              <a:rPr lang="en-US" dirty="0" smtClean="0">
                <a:hlinkClick r:id="rId3"/>
              </a:rPr>
              <a:t>here</a:t>
            </a:r>
            <a:r>
              <a:rPr lang="en-US" dirty="0" smtClean="0"/>
              <a:t>.</a:t>
            </a:r>
          </a:p>
          <a:p>
            <a:pPr>
              <a:spcAft>
                <a:spcPts val="1200"/>
              </a:spcAft>
            </a:pPr>
            <a:r>
              <a:rPr lang="en-US" dirty="0" smtClean="0"/>
              <a:t>You should also check with your industry associations to see if they provide guidance on collecting data.</a:t>
            </a:r>
          </a:p>
        </p:txBody>
      </p:sp>
      <p:sp>
        <p:nvSpPr>
          <p:cNvPr id="4" name="TextBox 3"/>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 and EPA Climate Leaders “Design Principles Guidance”</a:t>
            </a:r>
            <a:endParaRPr lang="en-US" sz="1000" dirty="0"/>
          </a:p>
        </p:txBody>
      </p:sp>
      <p:pic>
        <p:nvPicPr>
          <p:cNvPr id="8198" name="Picture 6" descr="C:\Documents and Settings\Morgan Barr\Local Settings\Temporary Internet Files\Content.IE5\TSITAL1N\MC900370206[1].wmf"/>
          <p:cNvPicPr>
            <a:picLocks noChangeAspect="1" noChangeArrowheads="1"/>
          </p:cNvPicPr>
          <p:nvPr/>
        </p:nvPicPr>
        <p:blipFill>
          <a:blip r:embed="rId4" cstate="print"/>
          <a:srcRect/>
          <a:stretch>
            <a:fillRect/>
          </a:stretch>
        </p:blipFill>
        <p:spPr bwMode="auto">
          <a:xfrm>
            <a:off x="7315200" y="381000"/>
            <a:ext cx="1503274" cy="1812341"/>
          </a:xfrm>
          <a:prstGeom prst="rect">
            <a:avLst/>
          </a:prstGeom>
          <a:noFill/>
        </p:spPr>
      </p:pic>
      <p:sp>
        <p:nvSpPr>
          <p:cNvPr id="10" name="Right Arrow 9">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134</a:t>
            </a:fld>
            <a:endParaRPr lang="en-US"/>
          </a:p>
        </p:txBody>
      </p:sp>
    </p:spTree>
  </p:cSld>
  <p:clrMapOvr>
    <a:masterClrMapping/>
  </p:clrMapOvr>
  <p:transition spd="med">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Results</a:t>
            </a:r>
            <a:r>
              <a:rPr lang="en-US" baseline="30000" dirty="0" smtClean="0"/>
              <a:t>1</a:t>
            </a:r>
            <a:endParaRPr lang="en-US" dirty="0"/>
          </a:p>
        </p:txBody>
      </p:sp>
      <p:sp>
        <p:nvSpPr>
          <p:cNvPr id="4" name="TextBox 3"/>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 and EPA Climate Leaders “Design Principles Guidance”</a:t>
            </a:r>
            <a:endParaRPr lang="en-US" sz="1000" dirty="0"/>
          </a:p>
        </p:txBody>
      </p:sp>
      <p:pic>
        <p:nvPicPr>
          <p:cNvPr id="10242" name="Picture 2" descr="C:\Documents and Settings\Morgan Barr\Local Settings\Temporary Internet Files\Content.IE5\XUDLTW75\MC900234040[1].wmf"/>
          <p:cNvPicPr>
            <a:picLocks noGrp="1" noChangeAspect="1" noChangeArrowheads="1"/>
          </p:cNvPicPr>
          <p:nvPr>
            <p:ph idx="1"/>
          </p:nvPr>
        </p:nvPicPr>
        <p:blipFill>
          <a:blip r:embed="rId2" cstate="print"/>
          <a:srcRect/>
          <a:stretch>
            <a:fillRect/>
          </a:stretch>
        </p:blipFill>
        <p:spPr bwMode="auto">
          <a:xfrm>
            <a:off x="7162800" y="228600"/>
            <a:ext cx="1788754" cy="1600200"/>
          </a:xfrm>
          <a:prstGeom prst="rect">
            <a:avLst/>
          </a:prstGeom>
          <a:noFill/>
        </p:spPr>
      </p:pic>
      <p:sp>
        <p:nvSpPr>
          <p:cNvPr id="6" name="TextBox 5"/>
          <p:cNvSpPr txBox="1"/>
          <p:nvPr/>
        </p:nvSpPr>
        <p:spPr>
          <a:xfrm>
            <a:off x="685800" y="1143000"/>
            <a:ext cx="6019800" cy="4801314"/>
          </a:xfrm>
          <a:prstGeom prst="rect">
            <a:avLst/>
          </a:prstGeom>
          <a:noFill/>
        </p:spPr>
        <p:txBody>
          <a:bodyPr wrap="square" rtlCol="0">
            <a:spAutoFit/>
          </a:bodyPr>
          <a:lstStyle/>
          <a:p>
            <a:pPr marL="230188" indent="-230188">
              <a:buFont typeface="Arial" pitchFamily="34" charset="0"/>
              <a:buChar char="•"/>
            </a:pPr>
            <a:r>
              <a:rPr lang="en-US" dirty="0" smtClean="0"/>
              <a:t>Once you have collected your energy use data, you will need to use the emission factors you identified to convert the data into emissions data.</a:t>
            </a:r>
          </a:p>
          <a:p>
            <a:pPr marL="230188" indent="-230188">
              <a:buFont typeface="Arial" pitchFamily="34" charset="0"/>
              <a:buChar char="•"/>
            </a:pPr>
            <a:endParaRPr lang="en-US" dirty="0" smtClean="0"/>
          </a:p>
          <a:p>
            <a:pPr marL="230188" indent="-230188">
              <a:buFont typeface="Arial" pitchFamily="34" charset="0"/>
              <a:buChar char="•"/>
            </a:pPr>
            <a:r>
              <a:rPr lang="en-US" dirty="0" smtClean="0"/>
              <a:t>The Greenhouse Gas Protocol Initiative has </a:t>
            </a:r>
            <a:r>
              <a:rPr lang="en-US" dirty="0" smtClean="0">
                <a:hlinkClick r:id="rId3"/>
              </a:rPr>
              <a:t>toolsets</a:t>
            </a:r>
            <a:r>
              <a:rPr lang="en-US" dirty="0" smtClean="0"/>
              <a:t> for specific sectors as well as </a:t>
            </a:r>
            <a:r>
              <a:rPr lang="en-US" dirty="0" smtClean="0">
                <a:hlinkClick r:id="rId4"/>
              </a:rPr>
              <a:t>cross sector tools</a:t>
            </a:r>
            <a:r>
              <a:rPr lang="en-US" dirty="0" smtClean="0"/>
              <a:t>.</a:t>
            </a:r>
          </a:p>
          <a:p>
            <a:pPr marL="230188" indent="-230188">
              <a:buFont typeface="Arial" pitchFamily="34" charset="0"/>
              <a:buChar char="•"/>
            </a:pPr>
            <a:endParaRPr lang="en-US" dirty="0" smtClean="0"/>
          </a:p>
          <a:p>
            <a:pPr marL="230188" indent="-230188">
              <a:buFont typeface="Arial" pitchFamily="34" charset="0"/>
              <a:buChar char="•"/>
            </a:pPr>
            <a:r>
              <a:rPr lang="en-US" dirty="0" smtClean="0"/>
              <a:t>EPA guidance on emissions from sources such as stationary combustion and electricity can be found </a:t>
            </a:r>
            <a:r>
              <a:rPr lang="en-US" dirty="0" smtClean="0">
                <a:hlinkClick r:id="rId5"/>
              </a:rPr>
              <a:t>here</a:t>
            </a:r>
            <a:r>
              <a:rPr lang="en-US" dirty="0" smtClean="0"/>
              <a:t>.</a:t>
            </a:r>
          </a:p>
          <a:p>
            <a:pPr marL="230188" indent="-230188">
              <a:buFont typeface="Arial" pitchFamily="34" charset="0"/>
              <a:buChar char="•"/>
            </a:pPr>
            <a:endParaRPr lang="en-US" dirty="0" smtClean="0"/>
          </a:p>
          <a:p>
            <a:pPr marL="230188" indent="-230188">
              <a:buFont typeface="Arial" pitchFamily="34" charset="0"/>
              <a:buChar char="•"/>
            </a:pPr>
            <a:r>
              <a:rPr lang="en-US" dirty="0" smtClean="0"/>
              <a:t>You will probably need to use a variety of tools to cover all of your emissions sources.  Fortunately, there are many tools that are readily available.</a:t>
            </a:r>
          </a:p>
          <a:p>
            <a:pPr marL="230188" indent="-230188">
              <a:buFont typeface="Arial" pitchFamily="34" charset="0"/>
              <a:buChar char="•"/>
            </a:pPr>
            <a:endParaRPr lang="en-US" dirty="0" smtClean="0"/>
          </a:p>
          <a:p>
            <a:pPr marL="230188" indent="-230188">
              <a:buFont typeface="Arial" pitchFamily="34" charset="0"/>
              <a:buChar char="•"/>
            </a:pPr>
            <a:endParaRPr lang="en-US" dirty="0" smtClean="0"/>
          </a:p>
          <a:p>
            <a:pPr marL="230188" indent="-230188">
              <a:buFont typeface="Arial" pitchFamily="34" charset="0"/>
              <a:buChar char="•"/>
            </a:pPr>
            <a:endParaRPr lang="en-US" dirty="0"/>
          </a:p>
        </p:txBody>
      </p:sp>
      <p:sp>
        <p:nvSpPr>
          <p:cNvPr id="7" name="Right Arrow 6">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135</a:t>
            </a:fld>
            <a:endParaRPr lang="en-US"/>
          </a:p>
        </p:txBody>
      </p:sp>
    </p:spTree>
  </p:cSld>
  <p:clrMapOvr>
    <a:masterClrMapping/>
  </p:clrMapOvr>
  <p:transition spd="med">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Aggregating Data</a:t>
            </a:r>
            <a:r>
              <a:rPr lang="en-US" baseline="30000" dirty="0" smtClean="0"/>
              <a:t>1</a:t>
            </a:r>
            <a:endParaRPr lang="en-US" dirty="0"/>
          </a:p>
        </p:txBody>
      </p:sp>
      <p:sp>
        <p:nvSpPr>
          <p:cNvPr id="3" name="Content Placeholder 2"/>
          <p:cNvSpPr>
            <a:spLocks noGrp="1"/>
          </p:cNvSpPr>
          <p:nvPr>
            <p:ph idx="1"/>
          </p:nvPr>
        </p:nvSpPr>
        <p:spPr>
          <a:xfrm>
            <a:off x="457200" y="990600"/>
            <a:ext cx="7086600" cy="5135563"/>
          </a:xfrm>
        </p:spPr>
        <p:txBody>
          <a:bodyPr>
            <a:normAutofit fontScale="70000" lnSpcReduction="20000"/>
          </a:bodyPr>
          <a:lstStyle/>
          <a:p>
            <a:pPr>
              <a:spcAft>
                <a:spcPts val="1200"/>
              </a:spcAft>
            </a:pPr>
            <a:r>
              <a:rPr lang="en-US" dirty="0" smtClean="0"/>
              <a:t>If your company has more than one facility, you may want to aggregate the emissions data at a corporate level. </a:t>
            </a:r>
          </a:p>
          <a:p>
            <a:pPr>
              <a:spcAft>
                <a:spcPts val="1200"/>
              </a:spcAft>
            </a:pPr>
            <a:r>
              <a:rPr lang="en-US" dirty="0" smtClean="0"/>
              <a:t>There are two basic ways of doing this:</a:t>
            </a:r>
          </a:p>
          <a:p>
            <a:pPr lvl="1">
              <a:spcAft>
                <a:spcPts val="1200"/>
              </a:spcAft>
            </a:pPr>
            <a:r>
              <a:rPr lang="en-US" dirty="0" smtClean="0"/>
              <a:t>Facilities report activity and fuel data and emissions are calculated at the corporate level</a:t>
            </a:r>
          </a:p>
          <a:p>
            <a:pPr lvl="1">
              <a:spcAft>
                <a:spcPts val="1200"/>
              </a:spcAft>
            </a:pPr>
            <a:r>
              <a:rPr lang="en-US" dirty="0" smtClean="0"/>
              <a:t>Facilities calculate their emissions, which are aggregated to create the corporate emissions data</a:t>
            </a:r>
          </a:p>
          <a:p>
            <a:pPr>
              <a:spcAft>
                <a:spcPts val="1200"/>
              </a:spcAft>
            </a:pPr>
            <a:r>
              <a:rPr lang="en-US" dirty="0" smtClean="0"/>
              <a:t>You will want to plan this carefully to minimize the accounting burden and the risk of errors.  </a:t>
            </a:r>
          </a:p>
          <a:p>
            <a:pPr>
              <a:spcAft>
                <a:spcPts val="1200"/>
              </a:spcAft>
            </a:pPr>
            <a:r>
              <a:rPr lang="en-US" dirty="0" smtClean="0"/>
              <a:t>A good thing to do is to incorporate emissions data into your current data reporting systems.</a:t>
            </a:r>
            <a:endParaRPr lang="en-US" dirty="0"/>
          </a:p>
        </p:txBody>
      </p:sp>
      <p:sp>
        <p:nvSpPr>
          <p:cNvPr id="4" name="TextBox 3"/>
          <p:cNvSpPr txBox="1"/>
          <p:nvPr/>
        </p:nvSpPr>
        <p:spPr>
          <a:xfrm>
            <a:off x="152400" y="6457890"/>
            <a:ext cx="7696200" cy="400110"/>
          </a:xfrm>
          <a:prstGeom prst="rect">
            <a:avLst/>
          </a:prstGeom>
          <a:noFill/>
        </p:spPr>
        <p:txBody>
          <a:bodyPr wrap="square" rtlCol="0">
            <a:spAutoFit/>
          </a:bodyPr>
          <a:lstStyle/>
          <a:p>
            <a:pPr marL="228600" indent="-228600"/>
            <a:r>
              <a:rPr lang="en-US" sz="1000" baseline="30000" dirty="0" smtClean="0"/>
              <a:t>1  </a:t>
            </a:r>
            <a:r>
              <a:rPr lang="en-US" sz="1000" dirty="0" smtClean="0"/>
              <a:t>Greenhouse Gas Protocol Initiative: “A Corporate Accounting and Reporting Standard” and EPA Climate Leaders “Design Principles Guidance”</a:t>
            </a:r>
            <a:endParaRPr lang="en-US" sz="1000" dirty="0"/>
          </a:p>
        </p:txBody>
      </p:sp>
      <p:pic>
        <p:nvPicPr>
          <p:cNvPr id="11267" name="Picture 3" descr="C:\Documents and Settings\Morgan Barr\Local Settings\Temporary Internet Files\Content.IE5\JNUIVVYA\MC900060023[1].wmf"/>
          <p:cNvPicPr>
            <a:picLocks noChangeAspect="1" noChangeArrowheads="1"/>
          </p:cNvPicPr>
          <p:nvPr/>
        </p:nvPicPr>
        <p:blipFill>
          <a:blip r:embed="rId2" cstate="print"/>
          <a:srcRect/>
          <a:stretch>
            <a:fillRect/>
          </a:stretch>
        </p:blipFill>
        <p:spPr bwMode="auto">
          <a:xfrm>
            <a:off x="7543800" y="152400"/>
            <a:ext cx="1419695" cy="1295400"/>
          </a:xfrm>
          <a:prstGeom prst="rect">
            <a:avLst/>
          </a:prstGeom>
          <a:noFill/>
        </p:spPr>
      </p:pic>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136</a:t>
            </a:fld>
            <a:endParaRPr lang="en-US"/>
          </a:p>
        </p:txBody>
      </p:sp>
    </p:spTree>
  </p:cSld>
  <p:clrMapOvr>
    <a:masterClrMapping/>
  </p:clrMapOvr>
  <p:transition spd="med">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 Guidance and Tools Review</a:t>
            </a:r>
            <a:endParaRPr lang="en-US" dirty="0"/>
          </a:p>
        </p:txBody>
      </p:sp>
      <p:sp>
        <p:nvSpPr>
          <p:cNvPr id="3" name="Content Placeholder 2"/>
          <p:cNvSpPr>
            <a:spLocks noGrp="1"/>
          </p:cNvSpPr>
          <p:nvPr>
            <p:ph idx="1"/>
          </p:nvPr>
        </p:nvSpPr>
        <p:spPr>
          <a:xfrm>
            <a:off x="457200" y="990601"/>
            <a:ext cx="7162800" cy="3962400"/>
          </a:xfrm>
        </p:spPr>
        <p:txBody>
          <a:bodyPr>
            <a:normAutofit fontScale="92500"/>
          </a:bodyPr>
          <a:lstStyle/>
          <a:p>
            <a:pPr>
              <a:spcAft>
                <a:spcPts val="1200"/>
              </a:spcAft>
            </a:pPr>
            <a:r>
              <a:rPr lang="en-US" sz="2400" dirty="0" smtClean="0"/>
              <a:t>EPA’s </a:t>
            </a:r>
            <a:r>
              <a:rPr lang="en-US" sz="2400" dirty="0" smtClean="0">
                <a:hlinkClick r:id="rId2"/>
              </a:rPr>
              <a:t>Climate Leaders</a:t>
            </a:r>
            <a:r>
              <a:rPr lang="en-US" sz="2400" dirty="0" smtClean="0"/>
              <a:t> Greenhouse Gas Inventory Protocol “</a:t>
            </a:r>
            <a:r>
              <a:rPr lang="en-US" sz="2400" dirty="0" smtClean="0">
                <a:hlinkClick r:id="rId3"/>
              </a:rPr>
              <a:t>Design Principles</a:t>
            </a:r>
            <a:r>
              <a:rPr lang="en-US" sz="2400" dirty="0" smtClean="0"/>
              <a:t>” document provides guidance on getting started with your GHG inventory.  </a:t>
            </a:r>
          </a:p>
          <a:p>
            <a:pPr>
              <a:spcAft>
                <a:spcPts val="1200"/>
              </a:spcAft>
            </a:pPr>
            <a:r>
              <a:rPr lang="en-US" sz="2400" dirty="0" smtClean="0"/>
              <a:t>Climate Leaders has a variety of other resources and tools including a useful </a:t>
            </a:r>
            <a:r>
              <a:rPr lang="en-US" sz="2400" dirty="0" smtClean="0">
                <a:hlinkClick r:id="rId4"/>
              </a:rPr>
              <a:t>tool</a:t>
            </a:r>
            <a:r>
              <a:rPr lang="en-US" sz="2400" dirty="0" smtClean="0"/>
              <a:t> for small businesses to help them calculate their footprints. </a:t>
            </a:r>
          </a:p>
          <a:p>
            <a:pPr>
              <a:spcAft>
                <a:spcPts val="1200"/>
              </a:spcAft>
            </a:pPr>
            <a:r>
              <a:rPr lang="en-US" sz="2400" dirty="0" smtClean="0"/>
              <a:t>The </a:t>
            </a:r>
            <a:r>
              <a:rPr lang="en-US" sz="2400" dirty="0" smtClean="0">
                <a:hlinkClick r:id="rId5"/>
              </a:rPr>
              <a:t>Greenhouse Gas Protocol Initiative</a:t>
            </a:r>
            <a:r>
              <a:rPr lang="en-US" sz="2400" dirty="0" smtClean="0"/>
              <a:t> also has a variety of guidance documents and </a:t>
            </a:r>
            <a:r>
              <a:rPr lang="en-US" sz="2400" dirty="0" smtClean="0">
                <a:hlinkClick r:id="rId6"/>
              </a:rPr>
              <a:t>tools</a:t>
            </a:r>
            <a:r>
              <a:rPr lang="en-US" sz="2400" dirty="0" smtClean="0"/>
              <a:t> to help you calculate your emissions. </a:t>
            </a:r>
            <a:endParaRPr lang="en-US" sz="2400" dirty="0"/>
          </a:p>
        </p:txBody>
      </p:sp>
      <p:pic>
        <p:nvPicPr>
          <p:cNvPr id="5123" name="Picture 3" descr="C:\Documents and Settings\Morgan Barr\Local Settings\Temporary Internet Files\Content.IE5\XUDLTW75\MC900367670[1].wmf"/>
          <p:cNvPicPr>
            <a:picLocks noChangeAspect="1" noChangeArrowheads="1"/>
          </p:cNvPicPr>
          <p:nvPr/>
        </p:nvPicPr>
        <p:blipFill>
          <a:blip r:embed="rId7" cstate="print"/>
          <a:srcRect/>
          <a:stretch>
            <a:fillRect/>
          </a:stretch>
        </p:blipFill>
        <p:spPr bwMode="auto">
          <a:xfrm>
            <a:off x="7367618" y="914401"/>
            <a:ext cx="1541381" cy="1447800"/>
          </a:xfrm>
          <a:prstGeom prst="rect">
            <a:avLst/>
          </a:prstGeom>
          <a:noFill/>
        </p:spPr>
      </p:pic>
      <p:sp>
        <p:nvSpPr>
          <p:cNvPr id="6" name="Rounded Rectangle 5"/>
          <p:cNvSpPr/>
          <p:nvPr/>
        </p:nvSpPr>
        <p:spPr>
          <a:xfrm>
            <a:off x="685800" y="5029200"/>
            <a:ext cx="7162800" cy="1295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Once you have identified and measured your greenhouse gas emissions for a base period, you can </a:t>
            </a:r>
            <a:r>
              <a:rPr lang="en-US" b="1" dirty="0" smtClean="0"/>
              <a:t>set reduction goals</a:t>
            </a:r>
            <a:r>
              <a:rPr lang="en-US" dirty="0" smtClean="0"/>
              <a:t> and </a:t>
            </a:r>
            <a:r>
              <a:rPr lang="en-US" b="1" dirty="0" smtClean="0"/>
              <a:t>identify opportunities </a:t>
            </a:r>
            <a:r>
              <a:rPr lang="en-US" dirty="0" smtClean="0"/>
              <a:t>to lower your emissions.</a:t>
            </a:r>
            <a:r>
              <a:rPr lang="en-US" baseline="30000" dirty="0" smtClean="0"/>
              <a:t>1</a:t>
            </a:r>
            <a:endParaRPr lang="en-US" dirty="0"/>
          </a:p>
        </p:txBody>
      </p:sp>
      <p:sp>
        <p:nvSpPr>
          <p:cNvPr id="7" name="Rectangle 6"/>
          <p:cNvSpPr/>
          <p:nvPr/>
        </p:nvSpPr>
        <p:spPr>
          <a:xfrm>
            <a:off x="304800" y="6611779"/>
            <a:ext cx="4572000" cy="246221"/>
          </a:xfrm>
          <a:prstGeom prst="rect">
            <a:avLst/>
          </a:prstGeom>
        </p:spPr>
        <p:txBody>
          <a:bodyPr>
            <a:spAutoFit/>
          </a:bodyPr>
          <a:lstStyle/>
          <a:p>
            <a:r>
              <a:rPr lang="en-US" sz="1000" baseline="30000" dirty="0" smtClean="0"/>
              <a:t>1</a:t>
            </a:r>
            <a:r>
              <a:rPr lang="en-US" sz="1000" dirty="0" smtClean="0"/>
              <a:t>  EPA Climate Leaders “Design Principles Guidance”</a:t>
            </a:r>
          </a:p>
        </p:txBody>
      </p:sp>
      <p:sp>
        <p:nvSpPr>
          <p:cNvPr id="8" name="Right Arrow 7">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137</a:t>
            </a:fld>
            <a:endParaRPr lang="en-US"/>
          </a:p>
        </p:txBody>
      </p:sp>
    </p:spTree>
  </p:cSld>
  <p:clrMapOvr>
    <a:masterClrMapping/>
  </p:clrMapOvr>
  <p:transition spd="med">
    <p:fade thruBlk="1"/>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Emissions</a:t>
            </a:r>
            <a:endParaRPr lang="en-US" dirty="0"/>
          </a:p>
        </p:txBody>
      </p:sp>
      <p:sp>
        <p:nvSpPr>
          <p:cNvPr id="3" name="Content Placeholder 2"/>
          <p:cNvSpPr>
            <a:spLocks noGrp="1"/>
          </p:cNvSpPr>
          <p:nvPr>
            <p:ph idx="1"/>
          </p:nvPr>
        </p:nvSpPr>
        <p:spPr>
          <a:xfrm>
            <a:off x="381000" y="838201"/>
            <a:ext cx="8229600" cy="914400"/>
          </a:xfrm>
        </p:spPr>
        <p:txBody>
          <a:bodyPr>
            <a:normAutofit/>
          </a:bodyPr>
          <a:lstStyle/>
          <a:p>
            <a:r>
              <a:rPr lang="en-US" sz="2000" dirty="0" smtClean="0"/>
              <a:t>To lower an individual company’s footprint, emissions can be directly reduced, sequestered or offset</a:t>
            </a:r>
            <a:r>
              <a:rPr lang="en-US" sz="2000" baseline="30000" dirty="0" smtClean="0"/>
              <a:t>1</a:t>
            </a:r>
            <a:endParaRPr lang="en-US" sz="2000" dirty="0"/>
          </a:p>
        </p:txBody>
      </p:sp>
      <p:sp>
        <p:nvSpPr>
          <p:cNvPr id="6" name="Rectangle 5"/>
          <p:cNvSpPr/>
          <p:nvPr/>
        </p:nvSpPr>
        <p:spPr>
          <a:xfrm>
            <a:off x="304800" y="6459379"/>
            <a:ext cx="4572000" cy="400110"/>
          </a:xfrm>
          <a:prstGeom prst="rect">
            <a:avLst/>
          </a:prstGeom>
        </p:spPr>
        <p:txBody>
          <a:bodyPr>
            <a:spAutoFit/>
          </a:bodyPr>
          <a:lstStyle/>
          <a:p>
            <a:r>
              <a:rPr lang="en-US" sz="1000" baseline="30000" dirty="0" smtClean="0"/>
              <a:t>1</a:t>
            </a:r>
            <a:r>
              <a:rPr lang="en-US" sz="1000" dirty="0" smtClean="0"/>
              <a:t>  EPA Climate Leaders “Design Principles Guidance”</a:t>
            </a:r>
          </a:p>
          <a:p>
            <a:pPr lvl="0"/>
            <a:r>
              <a:rPr lang="en-US" sz="1000" baseline="30000" dirty="0" smtClean="0"/>
              <a:t>2</a:t>
            </a:r>
            <a:r>
              <a:rPr lang="en-US" sz="1000" dirty="0" smtClean="0"/>
              <a:t>  EPA. “Climate Leaders- Caterpillar”</a:t>
            </a:r>
          </a:p>
        </p:txBody>
      </p:sp>
      <p:sp>
        <p:nvSpPr>
          <p:cNvPr id="7" name="TextBox 6"/>
          <p:cNvSpPr txBox="1"/>
          <p:nvPr/>
        </p:nvSpPr>
        <p:spPr>
          <a:xfrm>
            <a:off x="533400" y="5943600"/>
            <a:ext cx="8229600" cy="369332"/>
          </a:xfrm>
          <a:prstGeom prst="rect">
            <a:avLst/>
          </a:prstGeom>
          <a:noFill/>
        </p:spPr>
        <p:txBody>
          <a:bodyPr wrap="square" rtlCol="0">
            <a:spAutoFit/>
          </a:bodyPr>
          <a:lstStyle/>
          <a:p>
            <a:r>
              <a:rPr lang="en-US" dirty="0" smtClean="0"/>
              <a:t>Next, you will learn more about opportunities for reducing emissions.</a:t>
            </a:r>
            <a:endParaRPr lang="en-US" dirty="0"/>
          </a:p>
        </p:txBody>
      </p:sp>
      <p:graphicFrame>
        <p:nvGraphicFramePr>
          <p:cNvPr id="10" name="Diagram 9"/>
          <p:cNvGraphicFramePr/>
          <p:nvPr/>
        </p:nvGraphicFramePr>
        <p:xfrm>
          <a:off x="304800" y="1600200"/>
          <a:ext cx="5486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6096000" y="1981200"/>
          <a:ext cx="28956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ight Arrow 11">
            <a:hlinkClick r:id="rId1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3" name="Picture 12" descr="House.png">
            <a:hlinkClick r:id="rId14" action="ppaction://hlinksldjump"/>
          </p:cNvPr>
          <p:cNvPicPr>
            <a:picLocks noChangeAspect="1"/>
          </p:cNvPicPr>
          <p:nvPr/>
        </p:nvPicPr>
        <p:blipFill>
          <a:blip r:embed="rId15" cstate="print"/>
          <a:stretch>
            <a:fillRect/>
          </a:stretch>
        </p:blipFill>
        <p:spPr>
          <a:xfrm>
            <a:off x="8229600" y="6400800"/>
            <a:ext cx="432504" cy="365760"/>
          </a:xfrm>
          <a:prstGeom prst="rect">
            <a:avLst/>
          </a:prstGeom>
        </p:spPr>
      </p:pic>
      <p:sp>
        <p:nvSpPr>
          <p:cNvPr id="14" name="Slide Number Placeholder 13"/>
          <p:cNvSpPr>
            <a:spLocks noGrp="1"/>
          </p:cNvSpPr>
          <p:nvPr>
            <p:ph type="sldNum" sz="quarter" idx="12"/>
          </p:nvPr>
        </p:nvSpPr>
        <p:spPr/>
        <p:txBody>
          <a:bodyPr/>
          <a:lstStyle/>
          <a:p>
            <a:fld id="{197B56AA-1A1D-44A6-9AFD-24AEBEFDBFF0}" type="slidenum">
              <a:rPr lang="en-US" smtClean="0"/>
              <a:pPr/>
              <a:t>138</a:t>
            </a:fld>
            <a:endParaRPr lang="en-US"/>
          </a:p>
        </p:txBody>
      </p:sp>
    </p:spTree>
  </p:cSld>
  <p:clrMapOvr>
    <a:masterClrMapping/>
  </p:clrMapOvr>
  <p:transition spd="med">
    <p:fade thruBlk="1"/>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opportunities for reducing GHGs</a:t>
            </a:r>
            <a:r>
              <a:rPr lang="en-US" baseline="30000" dirty="0" smtClean="0"/>
              <a:t>1</a:t>
            </a:r>
            <a:endParaRPr lang="en-US" dirty="0"/>
          </a:p>
        </p:txBody>
      </p:sp>
      <p:sp>
        <p:nvSpPr>
          <p:cNvPr id="4" name="Rectangle 3"/>
          <p:cNvSpPr/>
          <p:nvPr/>
        </p:nvSpPr>
        <p:spPr>
          <a:xfrm>
            <a:off x="152400" y="6477000"/>
            <a:ext cx="4572000" cy="246221"/>
          </a:xfrm>
          <a:prstGeom prst="rect">
            <a:avLst/>
          </a:prstGeom>
        </p:spPr>
        <p:txBody>
          <a:bodyPr>
            <a:spAutoFit/>
          </a:bodyPr>
          <a:lstStyle/>
          <a:p>
            <a:r>
              <a:rPr lang="en-US" sz="1000" baseline="30000" dirty="0" smtClean="0"/>
              <a:t>1</a:t>
            </a:r>
            <a:r>
              <a:rPr lang="en-US" sz="1000" dirty="0" smtClean="0"/>
              <a:t>  EPA Climate Leaders “Design Principles Guidance”</a:t>
            </a:r>
            <a:endParaRPr lang="en-US" sz="1000" dirty="0"/>
          </a:p>
        </p:txBody>
      </p:sp>
      <p:sp>
        <p:nvSpPr>
          <p:cNvPr id="5" name="Oval 4"/>
          <p:cNvSpPr/>
          <p:nvPr/>
        </p:nvSpPr>
        <p:spPr>
          <a:xfrm>
            <a:off x="4876800" y="838200"/>
            <a:ext cx="3017520" cy="3017520"/>
          </a:xfrm>
          <a:prstGeom prst="ellipse">
            <a:avLst/>
          </a:prstGeom>
          <a:solidFill>
            <a:schemeClr val="accent5">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smtClean="0"/>
              <a:t>Energy Efficiency</a:t>
            </a:r>
          </a:p>
          <a:p>
            <a:pPr algn="ctr"/>
            <a:r>
              <a:rPr lang="en-US" sz="1400" dirty="0" smtClean="0"/>
              <a:t>-Bldg. Energy Systems</a:t>
            </a:r>
          </a:p>
          <a:p>
            <a:pPr algn="ctr"/>
            <a:r>
              <a:rPr lang="en-US" sz="1400" dirty="0" smtClean="0"/>
              <a:t>-Industrial Energy Systems</a:t>
            </a:r>
          </a:p>
          <a:p>
            <a:pPr algn="ctr"/>
            <a:r>
              <a:rPr lang="en-US" sz="1400" dirty="0" smtClean="0"/>
              <a:t>-Vehicle Fuel Efficiency</a:t>
            </a:r>
          </a:p>
          <a:p>
            <a:pPr algn="ctr"/>
            <a:r>
              <a:rPr lang="en-US" sz="1400" dirty="0" smtClean="0"/>
              <a:t>-Energy Mgmt. Systems</a:t>
            </a:r>
            <a:endParaRPr lang="en-US" sz="1400" dirty="0"/>
          </a:p>
        </p:txBody>
      </p:sp>
      <p:sp>
        <p:nvSpPr>
          <p:cNvPr id="6" name="Oval 5"/>
          <p:cNvSpPr/>
          <p:nvPr/>
        </p:nvSpPr>
        <p:spPr>
          <a:xfrm>
            <a:off x="2849880" y="2468880"/>
            <a:ext cx="3017520" cy="3017520"/>
          </a:xfrm>
          <a:prstGeom prst="ellipse">
            <a:avLst/>
          </a:prstGeom>
          <a:solidFill>
            <a:schemeClr val="accent4">
              <a:alpha val="73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u="sng" dirty="0" smtClean="0"/>
              <a:t>Process Improvements</a:t>
            </a:r>
          </a:p>
          <a:p>
            <a:pPr algn="ctr"/>
            <a:r>
              <a:rPr lang="en-US" sz="1600" dirty="0" smtClean="0"/>
              <a:t>-Process Emissions Reductions</a:t>
            </a:r>
          </a:p>
          <a:p>
            <a:pPr algn="ctr"/>
            <a:r>
              <a:rPr lang="en-US" sz="1600" dirty="0" smtClean="0"/>
              <a:t>-Chemicals</a:t>
            </a:r>
          </a:p>
          <a:p>
            <a:pPr algn="ctr"/>
            <a:r>
              <a:rPr lang="en-US" sz="1600" dirty="0" smtClean="0"/>
              <a:t>-Cement</a:t>
            </a:r>
          </a:p>
          <a:p>
            <a:pPr algn="ctr"/>
            <a:r>
              <a:rPr lang="en-US" sz="1600" dirty="0" smtClean="0"/>
              <a:t>-Aluminum</a:t>
            </a:r>
          </a:p>
          <a:p>
            <a:pPr algn="ctr"/>
            <a:r>
              <a:rPr lang="en-US" sz="1600" dirty="0" smtClean="0"/>
              <a:t>-Etc.</a:t>
            </a:r>
          </a:p>
          <a:p>
            <a:pPr algn="ctr"/>
            <a:r>
              <a:rPr lang="en-US" sz="1600" dirty="0" smtClean="0"/>
              <a:t>-Waste Minimization</a:t>
            </a:r>
          </a:p>
        </p:txBody>
      </p:sp>
      <p:sp>
        <p:nvSpPr>
          <p:cNvPr id="7" name="Oval 6"/>
          <p:cNvSpPr/>
          <p:nvPr/>
        </p:nvSpPr>
        <p:spPr>
          <a:xfrm>
            <a:off x="5288280" y="3383280"/>
            <a:ext cx="3017520" cy="3017520"/>
          </a:xfrm>
          <a:prstGeom prst="ellipse">
            <a:avLst/>
          </a:pr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Low Carbon Energy Use</a:t>
            </a:r>
          </a:p>
          <a:p>
            <a:pPr algn="ctr"/>
            <a:r>
              <a:rPr lang="en-US" sz="1600" dirty="0" smtClean="0"/>
              <a:t>-Renewable Energy</a:t>
            </a:r>
          </a:p>
          <a:p>
            <a:pPr algn="ctr"/>
            <a:r>
              <a:rPr lang="en-US" sz="1600" dirty="0" smtClean="0"/>
              <a:t>-Coal Mine Methane</a:t>
            </a:r>
          </a:p>
          <a:p>
            <a:pPr algn="ctr"/>
            <a:r>
              <a:rPr lang="en-US" sz="1600" dirty="0" smtClean="0"/>
              <a:t>-Landfill Gas</a:t>
            </a:r>
          </a:p>
          <a:p>
            <a:pPr algn="ctr"/>
            <a:r>
              <a:rPr lang="en-US" sz="1600" dirty="0" smtClean="0"/>
              <a:t>-Sewage Treatment Gas</a:t>
            </a:r>
            <a:endParaRPr lang="en-US" sz="1600" dirty="0"/>
          </a:p>
        </p:txBody>
      </p:sp>
      <p:sp>
        <p:nvSpPr>
          <p:cNvPr id="8" name="Oval 7"/>
          <p:cNvSpPr/>
          <p:nvPr/>
        </p:nvSpPr>
        <p:spPr>
          <a:xfrm>
            <a:off x="381000" y="1600200"/>
            <a:ext cx="3017520" cy="3017520"/>
          </a:xfrm>
          <a:prstGeom prst="ellipse">
            <a:avLst/>
          </a:prstGeom>
          <a:solidFill>
            <a:schemeClr val="tx2">
              <a:alpha val="73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u="sng" dirty="0" smtClean="0"/>
              <a:t>Carbon Sequestration</a:t>
            </a:r>
          </a:p>
          <a:p>
            <a:pPr algn="ctr"/>
            <a:r>
              <a:rPr lang="en-US" dirty="0" smtClean="0"/>
              <a:t>-</a:t>
            </a:r>
            <a:r>
              <a:rPr lang="en-US" dirty="0" err="1" smtClean="0"/>
              <a:t>Afforestation</a:t>
            </a:r>
            <a:endParaRPr lang="en-US" dirty="0" smtClean="0"/>
          </a:p>
          <a:p>
            <a:pPr algn="ctr"/>
            <a:r>
              <a:rPr lang="en-US" dirty="0" smtClean="0"/>
              <a:t>-Reforestation</a:t>
            </a:r>
          </a:p>
          <a:p>
            <a:pPr algn="ctr"/>
            <a:r>
              <a:rPr lang="en-US" dirty="0" smtClean="0"/>
              <a:t>-Forest Conservation</a:t>
            </a:r>
          </a:p>
          <a:p>
            <a:pPr algn="ctr"/>
            <a:r>
              <a:rPr lang="en-US" dirty="0" smtClean="0"/>
              <a:t>-Etc.</a:t>
            </a:r>
          </a:p>
        </p:txBody>
      </p:sp>
      <p:sp>
        <p:nvSpPr>
          <p:cNvPr id="12" name="Flowchart: Alternate Process 11"/>
          <p:cNvSpPr/>
          <p:nvPr/>
        </p:nvSpPr>
        <p:spPr>
          <a:xfrm>
            <a:off x="304800" y="4724400"/>
            <a:ext cx="2209800" cy="10668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Forest Products Enhanced Land Management</a:t>
            </a:r>
          </a:p>
          <a:p>
            <a:r>
              <a:rPr lang="en-US" sz="1200" dirty="0" smtClean="0"/>
              <a:t>Agricultural Conservation Tillage.  Etc.</a:t>
            </a:r>
            <a:endParaRPr lang="en-US" sz="1200" dirty="0"/>
          </a:p>
        </p:txBody>
      </p:sp>
      <p:sp>
        <p:nvSpPr>
          <p:cNvPr id="13" name="Flowchart: Alternate Process 12"/>
          <p:cNvSpPr/>
          <p:nvPr/>
        </p:nvSpPr>
        <p:spPr>
          <a:xfrm>
            <a:off x="2590800" y="5334000"/>
            <a:ext cx="2514600" cy="10668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Process Waste as Fuel Source</a:t>
            </a:r>
          </a:p>
          <a:p>
            <a:r>
              <a:rPr lang="en-US" sz="1200" dirty="0" smtClean="0"/>
              <a:t>-Biomass Waste Fuel in Pulp Mills</a:t>
            </a:r>
          </a:p>
          <a:p>
            <a:r>
              <a:rPr lang="en-US" sz="1200" dirty="0" smtClean="0"/>
              <a:t>-Byproduct gas use in Iron Steel</a:t>
            </a:r>
          </a:p>
          <a:p>
            <a:r>
              <a:rPr lang="en-US" sz="1200" dirty="0" smtClean="0"/>
              <a:t>-etc.</a:t>
            </a:r>
            <a:endParaRPr lang="en-US" sz="1200" dirty="0"/>
          </a:p>
        </p:txBody>
      </p:sp>
      <p:sp>
        <p:nvSpPr>
          <p:cNvPr id="14" name="Flowchart: Alternate Process 13"/>
          <p:cNvSpPr/>
          <p:nvPr/>
        </p:nvSpPr>
        <p:spPr>
          <a:xfrm>
            <a:off x="3124200" y="1371600"/>
            <a:ext cx="1447800" cy="5334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Process Energy Reduction</a:t>
            </a:r>
            <a:endParaRPr lang="en-US" sz="1200" dirty="0"/>
          </a:p>
        </p:txBody>
      </p:sp>
      <p:sp>
        <p:nvSpPr>
          <p:cNvPr id="15" name="Flowchart: Alternate Process 14"/>
          <p:cNvSpPr/>
          <p:nvPr/>
        </p:nvSpPr>
        <p:spPr>
          <a:xfrm>
            <a:off x="7696200" y="2667000"/>
            <a:ext cx="1295400" cy="8382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r>
              <a:rPr lang="en-US" sz="1200" dirty="0" smtClean="0"/>
              <a:t>Combined Heat &amp; Power (CHP)</a:t>
            </a:r>
            <a:endParaRPr lang="en-US" sz="1200" dirty="0"/>
          </a:p>
        </p:txBody>
      </p:sp>
      <p:cxnSp>
        <p:nvCxnSpPr>
          <p:cNvPr id="19" name="Straight Arrow Connector 18"/>
          <p:cNvCxnSpPr>
            <a:stCxn id="12" idx="3"/>
          </p:cNvCxnSpPr>
          <p:nvPr/>
        </p:nvCxnSpPr>
        <p:spPr>
          <a:xfrm flipV="1">
            <a:off x="2514600" y="3505200"/>
            <a:ext cx="533400" cy="1752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a:stCxn id="14" idx="3"/>
          </p:cNvCxnSpPr>
          <p:nvPr/>
        </p:nvCxnSpPr>
        <p:spPr>
          <a:xfrm>
            <a:off x="4572000" y="1638300"/>
            <a:ext cx="762000" cy="14859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a:stCxn id="13" idx="3"/>
          </p:cNvCxnSpPr>
          <p:nvPr/>
        </p:nvCxnSpPr>
        <p:spPr>
          <a:xfrm flipV="1">
            <a:off x="5105400" y="4419600"/>
            <a:ext cx="457200" cy="1447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a:stCxn id="15" idx="1"/>
          </p:cNvCxnSpPr>
          <p:nvPr/>
        </p:nvCxnSpPr>
        <p:spPr>
          <a:xfrm rot="10800000" flipV="1">
            <a:off x="6705600" y="3086100"/>
            <a:ext cx="990600" cy="5715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Right Arrow 17">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0" name="Picture 19"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22" name="Slide Number Placeholder 21"/>
          <p:cNvSpPr>
            <a:spLocks noGrp="1"/>
          </p:cNvSpPr>
          <p:nvPr>
            <p:ph type="sldNum" sz="quarter" idx="12"/>
          </p:nvPr>
        </p:nvSpPr>
        <p:spPr/>
        <p:txBody>
          <a:bodyPr/>
          <a:lstStyle/>
          <a:p>
            <a:fld id="{197B56AA-1A1D-44A6-9AFD-24AEBEFDBFF0}" type="slidenum">
              <a:rPr lang="en-US" smtClean="0"/>
              <a:pPr/>
              <a:t>139</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Certifying Your Green(</a:t>
            </a:r>
            <a:r>
              <a:rPr lang="en-US" dirty="0" err="1" smtClean="0"/>
              <a:t>er</a:t>
            </a:r>
            <a:r>
              <a:rPr lang="en-US" dirty="0" smtClean="0"/>
              <a:t>) Product</a:t>
            </a:r>
            <a:endParaRPr lang="en-US" dirty="0"/>
          </a:p>
        </p:txBody>
      </p:sp>
      <p:sp>
        <p:nvSpPr>
          <p:cNvPr id="3" name="Content Placeholder 2"/>
          <p:cNvSpPr>
            <a:spLocks noGrp="1"/>
          </p:cNvSpPr>
          <p:nvPr>
            <p:ph idx="1"/>
          </p:nvPr>
        </p:nvSpPr>
        <p:spPr>
          <a:xfrm>
            <a:off x="533400" y="838200"/>
            <a:ext cx="6172200" cy="5334000"/>
          </a:xfrm>
        </p:spPr>
        <p:txBody>
          <a:bodyPr>
            <a:normAutofit/>
          </a:bodyPr>
          <a:lstStyle/>
          <a:p>
            <a:pPr>
              <a:buNone/>
            </a:pPr>
            <a:r>
              <a:rPr lang="en-US" sz="1800" i="1" dirty="0" smtClean="0"/>
              <a:t>Once you’ve improved the sustainability of your product, you may want to certify it.</a:t>
            </a:r>
          </a:p>
          <a:p>
            <a:pPr>
              <a:buNone/>
            </a:pPr>
            <a:endParaRPr lang="en-US" sz="1700" i="1" dirty="0" smtClean="0"/>
          </a:p>
          <a:p>
            <a:pPr>
              <a:spcAft>
                <a:spcPts val="600"/>
              </a:spcAft>
            </a:pPr>
            <a:r>
              <a:rPr lang="en-US" sz="1600" b="1" dirty="0" smtClean="0"/>
              <a:t>Eco-labels are </a:t>
            </a:r>
            <a:r>
              <a:rPr lang="en-US" sz="1600" b="1" dirty="0" smtClean="0">
                <a:solidFill>
                  <a:schemeClr val="accent5"/>
                </a:solidFill>
              </a:rPr>
              <a:t>voluntary certifications for a product’s environmental performance</a:t>
            </a:r>
            <a:r>
              <a:rPr lang="en-US" sz="1600" b="1" dirty="0" smtClean="0"/>
              <a:t>.</a:t>
            </a:r>
            <a:r>
              <a:rPr lang="en-US" sz="1600" b="1" baseline="30000" dirty="0" smtClean="0"/>
              <a:t>1</a:t>
            </a:r>
            <a:r>
              <a:rPr lang="en-US" sz="1600" b="1" dirty="0" smtClean="0"/>
              <a:t>  </a:t>
            </a:r>
          </a:p>
          <a:p>
            <a:pPr>
              <a:spcAft>
                <a:spcPts val="600"/>
              </a:spcAft>
            </a:pPr>
            <a:r>
              <a:rPr lang="en-US" sz="1600" dirty="0" smtClean="0"/>
              <a:t>They are organized and run by various types of organizations all over the world.</a:t>
            </a:r>
          </a:p>
          <a:p>
            <a:pPr>
              <a:spcAft>
                <a:spcPts val="600"/>
              </a:spcAft>
            </a:pPr>
            <a:r>
              <a:rPr lang="en-US" sz="1600" dirty="0" smtClean="0"/>
              <a:t>Certification is usually given by independent, third-party organizations, and labels usually describe one or more product attributes rather than the product’s overall impact. </a:t>
            </a:r>
          </a:p>
          <a:p>
            <a:pPr>
              <a:spcAft>
                <a:spcPts val="600"/>
              </a:spcAft>
            </a:pPr>
            <a:r>
              <a:rPr lang="en-US" sz="1600" dirty="0" smtClean="0"/>
              <a:t>The International Organization for Standardization (ISO) has classified environmental labeling into three categories:</a:t>
            </a:r>
            <a:r>
              <a:rPr lang="en-US" sz="1600" baseline="30000" dirty="0" smtClean="0"/>
              <a:t>2</a:t>
            </a:r>
            <a:endParaRPr lang="en-US" sz="1600" dirty="0" smtClean="0"/>
          </a:p>
          <a:p>
            <a:pPr lvl="1">
              <a:spcAft>
                <a:spcPts val="600"/>
              </a:spcAft>
            </a:pPr>
            <a:r>
              <a:rPr lang="en-US" sz="1200" b="1" dirty="0" smtClean="0"/>
              <a:t>Type I </a:t>
            </a:r>
            <a:r>
              <a:rPr lang="en-US" sz="1200" dirty="0" smtClean="0"/>
              <a:t>– these are voluntary, third-party programs based on multiple criteria.  They award labels to products based on their overall environmental performance using life cycle metrics.</a:t>
            </a:r>
          </a:p>
          <a:p>
            <a:pPr lvl="1">
              <a:spcAft>
                <a:spcPts val="600"/>
              </a:spcAft>
            </a:pPr>
            <a:r>
              <a:rPr lang="en-US" sz="1200" b="1" dirty="0" smtClean="0"/>
              <a:t>Type II </a:t>
            </a:r>
            <a:r>
              <a:rPr lang="en-US" sz="1200" dirty="0" smtClean="0"/>
              <a:t>– these are the claims made by the producers of the products on product labels or in advertising.</a:t>
            </a:r>
          </a:p>
          <a:p>
            <a:pPr lvl="1">
              <a:spcAft>
                <a:spcPts val="600"/>
              </a:spcAft>
            </a:pPr>
            <a:r>
              <a:rPr lang="en-US" sz="1200" b="1" dirty="0" smtClean="0"/>
              <a:t>Type III </a:t>
            </a:r>
            <a:r>
              <a:rPr lang="en-US" sz="1200" dirty="0" smtClean="0"/>
              <a:t>– this is the environmental data for a product with parameters based on the ISO 14040 standards series.</a:t>
            </a:r>
          </a:p>
          <a:p>
            <a:endParaRPr lang="en-US" sz="1700" dirty="0" smtClean="0"/>
          </a:p>
        </p:txBody>
      </p:sp>
      <p:sp>
        <p:nvSpPr>
          <p:cNvPr id="4" name="Rounded Rectangle 3"/>
          <p:cNvSpPr/>
          <p:nvPr/>
        </p:nvSpPr>
        <p:spPr>
          <a:xfrm>
            <a:off x="6934200" y="990600"/>
            <a:ext cx="1981200" cy="52578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dirty="0" smtClean="0"/>
              <a:t>Examples of Eco-Labels</a:t>
            </a:r>
            <a:endParaRPr lang="en-US" dirty="0"/>
          </a:p>
        </p:txBody>
      </p:sp>
      <p:pic>
        <p:nvPicPr>
          <p:cNvPr id="2050" name="Picture 2" descr="http://t1.gstatic.com/images?q=tbn:swrBDluhtIycKM:http://www.rosssupplyinc.com/products/media/dfe.gif">
            <a:hlinkClick r:id="rId3"/>
          </p:cNvPr>
          <p:cNvPicPr>
            <a:picLocks noChangeAspect="1" noChangeArrowheads="1"/>
          </p:cNvPicPr>
          <p:nvPr/>
        </p:nvPicPr>
        <p:blipFill>
          <a:blip r:embed="rId4" cstate="print"/>
          <a:srcRect/>
          <a:stretch>
            <a:fillRect/>
          </a:stretch>
        </p:blipFill>
        <p:spPr bwMode="auto">
          <a:xfrm>
            <a:off x="7467600" y="1828800"/>
            <a:ext cx="923925" cy="923926"/>
          </a:xfrm>
          <a:prstGeom prst="rect">
            <a:avLst/>
          </a:prstGeom>
          <a:noFill/>
        </p:spPr>
      </p:pic>
      <p:pic>
        <p:nvPicPr>
          <p:cNvPr id="2052" name="Picture 4" descr="http://t1.gstatic.com/images?q=tbn:5Z9lXED_xIwFsM:http://www4.uwm.edu/pps/Sustainability/CampusInit/images/EnergyStarLogo.jpg">
            <a:hlinkClick r:id="rId5"/>
          </p:cNvPr>
          <p:cNvPicPr>
            <a:picLocks noChangeAspect="1" noChangeArrowheads="1"/>
          </p:cNvPicPr>
          <p:nvPr/>
        </p:nvPicPr>
        <p:blipFill>
          <a:blip r:embed="rId6" cstate="print"/>
          <a:srcRect/>
          <a:stretch>
            <a:fillRect/>
          </a:stretch>
        </p:blipFill>
        <p:spPr bwMode="auto">
          <a:xfrm>
            <a:off x="7543800" y="2971800"/>
            <a:ext cx="809625" cy="830931"/>
          </a:xfrm>
          <a:prstGeom prst="rect">
            <a:avLst/>
          </a:prstGeom>
          <a:noFill/>
        </p:spPr>
      </p:pic>
      <p:pic>
        <p:nvPicPr>
          <p:cNvPr id="2054" name="Picture 6" descr="http://t1.gstatic.com/images?q=tbn:zGClyvDmyXVROM:http://www.ethicalworkwear.com/imgs/eu-ecolabel.gif">
            <a:hlinkClick r:id="rId7"/>
          </p:cNvPr>
          <p:cNvPicPr>
            <a:picLocks noChangeAspect="1" noChangeArrowheads="1"/>
          </p:cNvPicPr>
          <p:nvPr/>
        </p:nvPicPr>
        <p:blipFill>
          <a:blip r:embed="rId8" cstate="print"/>
          <a:srcRect/>
          <a:stretch>
            <a:fillRect/>
          </a:stretch>
        </p:blipFill>
        <p:spPr bwMode="auto">
          <a:xfrm>
            <a:off x="7620000" y="4038600"/>
            <a:ext cx="673933" cy="990600"/>
          </a:xfrm>
          <a:prstGeom prst="rect">
            <a:avLst/>
          </a:prstGeom>
          <a:noFill/>
        </p:spPr>
      </p:pic>
      <p:pic>
        <p:nvPicPr>
          <p:cNvPr id="2056" name="Picture 8" descr="FSC ecolabel.">
            <a:hlinkClick r:id="rId9" tooltip="FSC ecolabel."/>
          </p:cNvPr>
          <p:cNvPicPr>
            <a:picLocks noChangeAspect="1" noChangeArrowheads="1"/>
          </p:cNvPicPr>
          <p:nvPr/>
        </p:nvPicPr>
        <p:blipFill>
          <a:blip r:embed="rId10" cstate="print"/>
          <a:srcRect/>
          <a:stretch>
            <a:fillRect/>
          </a:stretch>
        </p:blipFill>
        <p:spPr bwMode="auto">
          <a:xfrm>
            <a:off x="7543800" y="5257800"/>
            <a:ext cx="876300" cy="876300"/>
          </a:xfrm>
          <a:prstGeom prst="rect">
            <a:avLst/>
          </a:prstGeom>
          <a:noFill/>
        </p:spPr>
      </p:pic>
      <p:sp>
        <p:nvSpPr>
          <p:cNvPr id="11" name="TextBox 10"/>
          <p:cNvSpPr txBox="1"/>
          <p:nvPr/>
        </p:nvSpPr>
        <p:spPr>
          <a:xfrm>
            <a:off x="304800" y="6248400"/>
            <a:ext cx="8305800" cy="400110"/>
          </a:xfrm>
          <a:prstGeom prst="rect">
            <a:avLst/>
          </a:prstGeom>
          <a:noFill/>
        </p:spPr>
        <p:txBody>
          <a:bodyPr wrap="square" rtlCol="0">
            <a:spAutoFit/>
          </a:bodyPr>
          <a:lstStyle/>
          <a:p>
            <a:r>
              <a:rPr lang="en-US" sz="1000" baseline="30000" dirty="0" smtClean="0"/>
              <a:t>1</a:t>
            </a:r>
            <a:r>
              <a:rPr lang="en-US" sz="1000" dirty="0" smtClean="0"/>
              <a:t>  Global </a:t>
            </a:r>
            <a:r>
              <a:rPr lang="en-US" sz="1000" dirty="0" err="1" smtClean="0"/>
              <a:t>Ecolabelling</a:t>
            </a:r>
            <a:r>
              <a:rPr lang="en-US" sz="1000" dirty="0" smtClean="0"/>
              <a:t> Network “What is </a:t>
            </a:r>
            <a:r>
              <a:rPr lang="en-US" sz="1000" dirty="0" err="1" smtClean="0"/>
              <a:t>Ecolabelling</a:t>
            </a:r>
            <a:r>
              <a:rPr lang="en-US" sz="1000" dirty="0" smtClean="0"/>
              <a:t>?”</a:t>
            </a:r>
          </a:p>
          <a:p>
            <a:r>
              <a:rPr lang="en-US" sz="1000" baseline="30000" dirty="0" smtClean="0"/>
              <a:t>2</a:t>
            </a:r>
            <a:r>
              <a:rPr lang="en-US" sz="1000" dirty="0" smtClean="0"/>
              <a:t>  Bill Dee “Environmental </a:t>
            </a:r>
            <a:r>
              <a:rPr lang="en-US" sz="1000" dirty="0" err="1" smtClean="0"/>
              <a:t>Labelling</a:t>
            </a:r>
            <a:r>
              <a:rPr lang="en-US" sz="1000" dirty="0" smtClean="0"/>
              <a:t> Standards in the ISO 14000 Series.”  </a:t>
            </a:r>
            <a:endParaRPr lang="en-US" sz="1000" baseline="30000" dirty="0"/>
          </a:p>
        </p:txBody>
      </p:sp>
      <p:sp>
        <p:nvSpPr>
          <p:cNvPr id="13" name="Right Arrow 12">
            <a:hlinkClick r:id="rId11"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4" name="Picture 13" descr="House.png">
            <a:hlinkClick r:id="rId12" action="ppaction://hlinksldjump"/>
          </p:cNvPr>
          <p:cNvPicPr>
            <a:picLocks noChangeAspect="1"/>
          </p:cNvPicPr>
          <p:nvPr/>
        </p:nvPicPr>
        <p:blipFill>
          <a:blip r:embed="rId13" cstate="print"/>
          <a:stretch>
            <a:fillRect/>
          </a:stretch>
        </p:blipFill>
        <p:spPr>
          <a:xfrm>
            <a:off x="8229600" y="6400800"/>
            <a:ext cx="432504" cy="365760"/>
          </a:xfrm>
          <a:prstGeom prst="rect">
            <a:avLst/>
          </a:prstGeom>
        </p:spPr>
      </p:pic>
      <p:sp>
        <p:nvSpPr>
          <p:cNvPr id="12" name="Slide Number Placeholder 11"/>
          <p:cNvSpPr>
            <a:spLocks noGrp="1"/>
          </p:cNvSpPr>
          <p:nvPr>
            <p:ph type="sldNum" sz="quarter" idx="12"/>
          </p:nvPr>
        </p:nvSpPr>
        <p:spPr/>
        <p:txBody>
          <a:bodyPr/>
          <a:lstStyle/>
          <a:p>
            <a:fld id="{197B56AA-1A1D-44A6-9AFD-24AEBEFDBFF0}" type="slidenum">
              <a:rPr lang="en-US" smtClean="0"/>
              <a:pPr/>
              <a:t>14</a:t>
            </a:fld>
            <a:endParaRPr lang="en-US"/>
          </a:p>
        </p:txBody>
      </p:sp>
    </p:spTree>
  </p:cSld>
  <p:clrMapOvr>
    <a:masterClrMapping/>
  </p:clrMapOvr>
  <p:transition spd="med">
    <p:fade thruBlk="1"/>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Greenhouse Gas Emissions Checklist</a:t>
            </a:r>
            <a:endParaRPr lang="en-US" sz="2600" dirty="0"/>
          </a:p>
        </p:txBody>
      </p:sp>
      <p:sp>
        <p:nvSpPr>
          <p:cNvPr id="3" name="Content Placeholder 2"/>
          <p:cNvSpPr>
            <a:spLocks noGrp="1"/>
          </p:cNvSpPr>
          <p:nvPr>
            <p:ph idx="1"/>
          </p:nvPr>
        </p:nvSpPr>
        <p:spPr>
          <a:xfrm>
            <a:off x="457200" y="990600"/>
            <a:ext cx="6858000" cy="5135563"/>
          </a:xfrm>
        </p:spPr>
        <p:txBody>
          <a:bodyPr>
            <a:normAutofit/>
          </a:bodyPr>
          <a:lstStyle/>
          <a:p>
            <a:pPr>
              <a:spcAft>
                <a:spcPts val="600"/>
              </a:spcAft>
              <a:buFont typeface="Wingdings" pitchFamily="2" charset="2"/>
              <a:buChar char="ü"/>
            </a:pPr>
            <a:r>
              <a:rPr lang="en-US" sz="1600" dirty="0" smtClean="0"/>
              <a:t>Determine your company’s organizational boundaries defining your businesses operations based on equity or control</a:t>
            </a:r>
          </a:p>
          <a:p>
            <a:pPr>
              <a:spcAft>
                <a:spcPts val="600"/>
              </a:spcAft>
              <a:buFont typeface="Wingdings" pitchFamily="2" charset="2"/>
              <a:buChar char="ü"/>
            </a:pPr>
            <a:r>
              <a:rPr lang="en-US" sz="1600" dirty="0" smtClean="0"/>
              <a:t>Set operational boundaries</a:t>
            </a:r>
          </a:p>
          <a:p>
            <a:pPr>
              <a:spcAft>
                <a:spcPts val="600"/>
              </a:spcAft>
              <a:buFont typeface="Wingdings" pitchFamily="2" charset="2"/>
              <a:buChar char="ü"/>
            </a:pPr>
            <a:r>
              <a:rPr lang="en-US" sz="1600" dirty="0" smtClean="0"/>
              <a:t>Identify GHG emissions sources </a:t>
            </a:r>
          </a:p>
          <a:p>
            <a:pPr>
              <a:spcAft>
                <a:spcPts val="600"/>
              </a:spcAft>
              <a:buFont typeface="Wingdings" pitchFamily="2" charset="2"/>
              <a:buChar char="ü"/>
            </a:pPr>
            <a:r>
              <a:rPr lang="en-US" sz="1600" dirty="0" smtClean="0"/>
              <a:t>Select an emissions calculation approach and select emission factors </a:t>
            </a:r>
          </a:p>
          <a:p>
            <a:pPr>
              <a:spcAft>
                <a:spcPts val="600"/>
              </a:spcAft>
              <a:buFont typeface="Wingdings" pitchFamily="2" charset="2"/>
              <a:buChar char="ü"/>
            </a:pPr>
            <a:r>
              <a:rPr lang="en-US" sz="1600" dirty="0" smtClean="0"/>
              <a:t>Collect activity data </a:t>
            </a:r>
          </a:p>
          <a:p>
            <a:pPr>
              <a:spcAft>
                <a:spcPts val="600"/>
              </a:spcAft>
              <a:buFont typeface="Wingdings" pitchFamily="2" charset="2"/>
              <a:buChar char="ü"/>
            </a:pPr>
            <a:r>
              <a:rPr lang="en-US" sz="1600" dirty="0" smtClean="0"/>
              <a:t>Apply quantification methodology to estimate GHG emissions </a:t>
            </a:r>
          </a:p>
          <a:p>
            <a:pPr>
              <a:spcAft>
                <a:spcPts val="600"/>
              </a:spcAft>
              <a:buFont typeface="Wingdings" pitchFamily="2" charset="2"/>
              <a:buChar char="ü"/>
            </a:pPr>
            <a:r>
              <a:rPr lang="en-US" sz="1600" dirty="0" smtClean="0"/>
              <a:t>Aggregate emissions data to the corporate level </a:t>
            </a:r>
          </a:p>
          <a:p>
            <a:pPr>
              <a:spcAft>
                <a:spcPts val="600"/>
              </a:spcAft>
              <a:buFont typeface="Wingdings" pitchFamily="2" charset="2"/>
              <a:buChar char="ü"/>
            </a:pPr>
            <a:r>
              <a:rPr lang="en-US" sz="1600" dirty="0" smtClean="0"/>
              <a:t>Set goals for reduction, either absolute emissions or intensity</a:t>
            </a:r>
          </a:p>
          <a:p>
            <a:pPr>
              <a:spcAft>
                <a:spcPts val="600"/>
              </a:spcAft>
              <a:buFont typeface="Wingdings" pitchFamily="2" charset="2"/>
              <a:buChar char="ü"/>
            </a:pPr>
            <a:r>
              <a:rPr lang="en-US" sz="1600" dirty="0" smtClean="0"/>
              <a:t>Identify reduction opportunities.  </a:t>
            </a:r>
          </a:p>
          <a:p>
            <a:pPr>
              <a:spcAft>
                <a:spcPts val="600"/>
              </a:spcAft>
              <a:buFont typeface="Wingdings" pitchFamily="2" charset="2"/>
              <a:buChar char="ü"/>
            </a:pPr>
            <a:r>
              <a:rPr lang="en-US" sz="1600" dirty="0" smtClean="0"/>
              <a:t>Evaluate and implement projects</a:t>
            </a:r>
          </a:p>
          <a:p>
            <a:pPr>
              <a:spcAft>
                <a:spcPts val="600"/>
              </a:spcAft>
              <a:buFont typeface="Wingdings" pitchFamily="2" charset="2"/>
              <a:buChar char="ü"/>
            </a:pPr>
            <a:r>
              <a:rPr lang="en-US" sz="1600" dirty="0" smtClean="0"/>
              <a:t>Measure and report progress</a:t>
            </a:r>
          </a:p>
        </p:txBody>
      </p:sp>
      <p:pic>
        <p:nvPicPr>
          <p:cNvPr id="4" name="Picture 1" descr="C:\Documents and Settings\Morgan Barr\Local Settings\Temporary Internet Files\Content.IE5\0KUJTW0W\MCj04315850000[1].png"/>
          <p:cNvPicPr>
            <a:picLocks noChangeAspect="1" noChangeArrowheads="1"/>
          </p:cNvPicPr>
          <p:nvPr/>
        </p:nvPicPr>
        <p:blipFill>
          <a:blip r:embed="rId3" cstate="print"/>
          <a:srcRect/>
          <a:stretch>
            <a:fillRect/>
          </a:stretch>
        </p:blipFill>
        <p:spPr bwMode="auto">
          <a:xfrm>
            <a:off x="7315428" y="0"/>
            <a:ext cx="1828572" cy="1828572"/>
          </a:xfrm>
          <a:prstGeom prst="rect">
            <a:avLst/>
          </a:prstGeom>
          <a:noFill/>
        </p:spPr>
      </p:pic>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140</a:t>
            </a:fld>
            <a:endParaRPr lang="en-US"/>
          </a:p>
        </p:txBody>
      </p:sp>
    </p:spTree>
  </p:cSld>
  <p:clrMapOvr>
    <a:masterClrMapping/>
  </p:clrMapOvr>
  <p:transition spd="med">
    <p:fade thruBlk="1"/>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help</a:t>
            </a:r>
            <a:endParaRPr lang="en-US" dirty="0"/>
          </a:p>
        </p:txBody>
      </p:sp>
      <p:sp>
        <p:nvSpPr>
          <p:cNvPr id="3" name="Content Placeholder 2"/>
          <p:cNvSpPr>
            <a:spLocks noGrp="1"/>
          </p:cNvSpPr>
          <p:nvPr>
            <p:ph idx="1"/>
          </p:nvPr>
        </p:nvSpPr>
        <p:spPr>
          <a:xfrm>
            <a:off x="381000" y="990600"/>
            <a:ext cx="7162800" cy="2895599"/>
          </a:xfrm>
        </p:spPr>
        <p:txBody>
          <a:bodyPr>
            <a:normAutofit fontScale="55000" lnSpcReduction="20000"/>
          </a:bodyPr>
          <a:lstStyle/>
          <a:p>
            <a:pPr>
              <a:spcAft>
                <a:spcPts val="1200"/>
              </a:spcAft>
            </a:pPr>
            <a:r>
              <a:rPr lang="en-US" dirty="0" smtClean="0"/>
              <a:t>Two good places to start are the </a:t>
            </a:r>
            <a:r>
              <a:rPr lang="en-US" dirty="0" smtClean="0">
                <a:hlinkClick r:id="rId2"/>
              </a:rPr>
              <a:t>Greenhouse Gas Protocol</a:t>
            </a:r>
            <a:r>
              <a:rPr lang="en-US" dirty="0" smtClean="0"/>
              <a:t> and EPA’s former </a:t>
            </a:r>
            <a:r>
              <a:rPr lang="en-US" dirty="0" smtClean="0">
                <a:hlinkClick r:id="rId3"/>
              </a:rPr>
              <a:t>Climate Leaders</a:t>
            </a:r>
            <a:r>
              <a:rPr lang="en-US" dirty="0" smtClean="0"/>
              <a:t> program.</a:t>
            </a:r>
          </a:p>
          <a:p>
            <a:pPr>
              <a:spcAft>
                <a:spcPts val="1200"/>
              </a:spcAft>
            </a:pPr>
            <a:r>
              <a:rPr lang="en-US" dirty="0" smtClean="0"/>
              <a:t>The EPA </a:t>
            </a:r>
            <a:r>
              <a:rPr lang="en-US" dirty="0" smtClean="0">
                <a:hlinkClick r:id="rId4"/>
              </a:rPr>
              <a:t>Climate Change</a:t>
            </a:r>
            <a:r>
              <a:rPr lang="en-US" dirty="0" smtClean="0"/>
              <a:t> site provides background and detailed information on climate change and GHGs.</a:t>
            </a:r>
          </a:p>
          <a:p>
            <a:pPr>
              <a:spcAft>
                <a:spcPts val="1200"/>
              </a:spcAft>
            </a:pPr>
            <a:r>
              <a:rPr lang="en-US" dirty="0" smtClean="0"/>
              <a:t>Since emissions are tied to energy use, it can be helpful to talk to your local energy providers and review the energy section in this lesson.</a:t>
            </a:r>
          </a:p>
          <a:p>
            <a:pPr>
              <a:spcAft>
                <a:spcPts val="1200"/>
              </a:spcAft>
            </a:pPr>
            <a:r>
              <a:rPr lang="en-US" dirty="0" smtClean="0"/>
              <a:t>Check with your industry associations to see if they have compiled information on GHG issues for your industry.</a:t>
            </a:r>
            <a:endParaRPr lang="en-US" dirty="0"/>
          </a:p>
        </p:txBody>
      </p:sp>
      <p:graphicFrame>
        <p:nvGraphicFramePr>
          <p:cNvPr id="6" name="Diagram 5"/>
          <p:cNvGraphicFramePr/>
          <p:nvPr/>
        </p:nvGraphicFramePr>
        <p:xfrm>
          <a:off x="533400" y="4114800"/>
          <a:ext cx="3810000" cy="2514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2" descr="C:\Users\Morgan\AppData\Local\Microsoft\Windows\Temporary Internet Files\Content.IE5\P8TQ053Y\MC900432556[1].png"/>
          <p:cNvPicPr>
            <a:picLocks noChangeAspect="1" noChangeArrowheads="1"/>
          </p:cNvPicPr>
          <p:nvPr/>
        </p:nvPicPr>
        <p:blipFill>
          <a:blip r:embed="rId10" cstate="print"/>
          <a:srcRect/>
          <a:stretch>
            <a:fillRect/>
          </a:stretch>
        </p:blipFill>
        <p:spPr bwMode="auto">
          <a:xfrm>
            <a:off x="7391400" y="0"/>
            <a:ext cx="1447800" cy="1447800"/>
          </a:xfrm>
          <a:prstGeom prst="rect">
            <a:avLst/>
          </a:prstGeom>
          <a:noFill/>
        </p:spPr>
      </p:pic>
      <p:sp>
        <p:nvSpPr>
          <p:cNvPr id="9" name="Right Arrow 8">
            <a:hlinkClick r:id="rId11"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pic>
        <p:nvPicPr>
          <p:cNvPr id="10" name="Picture 9" descr="House.png">
            <a:hlinkClick r:id="rId12" action="ppaction://hlinksldjump"/>
          </p:cNvPr>
          <p:cNvPicPr>
            <a:picLocks noChangeAspect="1"/>
          </p:cNvPicPr>
          <p:nvPr/>
        </p:nvPicPr>
        <p:blipFill>
          <a:blip r:embed="rId13"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141</a:t>
            </a:fld>
            <a:endParaRPr lang="en-US"/>
          </a:p>
        </p:txBody>
      </p:sp>
    </p:spTree>
  </p:cSld>
  <p:clrMapOvr>
    <a:masterClrMapping/>
  </p:clrMapOvr>
  <p:transition spd="med">
    <p:fade thruBlk="1"/>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971800" y="0"/>
            <a:ext cx="3352800" cy="1143000"/>
          </a:xfrm>
        </p:spPr>
        <p:txBody>
          <a:bodyPr/>
          <a:lstStyle/>
          <a:p>
            <a:pPr eaLnBrk="1" hangingPunct="1"/>
            <a:r>
              <a:rPr lang="en-US" smtClean="0"/>
              <a:t>Air Quality</a:t>
            </a:r>
          </a:p>
        </p:txBody>
      </p:sp>
      <p:sp>
        <p:nvSpPr>
          <p:cNvPr id="2051" name="Content Placeholder 2"/>
          <p:cNvSpPr>
            <a:spLocks noGrp="1"/>
          </p:cNvSpPr>
          <p:nvPr>
            <p:ph idx="1"/>
          </p:nvPr>
        </p:nvSpPr>
        <p:spPr>
          <a:xfrm>
            <a:off x="381000" y="914400"/>
            <a:ext cx="7086600" cy="5105400"/>
          </a:xfrm>
        </p:spPr>
        <p:txBody>
          <a:bodyPr rtlCol="0">
            <a:noAutofit/>
          </a:bodyPr>
          <a:lstStyle/>
          <a:p>
            <a:pPr eaLnBrk="1" fontAlgn="auto" hangingPunct="1">
              <a:spcAft>
                <a:spcPts val="600"/>
              </a:spcAft>
              <a:buFont typeface="Arial" pitchFamily="34" charset="0"/>
              <a:buChar char="•"/>
              <a:defRPr/>
            </a:pPr>
            <a:r>
              <a:rPr lang="en-US" sz="2000" dirty="0" smtClean="0"/>
              <a:t>What is Air Quality?</a:t>
            </a:r>
          </a:p>
          <a:p>
            <a:pPr lvl="1" eaLnBrk="1" fontAlgn="auto" hangingPunct="1">
              <a:spcAft>
                <a:spcPts val="600"/>
              </a:spcAft>
              <a:buFont typeface="Arial" pitchFamily="34" charset="0"/>
              <a:buChar char="•"/>
              <a:defRPr/>
            </a:pPr>
            <a:r>
              <a:rPr lang="en-US" sz="1400" dirty="0" smtClean="0"/>
              <a:t>According to the Journal of Environmental Quality, air quality is defined as a measure of the condition of air relative to the requirements of one or more species and/or to any human need or purpose. </a:t>
            </a:r>
            <a:r>
              <a:rPr lang="en-US" sz="1400" baseline="30000" dirty="0" smtClean="0"/>
              <a:t>1</a:t>
            </a:r>
          </a:p>
          <a:p>
            <a:pPr lvl="1" eaLnBrk="1" fontAlgn="auto" hangingPunct="1">
              <a:spcAft>
                <a:spcPts val="600"/>
              </a:spcAft>
              <a:buFont typeface="Arial" pitchFamily="34" charset="0"/>
              <a:buChar char="•"/>
              <a:defRPr/>
            </a:pPr>
            <a:r>
              <a:rPr lang="en-US" sz="1400" dirty="0" smtClean="0"/>
              <a:t>According to the EPA, indoor air quality can be anywhere from 2-5 to even 100 times more polluted than outdoor air quality. </a:t>
            </a:r>
            <a:r>
              <a:rPr lang="en-US" sz="1400" baseline="30000" dirty="0" smtClean="0"/>
              <a:t>2</a:t>
            </a:r>
            <a:endParaRPr lang="en-US" sz="1400" dirty="0" smtClean="0"/>
          </a:p>
          <a:p>
            <a:pPr eaLnBrk="1" fontAlgn="auto" hangingPunct="1">
              <a:spcAft>
                <a:spcPts val="600"/>
              </a:spcAft>
              <a:buFont typeface="Arial" pitchFamily="34" charset="0"/>
              <a:buChar char="•"/>
              <a:defRPr/>
            </a:pPr>
            <a:r>
              <a:rPr lang="en-US" sz="2000" dirty="0" smtClean="0"/>
              <a:t>What does it mean for my business?</a:t>
            </a:r>
          </a:p>
          <a:p>
            <a:pPr lvl="1" eaLnBrk="1" fontAlgn="auto" hangingPunct="1">
              <a:spcAft>
                <a:spcPts val="600"/>
              </a:spcAft>
              <a:buFont typeface="Arial" pitchFamily="34" charset="0"/>
              <a:buChar char="•"/>
              <a:defRPr/>
            </a:pPr>
            <a:r>
              <a:rPr lang="en-US" sz="1400" dirty="0" smtClean="0"/>
              <a:t>Air quality is regulated by the federal government, and there are costs associated with meeting air quality regulations.  Failure to meet regulations can result in fines.</a:t>
            </a:r>
          </a:p>
          <a:p>
            <a:pPr lvl="1" eaLnBrk="1" fontAlgn="auto" hangingPunct="1">
              <a:spcAft>
                <a:spcPts val="600"/>
              </a:spcAft>
              <a:buFont typeface="Arial" pitchFamily="34" charset="0"/>
              <a:buChar char="•"/>
              <a:defRPr/>
            </a:pPr>
            <a:r>
              <a:rPr lang="en-US" sz="1400" dirty="0" smtClean="0"/>
              <a:t>Air pollution can cause a poor relationship between the manufacturer and the community.</a:t>
            </a:r>
          </a:p>
          <a:p>
            <a:pPr lvl="1" eaLnBrk="1" fontAlgn="auto" hangingPunct="1">
              <a:spcAft>
                <a:spcPts val="600"/>
              </a:spcAft>
              <a:buFont typeface="Arial" pitchFamily="34" charset="0"/>
              <a:buChar char="•"/>
              <a:defRPr/>
            </a:pPr>
            <a:r>
              <a:rPr lang="en-US" sz="1400" dirty="0" smtClean="0"/>
              <a:t>Since humans breathe in 3,000 gallons of air a day, employees are very susceptible to any change in air quality at your company or facility. When pollutants enter the air supply, they can moderately to severely impact their health. </a:t>
            </a:r>
            <a:r>
              <a:rPr lang="en-US" sz="1400" baseline="30000" dirty="0" smtClean="0"/>
              <a:t>2</a:t>
            </a:r>
            <a:endParaRPr lang="en-US" sz="1400" dirty="0" smtClean="0"/>
          </a:p>
          <a:p>
            <a:pPr lvl="1" eaLnBrk="1" fontAlgn="auto" hangingPunct="1">
              <a:spcAft>
                <a:spcPts val="600"/>
              </a:spcAft>
              <a:buFont typeface="Arial" pitchFamily="34" charset="0"/>
              <a:buChar char="•"/>
              <a:defRPr/>
            </a:pPr>
            <a:r>
              <a:rPr lang="en-US" sz="1400" dirty="0" smtClean="0"/>
              <a:t>Poor indoor air quality leads to expenses such as gas masks, safety training, and expensive ventilation systems.   By reducing the amount of pollutants emitted many of these expenses can be avoided.</a:t>
            </a:r>
          </a:p>
        </p:txBody>
      </p:sp>
      <p:sp>
        <p:nvSpPr>
          <p:cNvPr id="8" name="TextBox 7"/>
          <p:cNvSpPr txBox="1"/>
          <p:nvPr/>
        </p:nvSpPr>
        <p:spPr>
          <a:xfrm>
            <a:off x="152400" y="6324600"/>
            <a:ext cx="4146550" cy="400050"/>
          </a:xfrm>
          <a:prstGeom prst="rect">
            <a:avLst/>
          </a:prstGeom>
          <a:noFill/>
        </p:spPr>
        <p:txBody>
          <a:bodyPr wrap="none">
            <a:spAutoFit/>
          </a:bodyPr>
          <a:lstStyle/>
          <a:p>
            <a:pPr>
              <a:defRPr/>
            </a:pPr>
            <a:r>
              <a:rPr lang="en-US" sz="1000" baseline="30000" dirty="0">
                <a:latin typeface="+mj-lt"/>
              </a:rPr>
              <a:t>1</a:t>
            </a:r>
            <a:r>
              <a:rPr lang="en-US" sz="1000" dirty="0">
                <a:latin typeface="+mj-lt"/>
              </a:rPr>
              <a:t> Meanings of environmental terms. </a:t>
            </a:r>
            <a:r>
              <a:rPr lang="en-US" sz="1000" i="1" dirty="0">
                <a:latin typeface="+mj-lt"/>
              </a:rPr>
              <a:t>Journal of Environmental Quality</a:t>
            </a:r>
          </a:p>
          <a:p>
            <a:pPr>
              <a:defRPr/>
            </a:pPr>
            <a:r>
              <a:rPr lang="en-US" sz="1000" baseline="30000" dirty="0"/>
              <a:t>2 </a:t>
            </a:r>
            <a:r>
              <a:rPr lang="en-US" sz="1000" dirty="0"/>
              <a:t>EPA. </a:t>
            </a:r>
            <a:r>
              <a:rPr lang="en-US" sz="1000" dirty="0" smtClean="0"/>
              <a:t>“Air- </a:t>
            </a:r>
            <a:r>
              <a:rPr lang="en-US" sz="1000" dirty="0"/>
              <a:t>Basic Information” </a:t>
            </a:r>
            <a:endParaRPr lang="en-US" sz="1000" dirty="0">
              <a:latin typeface="+mj-lt"/>
            </a:endParaRPr>
          </a:p>
        </p:txBody>
      </p:sp>
      <p:pic>
        <p:nvPicPr>
          <p:cNvPr id="4099" name="Picture 3" descr="C:\Documents and Settings\Morgan Barr\Local Settings\Temporary Internet Files\Content.IE5\G7L53M0W\MC900437269[1].jpg"/>
          <p:cNvPicPr>
            <a:picLocks noChangeAspect="1" noChangeArrowheads="1"/>
          </p:cNvPicPr>
          <p:nvPr/>
        </p:nvPicPr>
        <p:blipFill>
          <a:blip r:embed="rId3" cstate="print"/>
          <a:srcRect/>
          <a:stretch>
            <a:fillRect/>
          </a:stretch>
        </p:blipFill>
        <p:spPr bwMode="auto">
          <a:xfrm>
            <a:off x="7603163" y="228600"/>
            <a:ext cx="1315285" cy="1752600"/>
          </a:xfrm>
          <a:prstGeom prst="rect">
            <a:avLst/>
          </a:prstGeom>
          <a:noFill/>
        </p:spPr>
      </p:pic>
      <p:sp>
        <p:nvSpPr>
          <p:cNvPr id="11" name="Right Arrow 10">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142</a:t>
            </a:fld>
            <a:endParaRPr lang="en-US"/>
          </a:p>
        </p:txBody>
      </p:sp>
    </p:spTree>
  </p:cSld>
  <p:clrMapOvr>
    <a:masterClrMapping/>
  </p:clrMapOvr>
  <p:transition spd="med">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a:t>
            </a:r>
            <a:endParaRPr lang="en-US" dirty="0"/>
          </a:p>
        </p:txBody>
      </p:sp>
      <p:sp>
        <p:nvSpPr>
          <p:cNvPr id="3" name="Content Placeholder 2"/>
          <p:cNvSpPr>
            <a:spLocks noGrp="1"/>
          </p:cNvSpPr>
          <p:nvPr>
            <p:ph idx="1"/>
          </p:nvPr>
        </p:nvSpPr>
        <p:spPr>
          <a:xfrm>
            <a:off x="457200" y="990600"/>
            <a:ext cx="6400800" cy="4952999"/>
          </a:xfrm>
        </p:spPr>
        <p:txBody>
          <a:bodyPr>
            <a:normAutofit fontScale="70000" lnSpcReduction="20000"/>
          </a:bodyPr>
          <a:lstStyle/>
          <a:p>
            <a:pPr>
              <a:spcAft>
                <a:spcPts val="1200"/>
              </a:spcAft>
              <a:defRPr/>
            </a:pPr>
            <a:r>
              <a:rPr lang="en-US" dirty="0" smtClean="0"/>
              <a:t>Companies should be concerned with both </a:t>
            </a:r>
            <a:r>
              <a:rPr lang="en-US" b="1" dirty="0" smtClean="0"/>
              <a:t>indoor air quality </a:t>
            </a:r>
            <a:r>
              <a:rPr lang="en-US" dirty="0" smtClean="0"/>
              <a:t>(inside your facility) and </a:t>
            </a:r>
            <a:r>
              <a:rPr lang="en-US" b="1" dirty="0" smtClean="0"/>
              <a:t>outdoor air quality</a:t>
            </a:r>
            <a:r>
              <a:rPr lang="en-US" dirty="0" smtClean="0"/>
              <a:t>, which is affected by emissions from buildings, products and transportation. </a:t>
            </a:r>
          </a:p>
          <a:p>
            <a:pPr>
              <a:spcAft>
                <a:spcPts val="1200"/>
              </a:spcAft>
              <a:defRPr/>
            </a:pPr>
            <a:r>
              <a:rPr lang="en-US" dirty="0" smtClean="0"/>
              <a:t>Air emissions can affect your employee’s health, the local area around your location, and even the water quality in your area.</a:t>
            </a:r>
          </a:p>
          <a:p>
            <a:pPr>
              <a:spcAft>
                <a:spcPts val="1200"/>
              </a:spcAft>
              <a:defRPr/>
            </a:pPr>
            <a:r>
              <a:rPr lang="en-US" dirty="0" smtClean="0"/>
              <a:t>Air in the atmosphere flows around the globe, so your centralized actions have a global effect. </a:t>
            </a:r>
          </a:p>
          <a:p>
            <a:pPr>
              <a:spcAft>
                <a:spcPts val="1200"/>
              </a:spcAft>
              <a:defRPr/>
            </a:pPr>
            <a:r>
              <a:rPr lang="en-US" dirty="0" smtClean="0"/>
              <a:t>Air quality in the United States is regulated at the national level by the Clean Air Act.</a:t>
            </a:r>
            <a:r>
              <a:rPr lang="en-US" baseline="30000" dirty="0" smtClean="0"/>
              <a:t> 1</a:t>
            </a:r>
            <a:endParaRPr lang="en-US" dirty="0"/>
          </a:p>
        </p:txBody>
      </p:sp>
      <p:pic>
        <p:nvPicPr>
          <p:cNvPr id="12294" name="Picture 6" descr="C:\Documents and Settings\Morgan Barr\Local Settings\Temporary Internet Files\Content.IE5\XUDLTW75\MC900437211[1].jpg"/>
          <p:cNvPicPr>
            <a:picLocks noChangeAspect="1" noChangeArrowheads="1"/>
          </p:cNvPicPr>
          <p:nvPr/>
        </p:nvPicPr>
        <p:blipFill>
          <a:blip r:embed="rId2" cstate="print"/>
          <a:srcRect/>
          <a:stretch>
            <a:fillRect/>
          </a:stretch>
        </p:blipFill>
        <p:spPr bwMode="auto">
          <a:xfrm>
            <a:off x="7010400" y="152400"/>
            <a:ext cx="1831848" cy="1830105"/>
          </a:xfrm>
          <a:prstGeom prst="rect">
            <a:avLst/>
          </a:prstGeom>
          <a:noFill/>
        </p:spPr>
      </p:pic>
      <p:sp>
        <p:nvSpPr>
          <p:cNvPr id="10" name="TextBox 9"/>
          <p:cNvSpPr txBox="1">
            <a:spLocks noChangeArrowheads="1"/>
          </p:cNvSpPr>
          <p:nvPr/>
        </p:nvSpPr>
        <p:spPr bwMode="auto">
          <a:xfrm>
            <a:off x="152400" y="6477000"/>
            <a:ext cx="6172200" cy="246221"/>
          </a:xfrm>
          <a:prstGeom prst="rect">
            <a:avLst/>
          </a:prstGeom>
          <a:noFill/>
          <a:ln w="9525">
            <a:noFill/>
            <a:miter lim="800000"/>
            <a:headEnd/>
            <a:tailEnd/>
          </a:ln>
        </p:spPr>
        <p:txBody>
          <a:bodyPr>
            <a:spAutoFit/>
          </a:bodyPr>
          <a:lstStyle/>
          <a:p>
            <a:pPr>
              <a:defRPr/>
            </a:pPr>
            <a:r>
              <a:rPr lang="en-US" sz="1000" baseline="30000" dirty="0">
                <a:latin typeface="+mj-lt"/>
              </a:rPr>
              <a:t>1</a:t>
            </a:r>
            <a:r>
              <a:rPr lang="en-US" sz="1000" dirty="0">
                <a:latin typeface="+mj-lt"/>
              </a:rPr>
              <a:t>  EPA, “The Plain English Guide to the Clean Air Act</a:t>
            </a:r>
            <a:r>
              <a:rPr lang="en-US" sz="1000" dirty="0" smtClean="0">
                <a:latin typeface="+mj-lt"/>
              </a:rPr>
              <a:t>”</a:t>
            </a:r>
            <a:endParaRPr lang="en-US" sz="1000" dirty="0">
              <a:latin typeface="+mj-lt"/>
            </a:endParaRPr>
          </a:p>
        </p:txBody>
      </p:sp>
      <p:sp>
        <p:nvSpPr>
          <p:cNvPr id="11" name="Right Arrow 10">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143</a:t>
            </a:fld>
            <a:endParaRPr lang="en-US"/>
          </a:p>
        </p:txBody>
      </p:sp>
    </p:spTree>
  </p:cSld>
  <p:clrMapOvr>
    <a:masterClrMapping/>
  </p:clrMapOvr>
  <p:transition spd="med">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229600" cy="792163"/>
          </a:xfrm>
        </p:spPr>
        <p:txBody>
          <a:bodyPr/>
          <a:lstStyle/>
          <a:p>
            <a:pPr eaLnBrk="1" hangingPunct="1"/>
            <a:r>
              <a:rPr lang="en-US" smtClean="0"/>
              <a:t>The Clean Air Act</a:t>
            </a:r>
          </a:p>
        </p:txBody>
      </p:sp>
      <p:sp>
        <p:nvSpPr>
          <p:cNvPr id="3" name="Content Placeholder 2"/>
          <p:cNvSpPr>
            <a:spLocks noGrp="1"/>
          </p:cNvSpPr>
          <p:nvPr>
            <p:ph idx="1"/>
          </p:nvPr>
        </p:nvSpPr>
        <p:spPr>
          <a:xfrm>
            <a:off x="457200" y="1219200"/>
            <a:ext cx="8229600" cy="4602163"/>
          </a:xfrm>
        </p:spPr>
        <p:txBody>
          <a:bodyPr rtlCol="0">
            <a:normAutofit/>
          </a:bodyPr>
          <a:lstStyle/>
          <a:p>
            <a:pPr eaLnBrk="1" fontAlgn="auto" hangingPunct="1">
              <a:spcAft>
                <a:spcPts val="1200"/>
              </a:spcAft>
              <a:buFont typeface="Arial" pitchFamily="34" charset="0"/>
              <a:buChar char="•"/>
              <a:defRPr/>
            </a:pPr>
            <a:r>
              <a:rPr lang="en-US" sz="1800" dirty="0" smtClean="0"/>
              <a:t>The Clean Air Act is the federal government’s regulation to improve U.S. air quality. </a:t>
            </a:r>
          </a:p>
          <a:p>
            <a:pPr eaLnBrk="1" fontAlgn="auto" hangingPunct="1">
              <a:spcAft>
                <a:spcPts val="1200"/>
              </a:spcAft>
              <a:buFont typeface="Arial" pitchFamily="34" charset="0"/>
              <a:buChar char="•"/>
              <a:defRPr/>
            </a:pPr>
            <a:r>
              <a:rPr lang="en-US" sz="1800" dirty="0" smtClean="0"/>
              <a:t>It gives the EPA the authority to sets limits on certain air pollutants and </a:t>
            </a:r>
            <a:r>
              <a:rPr lang="en-US" sz="1800" dirty="0" smtClean="0">
                <a:solidFill>
                  <a:schemeClr val="accent5"/>
                </a:solidFill>
              </a:rPr>
              <a:t>emissions coming from sources like chemical plants, utilities, and steel mills</a:t>
            </a:r>
            <a:r>
              <a:rPr lang="en-US" sz="1800" dirty="0" smtClean="0"/>
              <a:t>.</a:t>
            </a:r>
            <a:r>
              <a:rPr lang="en-US" sz="1800" baseline="30000" dirty="0" smtClean="0"/>
              <a:t>1</a:t>
            </a:r>
            <a:r>
              <a:rPr lang="en-US" sz="1800" dirty="0" smtClean="0"/>
              <a:t> </a:t>
            </a:r>
          </a:p>
          <a:p>
            <a:pPr eaLnBrk="1" fontAlgn="auto" hangingPunct="1">
              <a:spcAft>
                <a:spcPts val="1200"/>
              </a:spcAft>
              <a:buFont typeface="Arial" pitchFamily="34" charset="0"/>
              <a:buChar char="•"/>
              <a:defRPr/>
            </a:pPr>
            <a:r>
              <a:rPr lang="en-US" sz="1800" dirty="0" smtClean="0"/>
              <a:t>Individual states and tribes must have regulations matching or more stringent than those based on the Clean Air Act. This allows for local regions to effectively regulate emissions based on the conditions of the area.</a:t>
            </a:r>
            <a:r>
              <a:rPr lang="en-US" sz="1800" baseline="30000" dirty="0" smtClean="0"/>
              <a:t>1</a:t>
            </a:r>
            <a:endParaRPr lang="en-US" sz="1800" dirty="0" smtClean="0"/>
          </a:p>
          <a:p>
            <a:pPr eaLnBrk="1" fontAlgn="auto" hangingPunct="1">
              <a:spcAft>
                <a:spcPts val="1200"/>
              </a:spcAft>
              <a:buFont typeface="Arial" pitchFamily="34" charset="0"/>
              <a:buChar char="•"/>
              <a:defRPr/>
            </a:pPr>
            <a:r>
              <a:rPr lang="en-US" sz="1800" dirty="0" smtClean="0"/>
              <a:t>The </a:t>
            </a:r>
            <a:r>
              <a:rPr lang="en-US" sz="1800" dirty="0" smtClean="0">
                <a:solidFill>
                  <a:schemeClr val="accent5"/>
                </a:solidFill>
              </a:rPr>
              <a:t>common or criteria air pollutants </a:t>
            </a:r>
            <a:r>
              <a:rPr lang="en-US" sz="1800" dirty="0" smtClean="0"/>
              <a:t>are always regulated through the </a:t>
            </a:r>
            <a:r>
              <a:rPr lang="en-US" sz="1800" dirty="0" smtClean="0">
                <a:solidFill>
                  <a:schemeClr val="accent5"/>
                </a:solidFill>
              </a:rPr>
              <a:t>air permitting system</a:t>
            </a:r>
            <a:r>
              <a:rPr lang="en-US" sz="1800" dirty="0" smtClean="0"/>
              <a:t>.  The Clean Air Act establishes the National Ambient Air Quality Standards (NAAQS) for this list of air pollutants.</a:t>
            </a:r>
            <a:r>
              <a:rPr lang="en-US" sz="1800" baseline="30000" dirty="0" smtClean="0"/>
              <a:t>2</a:t>
            </a:r>
          </a:p>
        </p:txBody>
      </p:sp>
      <p:sp>
        <p:nvSpPr>
          <p:cNvPr id="4" name="TextBox 3"/>
          <p:cNvSpPr txBox="1">
            <a:spLocks noChangeArrowheads="1"/>
          </p:cNvSpPr>
          <p:nvPr/>
        </p:nvSpPr>
        <p:spPr bwMode="auto">
          <a:xfrm>
            <a:off x="152400" y="6248400"/>
            <a:ext cx="6172200" cy="400110"/>
          </a:xfrm>
          <a:prstGeom prst="rect">
            <a:avLst/>
          </a:prstGeom>
          <a:noFill/>
          <a:ln w="9525">
            <a:noFill/>
            <a:miter lim="800000"/>
            <a:headEnd/>
            <a:tailEnd/>
          </a:ln>
        </p:spPr>
        <p:txBody>
          <a:bodyPr>
            <a:spAutoFit/>
          </a:bodyPr>
          <a:lstStyle/>
          <a:p>
            <a:pPr>
              <a:defRPr/>
            </a:pPr>
            <a:r>
              <a:rPr lang="en-US" sz="1000" baseline="30000" dirty="0">
                <a:latin typeface="+mj-lt"/>
              </a:rPr>
              <a:t>1</a:t>
            </a:r>
            <a:r>
              <a:rPr lang="en-US" sz="1000" dirty="0">
                <a:latin typeface="+mj-lt"/>
              </a:rPr>
              <a:t>  EPA, “The Plain English Guide to the Clean Air Act”</a:t>
            </a:r>
          </a:p>
          <a:p>
            <a:pPr>
              <a:defRPr/>
            </a:pPr>
            <a:r>
              <a:rPr lang="en-US" sz="1000" baseline="30000" dirty="0">
                <a:latin typeface="+mj-lt"/>
              </a:rPr>
              <a:t>2</a:t>
            </a:r>
            <a:r>
              <a:rPr lang="en-US" sz="1000" dirty="0">
                <a:latin typeface="+mj-lt"/>
              </a:rPr>
              <a:t>  EPA, “What are the Six Common Air Pollutants</a:t>
            </a:r>
            <a:r>
              <a:rPr lang="en-US" sz="1000" dirty="0" smtClean="0">
                <a:latin typeface="+mj-lt"/>
              </a:rPr>
              <a:t>?”</a:t>
            </a:r>
            <a:endParaRPr lang="en-US" sz="1000" dirty="0">
              <a:latin typeface="+mj-lt"/>
            </a:endParaRPr>
          </a:p>
        </p:txBody>
      </p:sp>
      <p:pic>
        <p:nvPicPr>
          <p:cNvPr id="3077" name="Picture 4" descr="C:\Documents and Settings\Morgan Barr\Local Settings\Temporary Internet Files\Content.IE5\8GR7IBGI\MC900199401[1].wmf"/>
          <p:cNvPicPr>
            <a:picLocks noChangeAspect="1" noChangeArrowheads="1"/>
          </p:cNvPicPr>
          <p:nvPr/>
        </p:nvPicPr>
        <p:blipFill>
          <a:blip r:embed="rId3" cstate="print"/>
          <a:srcRect/>
          <a:stretch>
            <a:fillRect/>
          </a:stretch>
        </p:blipFill>
        <p:spPr bwMode="auto">
          <a:xfrm>
            <a:off x="7543800" y="152400"/>
            <a:ext cx="1239838" cy="1028700"/>
          </a:xfrm>
          <a:prstGeom prst="rect">
            <a:avLst/>
          </a:prstGeom>
          <a:noFill/>
          <a:ln w="9525">
            <a:noFill/>
            <a:miter lim="800000"/>
            <a:headEnd/>
            <a:tailEnd/>
          </a:ln>
        </p:spPr>
      </p:pic>
      <p:sp>
        <p:nvSpPr>
          <p:cNvPr id="8" name="Right Arrow 7">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144</a:t>
            </a:fld>
            <a:endParaRPr lang="en-US"/>
          </a:p>
        </p:txBody>
      </p:sp>
    </p:spTree>
  </p:cSld>
  <p:clrMapOvr>
    <a:masterClrMapping/>
  </p:clrMapOvr>
  <p:transition spd="med">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0" y="152400"/>
            <a:ext cx="8229600" cy="838200"/>
          </a:xfrm>
        </p:spPr>
        <p:txBody>
          <a:bodyPr/>
          <a:lstStyle/>
          <a:p>
            <a:pPr eaLnBrk="1" hangingPunct="1"/>
            <a:r>
              <a:rPr lang="en-US" sz="3600" smtClean="0"/>
              <a:t>Common Air Pollutants</a:t>
            </a:r>
            <a:r>
              <a:rPr lang="en-US" sz="3600" baseline="30000" smtClean="0"/>
              <a:t>1</a:t>
            </a:r>
            <a:endParaRPr lang="en-US" sz="3600" smtClean="0"/>
          </a:p>
        </p:txBody>
      </p:sp>
      <p:sp>
        <p:nvSpPr>
          <p:cNvPr id="3" name="Content Placeholder 2"/>
          <p:cNvSpPr>
            <a:spLocks noGrp="1"/>
          </p:cNvSpPr>
          <p:nvPr>
            <p:ph idx="1"/>
          </p:nvPr>
        </p:nvSpPr>
        <p:spPr>
          <a:xfrm>
            <a:off x="762000" y="1066800"/>
            <a:ext cx="7848600" cy="609600"/>
          </a:xfrm>
        </p:spPr>
        <p:txBody>
          <a:bodyPr rtlCol="0">
            <a:normAutofit fontScale="62500" lnSpcReduction="20000"/>
          </a:bodyPr>
          <a:lstStyle/>
          <a:p>
            <a:pPr marL="514350" indent="-514350" eaLnBrk="1" fontAlgn="auto" hangingPunct="1">
              <a:spcAft>
                <a:spcPts val="0"/>
              </a:spcAft>
              <a:buFont typeface="Arial" pitchFamily="34" charset="0"/>
              <a:buNone/>
              <a:defRPr/>
            </a:pPr>
            <a:r>
              <a:rPr lang="en-US" dirty="0" smtClean="0"/>
              <a:t>The Clean Air Act provides for the regulation of six common air pollutants or “</a:t>
            </a:r>
            <a:r>
              <a:rPr lang="en-US" b="1" dirty="0" smtClean="0"/>
              <a:t>criteria pollutants</a:t>
            </a:r>
            <a:r>
              <a:rPr lang="en-US" dirty="0" smtClean="0"/>
              <a:t>.”</a:t>
            </a:r>
            <a:r>
              <a:rPr lang="en-US" baseline="30000" dirty="0" smtClean="0"/>
              <a:t>2</a:t>
            </a:r>
            <a:endParaRPr lang="en-US" dirty="0" smtClean="0"/>
          </a:p>
          <a:p>
            <a:pPr marL="514350" indent="-514350" eaLnBrk="1" fontAlgn="auto" hangingPunct="1">
              <a:spcAft>
                <a:spcPts val="0"/>
              </a:spcAft>
              <a:buFont typeface="Arial" pitchFamily="34" charset="0"/>
              <a:buNone/>
              <a:defRPr/>
            </a:pPr>
            <a:endParaRPr lang="en-US" dirty="0" smtClean="0"/>
          </a:p>
        </p:txBody>
      </p:sp>
      <p:sp>
        <p:nvSpPr>
          <p:cNvPr id="3076" name="TextBox 3"/>
          <p:cNvSpPr txBox="1">
            <a:spLocks noChangeArrowheads="1"/>
          </p:cNvSpPr>
          <p:nvPr/>
        </p:nvSpPr>
        <p:spPr bwMode="auto">
          <a:xfrm>
            <a:off x="152400" y="6324600"/>
            <a:ext cx="7620000" cy="415925"/>
          </a:xfrm>
          <a:prstGeom prst="rect">
            <a:avLst/>
          </a:prstGeom>
          <a:noFill/>
          <a:ln w="9525">
            <a:noFill/>
            <a:miter lim="800000"/>
            <a:headEnd/>
            <a:tailEnd/>
          </a:ln>
        </p:spPr>
        <p:txBody>
          <a:bodyPr>
            <a:spAutoFit/>
          </a:bodyPr>
          <a:lstStyle/>
          <a:p>
            <a:pPr>
              <a:defRPr/>
            </a:pPr>
            <a:r>
              <a:rPr lang="en-US" sz="1000" baseline="30000" dirty="0">
                <a:latin typeface="+mj-lt"/>
              </a:rPr>
              <a:t>1</a:t>
            </a:r>
            <a:r>
              <a:rPr lang="en-US" sz="1000" dirty="0">
                <a:latin typeface="+mj-lt"/>
              </a:rPr>
              <a:t>  </a:t>
            </a:r>
            <a:r>
              <a:rPr lang="en-US" sz="1000" dirty="0" smtClean="0">
                <a:latin typeface="+mj-lt"/>
              </a:rPr>
              <a:t>EPA. National </a:t>
            </a:r>
            <a:r>
              <a:rPr lang="en-US" sz="1000" dirty="0">
                <a:latin typeface="+mj-lt"/>
              </a:rPr>
              <a:t>Ambient Air Quality Standards </a:t>
            </a:r>
          </a:p>
          <a:p>
            <a:pPr>
              <a:defRPr/>
            </a:pPr>
            <a:r>
              <a:rPr lang="en-US" sz="1000" baseline="30000" dirty="0">
                <a:latin typeface="+mj-lt"/>
              </a:rPr>
              <a:t>2</a:t>
            </a:r>
            <a:r>
              <a:rPr lang="en-US" sz="1000" dirty="0">
                <a:latin typeface="+mj-lt"/>
              </a:rPr>
              <a:t>  EPA, “What are the Six Common Air Pollutants?”</a:t>
            </a:r>
          </a:p>
        </p:txBody>
      </p:sp>
      <p:graphicFrame>
        <p:nvGraphicFramePr>
          <p:cNvPr id="9" name="Diagram 8"/>
          <p:cNvGraphicFramePr/>
          <p:nvPr/>
        </p:nvGraphicFramePr>
        <p:xfrm>
          <a:off x="533400" y="1676400"/>
          <a:ext cx="81534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145</a:t>
            </a:fld>
            <a:endParaRPr lang="en-US"/>
          </a:p>
        </p:txBody>
      </p:sp>
    </p:spTree>
  </p:cSld>
  <p:clrMapOvr>
    <a:masterClrMapping/>
  </p:clrMapOvr>
  <p:transition spd="med">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0"/>
            <a:ext cx="7620000" cy="1143000"/>
          </a:xfrm>
        </p:spPr>
        <p:txBody>
          <a:bodyPr/>
          <a:lstStyle/>
          <a:p>
            <a:pPr eaLnBrk="1" hangingPunct="1"/>
            <a:r>
              <a:rPr lang="en-US" smtClean="0"/>
              <a:t>Other Air Pollutants</a:t>
            </a:r>
          </a:p>
        </p:txBody>
      </p:sp>
      <p:sp>
        <p:nvSpPr>
          <p:cNvPr id="7" name="TextBox 6"/>
          <p:cNvSpPr txBox="1"/>
          <p:nvPr/>
        </p:nvSpPr>
        <p:spPr>
          <a:xfrm>
            <a:off x="228600" y="6248400"/>
            <a:ext cx="7315200" cy="415925"/>
          </a:xfrm>
          <a:prstGeom prst="rect">
            <a:avLst/>
          </a:prstGeom>
          <a:noFill/>
        </p:spPr>
        <p:txBody>
          <a:bodyPr>
            <a:spAutoFit/>
          </a:bodyPr>
          <a:lstStyle/>
          <a:p>
            <a:pPr fontAlgn="auto">
              <a:spcBef>
                <a:spcPts val="0"/>
              </a:spcBef>
              <a:spcAft>
                <a:spcPts val="0"/>
              </a:spcAft>
              <a:defRPr/>
            </a:pPr>
            <a:r>
              <a:rPr lang="en-US" sz="1000" baseline="30000" dirty="0">
                <a:latin typeface="+mj-lt"/>
                <a:cs typeface="+mn-cs"/>
              </a:rPr>
              <a:t>1  </a:t>
            </a:r>
            <a:r>
              <a:rPr lang="en-US" sz="1000" dirty="0">
                <a:latin typeface="+mj-lt"/>
                <a:cs typeface="+mn-cs"/>
              </a:rPr>
              <a:t>EPA “About Air Toxics” </a:t>
            </a:r>
          </a:p>
          <a:p>
            <a:pPr fontAlgn="auto">
              <a:spcBef>
                <a:spcPts val="0"/>
              </a:spcBef>
              <a:spcAft>
                <a:spcPts val="0"/>
              </a:spcAft>
              <a:defRPr/>
            </a:pPr>
            <a:r>
              <a:rPr lang="en-US" sz="1000" baseline="30000" dirty="0"/>
              <a:t>2</a:t>
            </a:r>
            <a:r>
              <a:rPr lang="en-US" sz="1000" dirty="0"/>
              <a:t>  </a:t>
            </a:r>
            <a:r>
              <a:rPr lang="en-US" sz="1000" dirty="0">
                <a:latin typeface="+mj-lt"/>
                <a:cs typeface="+mn-cs"/>
              </a:rPr>
              <a:t>EPA “Volatile Organic Compounds”</a:t>
            </a:r>
          </a:p>
        </p:txBody>
      </p:sp>
      <p:graphicFrame>
        <p:nvGraphicFramePr>
          <p:cNvPr id="10" name="Diagram 9"/>
          <p:cNvGraphicFramePr/>
          <p:nvPr/>
        </p:nvGraphicFramePr>
        <p:xfrm>
          <a:off x="457200" y="9906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146</a:t>
            </a:fld>
            <a:endParaRPr lang="en-US"/>
          </a:p>
        </p:txBody>
      </p:sp>
    </p:spTree>
  </p:cSld>
  <p:clrMapOvr>
    <a:masterClrMapping/>
  </p:clrMapOvr>
  <p:transition spd="med">
    <p:fade thruBlk="1"/>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8305800" cy="914400"/>
          </a:xfrm>
        </p:spPr>
        <p:txBody>
          <a:bodyPr/>
          <a:lstStyle/>
          <a:p>
            <a:pPr eaLnBrk="1" hangingPunct="1"/>
            <a:r>
              <a:rPr lang="en-US" sz="3600" smtClean="0"/>
              <a:t>Air Quality Permits</a:t>
            </a:r>
          </a:p>
        </p:txBody>
      </p:sp>
      <p:sp>
        <p:nvSpPr>
          <p:cNvPr id="8195" name="Content Placeholder 2"/>
          <p:cNvSpPr>
            <a:spLocks noGrp="1"/>
          </p:cNvSpPr>
          <p:nvPr>
            <p:ph idx="1"/>
          </p:nvPr>
        </p:nvSpPr>
        <p:spPr>
          <a:xfrm>
            <a:off x="457200" y="914400"/>
            <a:ext cx="4495800" cy="5562600"/>
          </a:xfrm>
        </p:spPr>
        <p:txBody>
          <a:bodyPr rtlCol="0">
            <a:normAutofit/>
          </a:bodyPr>
          <a:lstStyle/>
          <a:p>
            <a:pPr eaLnBrk="1" fontAlgn="auto" hangingPunct="1">
              <a:spcAft>
                <a:spcPts val="600"/>
              </a:spcAft>
              <a:buFont typeface="Arial" pitchFamily="34" charset="0"/>
              <a:buChar char="•"/>
              <a:defRPr/>
            </a:pPr>
            <a:r>
              <a:rPr lang="en-US" sz="1600" dirty="0" smtClean="0"/>
              <a:t>Permits are issued to all large sources (“major” sources) and some smaller sources (called “area” sources, “minor” sources, or “non-major” sources). </a:t>
            </a:r>
            <a:r>
              <a:rPr lang="en-US" sz="1600" baseline="30000" dirty="0" smtClean="0"/>
              <a:t>3</a:t>
            </a:r>
            <a:r>
              <a:rPr lang="en-US" sz="1600" dirty="0" smtClean="0"/>
              <a:t> </a:t>
            </a:r>
          </a:p>
          <a:p>
            <a:pPr lvl="1" eaLnBrk="1" fontAlgn="auto" hangingPunct="1">
              <a:spcAft>
                <a:spcPts val="600"/>
              </a:spcAft>
              <a:buFont typeface="Arial" pitchFamily="34" charset="0"/>
              <a:buChar char="–"/>
              <a:defRPr/>
            </a:pPr>
            <a:r>
              <a:rPr lang="en-US" sz="1400" dirty="0" smtClean="0"/>
              <a:t>Each level has a </a:t>
            </a:r>
            <a:r>
              <a:rPr lang="en-US" sz="1400" dirty="0" smtClean="0">
                <a:solidFill>
                  <a:schemeClr val="accent5"/>
                </a:solidFill>
              </a:rPr>
              <a:t>threshold of pollution in tons</a:t>
            </a:r>
            <a:r>
              <a:rPr lang="en-US" sz="1400" dirty="0" smtClean="0"/>
              <a:t>. </a:t>
            </a:r>
          </a:p>
          <a:p>
            <a:pPr lvl="1" eaLnBrk="1" fontAlgn="auto" hangingPunct="1">
              <a:spcAft>
                <a:spcPts val="600"/>
              </a:spcAft>
              <a:buFont typeface="Arial" pitchFamily="34" charset="0"/>
              <a:buChar char="–"/>
              <a:defRPr/>
            </a:pPr>
            <a:r>
              <a:rPr lang="en-US" sz="1400" dirty="0" smtClean="0"/>
              <a:t>Larger or “major” sources emit at least 10 tons per year of any one HAP, or at least 25 tons per year of a combination of HAPs</a:t>
            </a:r>
          </a:p>
          <a:p>
            <a:pPr lvl="1" eaLnBrk="1" fontAlgn="auto" hangingPunct="1">
              <a:spcAft>
                <a:spcPts val="600"/>
              </a:spcAft>
              <a:buFont typeface="Arial" pitchFamily="34" charset="0"/>
              <a:buChar char="–"/>
              <a:defRPr/>
            </a:pPr>
            <a:r>
              <a:rPr lang="en-US" sz="1400" dirty="0" smtClean="0"/>
              <a:t>Smaller or “area” sources emit less than 10 tons per year of a single HAP and less than 25 tons per year of all HAPs combined</a:t>
            </a:r>
          </a:p>
          <a:p>
            <a:pPr eaLnBrk="1" fontAlgn="auto" hangingPunct="1">
              <a:spcAft>
                <a:spcPts val="600"/>
              </a:spcAft>
              <a:buFont typeface="Arial" pitchFamily="34" charset="0"/>
              <a:buChar char="•"/>
              <a:defRPr/>
            </a:pPr>
            <a:r>
              <a:rPr lang="en-US" sz="1600" dirty="0" smtClean="0"/>
              <a:t>Most permits are </a:t>
            </a:r>
            <a:r>
              <a:rPr lang="en-US" sz="1600" dirty="0" smtClean="0">
                <a:solidFill>
                  <a:schemeClr val="accent5"/>
                </a:solidFill>
              </a:rPr>
              <a:t>issued by state or local agencies</a:t>
            </a:r>
            <a:r>
              <a:rPr lang="en-US" sz="1600" dirty="0" smtClean="0"/>
              <a:t>.</a:t>
            </a:r>
            <a:r>
              <a:rPr lang="en-US" sz="1600" baseline="30000" dirty="0" smtClean="0"/>
              <a:t> 1</a:t>
            </a:r>
            <a:r>
              <a:rPr lang="en-US" sz="1600" dirty="0" smtClean="0"/>
              <a:t> </a:t>
            </a:r>
          </a:p>
          <a:p>
            <a:pPr eaLnBrk="1" fontAlgn="auto" hangingPunct="1">
              <a:spcAft>
                <a:spcPts val="600"/>
              </a:spcAft>
              <a:buFont typeface="Arial" pitchFamily="34" charset="0"/>
              <a:buChar char="•"/>
              <a:defRPr/>
            </a:pPr>
            <a:r>
              <a:rPr lang="en-US" sz="1600" dirty="0" smtClean="0"/>
              <a:t>The EPA has enforcement power on any permits issued under the Clean Air Act, including administrative authority to force a penalty payment or filing a suit in civil court. </a:t>
            </a:r>
            <a:r>
              <a:rPr lang="en-US" sz="1600" baseline="30000" dirty="0" smtClean="0"/>
              <a:t>1</a:t>
            </a:r>
            <a:r>
              <a:rPr lang="en-US" sz="1600" dirty="0" smtClean="0"/>
              <a:t> </a:t>
            </a:r>
          </a:p>
        </p:txBody>
      </p:sp>
      <p:sp>
        <p:nvSpPr>
          <p:cNvPr id="11268" name="TextBox 3"/>
          <p:cNvSpPr txBox="1">
            <a:spLocks noChangeArrowheads="1"/>
          </p:cNvSpPr>
          <p:nvPr/>
        </p:nvSpPr>
        <p:spPr bwMode="auto">
          <a:xfrm>
            <a:off x="228600" y="6303963"/>
            <a:ext cx="8382000" cy="561975"/>
          </a:xfrm>
          <a:prstGeom prst="rect">
            <a:avLst/>
          </a:prstGeom>
          <a:noFill/>
          <a:ln w="9525">
            <a:noFill/>
            <a:miter lim="800000"/>
            <a:headEnd/>
            <a:tailEnd/>
          </a:ln>
        </p:spPr>
        <p:txBody>
          <a:bodyPr>
            <a:spAutoFit/>
          </a:bodyPr>
          <a:lstStyle/>
          <a:p>
            <a:r>
              <a:rPr lang="en-US" sz="1000" baseline="30000" dirty="0">
                <a:latin typeface="+mj-lt"/>
              </a:rPr>
              <a:t>1</a:t>
            </a:r>
            <a:r>
              <a:rPr lang="en-US" sz="1000" dirty="0">
                <a:latin typeface="+mj-lt"/>
              </a:rPr>
              <a:t> EPA, Air and Radiation “Permits and Enforcement”</a:t>
            </a:r>
          </a:p>
          <a:p>
            <a:r>
              <a:rPr lang="en-US" sz="1000" baseline="30000" dirty="0">
                <a:latin typeface="+mj-lt"/>
              </a:rPr>
              <a:t>2</a:t>
            </a:r>
            <a:r>
              <a:rPr lang="en-US" sz="1000" dirty="0">
                <a:latin typeface="+mj-lt"/>
              </a:rPr>
              <a:t> EPA, Air and Radiation “Air Permits Program”</a:t>
            </a:r>
          </a:p>
          <a:p>
            <a:r>
              <a:rPr lang="en-US" sz="1000" baseline="30000" dirty="0">
                <a:latin typeface="+mj-lt"/>
              </a:rPr>
              <a:t>3</a:t>
            </a:r>
            <a:r>
              <a:rPr lang="en-US" sz="1000" dirty="0">
                <a:latin typeface="+mj-lt"/>
              </a:rPr>
              <a:t>  EPA, </a:t>
            </a:r>
            <a:r>
              <a:rPr lang="en-US" sz="1000" dirty="0" err="1">
                <a:latin typeface="+mj-lt"/>
              </a:rPr>
              <a:t>AirData</a:t>
            </a:r>
            <a:r>
              <a:rPr lang="en-US" sz="1000" dirty="0">
                <a:latin typeface="+mj-lt"/>
              </a:rPr>
              <a:t> “About the National Emissions Inventory Database”</a:t>
            </a:r>
          </a:p>
        </p:txBody>
      </p:sp>
      <p:sp>
        <p:nvSpPr>
          <p:cNvPr id="8" name="Rounded Rectangle 7"/>
          <p:cNvSpPr/>
          <p:nvPr/>
        </p:nvSpPr>
        <p:spPr>
          <a:xfrm>
            <a:off x="5105400" y="1371600"/>
            <a:ext cx="3733800" cy="4343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spcAft>
                <a:spcPts val="600"/>
              </a:spcAft>
              <a:defRPr/>
            </a:pPr>
            <a:r>
              <a:rPr lang="en-US" dirty="0"/>
              <a:t>What do Permits do?</a:t>
            </a:r>
          </a:p>
          <a:p>
            <a:pPr marL="292100" indent="-177800">
              <a:spcAft>
                <a:spcPts val="1200"/>
              </a:spcAft>
              <a:buFont typeface="Arial" pitchFamily="34" charset="0"/>
              <a:buChar char="•"/>
              <a:defRPr/>
            </a:pPr>
            <a:r>
              <a:rPr lang="en-US" dirty="0"/>
              <a:t>set limits on the types and amounts of air pollution allowed</a:t>
            </a:r>
          </a:p>
          <a:p>
            <a:pPr marL="292100" indent="-177800">
              <a:spcAft>
                <a:spcPts val="1200"/>
              </a:spcAft>
              <a:buFont typeface="Arial" pitchFamily="34" charset="0"/>
              <a:buChar char="•"/>
              <a:defRPr/>
            </a:pPr>
            <a:r>
              <a:rPr lang="en-US" dirty="0"/>
              <a:t>Set operating requirements for pollution control devices or pollution prevention activities</a:t>
            </a:r>
          </a:p>
          <a:p>
            <a:pPr marL="292100" indent="-177800">
              <a:spcAft>
                <a:spcPts val="1200"/>
              </a:spcAft>
              <a:buFont typeface="Arial" pitchFamily="34" charset="0"/>
              <a:buChar char="•"/>
              <a:defRPr/>
            </a:pPr>
            <a:r>
              <a:rPr lang="en-US" dirty="0"/>
              <a:t>Establish monitoring and record keeping requirements.</a:t>
            </a:r>
            <a:r>
              <a:rPr lang="en-US" baseline="30000" dirty="0"/>
              <a:t> 1</a:t>
            </a:r>
            <a:r>
              <a:rPr lang="en-US" dirty="0"/>
              <a:t> </a:t>
            </a:r>
          </a:p>
        </p:txBody>
      </p:sp>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147</a:t>
            </a:fld>
            <a:endParaRPr lang="en-US"/>
          </a:p>
        </p:txBody>
      </p:sp>
    </p:spTree>
  </p:cSld>
  <p:clrMapOvr>
    <a:masterClrMapping/>
  </p:clrMapOvr>
  <p:transition spd="med">
    <p:fade thruBlk="1"/>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792163"/>
          </a:xfrm>
        </p:spPr>
        <p:txBody>
          <a:bodyPr/>
          <a:lstStyle/>
          <a:p>
            <a:pPr eaLnBrk="1" hangingPunct="1"/>
            <a:r>
              <a:rPr lang="en-US" smtClean="0"/>
              <a:t>Types of Permits</a:t>
            </a:r>
          </a:p>
        </p:txBody>
      </p:sp>
      <p:sp>
        <p:nvSpPr>
          <p:cNvPr id="12291" name="Content Placeholder 2"/>
          <p:cNvSpPr>
            <a:spLocks noGrp="1"/>
          </p:cNvSpPr>
          <p:nvPr>
            <p:ph idx="1"/>
          </p:nvPr>
        </p:nvSpPr>
        <p:spPr>
          <a:xfrm>
            <a:off x="457200" y="990600"/>
            <a:ext cx="8229600" cy="533400"/>
          </a:xfrm>
        </p:spPr>
        <p:txBody>
          <a:bodyPr/>
          <a:lstStyle/>
          <a:p>
            <a:pPr eaLnBrk="1" hangingPunct="1">
              <a:buFont typeface="Arial" charset="0"/>
              <a:buNone/>
            </a:pPr>
            <a:r>
              <a:rPr lang="en-US" sz="1600" dirty="0" smtClean="0"/>
              <a:t>There are three major types of permits required under the Clean Air Act:</a:t>
            </a:r>
            <a:r>
              <a:rPr lang="en-US" sz="1600" baseline="30000" dirty="0" smtClean="0"/>
              <a:t>1</a:t>
            </a:r>
            <a:endParaRPr lang="en-US" sz="1600" dirty="0" smtClean="0"/>
          </a:p>
          <a:p>
            <a:pPr eaLnBrk="1" hangingPunct="1"/>
            <a:endParaRPr lang="en-US" dirty="0" smtClean="0"/>
          </a:p>
        </p:txBody>
      </p:sp>
      <p:sp>
        <p:nvSpPr>
          <p:cNvPr id="12292" name="TextBox 3"/>
          <p:cNvSpPr txBox="1">
            <a:spLocks noChangeArrowheads="1"/>
          </p:cNvSpPr>
          <p:nvPr/>
        </p:nvSpPr>
        <p:spPr bwMode="auto">
          <a:xfrm>
            <a:off x="152400" y="6535738"/>
            <a:ext cx="5867400" cy="246062"/>
          </a:xfrm>
          <a:prstGeom prst="rect">
            <a:avLst/>
          </a:prstGeom>
          <a:noFill/>
          <a:ln w="9525">
            <a:noFill/>
            <a:miter lim="800000"/>
            <a:headEnd/>
            <a:tailEnd/>
          </a:ln>
        </p:spPr>
        <p:txBody>
          <a:bodyPr wrap="square">
            <a:spAutoFit/>
          </a:bodyPr>
          <a:lstStyle/>
          <a:p>
            <a:r>
              <a:rPr lang="en-US" sz="1000" baseline="30000" dirty="0">
                <a:latin typeface="+mj-lt"/>
              </a:rPr>
              <a:t>1  </a:t>
            </a:r>
            <a:r>
              <a:rPr lang="en-US" sz="1000" dirty="0">
                <a:latin typeface="+mj-lt"/>
              </a:rPr>
              <a:t>EPA, Air and Radiation “Air Permits Program”</a:t>
            </a:r>
          </a:p>
        </p:txBody>
      </p:sp>
      <p:graphicFrame>
        <p:nvGraphicFramePr>
          <p:cNvPr id="5" name="Diagram 4"/>
          <p:cNvGraphicFramePr/>
          <p:nvPr/>
        </p:nvGraphicFramePr>
        <p:xfrm>
          <a:off x="457200" y="1397000"/>
          <a:ext cx="80010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148</a:t>
            </a:fld>
            <a:endParaRPr lang="en-US"/>
          </a:p>
        </p:txBody>
      </p:sp>
    </p:spTree>
  </p:cSld>
  <p:clrMapOvr>
    <a:masterClrMapping/>
  </p:clrMapOvr>
  <p:transition spd="med">
    <p:fade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sz="4000" dirty="0" smtClean="0"/>
              <a:t>Common Indoor Air Quality Issues in Manufacturing</a:t>
            </a:r>
          </a:p>
        </p:txBody>
      </p:sp>
      <p:sp>
        <p:nvSpPr>
          <p:cNvPr id="8" name="TextBox 7"/>
          <p:cNvSpPr txBox="1"/>
          <p:nvPr/>
        </p:nvSpPr>
        <p:spPr>
          <a:xfrm>
            <a:off x="304800" y="6324600"/>
            <a:ext cx="3338513" cy="554038"/>
          </a:xfrm>
          <a:prstGeom prst="rect">
            <a:avLst/>
          </a:prstGeom>
          <a:noFill/>
        </p:spPr>
        <p:txBody>
          <a:bodyPr wrap="none">
            <a:spAutoFit/>
          </a:bodyPr>
          <a:lstStyle/>
          <a:p>
            <a:pPr>
              <a:defRPr/>
            </a:pPr>
            <a:r>
              <a:rPr lang="en-US" sz="1000" baseline="30000" dirty="0">
                <a:latin typeface="+mj-lt"/>
              </a:rPr>
              <a:t>1</a:t>
            </a:r>
            <a:r>
              <a:rPr lang="en-US" sz="1000" dirty="0">
                <a:latin typeface="+mj-lt"/>
              </a:rPr>
              <a:t>  EPA, “The Plain English Guide to the Clean Air Act”</a:t>
            </a:r>
          </a:p>
          <a:p>
            <a:pPr marL="228600" indent="-228600">
              <a:defRPr/>
            </a:pPr>
            <a:r>
              <a:rPr lang="en-US" sz="1000" baseline="30000" dirty="0"/>
              <a:t>2</a:t>
            </a:r>
            <a:r>
              <a:rPr lang="en-US" sz="1000" dirty="0"/>
              <a:t> </a:t>
            </a:r>
            <a:r>
              <a:rPr lang="en-US" sz="1000" dirty="0" smtClean="0"/>
              <a:t> </a:t>
            </a:r>
            <a:r>
              <a:rPr lang="en-US" sz="1000" dirty="0" smtClean="0">
                <a:latin typeface="+mj-lt"/>
              </a:rPr>
              <a:t>EPA </a:t>
            </a:r>
            <a:r>
              <a:rPr lang="en-US" sz="1000" dirty="0">
                <a:latin typeface="+mj-lt"/>
              </a:rPr>
              <a:t>“Taking Toxins out of the Air.”</a:t>
            </a:r>
          </a:p>
          <a:p>
            <a:pPr marL="228600" indent="-228600">
              <a:defRPr/>
            </a:pPr>
            <a:r>
              <a:rPr lang="en-US" sz="1000" baseline="30000" dirty="0"/>
              <a:t>3</a:t>
            </a:r>
            <a:r>
              <a:rPr lang="en-US" sz="1000" dirty="0"/>
              <a:t>  </a:t>
            </a:r>
            <a:r>
              <a:rPr lang="en-US" sz="1000" dirty="0">
                <a:latin typeface="+mj-lt"/>
              </a:rPr>
              <a:t>EPA “Air-Main Page”</a:t>
            </a:r>
          </a:p>
        </p:txBody>
      </p:sp>
      <p:graphicFrame>
        <p:nvGraphicFramePr>
          <p:cNvPr id="10" name="Table 9"/>
          <p:cNvGraphicFramePr>
            <a:graphicFrameLocks noGrp="1"/>
          </p:cNvGraphicFramePr>
          <p:nvPr/>
        </p:nvGraphicFramePr>
        <p:xfrm>
          <a:off x="457200" y="1371600"/>
          <a:ext cx="8305800" cy="4465320"/>
        </p:xfrm>
        <a:graphic>
          <a:graphicData uri="http://schemas.openxmlformats.org/drawingml/2006/table">
            <a:tbl>
              <a:tblPr firstRow="1" bandRow="1">
                <a:tableStyleId>{00A15C55-8517-42AA-B614-E9B94910E393}</a:tableStyleId>
              </a:tblPr>
              <a:tblGrid>
                <a:gridCol w="4152900"/>
                <a:gridCol w="4152900"/>
              </a:tblGrid>
              <a:tr h="381000">
                <a:tc>
                  <a:txBody>
                    <a:bodyPr/>
                    <a:lstStyle/>
                    <a:p>
                      <a:pPr algn="ctr"/>
                      <a:r>
                        <a:rPr lang="en-US" dirty="0" smtClean="0"/>
                        <a:t>Problems</a:t>
                      </a:r>
                      <a:endParaRPr lang="en-US" dirty="0"/>
                    </a:p>
                  </a:txBody>
                  <a:tcPr anchor="ctr"/>
                </a:tc>
                <a:tc>
                  <a:txBody>
                    <a:bodyPr/>
                    <a:lstStyle/>
                    <a:p>
                      <a:pPr algn="ctr"/>
                      <a:r>
                        <a:rPr lang="en-US" dirty="0" smtClean="0"/>
                        <a:t>Solutions</a:t>
                      </a:r>
                      <a:endParaRPr lang="en-US" dirty="0"/>
                    </a:p>
                  </a:txBody>
                  <a:tcPr anchor="ctr"/>
                </a:tc>
              </a:tr>
              <a:tr h="370840">
                <a:tc>
                  <a:txBody>
                    <a:bodyPr/>
                    <a:lstStyle/>
                    <a:p>
                      <a:pPr marL="0" lvl="1" indent="0" algn="l">
                        <a:defRPr/>
                      </a:pPr>
                      <a:r>
                        <a:rPr lang="en-US" sz="1400" dirty="0" smtClean="0"/>
                        <a:t>Dust, particulates - Employees with asthma or allergies might have a hard time breathing </a:t>
                      </a:r>
                      <a:r>
                        <a:rPr lang="en-US" sz="1400" kern="1200" baseline="30000" dirty="0" smtClean="0"/>
                        <a:t>3</a:t>
                      </a:r>
                      <a:r>
                        <a:rPr lang="en-US" sz="1400" kern="1200" dirty="0" smtClean="0"/>
                        <a:t> </a:t>
                      </a:r>
                      <a:endParaRPr lang="en-US" sz="1400" dirty="0" smtClean="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Air purification systems installed above the machinery to remove harmful fumes immediately.</a:t>
                      </a:r>
                    </a:p>
                    <a:p>
                      <a:pPr algn="l"/>
                      <a:endParaRPr lang="en-US" sz="1400" dirty="0"/>
                    </a:p>
                  </a:txBody>
                  <a:tcPr anchor="ctr"/>
                </a:tc>
              </a:tr>
              <a:tr h="370840">
                <a:tc>
                  <a:txBody>
                    <a:bodyPr/>
                    <a:lstStyle/>
                    <a:p>
                      <a:pPr marL="0" lvl="1" indent="0" algn="l">
                        <a:defRPr/>
                      </a:pPr>
                      <a:r>
                        <a:rPr lang="en-US" sz="1400" dirty="0" smtClean="0"/>
                        <a:t>Chemical or Burning smells from parts or cleaners (solvents) - Could severely impair senses of smell if inhaled for a given period of time </a:t>
                      </a:r>
                      <a:r>
                        <a:rPr lang="en-US" sz="1400" kern="1200" baseline="30000" dirty="0" smtClean="0"/>
                        <a:t>2</a:t>
                      </a:r>
                      <a:r>
                        <a:rPr lang="en-US" sz="1400" kern="1200" dirty="0" smtClean="0"/>
                        <a:t> </a:t>
                      </a:r>
                      <a:endParaRPr lang="en-US" sz="1400" dirty="0" smtClean="0"/>
                    </a:p>
                  </a:txBody>
                  <a:tcPr anchor="ctr"/>
                </a:tc>
                <a:tc>
                  <a:txBody>
                    <a:bodyPr/>
                    <a:lstStyle/>
                    <a:p>
                      <a:pPr marL="0" lvl="1" indent="0" algn="l">
                        <a:defRPr/>
                      </a:pPr>
                      <a:r>
                        <a:rPr lang="en-US" sz="1400" dirty="0" smtClean="0"/>
                        <a:t>Windows - Allow fresh air to flow in and out (might not be feasible for temperature controlled environments</a:t>
                      </a:r>
                    </a:p>
                  </a:txBody>
                  <a:tcPr anchor="ct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Poor quality air conditioner or heating system.</a:t>
                      </a:r>
                    </a:p>
                  </a:txBody>
                  <a:tcPr anchor="ctr"/>
                </a:tc>
                <a:tc>
                  <a:txBody>
                    <a:bodyPr/>
                    <a:lstStyle/>
                    <a:p>
                      <a:pPr marL="0" lvl="1" indent="0" algn="l">
                        <a:defRPr/>
                      </a:pPr>
                      <a:r>
                        <a:rPr lang="en-US" sz="1400" dirty="0" smtClean="0"/>
                        <a:t>Filters - Update in air conditioning, ventilation, and heating systems -  Environmentally preferable filters can be easily found.</a:t>
                      </a:r>
                    </a:p>
                  </a:txBody>
                  <a:tcPr anchor="ct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Fuel emissions from “</a:t>
                      </a:r>
                      <a:r>
                        <a:rPr lang="en-US" sz="1400" dirty="0" err="1" smtClean="0"/>
                        <a:t>nonroad</a:t>
                      </a:r>
                      <a:r>
                        <a:rPr lang="en-US" sz="1400" dirty="0" smtClean="0"/>
                        <a:t>” transportation vehicles, such as forklifts</a:t>
                      </a:r>
                      <a:r>
                        <a:rPr lang="en-US" sz="1400" baseline="30000" dirty="0" smtClean="0"/>
                        <a:t>1</a:t>
                      </a:r>
                      <a:endParaRPr lang="en-US" sz="1400" dirty="0" smtClean="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Invest in compressed air powered manufacturing parts and minor transportation vehicles</a:t>
                      </a:r>
                    </a:p>
                  </a:txBody>
                  <a:tcPr anchor="ctr"/>
                </a:tc>
              </a:tr>
              <a:tr h="370840">
                <a:tc>
                  <a:txBody>
                    <a:bodyPr/>
                    <a:lstStyle/>
                    <a:p>
                      <a:pPr marL="0" lvl="1" indent="0" algn="l">
                        <a:defRPr/>
                      </a:pPr>
                      <a:r>
                        <a:rPr lang="en-US" sz="1400" dirty="0" smtClean="0"/>
                        <a:t>Mold from moisture build up in production area</a:t>
                      </a:r>
                      <a:r>
                        <a:rPr lang="en-US" sz="1400" baseline="30000" dirty="0" smtClean="0"/>
                        <a:t>2</a:t>
                      </a:r>
                      <a:r>
                        <a:rPr lang="en-US" sz="1400" dirty="0" smtClean="0"/>
                        <a:t> - Can lead to asthma or allergy related hazards for employees working with the machinery.</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Keep production areas clean and dry to avoid dust, particulate, or mold build up.</a:t>
                      </a:r>
                      <a:r>
                        <a:rPr lang="en-US" sz="1400" baseline="30000" dirty="0" smtClean="0"/>
                        <a:t>2</a:t>
                      </a:r>
                      <a:endParaRPr lang="en-US" sz="1400" dirty="0" smtClean="0"/>
                    </a:p>
                  </a:txBody>
                  <a:tcPr anchor="ctr"/>
                </a:tc>
              </a:tr>
            </a:tbl>
          </a:graphicData>
        </a:graphic>
      </p:graphicFrame>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149</a:t>
            </a:fld>
            <a:endParaRPr lang="en-US"/>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Eco-Labels and Certifications</a:t>
            </a:r>
            <a:endParaRPr lang="en-US" dirty="0"/>
          </a:p>
        </p:txBody>
      </p:sp>
      <p:sp>
        <p:nvSpPr>
          <p:cNvPr id="3" name="Content Placeholder 2"/>
          <p:cNvSpPr>
            <a:spLocks noGrp="1"/>
          </p:cNvSpPr>
          <p:nvPr>
            <p:ph idx="1"/>
          </p:nvPr>
        </p:nvSpPr>
        <p:spPr>
          <a:xfrm>
            <a:off x="304800" y="1143000"/>
            <a:ext cx="5867400" cy="5135563"/>
          </a:xfrm>
        </p:spPr>
        <p:txBody>
          <a:bodyPr>
            <a:normAutofit fontScale="62500" lnSpcReduction="20000"/>
          </a:bodyPr>
          <a:lstStyle/>
          <a:p>
            <a:pPr>
              <a:spcAft>
                <a:spcPts val="1200"/>
              </a:spcAft>
            </a:pPr>
            <a:r>
              <a:rPr lang="en-US" dirty="0" smtClean="0"/>
              <a:t>There’s </a:t>
            </a:r>
            <a:r>
              <a:rPr lang="en-US" dirty="0" smtClean="0">
                <a:solidFill>
                  <a:schemeClr val="accent5"/>
                </a:solidFill>
              </a:rPr>
              <a:t>no national standard eco-label </a:t>
            </a:r>
            <a:r>
              <a:rPr lang="en-US" dirty="0" smtClean="0"/>
              <a:t>for all products.  </a:t>
            </a:r>
          </a:p>
          <a:p>
            <a:pPr>
              <a:spcAft>
                <a:spcPts val="1200"/>
              </a:spcAft>
            </a:pPr>
            <a:r>
              <a:rPr lang="en-US" dirty="0" smtClean="0"/>
              <a:t>There are many different eco-labels, and they may not be well understood by customers.  For example, there were more than 300 labels worldwide in 2010.</a:t>
            </a:r>
            <a:r>
              <a:rPr lang="en-US" baseline="30000" dirty="0" smtClean="0"/>
              <a:t>1</a:t>
            </a:r>
            <a:endParaRPr lang="en-US" dirty="0" smtClean="0"/>
          </a:p>
          <a:p>
            <a:pPr>
              <a:spcAft>
                <a:spcPts val="1200"/>
              </a:spcAft>
            </a:pPr>
            <a:r>
              <a:rPr lang="en-US" dirty="0" smtClean="0"/>
              <a:t>Sometimes industries develop industry-wide product standards.</a:t>
            </a:r>
          </a:p>
          <a:p>
            <a:pPr>
              <a:spcAft>
                <a:spcPts val="1200"/>
              </a:spcAft>
            </a:pPr>
            <a:r>
              <a:rPr lang="en-US" dirty="0" smtClean="0"/>
              <a:t>Therefore, although there may be many labels to choose from, </a:t>
            </a:r>
            <a:r>
              <a:rPr lang="en-US" dirty="0" smtClean="0">
                <a:solidFill>
                  <a:schemeClr val="accent5"/>
                </a:solidFill>
              </a:rPr>
              <a:t>not all will be appropriate </a:t>
            </a:r>
            <a:r>
              <a:rPr lang="en-US" dirty="0" smtClean="0"/>
              <a:t>based on your product’s attributes.</a:t>
            </a:r>
          </a:p>
          <a:p>
            <a:pPr>
              <a:spcAft>
                <a:spcPts val="1200"/>
              </a:spcAft>
            </a:pPr>
            <a:r>
              <a:rPr lang="en-US" dirty="0" smtClean="0"/>
              <a:t>Other countries where you export your products may have their own eco-labels that are not recognized in the U.S.</a:t>
            </a:r>
          </a:p>
          <a:p>
            <a:endParaRPr lang="en-US" dirty="0"/>
          </a:p>
        </p:txBody>
      </p:sp>
      <p:sp>
        <p:nvSpPr>
          <p:cNvPr id="4" name="TextBox 3"/>
          <p:cNvSpPr txBox="1"/>
          <p:nvPr/>
        </p:nvSpPr>
        <p:spPr>
          <a:xfrm>
            <a:off x="152400" y="6400800"/>
            <a:ext cx="8229600" cy="246221"/>
          </a:xfrm>
          <a:prstGeom prst="rect">
            <a:avLst/>
          </a:prstGeom>
          <a:noFill/>
        </p:spPr>
        <p:txBody>
          <a:bodyPr wrap="square" rtlCol="0">
            <a:spAutoFit/>
          </a:bodyPr>
          <a:lstStyle/>
          <a:p>
            <a:r>
              <a:rPr lang="en-US" sz="1000" baseline="30000" dirty="0" smtClean="0"/>
              <a:t>1  </a:t>
            </a:r>
            <a:r>
              <a:rPr lang="en-US" sz="1000" dirty="0" smtClean="0"/>
              <a:t>Joshua Saunders. </a:t>
            </a:r>
            <a:r>
              <a:rPr lang="en-US" sz="1000" dirty="0" err="1" smtClean="0"/>
              <a:t>GreenBiz</a:t>
            </a:r>
            <a:r>
              <a:rPr lang="en-US" sz="1000" dirty="0" smtClean="0"/>
              <a:t>. “Are There too Many Eco-Labels and Green Ratings?”</a:t>
            </a:r>
            <a:endParaRPr lang="en-US" sz="1000" dirty="0"/>
          </a:p>
        </p:txBody>
      </p:sp>
      <p:pic>
        <p:nvPicPr>
          <p:cNvPr id="3074" name="Picture 2" descr="C:\Documents and Settings\Morgan Barr\Local Settings\Temporary Internet Files\Content.IE5\FFYSGHQE\MC900056149[1].wmf"/>
          <p:cNvPicPr>
            <a:picLocks noChangeAspect="1" noChangeArrowheads="1"/>
          </p:cNvPicPr>
          <p:nvPr/>
        </p:nvPicPr>
        <p:blipFill>
          <a:blip r:embed="rId2" cstate="print"/>
          <a:srcRect/>
          <a:stretch>
            <a:fillRect/>
          </a:stretch>
        </p:blipFill>
        <p:spPr bwMode="auto">
          <a:xfrm>
            <a:off x="6629400" y="1524000"/>
            <a:ext cx="1928470" cy="1672438"/>
          </a:xfrm>
          <a:prstGeom prst="rect">
            <a:avLst/>
          </a:prstGeom>
          <a:noFill/>
        </p:spPr>
      </p:pic>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15</a:t>
            </a:fld>
            <a:endParaRPr lang="en-US"/>
          </a:p>
        </p:txBody>
      </p:sp>
    </p:spTree>
  </p:cSld>
  <p:clrMapOvr>
    <a:masterClrMapping/>
  </p:clrMapOvr>
  <p:transition spd="med">
    <p:fade thruBlk="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r>
              <a:rPr lang="en-US" smtClean="0"/>
              <a:t>Outdoor Air Quality Issues</a:t>
            </a:r>
          </a:p>
        </p:txBody>
      </p:sp>
      <p:sp>
        <p:nvSpPr>
          <p:cNvPr id="8195" name="Content Placeholder 2"/>
          <p:cNvSpPr>
            <a:spLocks noGrp="1"/>
          </p:cNvSpPr>
          <p:nvPr>
            <p:ph idx="1"/>
          </p:nvPr>
        </p:nvSpPr>
        <p:spPr>
          <a:xfrm>
            <a:off x="457200" y="1066800"/>
            <a:ext cx="8229600" cy="3657600"/>
          </a:xfrm>
        </p:spPr>
        <p:txBody>
          <a:bodyPr>
            <a:normAutofit fontScale="85000" lnSpcReduction="10000"/>
          </a:bodyPr>
          <a:lstStyle/>
          <a:p>
            <a:pPr eaLnBrk="1" hangingPunct="1">
              <a:spcAft>
                <a:spcPts val="600"/>
              </a:spcAft>
              <a:defRPr/>
            </a:pPr>
            <a:r>
              <a:rPr lang="en-US" sz="2000" dirty="0" smtClean="0"/>
              <a:t>Pollution from manufacturing that is released into the atmosphere can affect weather and air quality levels and can increase health risks.</a:t>
            </a:r>
          </a:p>
          <a:p>
            <a:pPr eaLnBrk="1" hangingPunct="1">
              <a:spcAft>
                <a:spcPts val="600"/>
              </a:spcAft>
              <a:defRPr/>
            </a:pPr>
            <a:r>
              <a:rPr lang="en-US" sz="2000" dirty="0" smtClean="0"/>
              <a:t>The six criteria air pollutants can all originate from manufacturing, whether through burning fuels or chemicals or other processes that occur on the plant floor. </a:t>
            </a:r>
          </a:p>
          <a:p>
            <a:pPr lvl="1" eaLnBrk="1" hangingPunct="1">
              <a:spcAft>
                <a:spcPts val="600"/>
              </a:spcAft>
              <a:defRPr/>
            </a:pPr>
            <a:r>
              <a:rPr lang="en-US" sz="1600" dirty="0" smtClean="0"/>
              <a:t>These pollutants cause smog, acid rain, health effects, and can permeate the ground, flesh, or water through the air or precipitation.</a:t>
            </a:r>
            <a:r>
              <a:rPr lang="en-US" sz="1600" baseline="30000" dirty="0" smtClean="0"/>
              <a:t> 1</a:t>
            </a:r>
            <a:endParaRPr lang="en-US" sz="1600" dirty="0" smtClean="0"/>
          </a:p>
          <a:p>
            <a:pPr eaLnBrk="1" hangingPunct="1">
              <a:spcAft>
                <a:spcPts val="600"/>
              </a:spcAft>
              <a:defRPr/>
            </a:pPr>
            <a:r>
              <a:rPr lang="en-US" sz="2000" dirty="0" smtClean="0"/>
              <a:t>Outdoor air pollutants also lower visibility in both urban and rural areas. For example, the visibility above many of the nation’s National Parks has improved after the passage of the Clean Air Act, bringing in more tourists. </a:t>
            </a:r>
            <a:r>
              <a:rPr lang="en-US" sz="2000" baseline="30000" dirty="0" smtClean="0"/>
              <a:t>1</a:t>
            </a:r>
            <a:endParaRPr lang="en-US" sz="2000" dirty="0" smtClean="0"/>
          </a:p>
          <a:p>
            <a:pPr eaLnBrk="1" hangingPunct="1">
              <a:spcAft>
                <a:spcPts val="600"/>
              </a:spcAft>
              <a:defRPr/>
            </a:pPr>
            <a:r>
              <a:rPr lang="en-US" sz="2000" dirty="0" smtClean="0"/>
              <a:t>When smog has taken over a city, the community typically demands that local </a:t>
            </a:r>
            <a:r>
              <a:rPr lang="en-US" sz="2000" smtClean="0"/>
              <a:t>politicians pass </a:t>
            </a:r>
            <a:r>
              <a:rPr lang="en-US" sz="2000" dirty="0" smtClean="0"/>
              <a:t>laws that would improve air quality and visibility.</a:t>
            </a:r>
          </a:p>
        </p:txBody>
      </p:sp>
      <p:sp>
        <p:nvSpPr>
          <p:cNvPr id="7" name="TextBox 6"/>
          <p:cNvSpPr txBox="1"/>
          <p:nvPr/>
        </p:nvSpPr>
        <p:spPr>
          <a:xfrm>
            <a:off x="457200" y="6457950"/>
            <a:ext cx="6705600" cy="400050"/>
          </a:xfrm>
          <a:prstGeom prst="rect">
            <a:avLst/>
          </a:prstGeom>
          <a:noFill/>
        </p:spPr>
        <p:txBody>
          <a:bodyPr>
            <a:spAutoFit/>
          </a:bodyPr>
          <a:lstStyle/>
          <a:p>
            <a:pPr>
              <a:defRPr/>
            </a:pPr>
            <a:r>
              <a:rPr lang="en-US" sz="1000" baseline="30000" dirty="0">
                <a:latin typeface="+mj-lt"/>
              </a:rPr>
              <a:t>1</a:t>
            </a:r>
            <a:r>
              <a:rPr lang="en-US" sz="1000" dirty="0">
                <a:latin typeface="+mj-lt"/>
              </a:rPr>
              <a:t>  EPA, “The Plain English Guide to the Clean Air Act”</a:t>
            </a:r>
          </a:p>
          <a:p>
            <a:pPr>
              <a:defRPr/>
            </a:pPr>
            <a:r>
              <a:rPr lang="en-US" sz="1000" baseline="30000" dirty="0">
                <a:latin typeface="+mj-lt"/>
              </a:rPr>
              <a:t>2</a:t>
            </a:r>
            <a:r>
              <a:rPr lang="en-US" sz="1000" dirty="0">
                <a:latin typeface="+mj-lt"/>
              </a:rPr>
              <a:t> Zero Waste Network “Success Stories: Archer Daniel’s Midland Company” </a:t>
            </a:r>
          </a:p>
        </p:txBody>
      </p:sp>
      <p:pic>
        <p:nvPicPr>
          <p:cNvPr id="7177" name="Picture 12" descr="C:\Documents and Settings\Emily Conner\Local Settings\Temporary Internet Files\Content.IE5\HQNSSPNU\MC900437211[1].jpg"/>
          <p:cNvPicPr>
            <a:picLocks noChangeAspect="1" noChangeArrowheads="1"/>
          </p:cNvPicPr>
          <p:nvPr/>
        </p:nvPicPr>
        <p:blipFill>
          <a:blip r:embed="rId3" cstate="print"/>
          <a:srcRect/>
          <a:stretch>
            <a:fillRect/>
          </a:stretch>
        </p:blipFill>
        <p:spPr bwMode="auto">
          <a:xfrm>
            <a:off x="7543800" y="76200"/>
            <a:ext cx="838200" cy="836613"/>
          </a:xfrm>
          <a:prstGeom prst="rect">
            <a:avLst/>
          </a:prstGeom>
          <a:noFill/>
          <a:ln w="9525">
            <a:noFill/>
            <a:miter lim="800000"/>
            <a:headEnd/>
            <a:tailEnd/>
          </a:ln>
        </p:spPr>
      </p:pic>
      <p:graphicFrame>
        <p:nvGraphicFramePr>
          <p:cNvPr id="8" name="Diagram 7"/>
          <p:cNvGraphicFramePr/>
          <p:nvPr/>
        </p:nvGraphicFramePr>
        <p:xfrm>
          <a:off x="457200" y="4572000"/>
          <a:ext cx="8153400" cy="16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Arrow 8">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150</a:t>
            </a:fld>
            <a:endParaRPr lang="en-US"/>
          </a:p>
        </p:txBody>
      </p:sp>
    </p:spTree>
  </p:cSld>
  <p:clrMapOvr>
    <a:masterClrMapping/>
  </p:clrMapOvr>
  <p:transition spd="med">
    <p:fade thruBlk="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76200"/>
            <a:ext cx="7010400" cy="1143000"/>
          </a:xfrm>
        </p:spPr>
        <p:txBody>
          <a:bodyPr rtlCol="0">
            <a:normAutofit/>
          </a:bodyPr>
          <a:lstStyle/>
          <a:p>
            <a:pPr eaLnBrk="1" fontAlgn="auto" hangingPunct="1">
              <a:spcAft>
                <a:spcPts val="0"/>
              </a:spcAft>
              <a:defRPr/>
            </a:pPr>
            <a:r>
              <a:rPr lang="en-US" dirty="0" smtClean="0"/>
              <a:t>Combustion</a:t>
            </a:r>
          </a:p>
        </p:txBody>
      </p:sp>
      <p:sp>
        <p:nvSpPr>
          <p:cNvPr id="7171" name="Content Placeholder 2"/>
          <p:cNvSpPr>
            <a:spLocks noGrp="1"/>
          </p:cNvSpPr>
          <p:nvPr>
            <p:ph sz="half" idx="1"/>
          </p:nvPr>
        </p:nvSpPr>
        <p:spPr>
          <a:xfrm>
            <a:off x="457200" y="1219200"/>
            <a:ext cx="7696200" cy="4953000"/>
          </a:xfrm>
        </p:spPr>
        <p:txBody>
          <a:bodyPr>
            <a:normAutofit fontScale="92500" lnSpcReduction="10000"/>
          </a:bodyPr>
          <a:lstStyle/>
          <a:p>
            <a:pPr eaLnBrk="1" hangingPunct="1">
              <a:spcAft>
                <a:spcPts val="600"/>
              </a:spcAft>
              <a:defRPr/>
            </a:pPr>
            <a:r>
              <a:rPr lang="en-US" sz="2000" dirty="0" smtClean="0"/>
              <a:t>Combustion is a large source of indoor and outdoor air pollutants, from manufacturing facilities.</a:t>
            </a:r>
            <a:r>
              <a:rPr lang="en-US" sz="2000" baseline="30000" dirty="0" smtClean="0"/>
              <a:t>1,2</a:t>
            </a:r>
          </a:p>
          <a:p>
            <a:pPr eaLnBrk="1" hangingPunct="1">
              <a:spcAft>
                <a:spcPts val="600"/>
              </a:spcAft>
              <a:defRPr/>
            </a:pPr>
            <a:r>
              <a:rPr lang="en-US" sz="2000" dirty="0" smtClean="0"/>
              <a:t>They are produced in several common ways:</a:t>
            </a:r>
          </a:p>
          <a:p>
            <a:pPr lvl="1" eaLnBrk="1" hangingPunct="1">
              <a:spcAft>
                <a:spcPts val="600"/>
              </a:spcAft>
              <a:buFont typeface="Arial" charset="0"/>
              <a:buChar char="•"/>
              <a:defRPr/>
            </a:pPr>
            <a:r>
              <a:rPr lang="en-US" sz="1800" dirty="0" smtClean="0"/>
              <a:t>Burning Chemicals</a:t>
            </a:r>
          </a:p>
          <a:p>
            <a:pPr lvl="2" eaLnBrk="1" hangingPunct="1">
              <a:spcAft>
                <a:spcPts val="600"/>
              </a:spcAft>
              <a:buFont typeface="Arial" charset="0"/>
              <a:buChar char="–"/>
              <a:defRPr/>
            </a:pPr>
            <a:r>
              <a:rPr lang="en-US" sz="1600" dirty="0" smtClean="0"/>
              <a:t>Different chemicals used in production have unique smells and effects on people, some more dangerous than others. </a:t>
            </a:r>
            <a:r>
              <a:rPr lang="en-US" sz="1600" baseline="30000" dirty="0" smtClean="0"/>
              <a:t>2 </a:t>
            </a:r>
            <a:endParaRPr lang="en-US" sz="1600" dirty="0" smtClean="0"/>
          </a:p>
          <a:p>
            <a:pPr lvl="1" eaLnBrk="1" hangingPunct="1">
              <a:spcAft>
                <a:spcPts val="600"/>
              </a:spcAft>
              <a:buFont typeface="Arial" charset="0"/>
              <a:buChar char="•"/>
              <a:defRPr/>
            </a:pPr>
            <a:r>
              <a:rPr lang="en-US" sz="1800" dirty="0" smtClean="0"/>
              <a:t>Fuel</a:t>
            </a:r>
          </a:p>
          <a:p>
            <a:pPr lvl="2" eaLnBrk="1" hangingPunct="1">
              <a:spcAft>
                <a:spcPts val="600"/>
              </a:spcAft>
              <a:buFont typeface="Arial" charset="0"/>
              <a:buChar char="–"/>
              <a:defRPr/>
            </a:pPr>
            <a:r>
              <a:rPr lang="en-US" sz="1600" dirty="0" smtClean="0"/>
              <a:t>Mainly release carbon monoxide, nitrogen dioxide, and particles.</a:t>
            </a:r>
          </a:p>
          <a:p>
            <a:pPr lvl="1" eaLnBrk="1" hangingPunct="1">
              <a:spcAft>
                <a:spcPts val="600"/>
              </a:spcAft>
              <a:buFont typeface="Arial" charset="0"/>
              <a:buChar char="•"/>
              <a:defRPr/>
            </a:pPr>
            <a:r>
              <a:rPr lang="en-US" sz="1800" dirty="0" smtClean="0"/>
              <a:t>Boilers</a:t>
            </a:r>
          </a:p>
          <a:p>
            <a:pPr lvl="2" eaLnBrk="1" hangingPunct="1">
              <a:spcAft>
                <a:spcPts val="600"/>
              </a:spcAft>
              <a:buFont typeface="Arial" charset="0"/>
              <a:buChar char="–"/>
              <a:defRPr/>
            </a:pPr>
            <a:r>
              <a:rPr lang="en-US" sz="1600" dirty="0" smtClean="0"/>
              <a:t>Boilers can emit mercury, organic air toxins and dioxins. </a:t>
            </a:r>
          </a:p>
          <a:p>
            <a:pPr lvl="1" eaLnBrk="1" hangingPunct="1">
              <a:spcAft>
                <a:spcPts val="600"/>
              </a:spcAft>
              <a:buFont typeface="Arial" charset="0"/>
              <a:buChar char="•"/>
              <a:defRPr/>
            </a:pPr>
            <a:r>
              <a:rPr lang="en-US" sz="1800" dirty="0" smtClean="0"/>
              <a:t>Incinerators</a:t>
            </a:r>
          </a:p>
          <a:p>
            <a:pPr lvl="2" eaLnBrk="1" hangingPunct="1">
              <a:spcAft>
                <a:spcPts val="600"/>
              </a:spcAft>
              <a:buFont typeface="Arial" charset="0"/>
              <a:buChar char="–"/>
              <a:defRPr/>
            </a:pPr>
            <a:r>
              <a:rPr lang="en-US" sz="1600" dirty="0" smtClean="0"/>
              <a:t>Incinerators can emit mercury, lead, cadmium, nitrogen dioxide and particle pollution, all of which are considered toxic.</a:t>
            </a:r>
            <a:r>
              <a:rPr lang="en-US" sz="1600" baseline="30000" dirty="0" smtClean="0"/>
              <a:t> 1</a:t>
            </a:r>
          </a:p>
          <a:p>
            <a:pPr eaLnBrk="1" hangingPunct="1">
              <a:spcAft>
                <a:spcPts val="600"/>
              </a:spcAft>
              <a:defRPr/>
            </a:pPr>
            <a:r>
              <a:rPr lang="en-US" sz="2100" dirty="0" smtClean="0"/>
              <a:t>Combustion systems are a key target of air quality improvement strategies.</a:t>
            </a:r>
          </a:p>
        </p:txBody>
      </p:sp>
      <p:sp>
        <p:nvSpPr>
          <p:cNvPr id="8" name="TextBox 7"/>
          <p:cNvSpPr txBox="1"/>
          <p:nvPr/>
        </p:nvSpPr>
        <p:spPr>
          <a:xfrm>
            <a:off x="228600" y="6172200"/>
            <a:ext cx="8915400" cy="715963"/>
          </a:xfrm>
          <a:prstGeom prst="rect">
            <a:avLst/>
          </a:prstGeom>
          <a:noFill/>
        </p:spPr>
        <p:txBody>
          <a:bodyPr>
            <a:spAutoFit/>
          </a:bodyPr>
          <a:lstStyle/>
          <a:p>
            <a:pPr>
              <a:defRPr/>
            </a:pPr>
            <a:r>
              <a:rPr lang="en-US" sz="1050" baseline="30000" dirty="0">
                <a:latin typeface="+mj-lt"/>
              </a:rPr>
              <a:t>1</a:t>
            </a:r>
            <a:r>
              <a:rPr lang="en-US" sz="1050" dirty="0">
                <a:latin typeface="+mj-lt"/>
              </a:rPr>
              <a:t> “Emissions Standards for Boilers and Process Heaters and Commercial/Industrial Solid Waste Incinerators.” EPA.</a:t>
            </a:r>
          </a:p>
          <a:p>
            <a:pPr>
              <a:defRPr/>
            </a:pPr>
            <a:r>
              <a:rPr lang="en-US" sz="1050" baseline="30000" dirty="0"/>
              <a:t>2  </a:t>
            </a:r>
            <a:r>
              <a:rPr lang="en-US" sz="1050" dirty="0">
                <a:latin typeface="+mj-lt"/>
              </a:rPr>
              <a:t>UNEP. “PRE-SME Program”</a:t>
            </a:r>
          </a:p>
          <a:p>
            <a:pPr>
              <a:defRPr/>
            </a:pPr>
            <a:endParaRPr lang="en-US" dirty="0">
              <a:latin typeface="+mj-lt"/>
            </a:endParaRPr>
          </a:p>
        </p:txBody>
      </p:sp>
      <p:sp>
        <p:nvSpPr>
          <p:cNvPr id="20" name="Rectangle 19"/>
          <p:cNvSpPr/>
          <p:nvPr/>
        </p:nvSpPr>
        <p:spPr>
          <a:xfrm>
            <a:off x="7848600" y="1066800"/>
            <a:ext cx="808479" cy="990600"/>
          </a:xfrm>
          <a:prstGeom prst="rect">
            <a:avLst/>
          </a:prstGeom>
          <a:blipFill rotWithShape="0">
            <a:blip r:embed="rId3" cstate="print"/>
            <a:stretch>
              <a:fillRect/>
            </a:stretch>
          </a:blipFill>
        </p:spPr>
        <p:style>
          <a:lnRef idx="0">
            <a:schemeClr val="lt1">
              <a:hueOff val="0"/>
              <a:satOff val="0"/>
              <a:lumOff val="0"/>
              <a:alphaOff val="0"/>
            </a:schemeClr>
          </a:lnRef>
          <a:fillRef idx="1">
            <a:scrgbClr r="0" g="0" b="0"/>
          </a:fillRef>
          <a:effectRef idx="3">
            <a:schemeClr val="accent4">
              <a:tint val="50000"/>
              <a:hueOff val="0"/>
              <a:satOff val="0"/>
              <a:lumOff val="0"/>
              <a:alphaOff val="0"/>
            </a:schemeClr>
          </a:effectRef>
          <a:fontRef idx="minor">
            <a:schemeClr val="lt1">
              <a:hueOff val="0"/>
              <a:satOff val="0"/>
              <a:lumOff val="0"/>
              <a:alphaOff val="0"/>
            </a:schemeClr>
          </a:fontRef>
        </p:style>
      </p:sp>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151</a:t>
            </a:fld>
            <a:endParaRPr lang="en-US"/>
          </a:p>
        </p:txBody>
      </p:sp>
    </p:spTree>
  </p:cSld>
  <p:clrMapOvr>
    <a:masterClrMapping/>
  </p:clrMapOvr>
  <p:transition spd="med">
    <p:fade thruBlk="1"/>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792163"/>
          </a:xfrm>
        </p:spPr>
        <p:txBody>
          <a:bodyPr>
            <a:normAutofit/>
          </a:bodyPr>
          <a:lstStyle/>
          <a:p>
            <a:r>
              <a:rPr lang="en-US" sz="4000" dirty="0" smtClean="0"/>
              <a:t>Air Quality Audits</a:t>
            </a:r>
          </a:p>
        </p:txBody>
      </p:sp>
      <p:sp>
        <p:nvSpPr>
          <p:cNvPr id="3" name="Content Placeholder 2"/>
          <p:cNvSpPr>
            <a:spLocks noGrp="1"/>
          </p:cNvSpPr>
          <p:nvPr>
            <p:ph idx="1"/>
          </p:nvPr>
        </p:nvSpPr>
        <p:spPr>
          <a:xfrm>
            <a:off x="457200" y="1217613"/>
            <a:ext cx="7086600" cy="4954587"/>
          </a:xfrm>
        </p:spPr>
        <p:txBody>
          <a:bodyPr>
            <a:normAutofit fontScale="77500" lnSpcReduction="20000"/>
          </a:bodyPr>
          <a:lstStyle/>
          <a:p>
            <a:pPr>
              <a:spcAft>
                <a:spcPts val="1200"/>
              </a:spcAft>
              <a:defRPr/>
            </a:pPr>
            <a:r>
              <a:rPr lang="en-US" sz="2600" dirty="0" smtClean="0"/>
              <a:t>By performing an air quality audit, your company can determine whether or not air pollution is an issue on the production line.</a:t>
            </a:r>
          </a:p>
          <a:p>
            <a:pPr>
              <a:spcAft>
                <a:spcPts val="1200"/>
              </a:spcAft>
              <a:defRPr/>
            </a:pPr>
            <a:r>
              <a:rPr lang="en-US" sz="2600" dirty="0" smtClean="0"/>
              <a:t>In determining how much of which air pollutants are in the plant, your company can target solutions to those specific pollutants.</a:t>
            </a:r>
          </a:p>
          <a:p>
            <a:pPr>
              <a:spcAft>
                <a:spcPts val="1200"/>
              </a:spcAft>
              <a:defRPr/>
            </a:pPr>
            <a:r>
              <a:rPr lang="en-US" sz="2600" dirty="0" smtClean="0"/>
              <a:t>The EPA has guides for how to calculate and determine air quality and air pollutant sources for certain processes </a:t>
            </a:r>
            <a:r>
              <a:rPr lang="en-US" sz="2600" dirty="0" smtClean="0">
                <a:hlinkClick r:id="rId2"/>
              </a:rPr>
              <a:t>here</a:t>
            </a:r>
            <a:r>
              <a:rPr lang="en-US" sz="2600" dirty="0" smtClean="0"/>
              <a:t>.</a:t>
            </a:r>
            <a:r>
              <a:rPr lang="en-US" sz="2800" baseline="30000" dirty="0" smtClean="0"/>
              <a:t> 1</a:t>
            </a:r>
            <a:r>
              <a:rPr lang="en-US" sz="2800" dirty="0" smtClean="0"/>
              <a:t> </a:t>
            </a:r>
            <a:endParaRPr lang="en-US" sz="2600" dirty="0" smtClean="0"/>
          </a:p>
          <a:p>
            <a:pPr marL="342900" lvl="2" indent="-342900">
              <a:spcAft>
                <a:spcPts val="1200"/>
              </a:spcAft>
              <a:defRPr/>
            </a:pPr>
            <a:r>
              <a:rPr lang="en-US" sz="2600" dirty="0" smtClean="0"/>
              <a:t>A few easy ways to check your indoor air quality are:</a:t>
            </a:r>
          </a:p>
          <a:p>
            <a:pPr marL="800100" lvl="3" indent="-342900">
              <a:spcAft>
                <a:spcPts val="1200"/>
              </a:spcAft>
              <a:defRPr/>
            </a:pPr>
            <a:r>
              <a:rPr lang="en-US" sz="2200" dirty="0" smtClean="0"/>
              <a:t>Check for mold build ups, leaks, or mishandled chemicals </a:t>
            </a:r>
          </a:p>
          <a:p>
            <a:pPr marL="800100" lvl="3" indent="-342900">
              <a:spcAft>
                <a:spcPts val="1200"/>
              </a:spcAft>
              <a:defRPr/>
            </a:pPr>
            <a:r>
              <a:rPr lang="en-US" sz="2200" dirty="0" smtClean="0"/>
              <a:t>See where more filtration is or is not necessary to determine your company’s needs. </a:t>
            </a:r>
            <a:r>
              <a:rPr lang="en-US" sz="2400" baseline="30000" dirty="0" smtClean="0"/>
              <a:t>2</a:t>
            </a:r>
            <a:r>
              <a:rPr lang="en-US" sz="2400" dirty="0" smtClean="0"/>
              <a:t> </a:t>
            </a:r>
            <a:endParaRPr lang="en-US" sz="2200" dirty="0"/>
          </a:p>
        </p:txBody>
      </p:sp>
      <p:sp>
        <p:nvSpPr>
          <p:cNvPr id="4" name="TextBox 3"/>
          <p:cNvSpPr txBox="1"/>
          <p:nvPr/>
        </p:nvSpPr>
        <p:spPr>
          <a:xfrm>
            <a:off x="152400" y="6324600"/>
            <a:ext cx="3493264" cy="400110"/>
          </a:xfrm>
          <a:prstGeom prst="rect">
            <a:avLst/>
          </a:prstGeom>
          <a:noFill/>
        </p:spPr>
        <p:txBody>
          <a:bodyPr wrap="none">
            <a:spAutoFit/>
          </a:bodyPr>
          <a:lstStyle/>
          <a:p>
            <a:pPr marL="228600" indent="-228600">
              <a:defRPr/>
            </a:pPr>
            <a:r>
              <a:rPr lang="en-US" sz="1000" dirty="0">
                <a:latin typeface="+mj-lt"/>
              </a:rPr>
              <a:t> </a:t>
            </a:r>
            <a:r>
              <a:rPr lang="en-US" sz="1000" baseline="30000" dirty="0"/>
              <a:t>1</a:t>
            </a:r>
            <a:r>
              <a:rPr lang="en-US" sz="1000" dirty="0">
                <a:latin typeface="+mj-lt"/>
              </a:rPr>
              <a:t> EPA, “Air Quality; Tools and Calculators”</a:t>
            </a:r>
          </a:p>
          <a:p>
            <a:pPr marL="228600" indent="-228600">
              <a:defRPr/>
            </a:pPr>
            <a:r>
              <a:rPr lang="en-US" sz="1000" dirty="0"/>
              <a:t> </a:t>
            </a:r>
            <a:r>
              <a:rPr lang="en-US" sz="1000" baseline="30000" dirty="0"/>
              <a:t>2</a:t>
            </a:r>
            <a:r>
              <a:rPr lang="en-US" sz="1000" dirty="0"/>
              <a:t> EPA. “The Inside Story: A Guide to Indoor Air Quality</a:t>
            </a:r>
            <a:r>
              <a:rPr lang="en-US" sz="1000" dirty="0" smtClean="0"/>
              <a:t>”</a:t>
            </a:r>
            <a:endParaRPr lang="en-US" sz="1000" dirty="0">
              <a:latin typeface="+mj-lt"/>
            </a:endParaRPr>
          </a:p>
        </p:txBody>
      </p:sp>
      <p:pic>
        <p:nvPicPr>
          <p:cNvPr id="9225" name="Picture 2" descr="C:\Documents and Settings\Emily Conner\Local Settings\Temporary Internet Files\Content.IE5\5DKPLMLM\MC900290347[1].wmf"/>
          <p:cNvPicPr>
            <a:picLocks noChangeAspect="1" noChangeArrowheads="1"/>
          </p:cNvPicPr>
          <p:nvPr/>
        </p:nvPicPr>
        <p:blipFill>
          <a:blip r:embed="rId3" cstate="print"/>
          <a:srcRect/>
          <a:stretch>
            <a:fillRect/>
          </a:stretch>
        </p:blipFill>
        <p:spPr bwMode="auto">
          <a:xfrm>
            <a:off x="7848600" y="381000"/>
            <a:ext cx="928688" cy="1112838"/>
          </a:xfrm>
          <a:prstGeom prst="rect">
            <a:avLst/>
          </a:prstGeom>
          <a:noFill/>
          <a:ln w="9525">
            <a:noFill/>
            <a:miter lim="800000"/>
            <a:headEnd/>
            <a:tailEnd/>
          </a:ln>
        </p:spPr>
      </p:pic>
      <p:sp>
        <p:nvSpPr>
          <p:cNvPr id="8" name="Right Arrow 7">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152</a:t>
            </a:fld>
            <a:endParaRPr lang="en-US"/>
          </a:p>
        </p:txBody>
      </p:sp>
    </p:spTree>
  </p:cSld>
  <p:clrMapOvr>
    <a:masterClrMapping/>
  </p:clrMapOvr>
  <p:transition spd="med">
    <p:fade thruBlk="1"/>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rtlCol="0">
            <a:normAutofit/>
          </a:bodyPr>
          <a:lstStyle/>
          <a:p>
            <a:pPr eaLnBrk="1" fontAlgn="auto" hangingPunct="1">
              <a:spcAft>
                <a:spcPts val="0"/>
              </a:spcAft>
              <a:defRPr/>
            </a:pPr>
            <a:r>
              <a:rPr lang="en-US" dirty="0" smtClean="0"/>
              <a:t>Air Pollution Control Technologies</a:t>
            </a:r>
            <a:endParaRPr lang="en-US" dirty="0"/>
          </a:p>
        </p:txBody>
      </p:sp>
      <p:sp>
        <p:nvSpPr>
          <p:cNvPr id="9219" name="Content Placeholder 2"/>
          <p:cNvSpPr>
            <a:spLocks noGrp="1"/>
          </p:cNvSpPr>
          <p:nvPr>
            <p:ph idx="1"/>
          </p:nvPr>
        </p:nvSpPr>
        <p:spPr>
          <a:xfrm>
            <a:off x="457200" y="990600"/>
            <a:ext cx="7239000" cy="5135563"/>
          </a:xfrm>
        </p:spPr>
        <p:txBody>
          <a:bodyPr>
            <a:normAutofit fontScale="70000" lnSpcReduction="20000"/>
          </a:bodyPr>
          <a:lstStyle/>
          <a:p>
            <a:pPr eaLnBrk="1" hangingPunct="1">
              <a:spcAft>
                <a:spcPts val="1200"/>
              </a:spcAft>
              <a:defRPr/>
            </a:pPr>
            <a:r>
              <a:rPr lang="en-US" sz="2400" dirty="0" smtClean="0"/>
              <a:t>Some common air pollution control technologies are:</a:t>
            </a:r>
          </a:p>
          <a:p>
            <a:pPr lvl="1" eaLnBrk="1" hangingPunct="1">
              <a:spcAft>
                <a:spcPts val="600"/>
              </a:spcAft>
              <a:defRPr/>
            </a:pPr>
            <a:r>
              <a:rPr lang="en-US" sz="2000" dirty="0" smtClean="0"/>
              <a:t>Wet scrubbers</a:t>
            </a:r>
          </a:p>
          <a:p>
            <a:pPr lvl="1" eaLnBrk="1" hangingPunct="1">
              <a:spcAft>
                <a:spcPts val="600"/>
              </a:spcAft>
              <a:defRPr/>
            </a:pPr>
            <a:r>
              <a:rPr lang="en-US" sz="2000" dirty="0" smtClean="0"/>
              <a:t>Carbon absorption</a:t>
            </a:r>
          </a:p>
          <a:p>
            <a:pPr lvl="1" eaLnBrk="1" hangingPunct="1">
              <a:spcAft>
                <a:spcPts val="600"/>
              </a:spcAft>
              <a:defRPr/>
            </a:pPr>
            <a:r>
              <a:rPr lang="en-US" sz="2000" dirty="0" smtClean="0"/>
              <a:t>Incineration</a:t>
            </a:r>
          </a:p>
          <a:p>
            <a:pPr lvl="1" eaLnBrk="1" hangingPunct="1">
              <a:spcAft>
                <a:spcPts val="600"/>
              </a:spcAft>
              <a:defRPr/>
            </a:pPr>
            <a:r>
              <a:rPr lang="en-US" sz="2000" dirty="0" smtClean="0"/>
              <a:t>Condensation</a:t>
            </a:r>
          </a:p>
          <a:p>
            <a:pPr lvl="1" eaLnBrk="1" hangingPunct="1">
              <a:spcAft>
                <a:spcPts val="600"/>
              </a:spcAft>
              <a:defRPr/>
            </a:pPr>
            <a:r>
              <a:rPr lang="en-US" sz="2000" dirty="0" smtClean="0"/>
              <a:t>Electrostatic precipitators</a:t>
            </a:r>
            <a:r>
              <a:rPr lang="en-US" sz="2000" baseline="30000" dirty="0" smtClean="0"/>
              <a:t> 1</a:t>
            </a:r>
            <a:r>
              <a:rPr lang="en-US" sz="2000" dirty="0" smtClean="0"/>
              <a:t> </a:t>
            </a:r>
          </a:p>
          <a:p>
            <a:pPr eaLnBrk="1" hangingPunct="1">
              <a:spcAft>
                <a:spcPts val="1200"/>
              </a:spcAft>
              <a:defRPr/>
            </a:pPr>
            <a:r>
              <a:rPr lang="en-US" sz="2400" dirty="0" smtClean="0"/>
              <a:t>Each of these technologies will reduce different types of air pollutants, but they are all end-of-pipe solutions. </a:t>
            </a:r>
          </a:p>
          <a:p>
            <a:pPr eaLnBrk="1" hangingPunct="1">
              <a:spcAft>
                <a:spcPts val="1200"/>
              </a:spcAft>
              <a:defRPr/>
            </a:pPr>
            <a:r>
              <a:rPr lang="en-US" sz="2400" dirty="0" smtClean="0"/>
              <a:t>By preventing air pollutants from being emitted in the first place, your company can eliminate the cost of additional end-of-pipe solutions like these as well as all other costs that occur from air pollutants.</a:t>
            </a:r>
          </a:p>
          <a:p>
            <a:pPr eaLnBrk="1" hangingPunct="1">
              <a:spcAft>
                <a:spcPts val="1200"/>
              </a:spcAft>
              <a:defRPr/>
            </a:pPr>
            <a:r>
              <a:rPr lang="en-US" sz="2400" dirty="0" smtClean="0"/>
              <a:t>To learn more about these technologies, the EPA has set up a </a:t>
            </a:r>
            <a:r>
              <a:rPr lang="en-US" sz="2400" dirty="0" smtClean="0">
                <a:hlinkClick r:id="rId3"/>
              </a:rPr>
              <a:t>training tool </a:t>
            </a:r>
            <a:r>
              <a:rPr lang="en-US" sz="2400" dirty="0" smtClean="0"/>
              <a:t>describing what the technologies are, how to use them, performance monitoring, etc. The EPA, partnered with RTI, also has a </a:t>
            </a:r>
            <a:r>
              <a:rPr lang="en-US" sz="2400" dirty="0" smtClean="0">
                <a:hlinkClick r:id="rId4"/>
              </a:rPr>
              <a:t>website </a:t>
            </a:r>
            <a:r>
              <a:rPr lang="en-US" sz="2400" dirty="0" smtClean="0"/>
              <a:t>that verifies commercial air pollution technologies.</a:t>
            </a:r>
          </a:p>
          <a:p>
            <a:pPr eaLnBrk="1" hangingPunct="1">
              <a:spcAft>
                <a:spcPts val="1200"/>
              </a:spcAft>
              <a:defRPr/>
            </a:pPr>
            <a:r>
              <a:rPr lang="en-US" sz="2400" dirty="0" smtClean="0"/>
              <a:t>The </a:t>
            </a:r>
            <a:r>
              <a:rPr lang="en-US" sz="2400" dirty="0" smtClean="0">
                <a:hlinkClick r:id="rId5"/>
              </a:rPr>
              <a:t>Clean Air Technology Center</a:t>
            </a:r>
            <a:r>
              <a:rPr lang="en-US" sz="2400" dirty="0" smtClean="0"/>
              <a:t> has information on various available technologies. </a:t>
            </a:r>
          </a:p>
        </p:txBody>
      </p:sp>
      <p:sp>
        <p:nvSpPr>
          <p:cNvPr id="6" name="TextBox 5"/>
          <p:cNvSpPr txBox="1"/>
          <p:nvPr/>
        </p:nvSpPr>
        <p:spPr>
          <a:xfrm>
            <a:off x="152400" y="6477000"/>
            <a:ext cx="3868738" cy="246062"/>
          </a:xfrm>
          <a:prstGeom prst="rect">
            <a:avLst/>
          </a:prstGeom>
          <a:noFill/>
        </p:spPr>
        <p:txBody>
          <a:bodyPr wrap="none">
            <a:spAutoFit/>
          </a:bodyPr>
          <a:lstStyle/>
          <a:p>
            <a:pPr>
              <a:defRPr/>
            </a:pPr>
            <a:r>
              <a:rPr lang="en-US" sz="1000" baseline="30000" dirty="0">
                <a:latin typeface="+mj-lt"/>
              </a:rPr>
              <a:t>1</a:t>
            </a:r>
            <a:r>
              <a:rPr lang="en-US" sz="1000" dirty="0">
                <a:latin typeface="+mj-lt"/>
              </a:rPr>
              <a:t> EPA. “Air pollution Control Technology Series Training Tool”</a:t>
            </a:r>
          </a:p>
        </p:txBody>
      </p:sp>
      <p:sp>
        <p:nvSpPr>
          <p:cNvPr id="7" name="Right Arrow 6">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153</a:t>
            </a:fld>
            <a:endParaRPr lang="en-US"/>
          </a:p>
        </p:txBody>
      </p:sp>
    </p:spTree>
  </p:cSld>
  <p:clrMapOvr>
    <a:masterClrMapping/>
  </p:clrMapOvr>
  <p:transition spd="med">
    <p:fade thruBlk="1"/>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228600"/>
            <a:ext cx="8229600" cy="914400"/>
          </a:xfrm>
        </p:spPr>
        <p:txBody>
          <a:bodyPr rtlCol="0">
            <a:normAutofit fontScale="90000"/>
          </a:bodyPr>
          <a:lstStyle/>
          <a:p>
            <a:pPr eaLnBrk="1" fontAlgn="auto" hangingPunct="1">
              <a:spcAft>
                <a:spcPts val="0"/>
              </a:spcAft>
              <a:defRPr/>
            </a:pPr>
            <a:r>
              <a:rPr lang="en-US" sz="4100" dirty="0" smtClean="0"/>
              <a:t>Lowering Costs by Improving Air Quality</a:t>
            </a:r>
          </a:p>
        </p:txBody>
      </p:sp>
      <p:sp>
        <p:nvSpPr>
          <p:cNvPr id="5" name="TextBox 4"/>
          <p:cNvSpPr txBox="1"/>
          <p:nvPr/>
        </p:nvSpPr>
        <p:spPr>
          <a:xfrm>
            <a:off x="304800" y="6400800"/>
            <a:ext cx="2991525" cy="400110"/>
          </a:xfrm>
          <a:prstGeom prst="rect">
            <a:avLst/>
          </a:prstGeom>
          <a:noFill/>
        </p:spPr>
        <p:txBody>
          <a:bodyPr wrap="none">
            <a:spAutoFit/>
          </a:bodyPr>
          <a:lstStyle/>
          <a:p>
            <a:pPr>
              <a:defRPr/>
            </a:pPr>
            <a:r>
              <a:rPr lang="en-US" sz="1000" baseline="30000" dirty="0">
                <a:latin typeface="+mj-lt"/>
              </a:rPr>
              <a:t>1</a:t>
            </a:r>
            <a:r>
              <a:rPr lang="en-US" sz="1000" dirty="0">
                <a:latin typeface="+mj-lt"/>
              </a:rPr>
              <a:t>  EPA, Air and Radiation “Air Permits Program”</a:t>
            </a:r>
          </a:p>
          <a:p>
            <a:pPr>
              <a:defRPr/>
            </a:pPr>
            <a:r>
              <a:rPr lang="en-US" sz="1000" baseline="30000" dirty="0">
                <a:latin typeface="+mj-lt"/>
              </a:rPr>
              <a:t>2</a:t>
            </a:r>
            <a:r>
              <a:rPr lang="en-US" sz="1000" dirty="0">
                <a:latin typeface="+mj-lt"/>
              </a:rPr>
              <a:t> “PRE-SME Resource Kit” UNEP. </a:t>
            </a:r>
          </a:p>
        </p:txBody>
      </p:sp>
      <p:graphicFrame>
        <p:nvGraphicFramePr>
          <p:cNvPr id="6" name="Diagram 5"/>
          <p:cNvGraphicFramePr/>
          <p:nvPr/>
        </p:nvGraphicFramePr>
        <p:xfrm>
          <a:off x="457200" y="12954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Documents and Settings\Emily Conner\Local Settings\Temporary Internet Files\Content.IE5\GWILDR60\MC900359753[1].wmf"/>
          <p:cNvPicPr>
            <a:picLocks noChangeAspect="1" noChangeArrowheads="1"/>
          </p:cNvPicPr>
          <p:nvPr/>
        </p:nvPicPr>
        <p:blipFill>
          <a:blip r:embed="rId8" cstate="print"/>
          <a:srcRect/>
          <a:stretch>
            <a:fillRect/>
          </a:stretch>
        </p:blipFill>
        <p:spPr bwMode="auto">
          <a:xfrm>
            <a:off x="152400" y="152400"/>
            <a:ext cx="763314" cy="762000"/>
          </a:xfrm>
          <a:prstGeom prst="rect">
            <a:avLst/>
          </a:prstGeom>
          <a:noFill/>
        </p:spPr>
      </p:pic>
      <p:sp>
        <p:nvSpPr>
          <p:cNvPr id="8" name="Right Arrow 7">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154</a:t>
            </a:fld>
            <a:endParaRPr lang="en-US"/>
          </a:p>
        </p:txBody>
      </p:sp>
    </p:spTree>
  </p:cSld>
  <p:clrMapOvr>
    <a:masterClrMapping/>
  </p:clrMapOvr>
  <p:transition spd="med">
    <p:fade thruBlk="1"/>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smtClean="0"/>
              <a:t>Success Stories</a:t>
            </a:r>
          </a:p>
        </p:txBody>
      </p:sp>
      <p:sp>
        <p:nvSpPr>
          <p:cNvPr id="4" name="TextBox 3"/>
          <p:cNvSpPr txBox="1"/>
          <p:nvPr/>
        </p:nvSpPr>
        <p:spPr>
          <a:xfrm>
            <a:off x="228600" y="6096000"/>
            <a:ext cx="8305800" cy="708025"/>
          </a:xfrm>
          <a:prstGeom prst="rect">
            <a:avLst/>
          </a:prstGeom>
          <a:noFill/>
        </p:spPr>
        <p:txBody>
          <a:bodyPr>
            <a:spAutoFit/>
          </a:bodyPr>
          <a:lstStyle/>
          <a:p>
            <a:pPr>
              <a:defRPr/>
            </a:pPr>
            <a:r>
              <a:rPr lang="en-US" sz="1000" baseline="30000" dirty="0">
                <a:latin typeface="+mj-lt"/>
              </a:rPr>
              <a:t>1</a:t>
            </a:r>
            <a:r>
              <a:rPr lang="en-US" sz="1000" dirty="0">
                <a:latin typeface="+mj-lt"/>
              </a:rPr>
              <a:t>  Environment Canada. “Raw Materials Substitution”</a:t>
            </a:r>
          </a:p>
          <a:p>
            <a:pPr>
              <a:defRPr/>
            </a:pPr>
            <a:r>
              <a:rPr lang="en-US" sz="1000" baseline="30000" dirty="0">
                <a:latin typeface="+mj-lt"/>
              </a:rPr>
              <a:t>2</a:t>
            </a:r>
            <a:r>
              <a:rPr lang="en-US" sz="1000" dirty="0">
                <a:latin typeface="+mj-lt"/>
              </a:rPr>
              <a:t>  UNEP. “PRE-SME Resource Kit”</a:t>
            </a:r>
          </a:p>
          <a:p>
            <a:pPr>
              <a:defRPr/>
            </a:pPr>
            <a:r>
              <a:rPr lang="en-US" sz="1000" baseline="30000" dirty="0">
                <a:latin typeface="+mj-lt"/>
              </a:rPr>
              <a:t>3</a:t>
            </a:r>
            <a:r>
              <a:rPr lang="en-US" sz="1000" dirty="0">
                <a:latin typeface="+mj-lt"/>
              </a:rPr>
              <a:t>  Armstrong. “Awards and Certifications”</a:t>
            </a:r>
          </a:p>
          <a:p>
            <a:pPr>
              <a:defRPr/>
            </a:pPr>
            <a:r>
              <a:rPr lang="en-US" sz="1000" baseline="30000" dirty="0">
                <a:latin typeface="+mj-lt"/>
              </a:rPr>
              <a:t>4</a:t>
            </a:r>
            <a:r>
              <a:rPr lang="en-US" sz="1000" dirty="0">
                <a:latin typeface="+mj-lt"/>
              </a:rPr>
              <a:t>  Zero Waste Network. “Success Stories: International Paper”</a:t>
            </a:r>
          </a:p>
        </p:txBody>
      </p:sp>
      <p:graphicFrame>
        <p:nvGraphicFramePr>
          <p:cNvPr id="7" name="Diagram 6"/>
          <p:cNvGraphicFramePr/>
          <p:nvPr/>
        </p:nvGraphicFramePr>
        <p:xfrm>
          <a:off x="304800" y="9906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155</a:t>
            </a:fld>
            <a:endParaRPr lang="en-US"/>
          </a:p>
        </p:txBody>
      </p:sp>
    </p:spTree>
  </p:cSld>
  <p:clrMapOvr>
    <a:masterClrMapping/>
  </p:clrMapOvr>
  <p:transition spd="med">
    <p:fade thruBlk="1"/>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0"/>
            <a:ext cx="8229600" cy="1143000"/>
          </a:xfrm>
        </p:spPr>
        <p:txBody>
          <a:bodyPr/>
          <a:lstStyle/>
          <a:p>
            <a:pPr eaLnBrk="1" hangingPunct="1"/>
            <a:r>
              <a:rPr lang="en-US" sz="3600" smtClean="0"/>
              <a:t>Air Quality Checklist</a:t>
            </a:r>
          </a:p>
        </p:txBody>
      </p:sp>
      <p:sp>
        <p:nvSpPr>
          <p:cNvPr id="15363" name="Content Placeholder 2"/>
          <p:cNvSpPr>
            <a:spLocks noGrp="1"/>
          </p:cNvSpPr>
          <p:nvPr>
            <p:ph idx="1"/>
          </p:nvPr>
        </p:nvSpPr>
        <p:spPr>
          <a:xfrm>
            <a:off x="381000" y="1143000"/>
            <a:ext cx="8229600" cy="4800600"/>
          </a:xfrm>
        </p:spPr>
        <p:txBody>
          <a:bodyPr>
            <a:normAutofit lnSpcReduction="10000"/>
          </a:bodyPr>
          <a:lstStyle/>
          <a:p>
            <a:pPr eaLnBrk="1" hangingPunct="1">
              <a:buFont typeface="Wingdings" pitchFamily="2" charset="2"/>
              <a:buChar char="ü"/>
            </a:pPr>
            <a:r>
              <a:rPr lang="en-US" sz="1600" b="1" dirty="0" smtClean="0"/>
              <a:t>Check</a:t>
            </a:r>
            <a:r>
              <a:rPr lang="en-US" sz="1600" dirty="0" smtClean="0"/>
              <a:t> federal, state and local emissions standards to see if you are in compliance with the most up to date versions.</a:t>
            </a:r>
          </a:p>
          <a:p>
            <a:pPr lvl="1" eaLnBrk="1" hangingPunct="1">
              <a:buFont typeface="Wingdings" pitchFamily="2" charset="2"/>
              <a:buChar char="ü"/>
            </a:pPr>
            <a:r>
              <a:rPr lang="en-US" sz="1400" dirty="0" smtClean="0"/>
              <a:t>Determine whether your state is the “control authority” for air permits on the </a:t>
            </a:r>
            <a:r>
              <a:rPr lang="en-US" sz="1400" dirty="0" smtClean="0">
                <a:hlinkClick r:id="rId3"/>
              </a:rPr>
              <a:t>EPA website</a:t>
            </a:r>
            <a:endParaRPr lang="en-US" sz="1400" dirty="0" smtClean="0"/>
          </a:p>
          <a:p>
            <a:pPr lvl="1" eaLnBrk="1" hangingPunct="1">
              <a:buFont typeface="Wingdings" pitchFamily="2" charset="2"/>
              <a:buChar char="ü"/>
            </a:pPr>
            <a:r>
              <a:rPr lang="en-US" sz="1400" dirty="0" smtClean="0"/>
              <a:t>Also check potential building codes, safety requirements, or customer expectations.</a:t>
            </a:r>
          </a:p>
          <a:p>
            <a:pPr eaLnBrk="1" hangingPunct="1">
              <a:buFont typeface="Wingdings" pitchFamily="2" charset="2"/>
              <a:buChar char="ü"/>
            </a:pPr>
            <a:r>
              <a:rPr lang="en-US" sz="1600" b="1" dirty="0" smtClean="0"/>
              <a:t>Investigate and implement </a:t>
            </a:r>
            <a:r>
              <a:rPr lang="en-US" sz="1600" dirty="0" smtClean="0"/>
              <a:t>improvements that would reduce or reclaim emissions and increase air quality.</a:t>
            </a:r>
          </a:p>
          <a:p>
            <a:pPr lvl="1" eaLnBrk="1" hangingPunct="1">
              <a:buFont typeface="Wingdings" pitchFamily="2" charset="2"/>
              <a:buChar char="ü"/>
            </a:pPr>
            <a:r>
              <a:rPr lang="en-US" sz="1400" dirty="0" smtClean="0"/>
              <a:t>Perform an air quality audit to inspect the total amount of pollutants and their source.</a:t>
            </a:r>
          </a:p>
          <a:p>
            <a:pPr lvl="1" eaLnBrk="1" hangingPunct="1">
              <a:buFont typeface="Wingdings" pitchFamily="2" charset="2"/>
              <a:buChar char="ü"/>
            </a:pPr>
            <a:r>
              <a:rPr lang="en-US" sz="1400" dirty="0" smtClean="0"/>
              <a:t>Identify any guides, information, or technologies specific to your industry.  Does your industry association have information on air quality?</a:t>
            </a:r>
          </a:p>
          <a:p>
            <a:pPr lvl="1" eaLnBrk="1" hangingPunct="1">
              <a:buFont typeface="Wingdings" pitchFamily="2" charset="2"/>
              <a:buChar char="ü"/>
            </a:pPr>
            <a:r>
              <a:rPr lang="en-US" sz="1400" dirty="0" smtClean="0"/>
              <a:t>The EPA has many </a:t>
            </a:r>
            <a:r>
              <a:rPr lang="en-US" sz="1400" dirty="0" smtClean="0">
                <a:hlinkClick r:id="rId4"/>
              </a:rPr>
              <a:t>calculators and tools </a:t>
            </a:r>
            <a:r>
              <a:rPr lang="en-US" sz="1400" dirty="0" smtClean="0"/>
              <a:t>to help choose the right pollution prevention method for your company.</a:t>
            </a:r>
          </a:p>
          <a:p>
            <a:pPr lvl="1" eaLnBrk="1" hangingPunct="1">
              <a:buFont typeface="Wingdings" pitchFamily="2" charset="2"/>
              <a:buChar char="ü"/>
            </a:pPr>
            <a:r>
              <a:rPr lang="en-US" sz="1400" dirty="0" smtClean="0"/>
              <a:t>Choose technology that can meet or exceed air quality standards in the Clean Air Act and for your source qualification (see permits page)</a:t>
            </a:r>
          </a:p>
          <a:p>
            <a:pPr lvl="1" eaLnBrk="1" hangingPunct="1">
              <a:buFont typeface="Wingdings" pitchFamily="2" charset="2"/>
              <a:buChar char="ü"/>
            </a:pPr>
            <a:r>
              <a:rPr lang="en-US" sz="1400" dirty="0" smtClean="0"/>
              <a:t>Conduct a cost analysis on any proposed efficiency measures.</a:t>
            </a:r>
          </a:p>
          <a:p>
            <a:pPr lvl="1" eaLnBrk="1" hangingPunct="1">
              <a:buFont typeface="Wingdings" pitchFamily="2" charset="2"/>
              <a:buChar char="ü"/>
            </a:pPr>
            <a:r>
              <a:rPr lang="en-US" sz="1400" dirty="0" smtClean="0"/>
              <a:t>Substitute chemical based solvents and cleaners for safer water based ones.</a:t>
            </a:r>
          </a:p>
          <a:p>
            <a:pPr eaLnBrk="1" hangingPunct="1">
              <a:buFont typeface="Wingdings" pitchFamily="2" charset="2"/>
              <a:buChar char="ü"/>
            </a:pPr>
            <a:r>
              <a:rPr lang="en-US" sz="1600" b="1" dirty="0" smtClean="0"/>
              <a:t>Review and publicize </a:t>
            </a:r>
            <a:r>
              <a:rPr lang="en-US" sz="1600" dirty="0" smtClean="0"/>
              <a:t>emissions reductions.</a:t>
            </a:r>
          </a:p>
          <a:p>
            <a:pPr lvl="1" eaLnBrk="1" hangingPunct="1">
              <a:buFont typeface="Wingdings" pitchFamily="2" charset="2"/>
              <a:buChar char="ü"/>
            </a:pPr>
            <a:r>
              <a:rPr lang="en-US" sz="1400" dirty="0" smtClean="0"/>
              <a:t>Check your state’s law to see if additional permits can be sold to offset costs or even make a profit.</a:t>
            </a:r>
          </a:p>
          <a:p>
            <a:pPr eaLnBrk="1" hangingPunct="1">
              <a:buFont typeface="Wingdings" pitchFamily="2" charset="2"/>
              <a:buChar char="ü"/>
            </a:pPr>
            <a:r>
              <a:rPr lang="en-US" sz="1600" b="1" dirty="0" smtClean="0"/>
              <a:t>Repeat.</a:t>
            </a:r>
            <a:r>
              <a:rPr lang="en-US" sz="1600" dirty="0" smtClean="0"/>
              <a:t>  </a:t>
            </a:r>
            <a:r>
              <a:rPr lang="en-US" sz="1400" dirty="0" smtClean="0"/>
              <a:t>The more improvements made, the happier the shareholders and customers will be.</a:t>
            </a:r>
          </a:p>
        </p:txBody>
      </p:sp>
      <p:pic>
        <p:nvPicPr>
          <p:cNvPr id="15364" name="Picture 1" descr="C:\Documents and Settings\Morgan Barr\Local Settings\Temporary Internet Files\Content.IE5\0KUJTW0W\MCj04315850000[1].png"/>
          <p:cNvPicPr>
            <a:picLocks noChangeAspect="1" noChangeArrowheads="1"/>
          </p:cNvPicPr>
          <p:nvPr/>
        </p:nvPicPr>
        <p:blipFill>
          <a:blip r:embed="rId5" cstate="print"/>
          <a:srcRect/>
          <a:stretch>
            <a:fillRect/>
          </a:stretch>
        </p:blipFill>
        <p:spPr bwMode="auto">
          <a:xfrm>
            <a:off x="7162800" y="0"/>
            <a:ext cx="1219200" cy="1219200"/>
          </a:xfrm>
          <a:prstGeom prst="rect">
            <a:avLst/>
          </a:prstGeom>
          <a:noFill/>
          <a:ln w="9525">
            <a:noFill/>
            <a:miter lim="800000"/>
            <a:headEnd/>
            <a:tailEnd/>
          </a:ln>
        </p:spPr>
      </p:pic>
      <p:sp>
        <p:nvSpPr>
          <p:cNvPr id="7" name="TextBox 6"/>
          <p:cNvSpPr txBox="1"/>
          <p:nvPr/>
        </p:nvSpPr>
        <p:spPr>
          <a:xfrm>
            <a:off x="304800" y="6096000"/>
            <a:ext cx="4648200" cy="707886"/>
          </a:xfrm>
          <a:prstGeom prst="rect">
            <a:avLst/>
          </a:prstGeom>
          <a:noFill/>
        </p:spPr>
        <p:txBody>
          <a:bodyPr wrap="square">
            <a:spAutoFit/>
          </a:bodyPr>
          <a:lstStyle/>
          <a:p>
            <a:pPr>
              <a:defRPr/>
            </a:pPr>
            <a:r>
              <a:rPr lang="en-US" sz="1000" baseline="30000" dirty="0">
                <a:latin typeface="+mj-lt"/>
              </a:rPr>
              <a:t>1</a:t>
            </a:r>
            <a:r>
              <a:rPr lang="en-US" sz="1000" dirty="0">
                <a:latin typeface="+mj-lt"/>
              </a:rPr>
              <a:t> EPA, “The Plain English Guide to the Clean Air Act”</a:t>
            </a:r>
          </a:p>
          <a:p>
            <a:pPr>
              <a:defRPr/>
            </a:pPr>
            <a:r>
              <a:rPr lang="en-US" sz="1000" baseline="30000" dirty="0">
                <a:latin typeface="+mj-lt"/>
              </a:rPr>
              <a:t>2</a:t>
            </a:r>
            <a:r>
              <a:rPr lang="en-US" sz="1000" dirty="0">
                <a:latin typeface="+mj-lt"/>
              </a:rPr>
              <a:t>“Taking Toxins out of the Air.” </a:t>
            </a:r>
            <a:r>
              <a:rPr lang="en-US" sz="1000" dirty="0" smtClean="0">
                <a:latin typeface="+mj-lt"/>
              </a:rPr>
              <a:t>EPA</a:t>
            </a:r>
          </a:p>
          <a:p>
            <a:pPr>
              <a:defRPr/>
            </a:pPr>
            <a:r>
              <a:rPr lang="en-US" sz="1000" baseline="30000" dirty="0" smtClean="0">
                <a:latin typeface="+mj-lt"/>
              </a:rPr>
              <a:t>3</a:t>
            </a:r>
            <a:r>
              <a:rPr lang="en-US" sz="1000" dirty="0" smtClean="0">
                <a:latin typeface="+mj-lt"/>
              </a:rPr>
              <a:t> EPA, “What are the Six Common Air Pollutants?”</a:t>
            </a:r>
          </a:p>
          <a:p>
            <a:pPr>
              <a:defRPr/>
            </a:pPr>
            <a:r>
              <a:rPr lang="en-US" sz="1000" baseline="30000" dirty="0" smtClean="0">
                <a:latin typeface="+mj-lt"/>
              </a:rPr>
              <a:t>4</a:t>
            </a:r>
            <a:r>
              <a:rPr lang="en-US" sz="1000" dirty="0" smtClean="0">
                <a:latin typeface="+mj-lt"/>
              </a:rPr>
              <a:t> “Volatile Organic Compounds” EPA</a:t>
            </a:r>
          </a:p>
        </p:txBody>
      </p:sp>
      <p:sp>
        <p:nvSpPr>
          <p:cNvPr id="9" name="Right Arrow 8">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156</a:t>
            </a:fld>
            <a:endParaRPr lang="en-US"/>
          </a:p>
        </p:txBody>
      </p:sp>
    </p:spTree>
  </p:cSld>
  <p:clrMapOvr>
    <a:masterClrMapping/>
  </p:clrMapOvr>
  <p:transition spd="med">
    <p:fade thruBlk="1"/>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0"/>
            <a:ext cx="8229600" cy="1143000"/>
          </a:xfrm>
        </p:spPr>
        <p:txBody>
          <a:bodyPr/>
          <a:lstStyle/>
          <a:p>
            <a:pPr eaLnBrk="1" hangingPunct="1"/>
            <a:r>
              <a:rPr lang="en-US" smtClean="0"/>
              <a:t>Where to go for help</a:t>
            </a:r>
          </a:p>
        </p:txBody>
      </p:sp>
      <p:sp>
        <p:nvSpPr>
          <p:cNvPr id="12291" name="Content Placeholder 2"/>
          <p:cNvSpPr>
            <a:spLocks noGrp="1"/>
          </p:cNvSpPr>
          <p:nvPr>
            <p:ph idx="1"/>
          </p:nvPr>
        </p:nvSpPr>
        <p:spPr>
          <a:xfrm>
            <a:off x="457200" y="1143000"/>
            <a:ext cx="8001000" cy="3505200"/>
          </a:xfrm>
        </p:spPr>
        <p:txBody>
          <a:bodyPr rtlCol="0">
            <a:normAutofit/>
          </a:bodyPr>
          <a:lstStyle/>
          <a:p>
            <a:pPr eaLnBrk="1" fontAlgn="auto" hangingPunct="1">
              <a:spcAft>
                <a:spcPts val="600"/>
              </a:spcAft>
              <a:buFont typeface="Arial" pitchFamily="34" charset="0"/>
              <a:buChar char="•"/>
              <a:defRPr/>
            </a:pPr>
            <a:r>
              <a:rPr lang="en-US" sz="1900" dirty="0" smtClean="0"/>
              <a:t>EPA air </a:t>
            </a:r>
            <a:r>
              <a:rPr lang="en-US" sz="1900" dirty="0" smtClean="0">
                <a:hlinkClick r:id="rId3"/>
              </a:rPr>
              <a:t>website</a:t>
            </a:r>
            <a:r>
              <a:rPr lang="en-US" sz="1900" dirty="0" smtClean="0"/>
              <a:t>, including their </a:t>
            </a:r>
            <a:r>
              <a:rPr lang="en-US" sz="1900" dirty="0" smtClean="0">
                <a:hlinkClick r:id="rId4"/>
              </a:rPr>
              <a:t>web training</a:t>
            </a:r>
            <a:r>
              <a:rPr lang="en-US" sz="1900" dirty="0" smtClean="0"/>
              <a:t> and </a:t>
            </a:r>
            <a:r>
              <a:rPr lang="en-US" sz="1900" dirty="0" smtClean="0">
                <a:hlinkClick r:id="rId5"/>
              </a:rPr>
              <a:t>The Plain English Guide to the Clean Air Act</a:t>
            </a:r>
            <a:r>
              <a:rPr lang="en-US" sz="1900" dirty="0" smtClean="0"/>
              <a:t>.</a:t>
            </a:r>
          </a:p>
          <a:p>
            <a:pPr eaLnBrk="1" fontAlgn="auto" hangingPunct="1">
              <a:spcAft>
                <a:spcPts val="600"/>
              </a:spcAft>
              <a:buFont typeface="Arial" pitchFamily="34" charset="0"/>
              <a:buChar char="•"/>
              <a:defRPr/>
            </a:pPr>
            <a:r>
              <a:rPr lang="en-US" sz="1900" dirty="0" smtClean="0">
                <a:hlinkClick r:id="rId6"/>
              </a:rPr>
              <a:t>The National Association of Clean Air Agencies </a:t>
            </a:r>
            <a:r>
              <a:rPr lang="en-US" sz="1900" dirty="0" smtClean="0"/>
              <a:t>(For state-specific information)</a:t>
            </a:r>
          </a:p>
          <a:p>
            <a:pPr eaLnBrk="1" fontAlgn="auto" hangingPunct="1">
              <a:spcAft>
                <a:spcPts val="600"/>
              </a:spcAft>
              <a:buFont typeface="Arial" pitchFamily="34" charset="0"/>
              <a:buChar char="•"/>
              <a:defRPr/>
            </a:pPr>
            <a:r>
              <a:rPr lang="en-US" sz="1900" dirty="0" smtClean="0"/>
              <a:t>Local Universities (Such as MIT’s </a:t>
            </a:r>
            <a:r>
              <a:rPr lang="en-US" sz="1900" dirty="0" smtClean="0">
                <a:hlinkClick r:id="rId7"/>
              </a:rPr>
              <a:t>lecture</a:t>
            </a:r>
            <a:r>
              <a:rPr lang="en-US" sz="1900" dirty="0" smtClean="0"/>
              <a:t> </a:t>
            </a:r>
            <a:r>
              <a:rPr lang="en-US" sz="1900" dirty="0" smtClean="0">
                <a:hlinkClick r:id="rId8"/>
              </a:rPr>
              <a:t>program</a:t>
            </a:r>
            <a:r>
              <a:rPr lang="en-US" sz="1900" dirty="0" smtClean="0"/>
              <a:t>)</a:t>
            </a:r>
            <a:endParaRPr lang="en-US" sz="1900" baseline="30000" dirty="0" smtClean="0"/>
          </a:p>
          <a:p>
            <a:pPr eaLnBrk="1" fontAlgn="auto" hangingPunct="1">
              <a:spcAft>
                <a:spcPts val="600"/>
              </a:spcAft>
              <a:buFont typeface="Arial" pitchFamily="34" charset="0"/>
              <a:buChar char="•"/>
              <a:defRPr/>
            </a:pPr>
            <a:r>
              <a:rPr lang="en-US" sz="1900" dirty="0" smtClean="0">
                <a:hlinkClick r:id="rId9"/>
              </a:rPr>
              <a:t>Air Pollution Control Technology Center</a:t>
            </a:r>
            <a:r>
              <a:rPr lang="en-US" sz="1900" dirty="0" smtClean="0"/>
              <a:t> (Tips for which technologies can help improve air quality)</a:t>
            </a:r>
          </a:p>
          <a:p>
            <a:pPr eaLnBrk="1" fontAlgn="auto" hangingPunct="1">
              <a:spcAft>
                <a:spcPts val="600"/>
              </a:spcAft>
              <a:buFont typeface="Arial" pitchFamily="34" charset="0"/>
              <a:buChar char="•"/>
              <a:defRPr/>
            </a:pPr>
            <a:r>
              <a:rPr lang="en-US" sz="1900" dirty="0" smtClean="0"/>
              <a:t>The Occupational Safety and Health Administration’s </a:t>
            </a:r>
            <a:r>
              <a:rPr lang="en-US" sz="1900" dirty="0" smtClean="0">
                <a:hlinkClick r:id="rId10"/>
              </a:rPr>
              <a:t>Indoor Air Quality in Commercial and Institutional Buildings </a:t>
            </a:r>
            <a:r>
              <a:rPr lang="en-US" sz="1900" dirty="0" smtClean="0"/>
              <a:t>Publication</a:t>
            </a:r>
          </a:p>
        </p:txBody>
      </p:sp>
      <p:graphicFrame>
        <p:nvGraphicFramePr>
          <p:cNvPr id="6" name="Diagram 5"/>
          <p:cNvGraphicFramePr/>
          <p:nvPr/>
        </p:nvGraphicFramePr>
        <p:xfrm>
          <a:off x="1752600" y="4572000"/>
          <a:ext cx="3962400" cy="2082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6389" name="Picture 2" descr="C:\Users\Morgan\AppData\Local\Microsoft\Windows\Temporary Internet Files\Content.IE5\P8TQ053Y\MC900432556[1].png"/>
          <p:cNvPicPr>
            <a:picLocks noChangeAspect="1" noChangeArrowheads="1"/>
          </p:cNvPicPr>
          <p:nvPr/>
        </p:nvPicPr>
        <p:blipFill>
          <a:blip r:embed="rId16" cstate="print"/>
          <a:srcRect/>
          <a:stretch>
            <a:fillRect/>
          </a:stretch>
        </p:blipFill>
        <p:spPr bwMode="auto">
          <a:xfrm>
            <a:off x="7010400" y="0"/>
            <a:ext cx="1066800" cy="1066800"/>
          </a:xfrm>
          <a:prstGeom prst="rect">
            <a:avLst/>
          </a:prstGeom>
          <a:noFill/>
          <a:ln w="9525">
            <a:noFill/>
            <a:miter lim="800000"/>
            <a:headEnd/>
            <a:tailEnd/>
          </a:ln>
        </p:spPr>
      </p:pic>
      <p:sp>
        <p:nvSpPr>
          <p:cNvPr id="10" name="Right Arrow 9">
            <a:hlinkClick r:id="rId17"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1" name="Picture 9" descr="House.png">
            <a:hlinkClick r:id="rId18" action="ppaction://hlinksldjump"/>
          </p:cNvPr>
          <p:cNvPicPr>
            <a:picLocks noChangeAspect="1"/>
          </p:cNvPicPr>
          <p:nvPr/>
        </p:nvPicPr>
        <p:blipFill>
          <a:blip r:embed="rId19" cstate="print"/>
          <a:srcRect/>
          <a:stretch>
            <a:fillRect/>
          </a:stretch>
        </p:blipFill>
        <p:spPr bwMode="auto">
          <a:xfrm>
            <a:off x="8229600" y="6400800"/>
            <a:ext cx="431800" cy="3651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197B56AA-1A1D-44A6-9AFD-24AEBEFDBFF0}" type="slidenum">
              <a:rPr lang="en-US" smtClean="0"/>
              <a:pPr/>
              <a:t>157</a:t>
            </a:fld>
            <a:endParaRPr lang="en-US"/>
          </a:p>
        </p:txBody>
      </p:sp>
    </p:spTree>
  </p:cSld>
  <p:clrMapOvr>
    <a:masterClrMapping/>
  </p:clrMapOvr>
  <p:transition spd="med">
    <p:fade thruBlk="1"/>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0"/>
            <a:ext cx="8229600" cy="1143000"/>
          </a:xfrm>
        </p:spPr>
        <p:txBody>
          <a:bodyPr/>
          <a:lstStyle/>
          <a:p>
            <a:pPr eaLnBrk="1" hangingPunct="1"/>
            <a:r>
              <a:rPr lang="en-US" sz="4800" smtClean="0"/>
              <a:t>Packaging</a:t>
            </a:r>
          </a:p>
        </p:txBody>
      </p:sp>
      <p:sp>
        <p:nvSpPr>
          <p:cNvPr id="2051" name="Content Placeholder 2"/>
          <p:cNvSpPr>
            <a:spLocks noGrp="1"/>
          </p:cNvSpPr>
          <p:nvPr>
            <p:ph idx="1"/>
          </p:nvPr>
        </p:nvSpPr>
        <p:spPr>
          <a:xfrm>
            <a:off x="457200" y="1371600"/>
            <a:ext cx="4800600" cy="4800600"/>
          </a:xfrm>
        </p:spPr>
        <p:txBody>
          <a:bodyPr rtlCol="0">
            <a:normAutofit fontScale="85000" lnSpcReduction="20000"/>
          </a:bodyPr>
          <a:lstStyle/>
          <a:p>
            <a:pPr eaLnBrk="1" fontAlgn="auto" hangingPunct="1">
              <a:spcAft>
                <a:spcPts val="1200"/>
              </a:spcAft>
              <a:buFont typeface="Arial" pitchFamily="34" charset="0"/>
              <a:buChar char="•"/>
              <a:defRPr/>
            </a:pPr>
            <a:r>
              <a:rPr lang="en-US" sz="2200" dirty="0" smtClean="0"/>
              <a:t>Packaging can be an important source of cost savings for a company as well as a source of unnecessary waste.</a:t>
            </a:r>
          </a:p>
          <a:p>
            <a:pPr eaLnBrk="1" fontAlgn="auto" hangingPunct="1">
              <a:spcAft>
                <a:spcPts val="1200"/>
              </a:spcAft>
              <a:buFont typeface="Arial" pitchFamily="34" charset="0"/>
              <a:buChar char="•"/>
              <a:defRPr/>
            </a:pPr>
            <a:r>
              <a:rPr lang="en-US" sz="2200" dirty="0" smtClean="0"/>
              <a:t>Packaging is also a visible representation of your company to your customers and can affect the company’s reputation. </a:t>
            </a:r>
          </a:p>
          <a:p>
            <a:pPr eaLnBrk="1" fontAlgn="auto" hangingPunct="1">
              <a:spcAft>
                <a:spcPts val="1200"/>
              </a:spcAft>
              <a:buFont typeface="Arial" pitchFamily="34" charset="0"/>
              <a:buChar char="•"/>
              <a:defRPr/>
            </a:pPr>
            <a:r>
              <a:rPr lang="en-US" sz="2200" dirty="0" smtClean="0"/>
              <a:t>The role of packaging is to protect and promote the product, provide information on the product, enable convenient transportation of the product, and allow for efficient handling of the product. Sustainable packaging deals with how to do this with minimal materials and environmental impacts.</a:t>
            </a:r>
            <a:r>
              <a:rPr lang="en-US" sz="2400" baseline="30000" dirty="0" smtClean="0"/>
              <a:t> 1</a:t>
            </a:r>
            <a:endParaRPr lang="en-US" sz="2200" dirty="0" smtClean="0"/>
          </a:p>
          <a:p>
            <a:pPr eaLnBrk="1" fontAlgn="auto" hangingPunct="1">
              <a:spcAft>
                <a:spcPts val="0"/>
              </a:spcAft>
              <a:buFont typeface="Arial" pitchFamily="34" charset="0"/>
              <a:buChar char="•"/>
              <a:defRPr/>
            </a:pPr>
            <a:endParaRPr lang="en-US" sz="2200" dirty="0" smtClean="0"/>
          </a:p>
        </p:txBody>
      </p:sp>
      <p:pic>
        <p:nvPicPr>
          <p:cNvPr id="3076" name="Picture 2" descr="C:\Documents and Settings\Morgan Barr\My Documents\My Pictures\Microsoft Clip Organizer\in00534_.wmf"/>
          <p:cNvPicPr>
            <a:picLocks noChangeAspect="1" noChangeArrowheads="1"/>
          </p:cNvPicPr>
          <p:nvPr/>
        </p:nvPicPr>
        <p:blipFill>
          <a:blip r:embed="rId3" cstate="print"/>
          <a:srcRect/>
          <a:stretch>
            <a:fillRect/>
          </a:stretch>
        </p:blipFill>
        <p:spPr bwMode="auto">
          <a:xfrm>
            <a:off x="6931025" y="76200"/>
            <a:ext cx="1212850" cy="1219200"/>
          </a:xfrm>
          <a:prstGeom prst="rect">
            <a:avLst/>
          </a:prstGeom>
          <a:noFill/>
          <a:ln w="9525">
            <a:noFill/>
            <a:miter lim="800000"/>
            <a:headEnd/>
            <a:tailEnd/>
          </a:ln>
        </p:spPr>
      </p:pic>
      <p:sp>
        <p:nvSpPr>
          <p:cNvPr id="3077" name="TextBox 5"/>
          <p:cNvSpPr txBox="1">
            <a:spLocks noChangeArrowheads="1"/>
          </p:cNvSpPr>
          <p:nvPr/>
        </p:nvSpPr>
        <p:spPr bwMode="auto">
          <a:xfrm>
            <a:off x="304800" y="6172200"/>
            <a:ext cx="8229600" cy="554038"/>
          </a:xfrm>
          <a:prstGeom prst="rect">
            <a:avLst/>
          </a:prstGeom>
          <a:noFill/>
          <a:ln w="9525">
            <a:noFill/>
            <a:miter lim="800000"/>
            <a:headEnd/>
            <a:tailEnd/>
          </a:ln>
        </p:spPr>
        <p:txBody>
          <a:bodyPr>
            <a:spAutoFit/>
          </a:bodyPr>
          <a:lstStyle/>
          <a:p>
            <a:pPr marL="228600" indent="-228600"/>
            <a:r>
              <a:rPr lang="en-US" sz="1000" baseline="30000">
                <a:solidFill>
                  <a:srgbClr val="000000"/>
                </a:solidFill>
                <a:latin typeface="Calibri" pitchFamily="34" charset="0"/>
              </a:rPr>
              <a:t>1</a:t>
            </a:r>
            <a:r>
              <a:rPr lang="en-US" sz="1000">
                <a:solidFill>
                  <a:srgbClr val="000000"/>
                </a:solidFill>
                <a:latin typeface="Calibri" pitchFamily="34" charset="0"/>
              </a:rPr>
              <a:t>:Global Packaging Forum. ‘The Global Language of Packaging and Sustainability’</a:t>
            </a:r>
          </a:p>
          <a:p>
            <a:pPr marL="228600" indent="-228600"/>
            <a:r>
              <a:rPr lang="en-US" sz="1000" baseline="30000">
                <a:solidFill>
                  <a:srgbClr val="000000"/>
                </a:solidFill>
                <a:latin typeface="Calibri" pitchFamily="34" charset="0"/>
              </a:rPr>
              <a:t>2 </a:t>
            </a:r>
            <a:r>
              <a:rPr lang="en-US" sz="1000">
                <a:solidFill>
                  <a:srgbClr val="000000"/>
                </a:solidFill>
                <a:latin typeface="Calibri" pitchFamily="34" charset="0"/>
              </a:rPr>
              <a:t> EPA Product Stewardship – Packaging</a:t>
            </a:r>
          </a:p>
          <a:p>
            <a:pPr marL="228600" indent="-228600"/>
            <a:r>
              <a:rPr lang="en-US" sz="1000" baseline="30000">
                <a:solidFill>
                  <a:srgbClr val="000000"/>
                </a:solidFill>
                <a:latin typeface="Calibri" pitchFamily="34" charset="0"/>
              </a:rPr>
              <a:t>3</a:t>
            </a:r>
            <a:r>
              <a:rPr lang="en-US" sz="1000">
                <a:solidFill>
                  <a:srgbClr val="000000"/>
                </a:solidFill>
                <a:latin typeface="Calibri" pitchFamily="34" charset="0"/>
              </a:rPr>
              <a:t> EPA“Opportunities to Reduce Greenhouse Gas Emissions through Materials and Land Management Practices”</a:t>
            </a:r>
          </a:p>
        </p:txBody>
      </p:sp>
      <p:sp>
        <p:nvSpPr>
          <p:cNvPr id="8" name="Rounded Rectangle 7"/>
          <p:cNvSpPr/>
          <p:nvPr/>
        </p:nvSpPr>
        <p:spPr>
          <a:xfrm>
            <a:off x="5791200" y="1447800"/>
            <a:ext cx="3048000" cy="41148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pitchFamily="34" charset="0"/>
              <a:buChar char="•"/>
              <a:defRPr/>
            </a:pPr>
            <a:r>
              <a:rPr lang="en-US" sz="1600" dirty="0">
                <a:solidFill>
                  <a:prstClr val="white"/>
                </a:solidFill>
              </a:rPr>
              <a:t>In most parts of the developed world, packaging constitutes as much as one-third of the non-industrial solid waste stream.</a:t>
            </a:r>
            <a:r>
              <a:rPr lang="en-US" sz="1600" baseline="30000" dirty="0">
                <a:solidFill>
                  <a:prstClr val="white"/>
                </a:solidFill>
              </a:rPr>
              <a:t> 2 </a:t>
            </a:r>
            <a:endParaRPr lang="en-US" sz="1600" dirty="0">
              <a:solidFill>
                <a:prstClr val="white"/>
              </a:solidFill>
            </a:endParaRPr>
          </a:p>
          <a:p>
            <a:pPr fontAlgn="auto">
              <a:spcBef>
                <a:spcPts val="0"/>
              </a:spcBef>
              <a:spcAft>
                <a:spcPts val="1200"/>
              </a:spcAft>
              <a:buFont typeface="Arial" pitchFamily="34" charset="0"/>
              <a:buChar char="•"/>
              <a:defRPr/>
            </a:pPr>
            <a:r>
              <a:rPr lang="en-US" sz="1600" dirty="0">
                <a:solidFill>
                  <a:prstClr val="white"/>
                </a:solidFill>
              </a:rPr>
              <a:t>An EPA study estimated that reducing the use of packaging in the U.S. by 50% could potentially reduce total U.S. greenhouse gas emissions by up to 105 million metric tons (CO</a:t>
            </a:r>
            <a:r>
              <a:rPr lang="en-US" sz="1600" baseline="-25000" dirty="0">
                <a:solidFill>
                  <a:prstClr val="white"/>
                </a:solidFill>
              </a:rPr>
              <a:t>2 </a:t>
            </a:r>
            <a:r>
              <a:rPr lang="en-US" sz="1600" dirty="0">
                <a:solidFill>
                  <a:prstClr val="white"/>
                </a:solidFill>
              </a:rPr>
              <a:t> equivalent) a year.</a:t>
            </a:r>
            <a:r>
              <a:rPr lang="en-US" sz="1600" baseline="30000" dirty="0">
                <a:solidFill>
                  <a:prstClr val="white"/>
                </a:solidFill>
              </a:rPr>
              <a:t> 3 </a:t>
            </a:r>
            <a:endParaRPr lang="en-US" sz="1600" dirty="0">
              <a:solidFill>
                <a:prstClr val="white"/>
              </a:solidFill>
            </a:endParaRPr>
          </a:p>
        </p:txBody>
      </p:sp>
      <p:sp>
        <p:nvSpPr>
          <p:cNvPr id="7" name="Right Arrow 6">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158</a:t>
            </a:fld>
            <a:endParaRPr lang="en-US"/>
          </a:p>
        </p:txBody>
      </p:sp>
    </p:spTree>
  </p:cSld>
  <p:clrMapOvr>
    <a:masterClrMapping/>
  </p:clrMapOvr>
  <p:transition spd="med">
    <p:fade thruBlk="1"/>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pPr eaLnBrk="1" hangingPunct="1"/>
            <a:r>
              <a:rPr lang="en-US" sz="4000" smtClean="0"/>
              <a:t>Sustainable Packaging</a:t>
            </a:r>
          </a:p>
        </p:txBody>
      </p:sp>
      <p:graphicFrame>
        <p:nvGraphicFramePr>
          <p:cNvPr id="8" name="Content Placeholder 7"/>
          <p:cNvGraphicFramePr>
            <a:graphicFrameLocks noGrp="1"/>
          </p:cNvGraphicFramePr>
          <p:nvPr>
            <p:ph idx="1"/>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81000" y="6400800"/>
            <a:ext cx="4360863" cy="254000"/>
          </a:xfrm>
          <a:prstGeom prst="rect">
            <a:avLst/>
          </a:prstGeom>
          <a:noFill/>
        </p:spPr>
        <p:txBody>
          <a:bodyPr wrap="none">
            <a:spAutoFit/>
          </a:bodyPr>
          <a:lstStyle/>
          <a:p>
            <a:pPr fontAlgn="auto">
              <a:spcBef>
                <a:spcPts val="0"/>
              </a:spcBef>
              <a:spcAft>
                <a:spcPts val="0"/>
              </a:spcAft>
              <a:defRPr/>
            </a:pPr>
            <a:r>
              <a:rPr lang="en-US" sz="1050" baseline="30000" dirty="0">
                <a:solidFill>
                  <a:prstClr val="black"/>
                </a:solidFill>
                <a:latin typeface="Calibri" pitchFamily="34" charset="0"/>
                <a:cs typeface="+mn-cs"/>
              </a:rPr>
              <a:t>1 </a:t>
            </a:r>
            <a:r>
              <a:rPr lang="en-US" sz="1050" dirty="0">
                <a:solidFill>
                  <a:prstClr val="black"/>
                </a:solidFill>
                <a:latin typeface="+mn-lt"/>
                <a:cs typeface="+mn-cs"/>
              </a:rPr>
              <a:t>Sustainable Packaging Coalition. ‘What is sustainable packaging?’</a:t>
            </a:r>
          </a:p>
        </p:txBody>
      </p:sp>
      <p:pic>
        <p:nvPicPr>
          <p:cNvPr id="4101" name="Picture 2" descr="C:\Documents and Settings\Emily Conner\Local Settings\Temporary Internet Files\Content.IE5\86UMYS5C\MC900323577[1].wmf"/>
          <p:cNvPicPr>
            <a:picLocks noChangeAspect="1" noChangeArrowheads="1"/>
          </p:cNvPicPr>
          <p:nvPr/>
        </p:nvPicPr>
        <p:blipFill>
          <a:blip r:embed="rId7" cstate="print"/>
          <a:srcRect/>
          <a:stretch>
            <a:fillRect/>
          </a:stretch>
        </p:blipFill>
        <p:spPr bwMode="auto">
          <a:xfrm>
            <a:off x="7696200" y="152400"/>
            <a:ext cx="1044575" cy="1046163"/>
          </a:xfrm>
          <a:prstGeom prst="rect">
            <a:avLst/>
          </a:prstGeom>
          <a:noFill/>
          <a:ln w="9525">
            <a:noFill/>
            <a:miter lim="800000"/>
            <a:headEnd/>
            <a:tailEnd/>
          </a:ln>
        </p:spPr>
      </p:pic>
      <p:sp>
        <p:nvSpPr>
          <p:cNvPr id="6" name="Right Arrow 5">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159</a:t>
            </a:fld>
            <a:endParaRPr lang="en-US"/>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Your Green(</a:t>
            </a:r>
            <a:r>
              <a:rPr lang="en-US" dirty="0" err="1" smtClean="0"/>
              <a:t>er</a:t>
            </a:r>
            <a:r>
              <a:rPr lang="en-US" dirty="0" smtClean="0"/>
              <a:t>) Product</a:t>
            </a:r>
            <a:endParaRPr lang="en-US" dirty="0"/>
          </a:p>
        </p:txBody>
      </p:sp>
      <p:sp>
        <p:nvSpPr>
          <p:cNvPr id="3" name="Content Placeholder 2"/>
          <p:cNvSpPr>
            <a:spLocks noGrp="1"/>
          </p:cNvSpPr>
          <p:nvPr>
            <p:ph idx="1"/>
          </p:nvPr>
        </p:nvSpPr>
        <p:spPr>
          <a:xfrm>
            <a:off x="457200" y="1219200"/>
            <a:ext cx="6019800" cy="5105400"/>
          </a:xfrm>
        </p:spPr>
        <p:txBody>
          <a:bodyPr>
            <a:normAutofit fontScale="55000" lnSpcReduction="20000"/>
          </a:bodyPr>
          <a:lstStyle/>
          <a:p>
            <a:pPr>
              <a:spcAft>
                <a:spcPts val="600"/>
              </a:spcAft>
            </a:pPr>
            <a:r>
              <a:rPr lang="en-US" dirty="0" smtClean="0"/>
              <a:t>All advertisements and labels referring to green aspects of your product or package must be </a:t>
            </a:r>
            <a:r>
              <a:rPr lang="en-US" dirty="0" smtClean="0">
                <a:solidFill>
                  <a:schemeClr val="accent5"/>
                </a:solidFill>
              </a:rPr>
              <a:t>truthful, non-misleading, and backed up with competent and reliable evidence</a:t>
            </a:r>
            <a:r>
              <a:rPr lang="en-US" dirty="0" smtClean="0"/>
              <a:t>.</a:t>
            </a:r>
            <a:r>
              <a:rPr lang="en-US" baseline="30000" dirty="0" smtClean="0"/>
              <a:t>1</a:t>
            </a:r>
            <a:endParaRPr lang="en-US" dirty="0" smtClean="0"/>
          </a:p>
          <a:p>
            <a:pPr>
              <a:spcAft>
                <a:spcPts val="600"/>
              </a:spcAft>
            </a:pPr>
            <a:r>
              <a:rPr lang="en-US" dirty="0" smtClean="0"/>
              <a:t>You must possess substantiation for every meaning that buyers – both downstream corporate purchasers and ultimate individual consumers – reasonably take away.</a:t>
            </a:r>
          </a:p>
          <a:p>
            <a:pPr>
              <a:spcAft>
                <a:spcPts val="600"/>
              </a:spcAft>
            </a:pPr>
            <a:r>
              <a:rPr lang="en-US" dirty="0" smtClean="0"/>
              <a:t>You should avoid vague claims. Specific claims tend to be easier to substantiate</a:t>
            </a:r>
          </a:p>
          <a:p>
            <a:pPr lvl="1">
              <a:spcAft>
                <a:spcPts val="600"/>
              </a:spcAft>
            </a:pPr>
            <a:r>
              <a:rPr lang="en-US" dirty="0" smtClean="0"/>
              <a:t>The Federal Trade Commission’s (FTC) guidance for industry on making non-deceptive green claims is found at Part 260 of Title 16 of the Code of Federal Regulations, and available online at </a:t>
            </a:r>
            <a:r>
              <a:rPr lang="en-US" dirty="0" smtClean="0">
                <a:hlinkClick r:id="rId2"/>
              </a:rPr>
              <a:t>www.ftc.gov/green</a:t>
            </a:r>
            <a:r>
              <a:rPr lang="en-US" dirty="0" smtClean="0"/>
              <a:t>.  It features numerous examples of how to make truthful, non-misleading claims.</a:t>
            </a:r>
          </a:p>
          <a:p>
            <a:pPr lvl="1">
              <a:spcAft>
                <a:spcPts val="600"/>
              </a:spcAft>
            </a:pPr>
            <a:r>
              <a:rPr lang="en-US" dirty="0" smtClean="0"/>
              <a:t>The FTC is currently reviewing those guidelines.  The latest announcements about the review process and proposed changes to the guides also can be found online at the link above.</a:t>
            </a:r>
            <a:endParaRPr lang="en-US" dirty="0"/>
          </a:p>
        </p:txBody>
      </p:sp>
      <p:pic>
        <p:nvPicPr>
          <p:cNvPr id="1029" name="Picture 5" descr="C:\Documents and Settings\Morgan Barr\Local Settings\Temporary Internet Files\Content.IE5\3TK9XREN\MC900331696[1].wmf"/>
          <p:cNvPicPr>
            <a:picLocks noChangeAspect="1" noChangeArrowheads="1"/>
          </p:cNvPicPr>
          <p:nvPr/>
        </p:nvPicPr>
        <p:blipFill>
          <a:blip r:embed="rId3" cstate="print"/>
          <a:srcRect/>
          <a:stretch>
            <a:fillRect/>
          </a:stretch>
        </p:blipFill>
        <p:spPr bwMode="auto">
          <a:xfrm>
            <a:off x="7315200" y="1295400"/>
            <a:ext cx="1569267" cy="1788059"/>
          </a:xfrm>
          <a:prstGeom prst="rect">
            <a:avLst/>
          </a:prstGeom>
          <a:noFill/>
        </p:spPr>
      </p:pic>
      <p:sp>
        <p:nvSpPr>
          <p:cNvPr id="8" name="TextBox 7"/>
          <p:cNvSpPr txBox="1"/>
          <p:nvPr/>
        </p:nvSpPr>
        <p:spPr>
          <a:xfrm>
            <a:off x="152400" y="6400800"/>
            <a:ext cx="8686800" cy="246221"/>
          </a:xfrm>
          <a:prstGeom prst="rect">
            <a:avLst/>
          </a:prstGeom>
          <a:noFill/>
        </p:spPr>
        <p:txBody>
          <a:bodyPr wrap="square" rtlCol="0">
            <a:spAutoFit/>
          </a:bodyPr>
          <a:lstStyle/>
          <a:p>
            <a:r>
              <a:rPr lang="en-US" sz="1000" baseline="30000" dirty="0" smtClean="0"/>
              <a:t>2</a:t>
            </a:r>
            <a:r>
              <a:rPr lang="en-US" sz="1000" dirty="0" smtClean="0"/>
              <a:t>  Federal Trade Commission. “Guides for the Use of Environmental Marketing Claims” </a:t>
            </a:r>
            <a:endParaRPr lang="en-US" sz="1000" baseline="30000" dirty="0"/>
          </a:p>
        </p:txBody>
      </p:sp>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16</a:t>
            </a:fld>
            <a:endParaRPr lang="en-US"/>
          </a:p>
        </p:txBody>
      </p:sp>
    </p:spTree>
  </p:cSld>
  <p:clrMapOvr>
    <a:masterClrMapping/>
  </p:clrMapOvr>
  <p:transition spd="med">
    <p:fade thruBlk="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pPr eaLnBrk="1" hangingPunct="1"/>
            <a:r>
              <a:rPr lang="en-US" smtClean="0"/>
              <a:t>Total Cost of Packaging</a:t>
            </a:r>
          </a:p>
        </p:txBody>
      </p:sp>
      <p:graphicFrame>
        <p:nvGraphicFramePr>
          <p:cNvPr id="4" name="Content Placeholder 3"/>
          <p:cNvGraphicFramePr>
            <a:graphicFrameLocks noGrp="1"/>
          </p:cNvGraphicFramePr>
          <p:nvPr>
            <p:ph idx="1"/>
          </p:nvPr>
        </p:nvGraphicFramePr>
        <p:xfrm>
          <a:off x="5562600" y="762000"/>
          <a:ext cx="3124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6400800"/>
            <a:ext cx="2865438" cy="415925"/>
          </a:xfrm>
          <a:prstGeom prst="rect">
            <a:avLst/>
          </a:prstGeom>
          <a:noFill/>
        </p:spPr>
        <p:txBody>
          <a:bodyPr wrap="none">
            <a:spAutoFit/>
          </a:bodyPr>
          <a:lstStyle/>
          <a:p>
            <a:pPr fontAlgn="auto">
              <a:spcBef>
                <a:spcPts val="0"/>
              </a:spcBef>
              <a:spcAft>
                <a:spcPts val="0"/>
              </a:spcAft>
              <a:defRPr/>
            </a:pPr>
            <a:r>
              <a:rPr lang="en-US" sz="1050" baseline="30000" dirty="0">
                <a:solidFill>
                  <a:prstClr val="black"/>
                </a:solidFill>
                <a:latin typeface="Calibri" pitchFamily="34" charset="0"/>
                <a:cs typeface="+mn-cs"/>
              </a:rPr>
              <a:t>1 </a:t>
            </a:r>
            <a:r>
              <a:rPr lang="en-US" sz="1050" dirty="0">
                <a:solidFill>
                  <a:prstClr val="black"/>
                </a:solidFill>
                <a:latin typeface="Rockwell"/>
              </a:rPr>
              <a:t>Global Packaging Forum. “Metrics”</a:t>
            </a:r>
            <a:endParaRPr lang="en-US" sz="1050" baseline="30000" dirty="0">
              <a:solidFill>
                <a:prstClr val="black"/>
              </a:solidFill>
              <a:latin typeface="Calibri" pitchFamily="34" charset="0"/>
              <a:cs typeface="+mn-cs"/>
            </a:endParaRPr>
          </a:p>
          <a:p>
            <a:pPr fontAlgn="auto">
              <a:spcBef>
                <a:spcPts val="0"/>
              </a:spcBef>
              <a:spcAft>
                <a:spcPts val="0"/>
              </a:spcAft>
              <a:defRPr/>
            </a:pPr>
            <a:r>
              <a:rPr lang="en-US" sz="1050" baseline="30000" dirty="0">
                <a:solidFill>
                  <a:prstClr val="black"/>
                </a:solidFill>
                <a:latin typeface="+mn-lt"/>
                <a:cs typeface="+mn-cs"/>
              </a:rPr>
              <a:t>2 </a:t>
            </a:r>
            <a:r>
              <a:rPr lang="en-US" sz="1050" dirty="0">
                <a:solidFill>
                  <a:prstClr val="black"/>
                </a:solidFill>
                <a:latin typeface="+mn-lt"/>
                <a:cs typeface="+mn-cs"/>
              </a:rPr>
              <a:t>Zero Waste Network. Carrier Corporation.</a:t>
            </a:r>
          </a:p>
        </p:txBody>
      </p:sp>
      <p:graphicFrame>
        <p:nvGraphicFramePr>
          <p:cNvPr id="10" name="Diagram 9"/>
          <p:cNvGraphicFramePr/>
          <p:nvPr/>
        </p:nvGraphicFramePr>
        <p:xfrm>
          <a:off x="533400" y="2133600"/>
          <a:ext cx="4876800" cy="419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26" name="Picture 6" descr="C:\Documents and Settings\Emily Conner\Local Settings\Temporary Internet Files\Content.IE5\4T13NOC3\MC900238045[1].wmf"/>
          <p:cNvPicPr>
            <a:picLocks noChangeAspect="1" noChangeArrowheads="1"/>
          </p:cNvPicPr>
          <p:nvPr/>
        </p:nvPicPr>
        <p:blipFill>
          <a:blip r:embed="rId13" cstate="print"/>
          <a:srcRect/>
          <a:stretch>
            <a:fillRect/>
          </a:stretch>
        </p:blipFill>
        <p:spPr bwMode="auto">
          <a:xfrm>
            <a:off x="7315200" y="0"/>
            <a:ext cx="1219200" cy="1246188"/>
          </a:xfrm>
          <a:prstGeom prst="rect">
            <a:avLst/>
          </a:prstGeom>
          <a:noFill/>
          <a:ln w="9525">
            <a:noFill/>
            <a:miter lim="800000"/>
            <a:headEnd/>
            <a:tailEnd/>
          </a:ln>
        </p:spPr>
      </p:pic>
      <p:sp>
        <p:nvSpPr>
          <p:cNvPr id="7" name="TextBox 6"/>
          <p:cNvSpPr txBox="1"/>
          <p:nvPr/>
        </p:nvSpPr>
        <p:spPr>
          <a:xfrm>
            <a:off x="533400" y="990600"/>
            <a:ext cx="4876800" cy="1200150"/>
          </a:xfrm>
          <a:prstGeom prst="rect">
            <a:avLst/>
          </a:prstGeom>
          <a:noFill/>
        </p:spPr>
        <p:txBody>
          <a:bodyPr>
            <a:spAutoFit/>
          </a:bodyPr>
          <a:lstStyle/>
          <a:p>
            <a:pPr>
              <a:defRPr/>
            </a:pPr>
            <a:r>
              <a:rPr lang="en-US" dirty="0">
                <a:latin typeface="+mn-lt"/>
              </a:rPr>
              <a:t>Companies need to consider the total cost of packaging the same way they consider the total costs associated with their products and processes.</a:t>
            </a:r>
          </a:p>
        </p:txBody>
      </p:sp>
      <p:sp>
        <p:nvSpPr>
          <p:cNvPr id="8" name="Right Arrow 7">
            <a:hlinkClick r:id="rId1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15" action="ppaction://hlinksldjump"/>
          </p:cNvPr>
          <p:cNvPicPr>
            <a:picLocks noChangeAspect="1"/>
          </p:cNvPicPr>
          <p:nvPr/>
        </p:nvPicPr>
        <p:blipFill>
          <a:blip r:embed="rId16"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160</a:t>
            </a:fld>
            <a:endParaRPr lang="en-US"/>
          </a:p>
        </p:txBody>
      </p:sp>
    </p:spTree>
  </p:cSld>
  <p:clrMapOvr>
    <a:masterClrMapping/>
  </p:clrMapOvr>
  <p:transition spd="med">
    <p:fade thruBlk="1"/>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0"/>
            <a:ext cx="8229600" cy="1143000"/>
          </a:xfrm>
        </p:spPr>
        <p:txBody>
          <a:bodyPr/>
          <a:lstStyle/>
          <a:p>
            <a:pPr eaLnBrk="1" hangingPunct="1"/>
            <a:r>
              <a:rPr lang="en-US" smtClean="0"/>
              <a:t>Making Packaging More Sustainable</a:t>
            </a:r>
          </a:p>
        </p:txBody>
      </p:sp>
      <p:sp>
        <p:nvSpPr>
          <p:cNvPr id="6147" name="Content Placeholder 2"/>
          <p:cNvSpPr>
            <a:spLocks noGrp="1"/>
          </p:cNvSpPr>
          <p:nvPr>
            <p:ph idx="1"/>
          </p:nvPr>
        </p:nvSpPr>
        <p:spPr>
          <a:xfrm>
            <a:off x="304800" y="1066800"/>
            <a:ext cx="8382000" cy="3505200"/>
          </a:xfrm>
        </p:spPr>
        <p:txBody>
          <a:bodyPr/>
          <a:lstStyle/>
          <a:p>
            <a:pPr eaLnBrk="1" hangingPunct="1"/>
            <a:r>
              <a:rPr lang="en-US" sz="2400" smtClean="0"/>
              <a:t>Packaging can be made more sustainable by applying the principles of product stewardship. This means: </a:t>
            </a:r>
          </a:p>
          <a:p>
            <a:pPr eaLnBrk="1" hangingPunct="1">
              <a:buFont typeface="Arial" charset="0"/>
              <a:buNone/>
            </a:pPr>
            <a:endParaRPr lang="en-US" sz="2400" smtClean="0"/>
          </a:p>
          <a:p>
            <a:pPr lvl="1" algn="ctr" eaLnBrk="1" hangingPunct="1"/>
            <a:r>
              <a:rPr lang="en-US" sz="2000" smtClean="0"/>
              <a:t>Eliminating toxic constituents </a:t>
            </a:r>
          </a:p>
          <a:p>
            <a:pPr lvl="1" algn="ctr" eaLnBrk="1" hangingPunct="1"/>
            <a:r>
              <a:rPr lang="en-US" sz="2000" smtClean="0"/>
              <a:t>Using less material </a:t>
            </a:r>
          </a:p>
          <a:p>
            <a:pPr lvl="1" algn="ctr" eaLnBrk="1" hangingPunct="1"/>
            <a:r>
              <a:rPr lang="en-US" sz="2000" smtClean="0"/>
              <a:t>Making packaging more reusable </a:t>
            </a:r>
          </a:p>
          <a:p>
            <a:pPr lvl="1" algn="ctr" eaLnBrk="1" hangingPunct="1"/>
            <a:r>
              <a:rPr lang="en-US" sz="2000" smtClean="0"/>
              <a:t>Using more recycled content </a:t>
            </a:r>
          </a:p>
          <a:p>
            <a:pPr lvl="1" algn="ctr" eaLnBrk="1" hangingPunct="1"/>
            <a:r>
              <a:rPr lang="en-US" sz="2000" smtClean="0"/>
              <a:t>Making it more readily recyclable</a:t>
            </a:r>
            <a:r>
              <a:rPr lang="en-US" sz="2000" baseline="30000" smtClean="0"/>
              <a:t>1</a:t>
            </a:r>
            <a:endParaRPr lang="en-US" sz="2000" smtClean="0"/>
          </a:p>
          <a:p>
            <a:pPr lvl="1" eaLnBrk="1" hangingPunct="1"/>
            <a:endParaRPr lang="en-US" sz="2000" smtClean="0"/>
          </a:p>
        </p:txBody>
      </p:sp>
      <p:graphicFrame>
        <p:nvGraphicFramePr>
          <p:cNvPr id="4" name="Diagram 3"/>
          <p:cNvGraphicFramePr/>
          <p:nvPr/>
        </p:nvGraphicFramePr>
        <p:xfrm>
          <a:off x="0" y="4038600"/>
          <a:ext cx="86868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6477000"/>
            <a:ext cx="2317750" cy="577850"/>
          </a:xfrm>
          <a:prstGeom prst="rect">
            <a:avLst/>
          </a:prstGeom>
          <a:noFill/>
        </p:spPr>
        <p:txBody>
          <a:bodyPr wrap="none">
            <a:spAutoFit/>
          </a:bodyPr>
          <a:lstStyle/>
          <a:p>
            <a:pPr fontAlgn="auto">
              <a:spcBef>
                <a:spcPts val="0"/>
              </a:spcBef>
              <a:spcAft>
                <a:spcPts val="0"/>
              </a:spcAft>
              <a:defRPr/>
            </a:pPr>
            <a:r>
              <a:rPr lang="en-US" sz="1050" baseline="30000" dirty="0">
                <a:solidFill>
                  <a:prstClr val="black"/>
                </a:solidFill>
                <a:latin typeface="Calibri" pitchFamily="34" charset="0"/>
                <a:cs typeface="+mn-cs"/>
              </a:rPr>
              <a:t>1 </a:t>
            </a:r>
            <a:r>
              <a:rPr lang="en-US" sz="1050" dirty="0">
                <a:solidFill>
                  <a:prstClr val="black"/>
                </a:solidFill>
                <a:latin typeface="+mn-lt"/>
                <a:cs typeface="+mn-cs"/>
              </a:rPr>
              <a:t>EPA Product Stewardship – Packaging</a:t>
            </a:r>
          </a:p>
          <a:p>
            <a:pPr fontAlgn="auto">
              <a:spcBef>
                <a:spcPts val="0"/>
              </a:spcBef>
              <a:spcAft>
                <a:spcPts val="0"/>
              </a:spcAft>
              <a:defRPr/>
            </a:pPr>
            <a:r>
              <a:rPr lang="en-US" sz="1050" baseline="30000" dirty="0">
                <a:solidFill>
                  <a:prstClr val="black"/>
                </a:solidFill>
                <a:latin typeface="Calibri" pitchFamily="34" charset="0"/>
                <a:cs typeface="+mn-cs"/>
              </a:rPr>
              <a:t>2</a:t>
            </a:r>
            <a:r>
              <a:rPr lang="en-US" sz="1050" dirty="0">
                <a:solidFill>
                  <a:prstClr val="black"/>
                </a:solidFill>
                <a:latin typeface="+mn-lt"/>
                <a:cs typeface="+mn-cs"/>
              </a:rPr>
              <a:t> Zero Waste Network. Texas Eastman.</a:t>
            </a:r>
          </a:p>
          <a:p>
            <a:pPr fontAlgn="auto">
              <a:spcBef>
                <a:spcPts val="0"/>
              </a:spcBef>
              <a:spcAft>
                <a:spcPts val="0"/>
              </a:spcAft>
              <a:defRPr/>
            </a:pPr>
            <a:endParaRPr lang="en-US" sz="1050" dirty="0">
              <a:solidFill>
                <a:prstClr val="black"/>
              </a:solidFill>
              <a:latin typeface="+mn-lt"/>
              <a:cs typeface="+mn-cs"/>
            </a:endParaRPr>
          </a:p>
        </p:txBody>
      </p:sp>
      <p:pic>
        <p:nvPicPr>
          <p:cNvPr id="6150" name="Picture 6" descr="C:\Documents and Settings\Emily Conner\Local Settings\Temporary Internet Files\Content.IE5\CGCJB8W3\MC900437852[1].png"/>
          <p:cNvPicPr>
            <a:picLocks noChangeAspect="1" noChangeArrowheads="1"/>
          </p:cNvPicPr>
          <p:nvPr/>
        </p:nvPicPr>
        <p:blipFill>
          <a:blip r:embed="rId7" cstate="print"/>
          <a:srcRect/>
          <a:stretch>
            <a:fillRect/>
          </a:stretch>
        </p:blipFill>
        <p:spPr bwMode="auto">
          <a:xfrm>
            <a:off x="8153400" y="0"/>
            <a:ext cx="990600" cy="990600"/>
          </a:xfrm>
          <a:prstGeom prst="rect">
            <a:avLst/>
          </a:prstGeom>
          <a:noFill/>
          <a:ln w="9525">
            <a:noFill/>
            <a:miter lim="800000"/>
            <a:headEnd/>
            <a:tailEnd/>
          </a:ln>
        </p:spPr>
      </p:pic>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161</a:t>
            </a:fld>
            <a:endParaRPr lang="en-US"/>
          </a:p>
        </p:txBody>
      </p:sp>
    </p:spTree>
  </p:cSld>
  <p:clrMapOvr>
    <a:masterClrMapping/>
  </p:clrMapOvr>
  <p:transition spd="med">
    <p:fade thruBlk="1"/>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0"/>
            <a:ext cx="8229600" cy="1143000"/>
          </a:xfrm>
        </p:spPr>
        <p:txBody>
          <a:bodyPr/>
          <a:lstStyle/>
          <a:p>
            <a:pPr eaLnBrk="1" hangingPunct="1"/>
            <a:r>
              <a:rPr lang="en-US" sz="4000" smtClean="0"/>
              <a:t>Where to go for help</a:t>
            </a:r>
          </a:p>
        </p:txBody>
      </p:sp>
      <p:sp>
        <p:nvSpPr>
          <p:cNvPr id="3" name="Content Placeholder 2"/>
          <p:cNvSpPr>
            <a:spLocks noGrp="1"/>
          </p:cNvSpPr>
          <p:nvPr>
            <p:ph idx="1"/>
          </p:nvPr>
        </p:nvSpPr>
        <p:spPr>
          <a:xfrm>
            <a:off x="457200" y="1143000"/>
            <a:ext cx="8229600" cy="3048000"/>
          </a:xfrm>
        </p:spPr>
        <p:txBody>
          <a:bodyPr rtlCol="0">
            <a:normAutofit fontScale="92500"/>
          </a:bodyPr>
          <a:lstStyle/>
          <a:p>
            <a:pPr eaLnBrk="1" fontAlgn="auto" hangingPunct="1">
              <a:spcAft>
                <a:spcPts val="0"/>
              </a:spcAft>
              <a:buFont typeface="Arial" pitchFamily="34" charset="0"/>
              <a:buChar char="•"/>
              <a:defRPr/>
            </a:pPr>
            <a:r>
              <a:rPr lang="en-US" sz="2600" dirty="0" smtClean="0"/>
              <a:t>EPA’s </a:t>
            </a:r>
            <a:r>
              <a:rPr lang="en-US" sz="2600" dirty="0" smtClean="0">
                <a:hlinkClick r:id="rId2"/>
              </a:rPr>
              <a:t>Waste Wise</a:t>
            </a:r>
            <a:r>
              <a:rPr lang="en-US" sz="2600" dirty="0"/>
              <a:t> </a:t>
            </a:r>
            <a:r>
              <a:rPr lang="en-US" sz="2600" dirty="0" smtClean="0"/>
              <a:t>and </a:t>
            </a:r>
            <a:r>
              <a:rPr lang="en-US" sz="2600" dirty="0" smtClean="0">
                <a:hlinkClick r:id="rId3"/>
              </a:rPr>
              <a:t>Product Stewardship</a:t>
            </a:r>
            <a:r>
              <a:rPr lang="en-US" sz="2600" dirty="0" smtClean="0"/>
              <a:t> programs (Includes information on how to reduce material waste, with specific pages dedicated to packaging.)</a:t>
            </a:r>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r>
              <a:rPr lang="en-US" sz="2600" dirty="0" smtClean="0">
                <a:hlinkClick r:id="rId4"/>
              </a:rPr>
              <a:t>Sustainable Packaging Coalition</a:t>
            </a:r>
            <a:r>
              <a:rPr lang="en-US" sz="2600" dirty="0" smtClean="0"/>
              <a:t> (Nonprofit industry working group that provides a range of resources that support sustainable packaging efforts.)</a:t>
            </a:r>
          </a:p>
          <a:p>
            <a:pPr eaLnBrk="1" fontAlgn="auto" hangingPunct="1">
              <a:spcAft>
                <a:spcPts val="0"/>
              </a:spcAft>
              <a:buFont typeface="Arial" pitchFamily="34" charset="0"/>
              <a:buChar char="•"/>
              <a:defRPr/>
            </a:pPr>
            <a:endParaRPr lang="en-US" dirty="0" smtClean="0"/>
          </a:p>
        </p:txBody>
      </p:sp>
      <p:graphicFrame>
        <p:nvGraphicFramePr>
          <p:cNvPr id="6" name="Diagram 5"/>
          <p:cNvGraphicFramePr/>
          <p:nvPr/>
        </p:nvGraphicFramePr>
        <p:xfrm>
          <a:off x="838200" y="4191000"/>
          <a:ext cx="3810000" cy="193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173" name="Picture 2" descr="C:\Users\Morgan\AppData\Local\Microsoft\Windows\Temporary Internet Files\Content.IE5\P8TQ053Y\MC900432556[1].png"/>
          <p:cNvPicPr>
            <a:picLocks noChangeAspect="1" noChangeArrowheads="1"/>
          </p:cNvPicPr>
          <p:nvPr/>
        </p:nvPicPr>
        <p:blipFill>
          <a:blip r:embed="rId10" cstate="print"/>
          <a:srcRect/>
          <a:stretch>
            <a:fillRect/>
          </a:stretch>
        </p:blipFill>
        <p:spPr bwMode="auto">
          <a:xfrm>
            <a:off x="7467600" y="0"/>
            <a:ext cx="1143000" cy="1143000"/>
          </a:xfrm>
          <a:prstGeom prst="rect">
            <a:avLst/>
          </a:prstGeom>
          <a:noFill/>
          <a:ln w="9525">
            <a:noFill/>
            <a:miter lim="800000"/>
            <a:headEnd/>
            <a:tailEnd/>
          </a:ln>
        </p:spPr>
      </p:pic>
      <p:sp>
        <p:nvSpPr>
          <p:cNvPr id="9" name="Right Arrow 8">
            <a:hlinkClick r:id="rId11"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House.png">
            <a:hlinkClick r:id="rId12" action="ppaction://hlinksldjump"/>
          </p:cNvPr>
          <p:cNvPicPr>
            <a:picLocks noChangeAspect="1"/>
          </p:cNvPicPr>
          <p:nvPr/>
        </p:nvPicPr>
        <p:blipFill>
          <a:blip r:embed="rId13" cstate="print"/>
          <a:srcRect/>
          <a:stretch>
            <a:fillRect/>
          </a:stretch>
        </p:blipFill>
        <p:spPr bwMode="auto">
          <a:xfrm>
            <a:off x="8229600" y="6400800"/>
            <a:ext cx="431800" cy="3651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197B56AA-1A1D-44A6-9AFD-24AEBEFDBFF0}" type="slidenum">
              <a:rPr lang="en-US" smtClean="0"/>
              <a:pPr/>
              <a:t>162</a:t>
            </a:fld>
            <a:endParaRPr lang="en-US"/>
          </a:p>
        </p:txBody>
      </p:sp>
    </p:spTree>
  </p:cSld>
  <p:clrMapOvr>
    <a:masterClrMapping/>
  </p:clrMapOvr>
  <p:transition spd="med">
    <p:fade thruBlk="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228600"/>
            <a:ext cx="8698230" cy="821532"/>
          </a:xfrm>
        </p:spPr>
        <p:txBody>
          <a:bodyPr lIns="0" tIns="0" rIns="0" bIns="0" anchor="t">
            <a:normAutofit/>
          </a:bodyPr>
          <a:lstStyle/>
          <a:p>
            <a:pPr>
              <a:lnSpc>
                <a:spcPct val="95000"/>
              </a:lnSpc>
            </a:pPr>
            <a:r>
              <a:rPr lang="en-US" sz="3200" dirty="0" smtClean="0">
                <a:solidFill>
                  <a:srgbClr val="000000"/>
                </a:solidFill>
              </a:rPr>
              <a:t>Buildings &amp; Infrastructure</a:t>
            </a:r>
            <a:endParaRPr lang="en-US" sz="3200" dirty="0">
              <a:solidFill>
                <a:srgbClr val="000000"/>
              </a:solidFill>
            </a:endParaRPr>
          </a:p>
        </p:txBody>
      </p:sp>
      <p:graphicFrame>
        <p:nvGraphicFramePr>
          <p:cNvPr id="6" name="Content Placeholder 5"/>
          <p:cNvGraphicFramePr>
            <a:graphicFrameLocks noGrp="1"/>
          </p:cNvGraphicFramePr>
          <p:nvPr>
            <p:ph idx="1"/>
          </p:nvPr>
        </p:nvGraphicFramePr>
        <p:xfrm>
          <a:off x="609599" y="1143001"/>
          <a:ext cx="8153401"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Documents and Settings\Emily Conner\Local Settings\Temporary Internet Files\Content.IE5\YCHAW8CN\MC900437819[1].png"/>
          <p:cNvPicPr>
            <a:picLocks noChangeAspect="1" noChangeArrowheads="1"/>
          </p:cNvPicPr>
          <p:nvPr/>
        </p:nvPicPr>
        <p:blipFill>
          <a:blip r:embed="rId8" cstate="print"/>
          <a:srcRect/>
          <a:stretch>
            <a:fillRect/>
          </a:stretch>
        </p:blipFill>
        <p:spPr bwMode="auto">
          <a:xfrm>
            <a:off x="152400" y="152400"/>
            <a:ext cx="685800" cy="685800"/>
          </a:xfrm>
          <a:prstGeom prst="rect">
            <a:avLst/>
          </a:prstGeom>
          <a:noFill/>
        </p:spPr>
      </p:pic>
      <p:pic>
        <p:nvPicPr>
          <p:cNvPr id="4099" name="Picture 3" descr="C:\Documents and Settings\Emily Conner\Local Settings\Temporary Internet Files\Content.IE5\YCHAW8CN\MC900432553[1].png"/>
          <p:cNvPicPr>
            <a:picLocks noChangeAspect="1" noChangeArrowheads="1"/>
          </p:cNvPicPr>
          <p:nvPr/>
        </p:nvPicPr>
        <p:blipFill>
          <a:blip r:embed="rId9" cstate="print"/>
          <a:srcRect/>
          <a:stretch>
            <a:fillRect/>
          </a:stretch>
        </p:blipFill>
        <p:spPr bwMode="auto">
          <a:xfrm>
            <a:off x="7696200" y="76200"/>
            <a:ext cx="1219057" cy="1219057"/>
          </a:xfrm>
          <a:prstGeom prst="rect">
            <a:avLst/>
          </a:prstGeom>
          <a:noFill/>
        </p:spPr>
      </p:pic>
      <p:sp>
        <p:nvSpPr>
          <p:cNvPr id="10" name="TextBox 9"/>
          <p:cNvSpPr txBox="1"/>
          <p:nvPr/>
        </p:nvSpPr>
        <p:spPr>
          <a:xfrm>
            <a:off x="381000" y="6477000"/>
            <a:ext cx="4161717" cy="400110"/>
          </a:xfrm>
          <a:prstGeom prst="rect">
            <a:avLst/>
          </a:prstGeom>
          <a:noFill/>
        </p:spPr>
        <p:txBody>
          <a:bodyPr wrap="none" rtlCol="0">
            <a:spAutoFit/>
          </a:bodyPr>
          <a:lstStyle/>
          <a:p>
            <a:pPr marL="228600" indent="-228600">
              <a:buAutoNum type="arabicPlain"/>
            </a:pPr>
            <a:r>
              <a:rPr lang="en-US" sz="1000" dirty="0" smtClean="0">
                <a:solidFill>
                  <a:prstClr val="black"/>
                </a:solidFill>
              </a:rPr>
              <a:t>EPA</a:t>
            </a:r>
            <a:r>
              <a:rPr lang="en-US" sz="1000" dirty="0">
                <a:solidFill>
                  <a:prstClr val="black"/>
                </a:solidFill>
              </a:rPr>
              <a:t>. “Why Build Green</a:t>
            </a:r>
            <a:r>
              <a:rPr lang="en-US" sz="1000" dirty="0" smtClean="0">
                <a:solidFill>
                  <a:prstClr val="black"/>
                </a:solidFill>
              </a:rPr>
              <a:t>?”</a:t>
            </a:r>
          </a:p>
          <a:p>
            <a:pPr marL="228600" indent="-228600">
              <a:buFontTx/>
              <a:buAutoNum type="arabicPlain"/>
            </a:pPr>
            <a:r>
              <a:rPr lang="en-US" sz="1000" dirty="0" err="1" smtClean="0">
                <a:solidFill>
                  <a:prstClr val="black"/>
                </a:solidFill>
              </a:rPr>
              <a:t>EnergyStar</a:t>
            </a:r>
            <a:r>
              <a:rPr lang="en-US" sz="1000" dirty="0">
                <a:solidFill>
                  <a:prstClr val="black"/>
                </a:solidFill>
              </a:rPr>
              <a:t>, “Working with Different Groups in the </a:t>
            </a:r>
            <a:r>
              <a:rPr lang="en-US" sz="1000" dirty="0" smtClean="0">
                <a:solidFill>
                  <a:prstClr val="black"/>
                </a:solidFill>
              </a:rPr>
              <a:t>Community”</a:t>
            </a:r>
            <a:endParaRPr lang="en-US" sz="1000" dirty="0">
              <a:solidFill>
                <a:prstClr val="black"/>
              </a:solidFill>
            </a:endParaRPr>
          </a:p>
        </p:txBody>
      </p:sp>
      <p:sp>
        <p:nvSpPr>
          <p:cNvPr id="11" name="Right Arrow 10">
            <a:hlinkClick r:id="rId10"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163</a:t>
            </a:fld>
            <a:endParaRPr lang="en-US"/>
          </a:p>
        </p:txBody>
      </p:sp>
    </p:spTree>
  </p:cSld>
  <p:clrMapOvr>
    <a:masterClrMapping/>
  </p:clrMapOvr>
  <p:transition spd="med">
    <p:fade thruBlk="1"/>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8600" y="304800"/>
            <a:ext cx="8229600" cy="792162"/>
          </a:xfrm>
        </p:spPr>
        <p:txBody>
          <a:bodyPr lIns="0" tIns="0" rIns="0" bIns="0" anchor="t">
            <a:normAutofit/>
          </a:bodyPr>
          <a:lstStyle/>
          <a:p>
            <a:pPr>
              <a:lnSpc>
                <a:spcPct val="95000"/>
              </a:lnSpc>
            </a:pPr>
            <a:r>
              <a:rPr lang="en-US" sz="3200" dirty="0" smtClean="0">
                <a:solidFill>
                  <a:srgbClr val="000000"/>
                </a:solidFill>
              </a:rPr>
              <a:t>Is My Building “Green”?</a:t>
            </a:r>
            <a:endParaRPr lang="en-US" sz="3200" dirty="0">
              <a:solidFill>
                <a:srgbClr val="000000"/>
              </a:solidFill>
            </a:endParaRPr>
          </a:p>
        </p:txBody>
      </p:sp>
      <p:sp>
        <p:nvSpPr>
          <p:cNvPr id="3074" name="Rectangle 2"/>
          <p:cNvSpPr>
            <a:spLocks noGrp="1" noChangeArrowheads="1"/>
          </p:cNvSpPr>
          <p:nvPr>
            <p:ph idx="1"/>
          </p:nvPr>
        </p:nvSpPr>
        <p:spPr>
          <a:xfrm>
            <a:off x="457200" y="1219200"/>
            <a:ext cx="6400800" cy="5135563"/>
          </a:xfrm>
        </p:spPr>
        <p:txBody>
          <a:bodyPr lIns="0" tIns="0" rIns="0" bIns="0">
            <a:normAutofit fontScale="77500" lnSpcReduction="20000"/>
          </a:bodyPr>
          <a:lstStyle/>
          <a:p>
            <a:pPr marL="0" indent="0">
              <a:lnSpc>
                <a:spcPct val="95000"/>
              </a:lnSpc>
              <a:spcBef>
                <a:spcPct val="0"/>
              </a:spcBef>
            </a:pPr>
            <a:endParaRPr lang="en-US" sz="1900" dirty="0">
              <a:solidFill>
                <a:srgbClr val="000000"/>
              </a:solidFill>
              <a:latin typeface="+mj-lt"/>
            </a:endParaRPr>
          </a:p>
          <a:p>
            <a:pPr marL="465138" indent="-344488">
              <a:lnSpc>
                <a:spcPct val="95000"/>
              </a:lnSpc>
              <a:spcBef>
                <a:spcPct val="0"/>
              </a:spcBef>
            </a:pPr>
            <a:r>
              <a:rPr lang="en-US" sz="2500" dirty="0" smtClean="0">
                <a:solidFill>
                  <a:srgbClr val="000000"/>
                </a:solidFill>
                <a:latin typeface="+mj-lt"/>
              </a:rPr>
              <a:t>A great deal of this 101 module deals with greening various aspects of your manufacturing processes, all of which take place in a facility or building.</a:t>
            </a:r>
          </a:p>
          <a:p>
            <a:pPr marL="465138" indent="-344488">
              <a:lnSpc>
                <a:spcPct val="95000"/>
              </a:lnSpc>
              <a:spcBef>
                <a:spcPct val="0"/>
              </a:spcBef>
            </a:pPr>
            <a:endParaRPr lang="en-US" sz="2500" dirty="0" smtClean="0">
              <a:solidFill>
                <a:srgbClr val="000000"/>
              </a:solidFill>
              <a:latin typeface="+mj-lt"/>
            </a:endParaRPr>
          </a:p>
          <a:p>
            <a:pPr marL="465138" indent="-344488">
              <a:lnSpc>
                <a:spcPct val="95000"/>
              </a:lnSpc>
              <a:spcBef>
                <a:spcPct val="0"/>
              </a:spcBef>
            </a:pPr>
            <a:r>
              <a:rPr lang="en-US" sz="2500" dirty="0" smtClean="0">
                <a:solidFill>
                  <a:srgbClr val="000000"/>
                </a:solidFill>
                <a:latin typeface="+mj-lt"/>
              </a:rPr>
              <a:t>“</a:t>
            </a:r>
            <a:r>
              <a:rPr lang="en-US" sz="2500" dirty="0" smtClean="0">
                <a:solidFill>
                  <a:schemeClr val="accent5"/>
                </a:solidFill>
                <a:latin typeface="+mj-lt"/>
              </a:rPr>
              <a:t>Greening your building</a:t>
            </a:r>
            <a:r>
              <a:rPr lang="en-US" sz="2500" dirty="0" smtClean="0">
                <a:solidFill>
                  <a:srgbClr val="000000"/>
                </a:solidFill>
                <a:latin typeface="+mj-lt"/>
              </a:rPr>
              <a:t>” typically refers to improvements to your facility that improve its overall performance – not just the manufacturing processes that take place within it.</a:t>
            </a:r>
          </a:p>
          <a:p>
            <a:pPr marL="465138" indent="-344488">
              <a:lnSpc>
                <a:spcPct val="95000"/>
              </a:lnSpc>
              <a:spcBef>
                <a:spcPct val="0"/>
              </a:spcBef>
            </a:pPr>
            <a:endParaRPr lang="en-US" sz="2500" dirty="0" smtClean="0">
              <a:solidFill>
                <a:srgbClr val="000000"/>
              </a:solidFill>
              <a:latin typeface="+mj-lt"/>
            </a:endParaRPr>
          </a:p>
          <a:p>
            <a:pPr marL="465138" indent="-344488">
              <a:lnSpc>
                <a:spcPct val="95000"/>
              </a:lnSpc>
              <a:spcBef>
                <a:spcPct val="0"/>
              </a:spcBef>
            </a:pPr>
            <a:r>
              <a:rPr lang="en-US" sz="2500" dirty="0" smtClean="0">
                <a:solidFill>
                  <a:srgbClr val="000000"/>
                </a:solidFill>
                <a:latin typeface="+mj-lt"/>
              </a:rPr>
              <a:t>These improvements can include efficiency retrofits to HVAC systems, adopting water-efficient appliances in restrooms and maximizing the level of sunlight that enters the facility, among many other things.</a:t>
            </a:r>
          </a:p>
          <a:p>
            <a:pPr marL="465138" indent="-344488">
              <a:lnSpc>
                <a:spcPct val="95000"/>
              </a:lnSpc>
              <a:spcBef>
                <a:spcPct val="0"/>
              </a:spcBef>
              <a:buNone/>
            </a:pPr>
            <a:endParaRPr lang="en-US" sz="2500" dirty="0" smtClean="0">
              <a:solidFill>
                <a:srgbClr val="000000"/>
              </a:solidFill>
              <a:latin typeface="+mj-lt"/>
            </a:endParaRPr>
          </a:p>
          <a:p>
            <a:pPr marL="465138" indent="-344488">
              <a:lnSpc>
                <a:spcPct val="95000"/>
              </a:lnSpc>
              <a:spcBef>
                <a:spcPct val="0"/>
              </a:spcBef>
            </a:pPr>
            <a:r>
              <a:rPr lang="en-US" sz="2500" dirty="0" smtClean="0">
                <a:solidFill>
                  <a:srgbClr val="000000"/>
                </a:solidFill>
                <a:latin typeface="+mj-lt"/>
              </a:rPr>
              <a:t>This section of the module takes you through the various things green building certification bodies typically look for when assessing the “green-</a:t>
            </a:r>
            <a:r>
              <a:rPr lang="en-US" sz="2500" dirty="0" err="1" smtClean="0">
                <a:solidFill>
                  <a:srgbClr val="000000"/>
                </a:solidFill>
                <a:latin typeface="+mj-lt"/>
              </a:rPr>
              <a:t>ness</a:t>
            </a:r>
            <a:r>
              <a:rPr lang="en-US" sz="2500" dirty="0" smtClean="0">
                <a:solidFill>
                  <a:srgbClr val="000000"/>
                </a:solidFill>
                <a:latin typeface="+mj-lt"/>
              </a:rPr>
              <a:t>” of a building or facility and provides links to actual green building certification programs.</a:t>
            </a:r>
          </a:p>
          <a:p>
            <a:pPr marL="0" indent="0">
              <a:lnSpc>
                <a:spcPct val="95000"/>
              </a:lnSpc>
              <a:spcBef>
                <a:spcPct val="0"/>
              </a:spcBef>
            </a:pPr>
            <a:endParaRPr lang="en-US" sz="2500" dirty="0">
              <a:latin typeface="+mj-lt"/>
            </a:endParaRPr>
          </a:p>
          <a:p>
            <a:pPr marL="11430" indent="-308610">
              <a:lnSpc>
                <a:spcPct val="95000"/>
              </a:lnSpc>
              <a:spcBef>
                <a:spcPct val="0"/>
              </a:spcBef>
              <a:buClr>
                <a:srgbClr val="000000"/>
              </a:buClr>
            </a:pPr>
            <a:endParaRPr lang="en-US" sz="2500" dirty="0" smtClean="0">
              <a:solidFill>
                <a:srgbClr val="000000"/>
              </a:solidFill>
              <a:latin typeface="+mj-lt"/>
            </a:endParaRPr>
          </a:p>
          <a:p>
            <a:pPr marL="11430" indent="-308610">
              <a:lnSpc>
                <a:spcPct val="95000"/>
              </a:lnSpc>
              <a:spcBef>
                <a:spcPct val="0"/>
              </a:spcBef>
              <a:buClr>
                <a:srgbClr val="000000"/>
              </a:buClr>
              <a:buNone/>
            </a:pPr>
            <a:endParaRPr lang="en-US" sz="2500" dirty="0" smtClean="0">
              <a:solidFill>
                <a:srgbClr val="000000"/>
              </a:solidFill>
              <a:latin typeface="+mj-lt"/>
            </a:endParaRPr>
          </a:p>
          <a:p>
            <a:pPr marL="11430" indent="-308610">
              <a:lnSpc>
                <a:spcPct val="95000"/>
              </a:lnSpc>
              <a:spcBef>
                <a:spcPct val="0"/>
              </a:spcBef>
              <a:buClr>
                <a:srgbClr val="000000"/>
              </a:buClr>
            </a:pPr>
            <a:endParaRPr lang="en-US" sz="2500" dirty="0">
              <a:solidFill>
                <a:srgbClr val="000000"/>
              </a:solidFill>
              <a:latin typeface="+mj-lt"/>
            </a:endParaRPr>
          </a:p>
        </p:txBody>
      </p:sp>
      <p:pic>
        <p:nvPicPr>
          <p:cNvPr id="1026" name="Picture 2" descr="C:\Program Files\Microsoft Office\MEDIA\CAGCAT10\j0235319.wmf"/>
          <p:cNvPicPr>
            <a:picLocks noChangeAspect="1" noChangeArrowheads="1"/>
          </p:cNvPicPr>
          <p:nvPr/>
        </p:nvPicPr>
        <p:blipFill>
          <a:blip r:embed="rId3" cstate="print"/>
          <a:srcRect/>
          <a:stretch>
            <a:fillRect/>
          </a:stretch>
        </p:blipFill>
        <p:spPr bwMode="auto">
          <a:xfrm>
            <a:off x="7696200" y="152400"/>
            <a:ext cx="1157107" cy="1181410"/>
          </a:xfrm>
          <a:prstGeom prst="rect">
            <a:avLst/>
          </a:prstGeom>
          <a:noFill/>
        </p:spPr>
      </p:pic>
      <p:sp>
        <p:nvSpPr>
          <p:cNvPr id="8" name="Right Arrow 7">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164</a:t>
            </a:fld>
            <a:endParaRPr lang="en-US"/>
          </a:p>
        </p:txBody>
      </p:sp>
    </p:spTree>
  </p:cSld>
  <p:clrMapOvr>
    <a:masterClrMapping/>
  </p:clrMapOvr>
  <p:transition spd="med">
    <p:fade thruBlk="1"/>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0" y="304800"/>
            <a:ext cx="8229600" cy="792162"/>
          </a:xfrm>
        </p:spPr>
        <p:txBody>
          <a:bodyPr lIns="0" tIns="0" rIns="0" bIns="0" anchor="t">
            <a:normAutofit/>
          </a:bodyPr>
          <a:lstStyle/>
          <a:p>
            <a:pPr>
              <a:lnSpc>
                <a:spcPct val="95000"/>
              </a:lnSpc>
            </a:pPr>
            <a:r>
              <a:rPr lang="en-US" sz="3200" dirty="0" smtClean="0">
                <a:solidFill>
                  <a:srgbClr val="000000"/>
                </a:solidFill>
              </a:rPr>
              <a:t>Green Building Overview</a:t>
            </a:r>
            <a:endParaRPr lang="en-US" sz="3200" dirty="0">
              <a:solidFill>
                <a:srgbClr val="000000"/>
              </a:solidFill>
            </a:endParaRPr>
          </a:p>
        </p:txBody>
      </p:sp>
      <p:sp>
        <p:nvSpPr>
          <p:cNvPr id="3074" name="Rectangle 2"/>
          <p:cNvSpPr>
            <a:spLocks noGrp="1" noChangeArrowheads="1"/>
          </p:cNvSpPr>
          <p:nvPr>
            <p:ph idx="1"/>
          </p:nvPr>
        </p:nvSpPr>
        <p:spPr>
          <a:xfrm>
            <a:off x="457200" y="1219201"/>
            <a:ext cx="7239000" cy="4648199"/>
          </a:xfrm>
        </p:spPr>
        <p:txBody>
          <a:bodyPr lIns="0" tIns="0" rIns="0" bIns="0">
            <a:normAutofit fontScale="92500" lnSpcReduction="10000"/>
          </a:bodyPr>
          <a:lstStyle/>
          <a:p>
            <a:pPr marL="0" indent="0">
              <a:lnSpc>
                <a:spcPct val="95000"/>
              </a:lnSpc>
              <a:spcBef>
                <a:spcPct val="0"/>
              </a:spcBef>
            </a:pPr>
            <a:endParaRPr lang="en-US" sz="1900" dirty="0">
              <a:solidFill>
                <a:srgbClr val="000000"/>
              </a:solidFill>
              <a:latin typeface="+mj-lt"/>
            </a:endParaRPr>
          </a:p>
          <a:p>
            <a:pPr marL="0" indent="0">
              <a:lnSpc>
                <a:spcPct val="95000"/>
              </a:lnSpc>
              <a:spcBef>
                <a:spcPct val="0"/>
              </a:spcBef>
              <a:buNone/>
            </a:pPr>
            <a:r>
              <a:rPr lang="en-US" sz="2800" dirty="0" smtClean="0">
                <a:latin typeface="+mj-lt"/>
              </a:rPr>
              <a:t>The U.S. EPA defines a green building as “one that is designed to reduce the overall impact of the built environment on human health and the natural environment by:</a:t>
            </a:r>
          </a:p>
          <a:p>
            <a:pPr marL="0" indent="0">
              <a:lnSpc>
                <a:spcPct val="95000"/>
              </a:lnSpc>
              <a:spcBef>
                <a:spcPct val="0"/>
              </a:spcBef>
            </a:pPr>
            <a:endParaRPr lang="en-US" sz="2800" dirty="0" smtClean="0">
              <a:latin typeface="+mj-lt"/>
            </a:endParaRPr>
          </a:p>
          <a:p>
            <a:pPr marL="400050" lvl="1" indent="0">
              <a:lnSpc>
                <a:spcPct val="95000"/>
              </a:lnSpc>
              <a:spcBef>
                <a:spcPct val="0"/>
              </a:spcBef>
            </a:pPr>
            <a:r>
              <a:rPr lang="en-US" dirty="0" smtClean="0">
                <a:latin typeface="+mj-lt"/>
              </a:rPr>
              <a:t>  Efficiently using energy, water, and other resources </a:t>
            </a:r>
          </a:p>
          <a:p>
            <a:pPr marL="400050" lvl="1" indent="0">
              <a:lnSpc>
                <a:spcPct val="95000"/>
              </a:lnSpc>
              <a:spcBef>
                <a:spcPct val="0"/>
              </a:spcBef>
            </a:pPr>
            <a:endParaRPr lang="en-US" dirty="0" smtClean="0">
              <a:latin typeface="+mj-lt"/>
            </a:endParaRPr>
          </a:p>
          <a:p>
            <a:pPr marL="400050" lvl="1" indent="0">
              <a:lnSpc>
                <a:spcPct val="95000"/>
              </a:lnSpc>
              <a:spcBef>
                <a:spcPct val="0"/>
              </a:spcBef>
            </a:pPr>
            <a:r>
              <a:rPr lang="en-US" dirty="0" smtClean="0">
                <a:latin typeface="+mj-lt"/>
              </a:rPr>
              <a:t>  Protecting occupant health and improving employee productivity </a:t>
            </a:r>
          </a:p>
          <a:p>
            <a:pPr marL="400050" lvl="1" indent="0">
              <a:lnSpc>
                <a:spcPct val="95000"/>
              </a:lnSpc>
              <a:spcBef>
                <a:spcPct val="0"/>
              </a:spcBef>
            </a:pPr>
            <a:endParaRPr lang="en-US" dirty="0" smtClean="0">
              <a:latin typeface="+mj-lt"/>
            </a:endParaRPr>
          </a:p>
          <a:p>
            <a:pPr marL="400050" lvl="1" indent="0">
              <a:lnSpc>
                <a:spcPct val="95000"/>
              </a:lnSpc>
              <a:spcBef>
                <a:spcPct val="0"/>
              </a:spcBef>
            </a:pPr>
            <a:r>
              <a:rPr lang="en-US" dirty="0" smtClean="0">
                <a:latin typeface="+mj-lt"/>
              </a:rPr>
              <a:t>  Reducing waste, pollution and environmental degradation”</a:t>
            </a:r>
            <a:r>
              <a:rPr lang="en-US" baseline="30000" dirty="0" smtClean="0">
                <a:latin typeface="+mj-lt"/>
              </a:rPr>
              <a:t>1</a:t>
            </a:r>
            <a:endParaRPr lang="en-US" dirty="0" smtClean="0">
              <a:latin typeface="+mj-lt"/>
            </a:endParaRPr>
          </a:p>
          <a:p>
            <a:pPr marL="0" indent="0">
              <a:lnSpc>
                <a:spcPct val="95000"/>
              </a:lnSpc>
              <a:spcBef>
                <a:spcPct val="0"/>
              </a:spcBef>
            </a:pPr>
            <a:endParaRPr lang="en-US" sz="2500" dirty="0">
              <a:latin typeface="+mj-lt"/>
            </a:endParaRPr>
          </a:p>
          <a:p>
            <a:pPr marL="11430" indent="-308610">
              <a:lnSpc>
                <a:spcPct val="95000"/>
              </a:lnSpc>
              <a:spcBef>
                <a:spcPct val="0"/>
              </a:spcBef>
              <a:buClr>
                <a:srgbClr val="000000"/>
              </a:buClr>
            </a:pPr>
            <a:endParaRPr lang="en-US" sz="2500" dirty="0" smtClean="0">
              <a:solidFill>
                <a:srgbClr val="000000"/>
              </a:solidFill>
              <a:latin typeface="+mj-lt"/>
            </a:endParaRPr>
          </a:p>
          <a:p>
            <a:pPr marL="11430" indent="-308610">
              <a:lnSpc>
                <a:spcPct val="95000"/>
              </a:lnSpc>
              <a:spcBef>
                <a:spcPct val="0"/>
              </a:spcBef>
              <a:buClr>
                <a:srgbClr val="000000"/>
              </a:buClr>
              <a:buNone/>
            </a:pPr>
            <a:endParaRPr lang="en-US" sz="2500" dirty="0" smtClean="0">
              <a:solidFill>
                <a:srgbClr val="000000"/>
              </a:solidFill>
              <a:latin typeface="+mj-lt"/>
            </a:endParaRPr>
          </a:p>
          <a:p>
            <a:pPr marL="11430" indent="-308610">
              <a:lnSpc>
                <a:spcPct val="95000"/>
              </a:lnSpc>
              <a:spcBef>
                <a:spcPct val="0"/>
              </a:spcBef>
              <a:buClr>
                <a:srgbClr val="000000"/>
              </a:buClr>
            </a:pPr>
            <a:endParaRPr lang="en-US" sz="2500" dirty="0">
              <a:solidFill>
                <a:srgbClr val="000000"/>
              </a:solidFill>
              <a:latin typeface="+mj-lt"/>
            </a:endParaRPr>
          </a:p>
        </p:txBody>
      </p:sp>
      <p:sp>
        <p:nvSpPr>
          <p:cNvPr id="7" name="TextBox 6"/>
          <p:cNvSpPr txBox="1"/>
          <p:nvPr/>
        </p:nvSpPr>
        <p:spPr>
          <a:xfrm>
            <a:off x="228600" y="6400800"/>
            <a:ext cx="6400800" cy="261610"/>
          </a:xfrm>
          <a:prstGeom prst="rect">
            <a:avLst/>
          </a:prstGeom>
          <a:noFill/>
        </p:spPr>
        <p:txBody>
          <a:bodyPr wrap="square" rtlCol="0">
            <a:spAutoFit/>
          </a:bodyPr>
          <a:lstStyle/>
          <a:p>
            <a:r>
              <a:rPr lang="en-US" sz="1100" baseline="30000" dirty="0" smtClean="0"/>
              <a:t>1</a:t>
            </a:r>
            <a:r>
              <a:rPr lang="en-US" sz="1100" dirty="0" smtClean="0"/>
              <a:t> EPA, Green Buildings – Basic Information</a:t>
            </a:r>
            <a:endParaRPr lang="en-US" sz="1100" baseline="30000" dirty="0"/>
          </a:p>
        </p:txBody>
      </p:sp>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pic>
        <p:nvPicPr>
          <p:cNvPr id="2050" name="Picture 2" descr="C:\Documents and Settings\Morgan Barr\Local Settings\Temporary Internet Files\Content.IE5\4G75LF6P\MC900434847[1].png"/>
          <p:cNvPicPr>
            <a:picLocks noChangeAspect="1" noChangeArrowheads="1"/>
          </p:cNvPicPr>
          <p:nvPr/>
        </p:nvPicPr>
        <p:blipFill>
          <a:blip r:embed="rId6" cstate="print"/>
          <a:srcRect/>
          <a:stretch>
            <a:fillRect/>
          </a:stretch>
        </p:blipFill>
        <p:spPr bwMode="auto">
          <a:xfrm>
            <a:off x="7467600" y="228600"/>
            <a:ext cx="1447800" cy="1447800"/>
          </a:xfrm>
          <a:prstGeom prst="rect">
            <a:avLst/>
          </a:prstGeom>
          <a:noFill/>
        </p:spPr>
      </p:pic>
      <p:sp>
        <p:nvSpPr>
          <p:cNvPr id="10" name="Slide Number Placeholder 9"/>
          <p:cNvSpPr>
            <a:spLocks noGrp="1"/>
          </p:cNvSpPr>
          <p:nvPr>
            <p:ph type="sldNum" sz="quarter" idx="12"/>
          </p:nvPr>
        </p:nvSpPr>
        <p:spPr/>
        <p:txBody>
          <a:bodyPr/>
          <a:lstStyle/>
          <a:p>
            <a:fld id="{197B56AA-1A1D-44A6-9AFD-24AEBEFDBFF0}" type="slidenum">
              <a:rPr lang="en-US" smtClean="0"/>
              <a:pPr/>
              <a:t>165</a:t>
            </a:fld>
            <a:endParaRPr lang="en-US"/>
          </a:p>
        </p:txBody>
      </p:sp>
    </p:spTree>
  </p:cSld>
  <p:clrMapOvr>
    <a:masterClrMapping/>
  </p:clrMapOvr>
  <p:transition spd="med">
    <p:fade thruBlk="1"/>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0" y="228600"/>
            <a:ext cx="8229600" cy="792162"/>
          </a:xfrm>
        </p:spPr>
        <p:txBody>
          <a:bodyPr lIns="0" tIns="0" rIns="0" bIns="0" anchor="t">
            <a:noAutofit/>
          </a:bodyPr>
          <a:lstStyle/>
          <a:p>
            <a:pPr>
              <a:lnSpc>
                <a:spcPct val="95000"/>
              </a:lnSpc>
            </a:pPr>
            <a:r>
              <a:rPr lang="en-US" sz="3200" dirty="0" smtClean="0">
                <a:solidFill>
                  <a:srgbClr val="000000"/>
                </a:solidFill>
              </a:rPr>
              <a:t>Energy Efficiency &amp; Renewable Energy</a:t>
            </a:r>
            <a:endParaRPr lang="en-US" sz="3200" dirty="0">
              <a:solidFill>
                <a:srgbClr val="000000"/>
              </a:solidFill>
            </a:endParaRPr>
          </a:p>
        </p:txBody>
      </p:sp>
      <p:sp>
        <p:nvSpPr>
          <p:cNvPr id="3074" name="Rectangle 2"/>
          <p:cNvSpPr>
            <a:spLocks noGrp="1" noChangeArrowheads="1"/>
          </p:cNvSpPr>
          <p:nvPr>
            <p:ph idx="1"/>
          </p:nvPr>
        </p:nvSpPr>
        <p:spPr>
          <a:xfrm>
            <a:off x="457200" y="1066800"/>
            <a:ext cx="6934200" cy="5334000"/>
          </a:xfrm>
        </p:spPr>
        <p:txBody>
          <a:bodyPr lIns="0" tIns="0" rIns="0" bIns="0">
            <a:normAutofit fontScale="92500" lnSpcReduction="20000"/>
          </a:bodyPr>
          <a:lstStyle/>
          <a:p>
            <a:pPr marL="461963" indent="-296863">
              <a:lnSpc>
                <a:spcPct val="95000"/>
              </a:lnSpc>
              <a:spcBef>
                <a:spcPct val="0"/>
              </a:spcBef>
              <a:spcAft>
                <a:spcPts val="1200"/>
              </a:spcAft>
              <a:buClr>
                <a:srgbClr val="000000"/>
              </a:buClr>
            </a:pPr>
            <a:r>
              <a:rPr lang="en-US" sz="2500" dirty="0" smtClean="0">
                <a:solidFill>
                  <a:srgbClr val="000000"/>
                </a:solidFill>
                <a:latin typeface="+mj-lt"/>
              </a:rPr>
              <a:t>The previous “Energy” section of this chapter discusses energy management plans, energy efficiency strategies as well as on-site renewable energy, all of which are core elements to most green building certifications. </a:t>
            </a:r>
          </a:p>
          <a:p>
            <a:pPr marL="461963" indent="-296863">
              <a:lnSpc>
                <a:spcPct val="95000"/>
              </a:lnSpc>
              <a:spcBef>
                <a:spcPct val="0"/>
              </a:spcBef>
              <a:spcAft>
                <a:spcPts val="1200"/>
              </a:spcAft>
              <a:buClr>
                <a:srgbClr val="000000"/>
              </a:buClr>
            </a:pPr>
            <a:endParaRPr lang="en-US" sz="2500" dirty="0" smtClean="0">
              <a:solidFill>
                <a:srgbClr val="000000"/>
              </a:solidFill>
              <a:latin typeface="+mj-lt"/>
            </a:endParaRPr>
          </a:p>
          <a:p>
            <a:pPr marL="461963" indent="-296863">
              <a:lnSpc>
                <a:spcPct val="95000"/>
              </a:lnSpc>
              <a:spcBef>
                <a:spcPct val="0"/>
              </a:spcBef>
              <a:spcAft>
                <a:spcPts val="1200"/>
              </a:spcAft>
              <a:buClr>
                <a:srgbClr val="000000"/>
              </a:buClr>
            </a:pPr>
            <a:r>
              <a:rPr lang="en-US" sz="2500" dirty="0" smtClean="0">
                <a:solidFill>
                  <a:srgbClr val="000000"/>
                </a:solidFill>
                <a:latin typeface="+mj-lt"/>
              </a:rPr>
              <a:t>As the largest operating cost of a typical building or facility, </a:t>
            </a:r>
            <a:r>
              <a:rPr lang="en-US" sz="2500" dirty="0" smtClean="0">
                <a:solidFill>
                  <a:srgbClr val="000000"/>
                </a:solidFill>
              </a:rPr>
              <a:t>green building rating organizations and certifiers tend to award points for the following:</a:t>
            </a:r>
          </a:p>
          <a:p>
            <a:pPr marL="862013" lvl="1" indent="-296863">
              <a:lnSpc>
                <a:spcPct val="95000"/>
              </a:lnSpc>
              <a:spcBef>
                <a:spcPct val="0"/>
              </a:spcBef>
              <a:spcAft>
                <a:spcPts val="1200"/>
              </a:spcAft>
              <a:buClr>
                <a:srgbClr val="000000"/>
              </a:buClr>
            </a:pPr>
            <a:r>
              <a:rPr lang="en-US" sz="2100" dirty="0" smtClean="0">
                <a:solidFill>
                  <a:srgbClr val="000000"/>
                </a:solidFill>
              </a:rPr>
              <a:t>% of renewable energy created onsite and/or sourced offsite</a:t>
            </a:r>
          </a:p>
          <a:p>
            <a:pPr marL="862013" lvl="1" indent="-296863">
              <a:lnSpc>
                <a:spcPct val="95000"/>
              </a:lnSpc>
              <a:spcBef>
                <a:spcPct val="0"/>
              </a:spcBef>
              <a:spcAft>
                <a:spcPts val="1200"/>
              </a:spcAft>
              <a:buClr>
                <a:srgbClr val="000000"/>
              </a:buClr>
            </a:pPr>
            <a:r>
              <a:rPr lang="en-US" sz="2100" dirty="0" smtClean="0">
                <a:solidFill>
                  <a:srgbClr val="000000"/>
                </a:solidFill>
              </a:rPr>
              <a:t>Building-wide energy efficiency improvements (i.e. in HVAC systems, lighting, appliances, etc.)</a:t>
            </a:r>
          </a:p>
          <a:p>
            <a:pPr marL="862013" lvl="1" indent="-296863">
              <a:lnSpc>
                <a:spcPct val="95000"/>
              </a:lnSpc>
              <a:spcBef>
                <a:spcPct val="0"/>
              </a:spcBef>
              <a:spcAft>
                <a:spcPts val="1200"/>
              </a:spcAft>
              <a:buClr>
                <a:srgbClr val="000000"/>
              </a:buClr>
            </a:pPr>
            <a:r>
              <a:rPr lang="en-US" sz="2100" dirty="0" smtClean="0">
                <a:solidFill>
                  <a:srgbClr val="000000"/>
                </a:solidFill>
              </a:rPr>
              <a:t>Refrigerant management</a:t>
            </a:r>
          </a:p>
          <a:p>
            <a:pPr marL="862013" lvl="1" indent="-296863">
              <a:lnSpc>
                <a:spcPct val="95000"/>
              </a:lnSpc>
              <a:spcBef>
                <a:spcPct val="0"/>
              </a:spcBef>
              <a:spcAft>
                <a:spcPts val="1200"/>
              </a:spcAft>
              <a:buClr>
                <a:srgbClr val="000000"/>
              </a:buClr>
            </a:pPr>
            <a:r>
              <a:rPr lang="en-US" sz="2100" dirty="0" smtClean="0">
                <a:solidFill>
                  <a:srgbClr val="000000"/>
                </a:solidFill>
              </a:rPr>
              <a:t>Enhanced commissioning for building energy systems</a:t>
            </a:r>
            <a:endParaRPr lang="en-US" sz="2500" dirty="0">
              <a:solidFill>
                <a:srgbClr val="000000"/>
              </a:solidFill>
              <a:latin typeface="+mj-lt"/>
            </a:endParaRPr>
          </a:p>
        </p:txBody>
      </p:sp>
      <p:pic>
        <p:nvPicPr>
          <p:cNvPr id="3075" name="Picture 3" descr="C:\Documents and Settings\Morgan Barr\Local Settings\Temporary Internet Files\Content.IE5\VHNDHKQW\MC900437930[1].wmf"/>
          <p:cNvPicPr>
            <a:picLocks noChangeAspect="1" noChangeArrowheads="1"/>
          </p:cNvPicPr>
          <p:nvPr/>
        </p:nvPicPr>
        <p:blipFill>
          <a:blip r:embed="rId3" cstate="print"/>
          <a:srcRect/>
          <a:stretch>
            <a:fillRect/>
          </a:stretch>
        </p:blipFill>
        <p:spPr bwMode="auto">
          <a:xfrm>
            <a:off x="7516964" y="838201"/>
            <a:ext cx="1506386" cy="1600200"/>
          </a:xfrm>
          <a:prstGeom prst="rect">
            <a:avLst/>
          </a:prstGeom>
          <a:noFill/>
        </p:spPr>
      </p:pic>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166</a:t>
            </a:fld>
            <a:endParaRPr lang="en-US"/>
          </a:p>
        </p:txBody>
      </p:sp>
    </p:spTree>
  </p:cSld>
  <p:clrMapOvr>
    <a:masterClrMapping/>
  </p:clrMapOvr>
  <p:transition spd="med">
    <p:fade thruBlk="1"/>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04800" y="228600"/>
            <a:ext cx="8229600" cy="792162"/>
          </a:xfrm>
        </p:spPr>
        <p:txBody>
          <a:bodyPr lIns="0" tIns="0" rIns="0" bIns="0" anchor="t">
            <a:noAutofit/>
          </a:bodyPr>
          <a:lstStyle/>
          <a:p>
            <a:pPr>
              <a:lnSpc>
                <a:spcPct val="95000"/>
              </a:lnSpc>
            </a:pPr>
            <a:r>
              <a:rPr lang="en-US" sz="3200" dirty="0" smtClean="0">
                <a:solidFill>
                  <a:srgbClr val="000000"/>
                </a:solidFill>
              </a:rPr>
              <a:t>Energy Efficiency &amp; Renewable Energy </a:t>
            </a:r>
            <a:br>
              <a:rPr lang="en-US" sz="3200" dirty="0" smtClean="0">
                <a:solidFill>
                  <a:srgbClr val="000000"/>
                </a:solidFill>
              </a:rPr>
            </a:br>
            <a:r>
              <a:rPr lang="en-US" sz="3200" dirty="0" smtClean="0">
                <a:solidFill>
                  <a:srgbClr val="000000"/>
                </a:solidFill>
              </a:rPr>
              <a:t/>
            </a:r>
            <a:br>
              <a:rPr lang="en-US" sz="3200" dirty="0" smtClean="0">
                <a:solidFill>
                  <a:srgbClr val="000000"/>
                </a:solidFill>
              </a:rPr>
            </a:br>
            <a:endParaRPr lang="en-US" sz="3200" dirty="0">
              <a:solidFill>
                <a:srgbClr val="000000"/>
              </a:solidFill>
            </a:endParaRPr>
          </a:p>
        </p:txBody>
      </p:sp>
      <p:sp>
        <p:nvSpPr>
          <p:cNvPr id="3074" name="Rectangle 2"/>
          <p:cNvSpPr>
            <a:spLocks noGrp="1" noChangeArrowheads="1"/>
          </p:cNvSpPr>
          <p:nvPr>
            <p:ph idx="1"/>
          </p:nvPr>
        </p:nvSpPr>
        <p:spPr>
          <a:xfrm>
            <a:off x="457200" y="914400"/>
            <a:ext cx="5943600" cy="5638800"/>
          </a:xfrm>
        </p:spPr>
        <p:txBody>
          <a:bodyPr lIns="0" tIns="0" rIns="0" bIns="0">
            <a:normAutofit/>
          </a:bodyPr>
          <a:lstStyle/>
          <a:p>
            <a:pPr marL="176213" indent="-11113">
              <a:lnSpc>
                <a:spcPct val="95000"/>
              </a:lnSpc>
              <a:spcBef>
                <a:spcPct val="0"/>
              </a:spcBef>
              <a:buClr>
                <a:srgbClr val="000000"/>
              </a:buClr>
              <a:buNone/>
            </a:pPr>
            <a:r>
              <a:rPr lang="en-US" sz="2800" dirty="0" smtClean="0">
                <a:solidFill>
                  <a:srgbClr val="000000"/>
                </a:solidFill>
                <a:latin typeface="+mj-lt"/>
              </a:rPr>
              <a:t>Green building-specific energy efficiency strategies include the use of:</a:t>
            </a:r>
            <a:r>
              <a:rPr lang="en-US" sz="2800" baseline="30000" dirty="0" smtClean="0">
                <a:solidFill>
                  <a:srgbClr val="000000"/>
                </a:solidFill>
                <a:latin typeface="+mj-lt"/>
              </a:rPr>
              <a:t>1</a:t>
            </a:r>
            <a:endParaRPr lang="en-US" sz="2800" dirty="0" smtClean="0">
              <a:solidFill>
                <a:srgbClr val="000000"/>
              </a:solidFill>
              <a:latin typeface="+mj-lt"/>
            </a:endParaRPr>
          </a:p>
          <a:p>
            <a:pPr marL="461963" indent="-296863">
              <a:lnSpc>
                <a:spcPct val="95000"/>
              </a:lnSpc>
              <a:spcBef>
                <a:spcPct val="0"/>
              </a:spcBef>
              <a:buClr>
                <a:srgbClr val="000000"/>
              </a:buClr>
            </a:pPr>
            <a:endParaRPr lang="en-US"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High-efficiency windows and insulation</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Window placement strategies to maximize solar gain</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Solar water heating</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Green roofs</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Rooftop solar panels</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Onsite wind turbines</a:t>
            </a:r>
          </a:p>
          <a:p>
            <a:pPr marL="862013" lvl="1" indent="-296863">
              <a:lnSpc>
                <a:spcPct val="95000"/>
              </a:lnSpc>
              <a:spcBef>
                <a:spcPct val="0"/>
              </a:spcBef>
              <a:buClr>
                <a:srgbClr val="000000"/>
              </a:buClr>
            </a:pPr>
            <a:endParaRPr lang="en-US" sz="1700" dirty="0" smtClean="0">
              <a:solidFill>
                <a:srgbClr val="000000"/>
              </a:solidFill>
            </a:endParaRPr>
          </a:p>
          <a:p>
            <a:pPr marL="461963" indent="-296863">
              <a:lnSpc>
                <a:spcPct val="95000"/>
              </a:lnSpc>
              <a:spcBef>
                <a:spcPct val="0"/>
              </a:spcBef>
              <a:buClr>
                <a:srgbClr val="000000"/>
              </a:buClr>
            </a:pPr>
            <a:endParaRPr lang="en-US" sz="2500" dirty="0" smtClean="0">
              <a:solidFill>
                <a:srgbClr val="000000"/>
              </a:solidFill>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11430" indent="-308610">
              <a:lnSpc>
                <a:spcPct val="95000"/>
              </a:lnSpc>
              <a:spcBef>
                <a:spcPct val="0"/>
              </a:spcBef>
              <a:buClr>
                <a:srgbClr val="000000"/>
              </a:buClr>
              <a:buNone/>
            </a:pPr>
            <a:endParaRPr lang="en-US" sz="2500" dirty="0" smtClean="0">
              <a:solidFill>
                <a:srgbClr val="000000"/>
              </a:solidFill>
              <a:latin typeface="+mj-lt"/>
            </a:endParaRPr>
          </a:p>
          <a:p>
            <a:pPr marL="11430" indent="-308610">
              <a:lnSpc>
                <a:spcPct val="95000"/>
              </a:lnSpc>
              <a:spcBef>
                <a:spcPct val="0"/>
              </a:spcBef>
              <a:buClr>
                <a:srgbClr val="000000"/>
              </a:buClr>
            </a:pPr>
            <a:endParaRPr lang="en-US" sz="2500" dirty="0">
              <a:solidFill>
                <a:srgbClr val="000000"/>
              </a:solidFill>
              <a:latin typeface="+mj-lt"/>
            </a:endParaRPr>
          </a:p>
        </p:txBody>
      </p:sp>
      <p:sp>
        <p:nvSpPr>
          <p:cNvPr id="8" name="TextBox 7"/>
          <p:cNvSpPr txBox="1"/>
          <p:nvPr/>
        </p:nvSpPr>
        <p:spPr>
          <a:xfrm>
            <a:off x="304800" y="6553200"/>
            <a:ext cx="2510624" cy="246221"/>
          </a:xfrm>
          <a:prstGeom prst="rect">
            <a:avLst/>
          </a:prstGeom>
          <a:noFill/>
        </p:spPr>
        <p:txBody>
          <a:bodyPr wrap="none" rtlCol="0">
            <a:spAutoFit/>
          </a:bodyPr>
          <a:lstStyle/>
          <a:p>
            <a:r>
              <a:rPr lang="en-US" sz="1000" baseline="30000" dirty="0">
                <a:solidFill>
                  <a:prstClr val="black"/>
                </a:solidFill>
              </a:rPr>
              <a:t>1 </a:t>
            </a:r>
            <a:r>
              <a:rPr lang="en-US" sz="1000" dirty="0" smtClean="0">
                <a:solidFill>
                  <a:prstClr val="black"/>
                </a:solidFill>
              </a:rPr>
              <a:t>DOE, “</a:t>
            </a:r>
            <a:r>
              <a:rPr lang="en-US" sz="1000" dirty="0" err="1" smtClean="0">
                <a:solidFill>
                  <a:prstClr val="black"/>
                </a:solidFill>
              </a:rPr>
              <a:t>Commerical</a:t>
            </a:r>
            <a:r>
              <a:rPr lang="en-US" sz="1000" dirty="0" smtClean="0">
                <a:solidFill>
                  <a:prstClr val="black"/>
                </a:solidFill>
              </a:rPr>
              <a:t> Building Initiative”</a:t>
            </a:r>
            <a:endParaRPr lang="en-US" sz="1000" dirty="0">
              <a:solidFill>
                <a:prstClr val="black"/>
              </a:solidFill>
            </a:endParaRPr>
          </a:p>
        </p:txBody>
      </p:sp>
      <p:pic>
        <p:nvPicPr>
          <p:cNvPr id="4098" name="Picture 2" descr="C:\Documents and Settings\Morgan Barr\Local Settings\Temporary Internet Files\Content.IE5\1E9XXJZ3\MC900437928[1].wmf"/>
          <p:cNvPicPr>
            <a:picLocks noChangeAspect="1" noChangeArrowheads="1"/>
          </p:cNvPicPr>
          <p:nvPr/>
        </p:nvPicPr>
        <p:blipFill>
          <a:blip r:embed="rId3" cstate="print"/>
          <a:srcRect/>
          <a:stretch>
            <a:fillRect/>
          </a:stretch>
        </p:blipFill>
        <p:spPr bwMode="auto">
          <a:xfrm>
            <a:off x="6705600" y="1143000"/>
            <a:ext cx="1987550" cy="1235075"/>
          </a:xfrm>
          <a:prstGeom prst="rect">
            <a:avLst/>
          </a:prstGeom>
          <a:noFill/>
        </p:spPr>
      </p:pic>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167</a:t>
            </a:fld>
            <a:endParaRPr lang="en-US"/>
          </a:p>
        </p:txBody>
      </p:sp>
    </p:spTree>
  </p:cSld>
  <p:clrMapOvr>
    <a:masterClrMapping/>
  </p:clrMapOvr>
  <p:transition spd="med">
    <p:fade thruBlk="1"/>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15742" y="267177"/>
            <a:ext cx="8693943" cy="825818"/>
          </a:xfrm>
        </p:spPr>
        <p:txBody>
          <a:bodyPr lIns="0" tIns="0" rIns="0" bIns="0" anchor="t">
            <a:normAutofit/>
          </a:bodyPr>
          <a:lstStyle/>
          <a:p>
            <a:pPr>
              <a:lnSpc>
                <a:spcPct val="95000"/>
              </a:lnSpc>
            </a:pPr>
            <a:r>
              <a:rPr lang="en-US" sz="3200" dirty="0" smtClean="0">
                <a:solidFill>
                  <a:srgbClr val="000000"/>
                </a:solidFill>
              </a:rPr>
              <a:t>Water Efficiency</a:t>
            </a:r>
            <a:endParaRPr lang="en-US" sz="3200" dirty="0">
              <a:solidFill>
                <a:srgbClr val="000000"/>
              </a:solidFill>
            </a:endParaRPr>
          </a:p>
        </p:txBody>
      </p:sp>
      <p:sp>
        <p:nvSpPr>
          <p:cNvPr id="11" name="Content Placeholder 10"/>
          <p:cNvSpPr>
            <a:spLocks noGrp="1"/>
          </p:cNvSpPr>
          <p:nvPr>
            <p:ph idx="1"/>
          </p:nvPr>
        </p:nvSpPr>
        <p:spPr>
          <a:xfrm>
            <a:off x="457200" y="1143000"/>
            <a:ext cx="6324600" cy="5135563"/>
          </a:xfrm>
        </p:spPr>
        <p:txBody>
          <a:bodyPr>
            <a:normAutofit fontScale="85000" lnSpcReduction="20000"/>
          </a:bodyPr>
          <a:lstStyle/>
          <a:p>
            <a:r>
              <a:rPr lang="en-US" dirty="0" smtClean="0"/>
              <a:t>Manufacturers are large fresh water consumers.  Though users of this module should refer to the Water portion of this chapter to learn how you can improve your water efficiency, it’s good to be aware of those water-related aspects of many green building certifications:</a:t>
            </a:r>
          </a:p>
          <a:p>
            <a:endParaRPr lang="en-US" dirty="0" smtClean="0"/>
          </a:p>
          <a:p>
            <a:pPr lvl="1"/>
            <a:r>
              <a:rPr lang="en-US" dirty="0" smtClean="0"/>
              <a:t>Implementing best available, water efficient technologies</a:t>
            </a:r>
          </a:p>
          <a:p>
            <a:pPr lvl="1"/>
            <a:r>
              <a:rPr lang="en-US" dirty="0" smtClean="0"/>
              <a:t>Building-wide water use reductions and optimizing onsite water recycling</a:t>
            </a:r>
          </a:p>
          <a:p>
            <a:pPr lvl="1"/>
            <a:r>
              <a:rPr lang="en-US" dirty="0" smtClean="0"/>
              <a:t>Water efficient landscaping</a:t>
            </a:r>
          </a:p>
          <a:p>
            <a:pPr>
              <a:buNone/>
            </a:pPr>
            <a:endParaRPr lang="en-US" dirty="0" smtClean="0"/>
          </a:p>
        </p:txBody>
      </p:sp>
      <p:pic>
        <p:nvPicPr>
          <p:cNvPr id="5122" name="Picture 2" descr="C:\Documents and Settings\Morgan Barr\Local Settings\Temporary Internet Files\Content.IE5\U0JYKDTD\MC900030370[1].wmf"/>
          <p:cNvPicPr>
            <a:picLocks noChangeAspect="1" noChangeArrowheads="1"/>
          </p:cNvPicPr>
          <p:nvPr/>
        </p:nvPicPr>
        <p:blipFill>
          <a:blip r:embed="rId3" cstate="print"/>
          <a:srcRect/>
          <a:stretch>
            <a:fillRect/>
          </a:stretch>
        </p:blipFill>
        <p:spPr bwMode="auto">
          <a:xfrm>
            <a:off x="7208470" y="609601"/>
            <a:ext cx="1487779" cy="1371600"/>
          </a:xfrm>
          <a:prstGeom prst="rect">
            <a:avLst/>
          </a:prstGeom>
          <a:noFill/>
        </p:spPr>
      </p:pic>
      <p:sp>
        <p:nvSpPr>
          <p:cNvPr id="10" name="Right Arrow 9">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168</a:t>
            </a:fld>
            <a:endParaRPr lang="en-US"/>
          </a:p>
        </p:txBody>
      </p:sp>
    </p:spTree>
  </p:cSld>
  <p:clrMapOvr>
    <a:masterClrMapping/>
  </p:clrMapOvr>
  <p:transition spd="med">
    <p:fade thruBlk="1"/>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81000" y="381000"/>
            <a:ext cx="8229600" cy="792162"/>
          </a:xfrm>
        </p:spPr>
        <p:txBody>
          <a:bodyPr lIns="0" tIns="0" rIns="0" bIns="0" anchor="t">
            <a:noAutofit/>
          </a:bodyPr>
          <a:lstStyle/>
          <a:p>
            <a:pPr>
              <a:lnSpc>
                <a:spcPct val="95000"/>
              </a:lnSpc>
            </a:pPr>
            <a:r>
              <a:rPr lang="en-US" sz="4000" dirty="0" smtClean="0">
                <a:solidFill>
                  <a:srgbClr val="000000"/>
                </a:solidFill>
              </a:rPr>
              <a:t>Water Efficiency </a:t>
            </a:r>
            <a:br>
              <a:rPr lang="en-US" sz="4000" dirty="0" smtClean="0">
                <a:solidFill>
                  <a:srgbClr val="000000"/>
                </a:solidFill>
              </a:rPr>
            </a:br>
            <a:endParaRPr lang="en-US" sz="4000" dirty="0">
              <a:solidFill>
                <a:srgbClr val="000000"/>
              </a:solidFill>
            </a:endParaRPr>
          </a:p>
        </p:txBody>
      </p:sp>
      <p:sp>
        <p:nvSpPr>
          <p:cNvPr id="3074" name="Rectangle 2"/>
          <p:cNvSpPr>
            <a:spLocks noGrp="1" noChangeArrowheads="1"/>
          </p:cNvSpPr>
          <p:nvPr>
            <p:ph idx="1"/>
          </p:nvPr>
        </p:nvSpPr>
        <p:spPr>
          <a:xfrm>
            <a:off x="457200" y="1371600"/>
            <a:ext cx="6400800" cy="4953000"/>
          </a:xfrm>
        </p:spPr>
        <p:txBody>
          <a:bodyPr lIns="0" tIns="0" rIns="0" bIns="0">
            <a:normAutofit/>
          </a:bodyPr>
          <a:lstStyle/>
          <a:p>
            <a:pPr marL="176213" indent="-11113">
              <a:lnSpc>
                <a:spcPct val="95000"/>
              </a:lnSpc>
              <a:spcBef>
                <a:spcPct val="0"/>
              </a:spcBef>
              <a:buClr>
                <a:srgbClr val="000000"/>
              </a:buClr>
              <a:buNone/>
            </a:pPr>
            <a:r>
              <a:rPr lang="en-US" sz="2800" dirty="0" smtClean="0">
                <a:solidFill>
                  <a:srgbClr val="000000"/>
                </a:solidFill>
                <a:latin typeface="+mj-lt"/>
              </a:rPr>
              <a:t>Green building-specific water efficiency strategies include the use of:</a:t>
            </a:r>
            <a:r>
              <a:rPr lang="en-US" sz="2800" baseline="30000" dirty="0" smtClean="0">
                <a:solidFill>
                  <a:srgbClr val="000000"/>
                </a:solidFill>
                <a:latin typeface="+mj-lt"/>
              </a:rPr>
              <a:t>1</a:t>
            </a:r>
            <a:endParaRPr lang="en-US" sz="2800" dirty="0" smtClean="0">
              <a:solidFill>
                <a:srgbClr val="000000"/>
              </a:solidFill>
              <a:latin typeface="+mj-lt"/>
            </a:endParaRPr>
          </a:p>
          <a:p>
            <a:pPr marL="461963" indent="-296863">
              <a:lnSpc>
                <a:spcPct val="95000"/>
              </a:lnSpc>
              <a:spcBef>
                <a:spcPct val="0"/>
              </a:spcBef>
              <a:buClr>
                <a:srgbClr val="000000"/>
              </a:buClr>
            </a:pPr>
            <a:endParaRPr lang="en-US"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Water recycling technologies</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Dual plumbing systems</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Water-efficient appliances (i.e. low flow faucets, ultra-low flush toilets, etc.)</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Point of use water treatment</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err="1" smtClean="0">
                <a:solidFill>
                  <a:srgbClr val="000000"/>
                </a:solidFill>
                <a:latin typeface="+mj-lt"/>
              </a:rPr>
              <a:t>Greywater</a:t>
            </a:r>
            <a:r>
              <a:rPr lang="en-US" sz="2000" dirty="0" smtClean="0">
                <a:solidFill>
                  <a:srgbClr val="000000"/>
                </a:solidFill>
                <a:latin typeface="+mj-lt"/>
              </a:rPr>
              <a:t> for on-site use</a:t>
            </a:r>
          </a:p>
          <a:p>
            <a:pPr marL="862013" lvl="1" indent="-296863">
              <a:lnSpc>
                <a:spcPct val="95000"/>
              </a:lnSpc>
              <a:spcBef>
                <a:spcPct val="0"/>
              </a:spcBef>
              <a:buClr>
                <a:srgbClr val="000000"/>
              </a:buClr>
            </a:pPr>
            <a:endParaRPr lang="en-US" sz="1700" dirty="0" smtClean="0">
              <a:solidFill>
                <a:srgbClr val="000000"/>
              </a:solidFill>
            </a:endParaRPr>
          </a:p>
          <a:p>
            <a:pPr marL="461963" indent="-296863">
              <a:lnSpc>
                <a:spcPct val="95000"/>
              </a:lnSpc>
              <a:spcBef>
                <a:spcPct val="0"/>
              </a:spcBef>
              <a:buClr>
                <a:srgbClr val="000000"/>
              </a:buClr>
            </a:pPr>
            <a:endParaRPr lang="en-US" sz="2500" dirty="0" smtClean="0">
              <a:solidFill>
                <a:srgbClr val="000000"/>
              </a:solidFill>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11430" indent="-308610">
              <a:lnSpc>
                <a:spcPct val="95000"/>
              </a:lnSpc>
              <a:spcBef>
                <a:spcPct val="0"/>
              </a:spcBef>
              <a:buClr>
                <a:srgbClr val="000000"/>
              </a:buClr>
              <a:buNone/>
            </a:pPr>
            <a:endParaRPr lang="en-US" sz="2500" dirty="0" smtClean="0">
              <a:solidFill>
                <a:srgbClr val="000000"/>
              </a:solidFill>
              <a:latin typeface="+mj-lt"/>
            </a:endParaRPr>
          </a:p>
          <a:p>
            <a:pPr marL="11430" indent="-308610">
              <a:lnSpc>
                <a:spcPct val="95000"/>
              </a:lnSpc>
              <a:spcBef>
                <a:spcPct val="0"/>
              </a:spcBef>
              <a:buClr>
                <a:srgbClr val="000000"/>
              </a:buClr>
            </a:pPr>
            <a:endParaRPr lang="en-US" sz="2500" dirty="0">
              <a:solidFill>
                <a:srgbClr val="000000"/>
              </a:solidFill>
              <a:latin typeface="+mj-lt"/>
            </a:endParaRPr>
          </a:p>
        </p:txBody>
      </p:sp>
      <p:sp>
        <p:nvSpPr>
          <p:cNvPr id="12" name="TextBox 11"/>
          <p:cNvSpPr txBox="1"/>
          <p:nvPr/>
        </p:nvSpPr>
        <p:spPr>
          <a:xfrm>
            <a:off x="304800" y="6553200"/>
            <a:ext cx="2408032" cy="246221"/>
          </a:xfrm>
          <a:prstGeom prst="rect">
            <a:avLst/>
          </a:prstGeom>
          <a:noFill/>
        </p:spPr>
        <p:txBody>
          <a:bodyPr wrap="none" rtlCol="0">
            <a:spAutoFit/>
          </a:bodyPr>
          <a:lstStyle/>
          <a:p>
            <a:r>
              <a:rPr lang="en-US" sz="1000" baseline="30000" dirty="0">
                <a:solidFill>
                  <a:prstClr val="black"/>
                </a:solidFill>
              </a:rPr>
              <a:t>1 </a:t>
            </a:r>
            <a:r>
              <a:rPr lang="en-US" sz="1000" dirty="0" err="1" smtClean="0">
                <a:solidFill>
                  <a:prstClr val="black"/>
                </a:solidFill>
              </a:rPr>
              <a:t>CalRecycle</a:t>
            </a:r>
            <a:r>
              <a:rPr lang="en-US" sz="1000" dirty="0" smtClean="0">
                <a:solidFill>
                  <a:prstClr val="black"/>
                </a:solidFill>
              </a:rPr>
              <a:t>, ”Green Building Basics”</a:t>
            </a:r>
            <a:endParaRPr lang="en-US" sz="1000" dirty="0">
              <a:solidFill>
                <a:prstClr val="black"/>
              </a:solidFill>
            </a:endParaRPr>
          </a:p>
        </p:txBody>
      </p:sp>
      <p:pic>
        <p:nvPicPr>
          <p:cNvPr id="6146" name="Picture 2" descr="C:\Documents and Settings\Morgan Barr\Local Settings\Temporary Internet Files\Content.IE5\XUDLTW75\MC900215952[1].wmf"/>
          <p:cNvPicPr>
            <a:picLocks noChangeAspect="1" noChangeArrowheads="1"/>
          </p:cNvPicPr>
          <p:nvPr/>
        </p:nvPicPr>
        <p:blipFill>
          <a:blip r:embed="rId3" cstate="print"/>
          <a:srcRect/>
          <a:stretch>
            <a:fillRect/>
          </a:stretch>
        </p:blipFill>
        <p:spPr bwMode="auto">
          <a:xfrm>
            <a:off x="6934200" y="914400"/>
            <a:ext cx="1984517" cy="1524000"/>
          </a:xfrm>
          <a:prstGeom prst="rect">
            <a:avLst/>
          </a:prstGeom>
          <a:noFill/>
        </p:spPr>
      </p:pic>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3" name="Picture 12"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169</a:t>
            </a:fld>
            <a:endParaRPr lang="en-US"/>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Greenwashing</a:t>
            </a:r>
            <a:endParaRPr lang="en-US" dirty="0"/>
          </a:p>
        </p:txBody>
      </p:sp>
      <p:sp>
        <p:nvSpPr>
          <p:cNvPr id="3" name="Content Placeholder 2"/>
          <p:cNvSpPr>
            <a:spLocks noGrp="1"/>
          </p:cNvSpPr>
          <p:nvPr>
            <p:ph idx="1"/>
          </p:nvPr>
        </p:nvSpPr>
        <p:spPr>
          <a:xfrm>
            <a:off x="457200" y="990600"/>
            <a:ext cx="4953000" cy="5257799"/>
          </a:xfrm>
        </p:spPr>
        <p:txBody>
          <a:bodyPr>
            <a:normAutofit/>
          </a:bodyPr>
          <a:lstStyle/>
          <a:p>
            <a:pPr>
              <a:spcAft>
                <a:spcPts val="1200"/>
              </a:spcAft>
            </a:pPr>
            <a:r>
              <a:rPr lang="en-US" sz="1600" dirty="0" err="1" smtClean="0">
                <a:solidFill>
                  <a:schemeClr val="accent5"/>
                </a:solidFill>
              </a:rPr>
              <a:t>Greenwashing</a:t>
            </a:r>
            <a:r>
              <a:rPr lang="en-US" sz="1600" dirty="0" smtClean="0"/>
              <a:t> happens when companies use </a:t>
            </a:r>
            <a:r>
              <a:rPr lang="en-US" sz="1600" dirty="0" smtClean="0">
                <a:solidFill>
                  <a:schemeClr val="accent5"/>
                </a:solidFill>
              </a:rPr>
              <a:t>untrue, misleading, unsubstantiated, or ineffective environmental marketing claims</a:t>
            </a:r>
            <a:r>
              <a:rPr lang="en-US" sz="1600" dirty="0" smtClean="0"/>
              <a:t> about their products or company.  </a:t>
            </a:r>
          </a:p>
          <a:p>
            <a:pPr>
              <a:spcAft>
                <a:spcPts val="1200"/>
              </a:spcAft>
            </a:pPr>
            <a:r>
              <a:rPr lang="en-US" sz="1600" dirty="0" smtClean="0"/>
              <a:t>It can range from vague and general claims about being “environmentally friendly,” to claims about greener products when the company has a lot of environmental problems, to made up eco-labels, to actual lying.</a:t>
            </a:r>
            <a:r>
              <a:rPr lang="en-US" sz="1600" baseline="30000" dirty="0" smtClean="0"/>
              <a:t>1</a:t>
            </a:r>
            <a:endParaRPr lang="en-US" sz="1600" dirty="0" smtClean="0"/>
          </a:p>
          <a:p>
            <a:pPr>
              <a:spcAft>
                <a:spcPts val="1200"/>
              </a:spcAft>
            </a:pPr>
            <a:r>
              <a:rPr lang="en-US" sz="1600" dirty="0" smtClean="0"/>
              <a:t>Some kinds of </a:t>
            </a:r>
            <a:r>
              <a:rPr lang="en-US" sz="1600" dirty="0" err="1" smtClean="0"/>
              <a:t>greenwashing</a:t>
            </a:r>
            <a:r>
              <a:rPr lang="en-US" sz="1600" dirty="0" smtClean="0"/>
              <a:t> are regulated by the Federal Trade Commission. </a:t>
            </a:r>
            <a:r>
              <a:rPr lang="en-US" sz="1600" dirty="0" smtClean="0">
                <a:latin typeface="Rockwell" pitchFamily="18" charset="0"/>
              </a:rPr>
              <a:t>To ensure that your company’s environmental claims are in compliance with FTC marketing rules, it is important that you become familiar with the FTC’s </a:t>
            </a:r>
            <a:r>
              <a:rPr lang="en-US" sz="1600" dirty="0" smtClean="0">
                <a:latin typeface="Rockwell" pitchFamily="18" charset="0"/>
                <a:hlinkClick r:id="rId2"/>
              </a:rPr>
              <a:t>Guides for the Use of Environmental Marketing Claims</a:t>
            </a:r>
            <a:r>
              <a:rPr lang="en-US" sz="1600" dirty="0" smtClean="0">
                <a:latin typeface="Rockwell" pitchFamily="18" charset="0"/>
              </a:rPr>
              <a:t>.</a:t>
            </a:r>
          </a:p>
        </p:txBody>
      </p:sp>
      <p:pic>
        <p:nvPicPr>
          <p:cNvPr id="2051" name="Picture 3" descr="C:\Documents and Settings\Morgan Barr\Local Settings\Temporary Internet Files\Content.IE5\9UHSBQQP\MC900384198[1].wmf"/>
          <p:cNvPicPr>
            <a:picLocks noChangeAspect="1" noChangeArrowheads="1"/>
          </p:cNvPicPr>
          <p:nvPr/>
        </p:nvPicPr>
        <p:blipFill>
          <a:blip r:embed="rId3" cstate="print"/>
          <a:srcRect/>
          <a:stretch>
            <a:fillRect/>
          </a:stretch>
        </p:blipFill>
        <p:spPr bwMode="auto">
          <a:xfrm>
            <a:off x="7391400" y="228600"/>
            <a:ext cx="1460297" cy="1814170"/>
          </a:xfrm>
          <a:prstGeom prst="rect">
            <a:avLst/>
          </a:prstGeom>
          <a:noFill/>
        </p:spPr>
      </p:pic>
      <p:sp>
        <p:nvSpPr>
          <p:cNvPr id="6" name="TextBox 5"/>
          <p:cNvSpPr txBox="1"/>
          <p:nvPr/>
        </p:nvSpPr>
        <p:spPr>
          <a:xfrm>
            <a:off x="228600" y="6400800"/>
            <a:ext cx="8610600" cy="400110"/>
          </a:xfrm>
          <a:prstGeom prst="rect">
            <a:avLst/>
          </a:prstGeom>
          <a:noFill/>
        </p:spPr>
        <p:txBody>
          <a:bodyPr wrap="square" rtlCol="0">
            <a:spAutoFit/>
          </a:bodyPr>
          <a:lstStyle/>
          <a:p>
            <a:r>
              <a:rPr lang="en-US" sz="1000" baseline="30000" dirty="0" smtClean="0"/>
              <a:t>1  </a:t>
            </a:r>
            <a:r>
              <a:rPr lang="en-US" sz="1000" dirty="0" err="1" smtClean="0"/>
              <a:t>Rina</a:t>
            </a:r>
            <a:r>
              <a:rPr lang="en-US" sz="1000" dirty="0" smtClean="0"/>
              <a:t> </a:t>
            </a:r>
            <a:r>
              <a:rPr lang="en-US" sz="1000" dirty="0" err="1" smtClean="0"/>
              <a:t>Horiuchi</a:t>
            </a:r>
            <a:r>
              <a:rPr lang="en-US" sz="1000" dirty="0" smtClean="0"/>
              <a:t> and Ryan </a:t>
            </a:r>
            <a:r>
              <a:rPr lang="en-US" sz="1000" dirty="0" err="1" smtClean="0"/>
              <a:t>Schuchard</a:t>
            </a:r>
            <a:r>
              <a:rPr lang="en-US" sz="1000" dirty="0" smtClean="0"/>
              <a:t>. BSR. “Understanding and Preventing </a:t>
            </a:r>
            <a:r>
              <a:rPr lang="en-US" sz="1000" dirty="0" err="1" smtClean="0"/>
              <a:t>Greenwash</a:t>
            </a:r>
            <a:r>
              <a:rPr lang="en-US" sz="1000" dirty="0" smtClean="0"/>
              <a:t>: A Business Guide”</a:t>
            </a:r>
          </a:p>
          <a:p>
            <a:r>
              <a:rPr lang="en-US" sz="1000" baseline="30000" dirty="0" smtClean="0"/>
              <a:t>2  </a:t>
            </a:r>
            <a:r>
              <a:rPr lang="en-US" sz="1000" dirty="0" smtClean="0"/>
              <a:t>Business for Social Responsibility  “Eco-promising: Communicating the Environmental Credentials of your Products and Services.”  </a:t>
            </a:r>
            <a:endParaRPr lang="en-US" sz="1000" baseline="30000" dirty="0"/>
          </a:p>
        </p:txBody>
      </p:sp>
      <p:sp>
        <p:nvSpPr>
          <p:cNvPr id="8" name="Rounded Rectangle 7"/>
          <p:cNvSpPr/>
          <p:nvPr/>
        </p:nvSpPr>
        <p:spPr>
          <a:xfrm>
            <a:off x="5638800" y="2438400"/>
            <a:ext cx="2971800" cy="335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r>
              <a:rPr lang="en-US" sz="1400" dirty="0" smtClean="0"/>
              <a:t>If people believe companies are </a:t>
            </a:r>
            <a:r>
              <a:rPr lang="en-US" sz="1400" dirty="0" err="1" smtClean="0"/>
              <a:t>greenwashing</a:t>
            </a:r>
            <a:r>
              <a:rPr lang="en-US" sz="1400" dirty="0" smtClean="0"/>
              <a:t>, they are less likely to trust all environmental claims whether those claims are true or not. </a:t>
            </a:r>
          </a:p>
          <a:p>
            <a:pPr algn="ctr">
              <a:spcAft>
                <a:spcPts val="1200"/>
              </a:spcAft>
            </a:pPr>
            <a:r>
              <a:rPr lang="en-US" sz="1400" dirty="0" smtClean="0"/>
              <a:t>In this way, </a:t>
            </a:r>
            <a:r>
              <a:rPr lang="en-US" sz="1400" dirty="0" err="1" smtClean="0"/>
              <a:t>greenwashing</a:t>
            </a:r>
            <a:r>
              <a:rPr lang="en-US" sz="1400" dirty="0" smtClean="0"/>
              <a:t> by some companies </a:t>
            </a:r>
            <a:r>
              <a:rPr lang="en-US" sz="1400" dirty="0" smtClean="0">
                <a:solidFill>
                  <a:schemeClr val="accent5"/>
                </a:solidFill>
              </a:rPr>
              <a:t>can hurt businesses that are really making environmental improvements</a:t>
            </a:r>
            <a:r>
              <a:rPr lang="en-US" sz="1400" dirty="0" smtClean="0"/>
              <a:t>.</a:t>
            </a:r>
          </a:p>
        </p:txBody>
      </p:sp>
      <p:sp>
        <p:nvSpPr>
          <p:cNvPr id="11" name="Right Arrow 10">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17</a:t>
            </a:fld>
            <a:endParaRPr lang="en-US"/>
          </a:p>
        </p:txBody>
      </p:sp>
    </p:spTree>
  </p:cSld>
  <p:clrMapOvr>
    <a:masterClrMapping/>
  </p:clrMapOvr>
  <p:transition spd="med">
    <p:fade thruBlk="1"/>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304800" y="228600"/>
            <a:ext cx="8693943" cy="825818"/>
          </a:xfrm>
        </p:spPr>
        <p:txBody>
          <a:bodyPr lIns="0" tIns="0" rIns="0" bIns="0" anchor="t">
            <a:normAutofit/>
          </a:bodyPr>
          <a:lstStyle/>
          <a:p>
            <a:pPr>
              <a:lnSpc>
                <a:spcPct val="95000"/>
              </a:lnSpc>
            </a:pPr>
            <a:r>
              <a:rPr lang="en-US" sz="3200" dirty="0" smtClean="0">
                <a:solidFill>
                  <a:srgbClr val="000000"/>
                </a:solidFill>
              </a:rPr>
              <a:t>Sustainable Building Materials</a:t>
            </a:r>
            <a:endParaRPr lang="en-US" sz="3200" dirty="0">
              <a:solidFill>
                <a:srgbClr val="000000"/>
              </a:solidFill>
            </a:endParaRPr>
          </a:p>
        </p:txBody>
      </p:sp>
      <p:sp>
        <p:nvSpPr>
          <p:cNvPr id="11" name="Content Placeholder 10"/>
          <p:cNvSpPr>
            <a:spLocks noGrp="1"/>
          </p:cNvSpPr>
          <p:nvPr>
            <p:ph idx="1"/>
          </p:nvPr>
        </p:nvSpPr>
        <p:spPr>
          <a:xfrm>
            <a:off x="457200" y="1143000"/>
            <a:ext cx="6324600" cy="5135563"/>
          </a:xfrm>
        </p:spPr>
        <p:txBody>
          <a:bodyPr>
            <a:normAutofit fontScale="92500" lnSpcReduction="20000"/>
          </a:bodyPr>
          <a:lstStyle/>
          <a:p>
            <a:r>
              <a:rPr lang="en-US" dirty="0" smtClean="0"/>
              <a:t>For companies planning to construct new facilities or make renovations to existing facilities, the materials you or your architect select will have a bearing on the “green-</a:t>
            </a:r>
            <a:r>
              <a:rPr lang="en-US" dirty="0" err="1" smtClean="0"/>
              <a:t>ness</a:t>
            </a:r>
            <a:r>
              <a:rPr lang="en-US" dirty="0" smtClean="0"/>
              <a:t>”  of your building.</a:t>
            </a:r>
          </a:p>
          <a:p>
            <a:endParaRPr lang="en-US" dirty="0" smtClean="0"/>
          </a:p>
          <a:p>
            <a:r>
              <a:rPr lang="en-US" dirty="0" smtClean="0"/>
              <a:t>During this process, you’ll want to consider many of the same issues addressed on Slides 28-29 (Materials Choices &amp; Impacts).</a:t>
            </a:r>
          </a:p>
          <a:p>
            <a:endParaRPr lang="en-US" dirty="0" smtClean="0"/>
          </a:p>
          <a:p>
            <a:pPr>
              <a:buNone/>
            </a:pPr>
            <a:endParaRPr lang="en-US" dirty="0" smtClean="0"/>
          </a:p>
        </p:txBody>
      </p:sp>
      <p:pic>
        <p:nvPicPr>
          <p:cNvPr id="7170" name="Picture 2" descr="C:\Documents and Settings\Morgan Barr\Local Settings\Temporary Internet Files\Content.IE5\4G75LF6P\MC900090230[1].wmf"/>
          <p:cNvPicPr>
            <a:picLocks noChangeAspect="1" noChangeArrowheads="1"/>
          </p:cNvPicPr>
          <p:nvPr/>
        </p:nvPicPr>
        <p:blipFill>
          <a:blip r:embed="rId3" cstate="print"/>
          <a:srcRect/>
          <a:stretch>
            <a:fillRect/>
          </a:stretch>
        </p:blipFill>
        <p:spPr bwMode="auto">
          <a:xfrm>
            <a:off x="7086002" y="762001"/>
            <a:ext cx="1888245" cy="1371600"/>
          </a:xfrm>
          <a:prstGeom prst="rect">
            <a:avLst/>
          </a:prstGeom>
          <a:noFill/>
        </p:spPr>
      </p:pic>
      <p:sp>
        <p:nvSpPr>
          <p:cNvPr id="10" name="Right Arrow 9">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170</a:t>
            </a:fld>
            <a:endParaRPr lang="en-US"/>
          </a:p>
        </p:txBody>
      </p:sp>
    </p:spTree>
  </p:cSld>
  <p:clrMapOvr>
    <a:masterClrMapping/>
  </p:clrMapOvr>
  <p:transition spd="med">
    <p:fade thruBlk="1"/>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0057" y="228600"/>
            <a:ext cx="8693943" cy="825818"/>
          </a:xfrm>
        </p:spPr>
        <p:txBody>
          <a:bodyPr lIns="0" tIns="0" rIns="0" bIns="0" anchor="t">
            <a:normAutofit/>
          </a:bodyPr>
          <a:lstStyle/>
          <a:p>
            <a:pPr>
              <a:lnSpc>
                <a:spcPct val="95000"/>
              </a:lnSpc>
            </a:pPr>
            <a:r>
              <a:rPr lang="en-US" sz="3200" dirty="0" smtClean="0">
                <a:solidFill>
                  <a:srgbClr val="000000"/>
                </a:solidFill>
              </a:rPr>
              <a:t>Sustainable Building Materials</a:t>
            </a:r>
            <a:endParaRPr lang="en-US" sz="3200" dirty="0">
              <a:solidFill>
                <a:srgbClr val="000000"/>
              </a:solidFill>
            </a:endParaRPr>
          </a:p>
        </p:txBody>
      </p:sp>
      <p:sp>
        <p:nvSpPr>
          <p:cNvPr id="11" name="Content Placeholder 10"/>
          <p:cNvSpPr>
            <a:spLocks noGrp="1"/>
          </p:cNvSpPr>
          <p:nvPr>
            <p:ph idx="1"/>
          </p:nvPr>
        </p:nvSpPr>
        <p:spPr>
          <a:xfrm>
            <a:off x="457200" y="1143000"/>
            <a:ext cx="6553200" cy="5059363"/>
          </a:xfrm>
        </p:spPr>
        <p:txBody>
          <a:bodyPr>
            <a:normAutofit fontScale="85000" lnSpcReduction="20000"/>
          </a:bodyPr>
          <a:lstStyle/>
          <a:p>
            <a:r>
              <a:rPr lang="en-US" dirty="0" smtClean="0"/>
              <a:t>Building materials widely considered to be “green” include:</a:t>
            </a:r>
            <a:r>
              <a:rPr lang="en-US" baseline="30000" dirty="0" smtClean="0"/>
              <a:t>1</a:t>
            </a:r>
            <a:endParaRPr lang="en-US" dirty="0" smtClean="0"/>
          </a:p>
          <a:p>
            <a:pPr lvl="1"/>
            <a:r>
              <a:rPr lang="en-US" dirty="0" smtClean="0"/>
              <a:t>Rapidly renewable materials (i.e. bamboo, straw)</a:t>
            </a:r>
          </a:p>
          <a:p>
            <a:pPr lvl="1"/>
            <a:r>
              <a:rPr lang="en-US" dirty="0" smtClean="0"/>
              <a:t>Sustainably forested wood</a:t>
            </a:r>
          </a:p>
          <a:p>
            <a:pPr lvl="1"/>
            <a:r>
              <a:rPr lang="en-US" dirty="0" smtClean="0"/>
              <a:t>Recycled industrial materials (i.e. stone, metals, coal combustion products, foundry sand, etc)</a:t>
            </a:r>
          </a:p>
          <a:p>
            <a:pPr lvl="1"/>
            <a:r>
              <a:rPr lang="en-US" dirty="0" smtClean="0"/>
              <a:t>Recyclable materials (i.e. adobe, clay, cork, etc)</a:t>
            </a:r>
          </a:p>
          <a:p>
            <a:pPr lvl="1"/>
            <a:endParaRPr lang="en-US" dirty="0" smtClean="0"/>
          </a:p>
          <a:p>
            <a:pPr marL="339725" lvl="1" indent="-339725">
              <a:buFont typeface="Arial" pitchFamily="34" charset="0"/>
              <a:buChar char="•"/>
            </a:pPr>
            <a:r>
              <a:rPr lang="en-US" sz="3200" dirty="0" smtClean="0"/>
              <a:t>Materials extracted and manufactured locally will typically receive higher scores on green building rating scales</a:t>
            </a:r>
          </a:p>
        </p:txBody>
      </p:sp>
      <p:sp>
        <p:nvSpPr>
          <p:cNvPr id="12" name="TextBox 11"/>
          <p:cNvSpPr txBox="1"/>
          <p:nvPr/>
        </p:nvSpPr>
        <p:spPr>
          <a:xfrm>
            <a:off x="304800" y="6400800"/>
            <a:ext cx="2408032" cy="246221"/>
          </a:xfrm>
          <a:prstGeom prst="rect">
            <a:avLst/>
          </a:prstGeom>
          <a:noFill/>
        </p:spPr>
        <p:txBody>
          <a:bodyPr wrap="none" rtlCol="0">
            <a:spAutoFit/>
          </a:bodyPr>
          <a:lstStyle/>
          <a:p>
            <a:r>
              <a:rPr lang="en-US" sz="1000" baseline="30000" dirty="0">
                <a:solidFill>
                  <a:prstClr val="black"/>
                </a:solidFill>
              </a:rPr>
              <a:t>1 </a:t>
            </a:r>
            <a:r>
              <a:rPr lang="en-US" sz="1000" dirty="0" err="1" smtClean="0">
                <a:solidFill>
                  <a:prstClr val="black"/>
                </a:solidFill>
              </a:rPr>
              <a:t>CalRecycle</a:t>
            </a:r>
            <a:r>
              <a:rPr lang="en-US" sz="1000" dirty="0" smtClean="0">
                <a:solidFill>
                  <a:prstClr val="black"/>
                </a:solidFill>
              </a:rPr>
              <a:t>, ”Green Building Basics”</a:t>
            </a:r>
            <a:endParaRPr lang="en-US" sz="1000" dirty="0">
              <a:solidFill>
                <a:prstClr val="black"/>
              </a:solidFill>
            </a:endParaRPr>
          </a:p>
        </p:txBody>
      </p:sp>
      <p:pic>
        <p:nvPicPr>
          <p:cNvPr id="8194" name="Picture 2" descr="C:\Documents and Settings\Morgan Barr\Local Settings\Temporary Internet Files\Content.IE5\YG4S47H3\MC900286975[1].wmf"/>
          <p:cNvPicPr>
            <a:picLocks noChangeAspect="1" noChangeArrowheads="1"/>
          </p:cNvPicPr>
          <p:nvPr/>
        </p:nvPicPr>
        <p:blipFill>
          <a:blip r:embed="rId3" cstate="print"/>
          <a:srcRect/>
          <a:stretch>
            <a:fillRect/>
          </a:stretch>
        </p:blipFill>
        <p:spPr bwMode="auto">
          <a:xfrm>
            <a:off x="7362712" y="609600"/>
            <a:ext cx="1594183" cy="1447800"/>
          </a:xfrm>
          <a:prstGeom prst="rect">
            <a:avLst/>
          </a:prstGeom>
          <a:noFill/>
        </p:spPr>
      </p:pic>
      <p:sp>
        <p:nvSpPr>
          <p:cNvPr id="10" name="Right Arrow 9">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3" name="Picture 12"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171</a:t>
            </a:fld>
            <a:endParaRPr lang="en-US"/>
          </a:p>
        </p:txBody>
      </p:sp>
    </p:spTree>
  </p:cSld>
  <p:clrMapOvr>
    <a:masterClrMapping/>
  </p:clrMapOvr>
  <p:transition spd="med">
    <p:fade thruBlk="1"/>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0057" y="228600"/>
            <a:ext cx="8693943" cy="825818"/>
          </a:xfrm>
        </p:spPr>
        <p:txBody>
          <a:bodyPr lIns="0" tIns="0" rIns="0" bIns="0" anchor="t">
            <a:normAutofit/>
          </a:bodyPr>
          <a:lstStyle/>
          <a:p>
            <a:pPr>
              <a:lnSpc>
                <a:spcPct val="95000"/>
              </a:lnSpc>
            </a:pPr>
            <a:r>
              <a:rPr lang="en-US" sz="3200" dirty="0" smtClean="0">
                <a:solidFill>
                  <a:srgbClr val="000000"/>
                </a:solidFill>
              </a:rPr>
              <a:t>Indoor Air Quality</a:t>
            </a:r>
            <a:endParaRPr lang="en-US" sz="3200" dirty="0">
              <a:solidFill>
                <a:srgbClr val="000000"/>
              </a:solidFill>
            </a:endParaRPr>
          </a:p>
        </p:txBody>
      </p:sp>
      <p:sp>
        <p:nvSpPr>
          <p:cNvPr id="11" name="Content Placeholder 10"/>
          <p:cNvSpPr>
            <a:spLocks noGrp="1"/>
          </p:cNvSpPr>
          <p:nvPr>
            <p:ph idx="1"/>
          </p:nvPr>
        </p:nvSpPr>
        <p:spPr>
          <a:xfrm>
            <a:off x="457200" y="1066800"/>
            <a:ext cx="7239000" cy="4876800"/>
          </a:xfrm>
        </p:spPr>
        <p:txBody>
          <a:bodyPr>
            <a:normAutofit fontScale="70000" lnSpcReduction="20000"/>
          </a:bodyPr>
          <a:lstStyle/>
          <a:p>
            <a:endParaRPr lang="en-US" dirty="0" smtClean="0"/>
          </a:p>
          <a:p>
            <a:r>
              <a:rPr lang="en-US" dirty="0" smtClean="0"/>
              <a:t>Indoor air quality (covered previously in this chapter) is another important aspect of green buildings, which prioritize the health and productivity of building occupants.</a:t>
            </a:r>
          </a:p>
          <a:p>
            <a:endParaRPr lang="en-US" dirty="0" smtClean="0"/>
          </a:p>
          <a:p>
            <a:r>
              <a:rPr lang="en-US" dirty="0" smtClean="0"/>
              <a:t>Green building certifiers typically look at things such as:</a:t>
            </a:r>
            <a:r>
              <a:rPr lang="en-US" baseline="30000" dirty="0" smtClean="0"/>
              <a:t>1 2</a:t>
            </a:r>
            <a:endParaRPr lang="en-US" dirty="0" smtClean="0"/>
          </a:p>
          <a:p>
            <a:endParaRPr lang="en-US" dirty="0" smtClean="0"/>
          </a:p>
          <a:p>
            <a:pPr lvl="1"/>
            <a:r>
              <a:rPr lang="en-US" dirty="0" smtClean="0"/>
              <a:t>Levels of ventilation in a building</a:t>
            </a:r>
          </a:p>
          <a:p>
            <a:pPr lvl="1"/>
            <a:r>
              <a:rPr lang="en-US" dirty="0" smtClean="0"/>
              <a:t>Use of low-emitting materials (from adhesives to paints to carpets)</a:t>
            </a:r>
          </a:p>
          <a:p>
            <a:pPr lvl="1"/>
            <a:r>
              <a:rPr lang="en-US" dirty="0" smtClean="0"/>
              <a:t>Systems controllability (for lighting, heating, etc)</a:t>
            </a:r>
          </a:p>
          <a:p>
            <a:pPr lvl="1"/>
            <a:r>
              <a:rPr lang="en-US" dirty="0" smtClean="0"/>
              <a:t>Existence of indoor air quality management plans</a:t>
            </a:r>
          </a:p>
          <a:p>
            <a:endParaRPr lang="en-US" dirty="0" smtClean="0"/>
          </a:p>
          <a:p>
            <a:endParaRPr lang="en-US" dirty="0" smtClean="0"/>
          </a:p>
          <a:p>
            <a:pPr lvl="1"/>
            <a:endParaRPr lang="en-US" dirty="0" smtClean="0"/>
          </a:p>
        </p:txBody>
      </p:sp>
      <p:sp>
        <p:nvSpPr>
          <p:cNvPr id="14" name="TextBox 13"/>
          <p:cNvSpPr txBox="1"/>
          <p:nvPr/>
        </p:nvSpPr>
        <p:spPr>
          <a:xfrm>
            <a:off x="304800" y="6400800"/>
            <a:ext cx="3525324" cy="400110"/>
          </a:xfrm>
          <a:prstGeom prst="rect">
            <a:avLst/>
          </a:prstGeom>
          <a:noFill/>
        </p:spPr>
        <p:txBody>
          <a:bodyPr wrap="none" rtlCol="0">
            <a:spAutoFit/>
          </a:bodyPr>
          <a:lstStyle/>
          <a:p>
            <a:r>
              <a:rPr lang="en-US" sz="1000" baseline="30000" dirty="0">
                <a:solidFill>
                  <a:prstClr val="black"/>
                </a:solidFill>
              </a:rPr>
              <a:t>1 </a:t>
            </a:r>
            <a:r>
              <a:rPr lang="en-US" sz="1000" dirty="0" err="1" smtClean="0">
                <a:solidFill>
                  <a:prstClr val="black"/>
                </a:solidFill>
              </a:rPr>
              <a:t>CalRecycle</a:t>
            </a:r>
            <a:r>
              <a:rPr lang="en-US" sz="1000" dirty="0" smtClean="0">
                <a:solidFill>
                  <a:prstClr val="black"/>
                </a:solidFill>
              </a:rPr>
              <a:t>, ”Green Building Basics”</a:t>
            </a:r>
          </a:p>
          <a:p>
            <a:r>
              <a:rPr lang="en-US" sz="1000" baseline="30000" dirty="0" smtClean="0">
                <a:solidFill>
                  <a:prstClr val="black"/>
                </a:solidFill>
              </a:rPr>
              <a:t>2</a:t>
            </a:r>
            <a:r>
              <a:rPr lang="en-US" sz="1000" dirty="0" smtClean="0">
                <a:solidFill>
                  <a:prstClr val="black"/>
                </a:solidFill>
              </a:rPr>
              <a:t> USGBC, “Existing Buildings: Operations &amp; Maintenance</a:t>
            </a:r>
            <a:endParaRPr lang="en-US" sz="1000" baseline="30000" dirty="0">
              <a:solidFill>
                <a:prstClr val="black"/>
              </a:solidFill>
            </a:endParaRPr>
          </a:p>
        </p:txBody>
      </p:sp>
      <p:pic>
        <p:nvPicPr>
          <p:cNvPr id="9218" name="Picture 2" descr="C:\Documents and Settings\Morgan Barr\Local Settings\Temporary Internet Files\Content.IE5\D339Y4KW\MC900157359[1].wmf"/>
          <p:cNvPicPr>
            <a:picLocks noChangeAspect="1" noChangeArrowheads="1"/>
          </p:cNvPicPr>
          <p:nvPr/>
        </p:nvPicPr>
        <p:blipFill>
          <a:blip r:embed="rId3" cstate="print"/>
          <a:srcRect/>
          <a:stretch>
            <a:fillRect/>
          </a:stretch>
        </p:blipFill>
        <p:spPr bwMode="auto">
          <a:xfrm>
            <a:off x="7467600" y="533400"/>
            <a:ext cx="1209407" cy="1219200"/>
          </a:xfrm>
          <a:prstGeom prst="rect">
            <a:avLst/>
          </a:prstGeom>
          <a:noFill/>
        </p:spPr>
      </p:pic>
      <p:sp>
        <p:nvSpPr>
          <p:cNvPr id="10" name="Right Arrow 9">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172</a:t>
            </a:fld>
            <a:endParaRPr lang="en-US"/>
          </a:p>
        </p:txBody>
      </p:sp>
    </p:spTree>
  </p:cSld>
  <p:clrMapOvr>
    <a:masterClrMapping/>
  </p:clrMapOvr>
  <p:transition spd="med">
    <p:fade thruBlk="1"/>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0" y="381000"/>
            <a:ext cx="8229600" cy="792162"/>
          </a:xfrm>
        </p:spPr>
        <p:txBody>
          <a:bodyPr lIns="0" tIns="0" rIns="0" bIns="0" anchor="t">
            <a:noAutofit/>
          </a:bodyPr>
          <a:lstStyle/>
          <a:p>
            <a:pPr>
              <a:lnSpc>
                <a:spcPct val="95000"/>
              </a:lnSpc>
            </a:pPr>
            <a:r>
              <a:rPr lang="en-US" sz="4000" dirty="0" smtClean="0">
                <a:solidFill>
                  <a:srgbClr val="000000"/>
                </a:solidFill>
              </a:rPr>
              <a:t>Indoor Air Quality</a:t>
            </a:r>
            <a:br>
              <a:rPr lang="en-US" sz="4000" dirty="0" smtClean="0">
                <a:solidFill>
                  <a:srgbClr val="000000"/>
                </a:solidFill>
              </a:rPr>
            </a:br>
            <a:r>
              <a:rPr lang="en-US" sz="4000" dirty="0" smtClean="0">
                <a:solidFill>
                  <a:srgbClr val="000000"/>
                </a:solidFill>
              </a:rPr>
              <a:t/>
            </a:r>
            <a:br>
              <a:rPr lang="en-US" sz="4000" dirty="0" smtClean="0">
                <a:solidFill>
                  <a:srgbClr val="000000"/>
                </a:solidFill>
              </a:rPr>
            </a:br>
            <a:endParaRPr lang="en-US" sz="4000" dirty="0">
              <a:solidFill>
                <a:srgbClr val="000000"/>
              </a:solidFill>
            </a:endParaRPr>
          </a:p>
        </p:txBody>
      </p:sp>
      <p:sp>
        <p:nvSpPr>
          <p:cNvPr id="3074" name="Rectangle 2"/>
          <p:cNvSpPr>
            <a:spLocks noGrp="1" noChangeArrowheads="1"/>
          </p:cNvSpPr>
          <p:nvPr>
            <p:ph idx="1"/>
          </p:nvPr>
        </p:nvSpPr>
        <p:spPr>
          <a:xfrm>
            <a:off x="457200" y="1219200"/>
            <a:ext cx="8229600" cy="4800600"/>
          </a:xfrm>
        </p:spPr>
        <p:txBody>
          <a:bodyPr lIns="0" tIns="0" rIns="0" bIns="0">
            <a:normAutofit/>
          </a:bodyPr>
          <a:lstStyle/>
          <a:p>
            <a:pPr marL="800100" lvl="2" indent="0">
              <a:lnSpc>
                <a:spcPct val="95000"/>
              </a:lnSpc>
              <a:spcBef>
                <a:spcPct val="0"/>
              </a:spcBef>
              <a:buNone/>
            </a:pPr>
            <a:endParaRPr lang="en-US" sz="1700" dirty="0">
              <a:latin typeface="+mj-lt"/>
            </a:endParaRPr>
          </a:p>
          <a:p>
            <a:pPr marL="176213" indent="-11113">
              <a:lnSpc>
                <a:spcPct val="95000"/>
              </a:lnSpc>
              <a:spcBef>
                <a:spcPct val="0"/>
              </a:spcBef>
              <a:buClr>
                <a:srgbClr val="000000"/>
              </a:buClr>
              <a:buNone/>
            </a:pPr>
            <a:r>
              <a:rPr lang="en-US" sz="2800" dirty="0" smtClean="0">
                <a:solidFill>
                  <a:srgbClr val="000000"/>
                </a:solidFill>
                <a:latin typeface="+mj-lt"/>
              </a:rPr>
              <a:t>Green building-specific air quality strategies include the use of:</a:t>
            </a:r>
          </a:p>
          <a:p>
            <a:pPr marL="461963" indent="-296863">
              <a:lnSpc>
                <a:spcPct val="95000"/>
              </a:lnSpc>
              <a:spcBef>
                <a:spcPct val="0"/>
              </a:spcBef>
              <a:buClr>
                <a:srgbClr val="000000"/>
              </a:buClr>
            </a:pPr>
            <a:endParaRPr lang="en-US"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Passive or mechanically-powered ventilation systems providing adequate building ventilation</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Materials with little to no VOCs</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Moisture accumulation/water intrusion control</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Well-insulated building envelopes</a:t>
            </a:r>
          </a:p>
          <a:p>
            <a:pPr marL="862013" lvl="1" indent="-296863">
              <a:lnSpc>
                <a:spcPct val="95000"/>
              </a:lnSpc>
              <a:spcBef>
                <a:spcPct val="0"/>
              </a:spcBef>
              <a:buClr>
                <a:srgbClr val="000000"/>
              </a:buClr>
            </a:pPr>
            <a:endParaRPr lang="en-US" sz="2000" dirty="0" smtClean="0">
              <a:solidFill>
                <a:srgbClr val="000000"/>
              </a:solidFill>
              <a:latin typeface="+mj-lt"/>
            </a:endParaRPr>
          </a:p>
          <a:p>
            <a:pPr marL="862013" lvl="1" indent="-296863">
              <a:lnSpc>
                <a:spcPct val="95000"/>
              </a:lnSpc>
              <a:spcBef>
                <a:spcPct val="0"/>
              </a:spcBef>
              <a:buClr>
                <a:srgbClr val="000000"/>
              </a:buClr>
            </a:pPr>
            <a:r>
              <a:rPr lang="en-US" sz="2000" dirty="0" smtClean="0">
                <a:solidFill>
                  <a:srgbClr val="000000"/>
                </a:solidFill>
                <a:latin typeface="+mj-lt"/>
              </a:rPr>
              <a:t>Solid wood flooring</a:t>
            </a:r>
            <a:endParaRPr lang="en-US" sz="2500" dirty="0">
              <a:solidFill>
                <a:srgbClr val="000000"/>
              </a:solidFill>
              <a:latin typeface="+mj-lt"/>
            </a:endParaRPr>
          </a:p>
        </p:txBody>
      </p:sp>
      <p:sp>
        <p:nvSpPr>
          <p:cNvPr id="10" name="Right Arrow 9">
            <a:hlinkClick r:id="" action="ppaction://noaction"/>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lIns="91439" tIns="45719" rIns="91439" bIns="45719" rtlCol="0" anchor="ctr"/>
          <a:lstStyle/>
          <a:p>
            <a:pPr algn="ctr"/>
            <a:endParaRPr lang="en-US">
              <a:solidFill>
                <a:prstClr val="white"/>
              </a:solidFill>
            </a:endParaRPr>
          </a:p>
        </p:txBody>
      </p:sp>
      <p:pic>
        <p:nvPicPr>
          <p:cNvPr id="11" name="Picture 10"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9" name="TextBox 8"/>
          <p:cNvSpPr txBox="1"/>
          <p:nvPr/>
        </p:nvSpPr>
        <p:spPr>
          <a:xfrm>
            <a:off x="304800" y="6553200"/>
            <a:ext cx="2510624" cy="246221"/>
          </a:xfrm>
          <a:prstGeom prst="rect">
            <a:avLst/>
          </a:prstGeom>
          <a:noFill/>
        </p:spPr>
        <p:txBody>
          <a:bodyPr wrap="none" rtlCol="0">
            <a:spAutoFit/>
          </a:bodyPr>
          <a:lstStyle/>
          <a:p>
            <a:r>
              <a:rPr lang="en-US" sz="1000" baseline="30000" dirty="0">
                <a:solidFill>
                  <a:prstClr val="black"/>
                </a:solidFill>
              </a:rPr>
              <a:t>1 </a:t>
            </a:r>
            <a:r>
              <a:rPr lang="en-US" sz="1000" dirty="0" smtClean="0">
                <a:solidFill>
                  <a:prstClr val="black"/>
                </a:solidFill>
              </a:rPr>
              <a:t>DOE, “</a:t>
            </a:r>
            <a:r>
              <a:rPr lang="en-US" sz="1000" dirty="0" err="1" smtClean="0">
                <a:solidFill>
                  <a:prstClr val="black"/>
                </a:solidFill>
              </a:rPr>
              <a:t>Commerical</a:t>
            </a:r>
            <a:r>
              <a:rPr lang="en-US" sz="1000" dirty="0" smtClean="0">
                <a:solidFill>
                  <a:prstClr val="black"/>
                </a:solidFill>
              </a:rPr>
              <a:t> Building Initiative”</a:t>
            </a:r>
            <a:endParaRPr lang="en-US" sz="1000" dirty="0">
              <a:solidFill>
                <a:prstClr val="black"/>
              </a:solidFill>
            </a:endParaRPr>
          </a:p>
        </p:txBody>
      </p:sp>
      <p:pic>
        <p:nvPicPr>
          <p:cNvPr id="10242" name="Picture 2" descr="C:\Documents and Settings\Morgan Barr\Local Settings\Temporary Internet Files\Content.IE5\1E9XXJZ3\MC900297985[1].wmf"/>
          <p:cNvPicPr>
            <a:picLocks noChangeAspect="1" noChangeArrowheads="1"/>
          </p:cNvPicPr>
          <p:nvPr/>
        </p:nvPicPr>
        <p:blipFill>
          <a:blip r:embed="rId5" cstate="print"/>
          <a:srcRect/>
          <a:stretch>
            <a:fillRect/>
          </a:stretch>
        </p:blipFill>
        <p:spPr bwMode="auto">
          <a:xfrm>
            <a:off x="7472532" y="228601"/>
            <a:ext cx="1359962" cy="1219200"/>
          </a:xfrm>
          <a:prstGeom prst="rect">
            <a:avLst/>
          </a:prstGeom>
          <a:noFill/>
        </p:spPr>
      </p:pic>
      <p:sp>
        <p:nvSpPr>
          <p:cNvPr id="8" name="Slide Number Placeholder 7"/>
          <p:cNvSpPr>
            <a:spLocks noGrp="1"/>
          </p:cNvSpPr>
          <p:nvPr>
            <p:ph type="sldNum" sz="quarter" idx="12"/>
          </p:nvPr>
        </p:nvSpPr>
        <p:spPr/>
        <p:txBody>
          <a:bodyPr/>
          <a:lstStyle/>
          <a:p>
            <a:fld id="{197B56AA-1A1D-44A6-9AFD-24AEBEFDBFF0}" type="slidenum">
              <a:rPr lang="en-US" smtClean="0"/>
              <a:pPr/>
              <a:t>173</a:t>
            </a:fld>
            <a:endParaRPr lang="en-US"/>
          </a:p>
        </p:txBody>
      </p:sp>
    </p:spTree>
  </p:cSld>
  <p:clrMapOvr>
    <a:masterClrMapping/>
  </p:clrMapOvr>
  <p:transition spd="med">
    <p:fade thruBlk="1"/>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0" y="304800"/>
            <a:ext cx="8229600" cy="792162"/>
          </a:xfrm>
        </p:spPr>
        <p:txBody>
          <a:bodyPr lIns="0" tIns="0" rIns="0" bIns="0" anchor="t">
            <a:noAutofit/>
          </a:bodyPr>
          <a:lstStyle/>
          <a:p>
            <a:pPr>
              <a:lnSpc>
                <a:spcPct val="95000"/>
              </a:lnSpc>
            </a:pPr>
            <a:r>
              <a:rPr lang="en-US" sz="4000" dirty="0" smtClean="0">
                <a:solidFill>
                  <a:srgbClr val="000000"/>
                </a:solidFill>
              </a:rPr>
              <a:t>Sustainable </a:t>
            </a:r>
            <a:r>
              <a:rPr lang="en-US" sz="4000" dirty="0" err="1" smtClean="0">
                <a:solidFill>
                  <a:srgbClr val="000000"/>
                </a:solidFill>
              </a:rPr>
              <a:t>Siting</a:t>
            </a:r>
            <a:r>
              <a:rPr lang="en-US" sz="4000" dirty="0" smtClean="0">
                <a:solidFill>
                  <a:srgbClr val="000000"/>
                </a:solidFill>
              </a:rPr>
              <a:t/>
            </a:r>
            <a:br>
              <a:rPr lang="en-US" sz="4000" dirty="0" smtClean="0">
                <a:solidFill>
                  <a:srgbClr val="000000"/>
                </a:solidFill>
              </a:rPr>
            </a:br>
            <a:r>
              <a:rPr lang="en-US" sz="4000" dirty="0" smtClean="0">
                <a:solidFill>
                  <a:srgbClr val="000000"/>
                </a:solidFill>
              </a:rPr>
              <a:t/>
            </a:r>
            <a:br>
              <a:rPr lang="en-US" sz="4000" dirty="0" smtClean="0">
                <a:solidFill>
                  <a:srgbClr val="000000"/>
                </a:solidFill>
              </a:rPr>
            </a:br>
            <a:endParaRPr lang="en-US" sz="4000" dirty="0">
              <a:solidFill>
                <a:srgbClr val="000000"/>
              </a:solidFill>
            </a:endParaRPr>
          </a:p>
        </p:txBody>
      </p:sp>
      <p:sp>
        <p:nvSpPr>
          <p:cNvPr id="3074" name="Rectangle 2"/>
          <p:cNvSpPr>
            <a:spLocks noGrp="1" noChangeArrowheads="1"/>
          </p:cNvSpPr>
          <p:nvPr>
            <p:ph idx="1"/>
          </p:nvPr>
        </p:nvSpPr>
        <p:spPr>
          <a:xfrm>
            <a:off x="457200" y="685800"/>
            <a:ext cx="5334000" cy="5486400"/>
          </a:xfrm>
        </p:spPr>
        <p:txBody>
          <a:bodyPr lIns="0" tIns="0" rIns="0" bIns="0">
            <a:normAutofit fontScale="92500" lnSpcReduction="20000"/>
          </a:bodyPr>
          <a:lstStyle/>
          <a:p>
            <a:pPr marL="800100" lvl="2" indent="0">
              <a:lnSpc>
                <a:spcPct val="95000"/>
              </a:lnSpc>
              <a:spcBef>
                <a:spcPct val="0"/>
              </a:spcBef>
              <a:buNone/>
            </a:pPr>
            <a:endParaRPr lang="en-US" sz="1700" dirty="0">
              <a:latin typeface="+mj-lt"/>
            </a:endParaRPr>
          </a:p>
          <a:p>
            <a:pPr marL="11430" indent="-308610">
              <a:lnSpc>
                <a:spcPct val="95000"/>
              </a:lnSpc>
              <a:spcBef>
                <a:spcPct val="0"/>
              </a:spcBef>
              <a:buClr>
                <a:srgbClr val="000000"/>
              </a:buClr>
            </a:pPr>
            <a:endParaRPr lang="en-US" sz="2500" dirty="0" smtClean="0">
              <a:solidFill>
                <a:srgbClr val="000000"/>
              </a:solidFill>
              <a:latin typeface="+mj-lt"/>
            </a:endParaRPr>
          </a:p>
          <a:p>
            <a:pPr marL="398463" indent="-398463">
              <a:lnSpc>
                <a:spcPct val="95000"/>
              </a:lnSpc>
              <a:spcBef>
                <a:spcPct val="0"/>
              </a:spcBef>
              <a:buClr>
                <a:srgbClr val="000000"/>
              </a:buClr>
            </a:pPr>
            <a:r>
              <a:rPr lang="en-US" sz="2500" dirty="0" smtClean="0">
                <a:solidFill>
                  <a:srgbClr val="000000"/>
                </a:solidFill>
                <a:latin typeface="+mj-lt"/>
              </a:rPr>
              <a:t>For those companies planning on building a new facility, a first order, green building consideration is deciding where to build it and to what extent its location and design will affect the building’s environmental impact.</a:t>
            </a:r>
          </a:p>
          <a:p>
            <a:pPr marL="398463" indent="-398463">
              <a:lnSpc>
                <a:spcPct val="95000"/>
              </a:lnSpc>
              <a:spcBef>
                <a:spcPct val="0"/>
              </a:spcBef>
              <a:buClr>
                <a:srgbClr val="000000"/>
              </a:buClr>
            </a:pPr>
            <a:endParaRPr lang="en-US" sz="2500" dirty="0" smtClean="0">
              <a:solidFill>
                <a:srgbClr val="000000"/>
              </a:solidFill>
              <a:latin typeface="+mj-lt"/>
            </a:endParaRPr>
          </a:p>
          <a:p>
            <a:pPr marL="398463" indent="-398463">
              <a:lnSpc>
                <a:spcPct val="95000"/>
              </a:lnSpc>
              <a:spcBef>
                <a:spcPct val="0"/>
              </a:spcBef>
              <a:buClr>
                <a:srgbClr val="000000"/>
              </a:buClr>
            </a:pPr>
            <a:r>
              <a:rPr lang="en-US" sz="2500" dirty="0" smtClean="0">
                <a:solidFill>
                  <a:srgbClr val="000000"/>
                </a:solidFill>
                <a:latin typeface="+mj-lt"/>
              </a:rPr>
              <a:t>Things certifiers tend to look for here include:</a:t>
            </a:r>
            <a:r>
              <a:rPr lang="en-US" sz="2500" baseline="30000" dirty="0" smtClean="0">
                <a:solidFill>
                  <a:srgbClr val="000000"/>
                </a:solidFill>
                <a:latin typeface="+mj-lt"/>
              </a:rPr>
              <a:t>1 2</a:t>
            </a:r>
            <a:endParaRPr lang="en-US" sz="2500" dirty="0" smtClean="0">
              <a:solidFill>
                <a:srgbClr val="000000"/>
              </a:solidFill>
              <a:latin typeface="+mj-lt"/>
            </a:endParaRPr>
          </a:p>
          <a:p>
            <a:pPr marL="398463" indent="-398463">
              <a:lnSpc>
                <a:spcPct val="95000"/>
              </a:lnSpc>
              <a:spcBef>
                <a:spcPct val="0"/>
              </a:spcBef>
              <a:buClr>
                <a:srgbClr val="000000"/>
              </a:buClr>
            </a:pPr>
            <a:endParaRPr lang="en-US" sz="2500" dirty="0" smtClean="0">
              <a:solidFill>
                <a:srgbClr val="000000"/>
              </a:solidFill>
              <a:latin typeface="+mj-lt"/>
            </a:endParaRPr>
          </a:p>
          <a:p>
            <a:pPr marL="798513" lvl="1" indent="-398463">
              <a:lnSpc>
                <a:spcPct val="95000"/>
              </a:lnSpc>
              <a:spcBef>
                <a:spcPct val="0"/>
              </a:spcBef>
              <a:buClr>
                <a:srgbClr val="000000"/>
              </a:buClr>
            </a:pPr>
            <a:r>
              <a:rPr lang="en-US" sz="2100" dirty="0" smtClean="0">
                <a:solidFill>
                  <a:srgbClr val="000000"/>
                </a:solidFill>
                <a:latin typeface="+mj-lt"/>
              </a:rPr>
              <a:t>the extent to which a building is connected to an existing community</a:t>
            </a:r>
          </a:p>
          <a:p>
            <a:pPr marL="798513" lvl="1" indent="-398463">
              <a:lnSpc>
                <a:spcPct val="95000"/>
              </a:lnSpc>
              <a:spcBef>
                <a:spcPct val="0"/>
              </a:spcBef>
              <a:buClr>
                <a:srgbClr val="000000"/>
              </a:buClr>
            </a:pPr>
            <a:r>
              <a:rPr lang="en-US" sz="2100" dirty="0" smtClean="0">
                <a:solidFill>
                  <a:srgbClr val="000000"/>
                </a:solidFill>
                <a:latin typeface="+mj-lt"/>
              </a:rPr>
              <a:t>whether or not it has been built on a redeveloped </a:t>
            </a:r>
            <a:r>
              <a:rPr lang="en-US" sz="2100" dirty="0" err="1" smtClean="0">
                <a:solidFill>
                  <a:srgbClr val="000000"/>
                </a:solidFill>
                <a:latin typeface="+mj-lt"/>
              </a:rPr>
              <a:t>brownfield</a:t>
            </a:r>
            <a:endParaRPr lang="en-US" sz="2100" dirty="0" smtClean="0">
              <a:solidFill>
                <a:srgbClr val="000000"/>
              </a:solidFill>
              <a:latin typeface="+mj-lt"/>
            </a:endParaRPr>
          </a:p>
          <a:p>
            <a:pPr marL="798513" lvl="1" indent="-398463">
              <a:lnSpc>
                <a:spcPct val="95000"/>
              </a:lnSpc>
              <a:spcBef>
                <a:spcPct val="0"/>
              </a:spcBef>
              <a:buClr>
                <a:srgbClr val="000000"/>
              </a:buClr>
            </a:pPr>
            <a:r>
              <a:rPr lang="en-US" sz="2100" dirty="0" smtClean="0">
                <a:solidFill>
                  <a:srgbClr val="000000"/>
                </a:solidFill>
                <a:latin typeface="+mj-lt"/>
              </a:rPr>
              <a:t>access to public transportation</a:t>
            </a:r>
          </a:p>
          <a:p>
            <a:pPr marL="798513" lvl="1" indent="-398463">
              <a:lnSpc>
                <a:spcPct val="95000"/>
              </a:lnSpc>
              <a:spcBef>
                <a:spcPct val="0"/>
              </a:spcBef>
              <a:buClr>
                <a:srgbClr val="000000"/>
              </a:buClr>
            </a:pPr>
            <a:r>
              <a:rPr lang="en-US" sz="2100" dirty="0" smtClean="0">
                <a:solidFill>
                  <a:srgbClr val="000000"/>
                </a:solidFill>
                <a:latin typeface="+mj-lt"/>
              </a:rPr>
              <a:t>if it protects or restores a habitat</a:t>
            </a:r>
          </a:p>
          <a:p>
            <a:pPr marL="798513" lvl="1" indent="-398463">
              <a:lnSpc>
                <a:spcPct val="95000"/>
              </a:lnSpc>
              <a:spcBef>
                <a:spcPct val="0"/>
              </a:spcBef>
              <a:buClr>
                <a:srgbClr val="000000"/>
              </a:buClr>
            </a:pPr>
            <a:r>
              <a:rPr lang="en-US" sz="2100" dirty="0" smtClean="0">
                <a:solidFill>
                  <a:srgbClr val="000000"/>
                </a:solidFill>
                <a:latin typeface="+mj-lt"/>
              </a:rPr>
              <a:t>how effectively it handles and filters </a:t>
            </a:r>
            <a:r>
              <a:rPr lang="en-US" sz="2100" dirty="0" err="1" smtClean="0">
                <a:solidFill>
                  <a:srgbClr val="000000"/>
                </a:solidFill>
                <a:latin typeface="+mj-lt"/>
              </a:rPr>
              <a:t>stormwater</a:t>
            </a:r>
            <a:endParaRPr lang="en-US" sz="2100" dirty="0" smtClean="0">
              <a:solidFill>
                <a:srgbClr val="000000"/>
              </a:solidFill>
              <a:latin typeface="+mj-lt"/>
            </a:endParaRPr>
          </a:p>
          <a:p>
            <a:pPr marL="652463" indent="-6524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11430" indent="-308610">
              <a:lnSpc>
                <a:spcPct val="95000"/>
              </a:lnSpc>
              <a:spcBef>
                <a:spcPct val="0"/>
              </a:spcBef>
              <a:buClr>
                <a:srgbClr val="000000"/>
              </a:buClr>
              <a:buNone/>
            </a:pPr>
            <a:endParaRPr lang="en-US" sz="2500" dirty="0" smtClean="0">
              <a:solidFill>
                <a:srgbClr val="000000"/>
              </a:solidFill>
              <a:latin typeface="+mj-lt"/>
            </a:endParaRPr>
          </a:p>
          <a:p>
            <a:pPr marL="11430" indent="-308610">
              <a:lnSpc>
                <a:spcPct val="95000"/>
              </a:lnSpc>
              <a:spcBef>
                <a:spcPct val="0"/>
              </a:spcBef>
              <a:buClr>
                <a:srgbClr val="000000"/>
              </a:buClr>
            </a:pPr>
            <a:endParaRPr lang="en-US" sz="2500" dirty="0">
              <a:solidFill>
                <a:srgbClr val="000000"/>
              </a:solidFill>
              <a:latin typeface="+mj-lt"/>
            </a:endParaRPr>
          </a:p>
        </p:txBody>
      </p:sp>
      <p:sp>
        <p:nvSpPr>
          <p:cNvPr id="10" name="Right Arrow 9">
            <a:hlinkClick r:id="" action="ppaction://noaction"/>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lIns="91439" tIns="45719" rIns="91439" bIns="45719" rtlCol="0" anchor="ctr"/>
          <a:lstStyle/>
          <a:p>
            <a:pPr algn="ctr"/>
            <a:endParaRPr lang="en-US">
              <a:solidFill>
                <a:prstClr val="white"/>
              </a:solidFill>
            </a:endParaRPr>
          </a:p>
        </p:txBody>
      </p:sp>
      <p:pic>
        <p:nvPicPr>
          <p:cNvPr id="11" name="Picture 10"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9" name="TextBox 8"/>
          <p:cNvSpPr txBox="1"/>
          <p:nvPr/>
        </p:nvSpPr>
        <p:spPr>
          <a:xfrm>
            <a:off x="304800" y="6304002"/>
            <a:ext cx="3525324" cy="553998"/>
          </a:xfrm>
          <a:prstGeom prst="rect">
            <a:avLst/>
          </a:prstGeom>
          <a:noFill/>
        </p:spPr>
        <p:txBody>
          <a:bodyPr wrap="none" rtlCol="0">
            <a:spAutoFit/>
          </a:bodyPr>
          <a:lstStyle/>
          <a:p>
            <a:r>
              <a:rPr lang="en-US" sz="1000" baseline="30000" dirty="0">
                <a:solidFill>
                  <a:prstClr val="black"/>
                </a:solidFill>
              </a:rPr>
              <a:t>1 </a:t>
            </a:r>
            <a:r>
              <a:rPr lang="en-US" sz="1000" dirty="0" err="1" smtClean="0">
                <a:solidFill>
                  <a:prstClr val="black"/>
                </a:solidFill>
              </a:rPr>
              <a:t>CalRecycle</a:t>
            </a:r>
            <a:r>
              <a:rPr lang="en-US" sz="1000" dirty="0" smtClean="0">
                <a:solidFill>
                  <a:prstClr val="black"/>
                </a:solidFill>
              </a:rPr>
              <a:t>, ”Green Building Basics”</a:t>
            </a:r>
          </a:p>
          <a:p>
            <a:r>
              <a:rPr lang="en-US" sz="1000" baseline="30000" dirty="0" smtClean="0">
                <a:solidFill>
                  <a:prstClr val="black"/>
                </a:solidFill>
              </a:rPr>
              <a:t>2</a:t>
            </a:r>
            <a:r>
              <a:rPr lang="en-US" sz="1000" dirty="0" smtClean="0">
                <a:solidFill>
                  <a:prstClr val="black"/>
                </a:solidFill>
              </a:rPr>
              <a:t> USGBC, “Existing Buildings: Operations &amp; Maintenance</a:t>
            </a:r>
          </a:p>
          <a:p>
            <a:r>
              <a:rPr lang="en-US" sz="1000" baseline="30000" dirty="0" smtClean="0">
                <a:solidFill>
                  <a:prstClr val="black"/>
                </a:solidFill>
              </a:rPr>
              <a:t>3</a:t>
            </a:r>
            <a:r>
              <a:rPr lang="en-US" sz="1000" dirty="0" smtClean="0">
                <a:solidFill>
                  <a:prstClr val="black"/>
                </a:solidFill>
              </a:rPr>
              <a:t> LEED. “Half Moon Outfitters-Case Study”</a:t>
            </a:r>
            <a:endParaRPr lang="en-US" sz="1000" baseline="30000" dirty="0">
              <a:solidFill>
                <a:prstClr val="black"/>
              </a:solidFill>
            </a:endParaRPr>
          </a:p>
        </p:txBody>
      </p:sp>
      <p:graphicFrame>
        <p:nvGraphicFramePr>
          <p:cNvPr id="12" name="Diagram 11"/>
          <p:cNvGraphicFramePr/>
          <p:nvPr/>
        </p:nvGraphicFramePr>
        <p:xfrm>
          <a:off x="6096000" y="838200"/>
          <a:ext cx="28194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267" name="Picture 3" descr="C:\Documents and Settings\Morgan Barr\Local Settings\Temporary Internet Files\Content.IE5\U0JYKDTD\MC900331683[1].wmf"/>
          <p:cNvPicPr>
            <a:picLocks noChangeAspect="1" noChangeArrowheads="1"/>
          </p:cNvPicPr>
          <p:nvPr/>
        </p:nvPicPr>
        <p:blipFill>
          <a:blip r:embed="rId10" cstate="print"/>
          <a:srcRect/>
          <a:stretch>
            <a:fillRect/>
          </a:stretch>
        </p:blipFill>
        <p:spPr bwMode="auto">
          <a:xfrm>
            <a:off x="7492362" y="228601"/>
            <a:ext cx="996015" cy="1143000"/>
          </a:xfrm>
          <a:prstGeom prst="rect">
            <a:avLst/>
          </a:prstGeom>
          <a:noFill/>
        </p:spPr>
      </p:pic>
      <p:sp>
        <p:nvSpPr>
          <p:cNvPr id="13" name="Slide Number Placeholder 12"/>
          <p:cNvSpPr>
            <a:spLocks noGrp="1"/>
          </p:cNvSpPr>
          <p:nvPr>
            <p:ph type="sldNum" sz="quarter" idx="12"/>
          </p:nvPr>
        </p:nvSpPr>
        <p:spPr/>
        <p:txBody>
          <a:bodyPr/>
          <a:lstStyle/>
          <a:p>
            <a:fld id="{197B56AA-1A1D-44A6-9AFD-24AEBEFDBFF0}" type="slidenum">
              <a:rPr lang="en-US" smtClean="0"/>
              <a:pPr/>
              <a:t>174</a:t>
            </a:fld>
            <a:endParaRPr lang="en-US"/>
          </a:p>
        </p:txBody>
      </p:sp>
    </p:spTree>
  </p:cSld>
  <p:clrMapOvr>
    <a:masterClrMapping/>
  </p:clrMapOvr>
  <p:transition spd="med">
    <p:fade thruBlk="1"/>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52400" y="381000"/>
            <a:ext cx="8698230" cy="822960"/>
          </a:xfrm>
        </p:spPr>
        <p:txBody>
          <a:bodyPr lIns="0" tIns="0" rIns="0" bIns="0" anchor="t"/>
          <a:lstStyle/>
          <a:p>
            <a:pPr>
              <a:lnSpc>
                <a:spcPct val="95000"/>
              </a:lnSpc>
            </a:pPr>
            <a:r>
              <a:rPr lang="en-US" sz="3900" dirty="0" smtClean="0">
                <a:solidFill>
                  <a:srgbClr val="000000"/>
                </a:solidFill>
              </a:rPr>
              <a:t>Certification Bodies</a:t>
            </a:r>
            <a:endParaRPr lang="en-US" sz="3900" dirty="0">
              <a:solidFill>
                <a:srgbClr val="000000"/>
              </a:solidFill>
            </a:endParaRPr>
          </a:p>
        </p:txBody>
      </p:sp>
      <p:graphicFrame>
        <p:nvGraphicFramePr>
          <p:cNvPr id="7" name="Content Placeholder 6"/>
          <p:cNvGraphicFramePr>
            <a:graphicFrameLocks noGrp="1"/>
          </p:cNvGraphicFramePr>
          <p:nvPr>
            <p:ph idx="1"/>
          </p:nvPr>
        </p:nvGraphicFramePr>
        <p:xfrm>
          <a:off x="427672" y="1219200"/>
          <a:ext cx="7497128" cy="5684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6" name="Slide Number Placeholder 5"/>
          <p:cNvSpPr>
            <a:spLocks noGrp="1"/>
          </p:cNvSpPr>
          <p:nvPr>
            <p:ph type="sldNum" sz="quarter" idx="12"/>
          </p:nvPr>
        </p:nvSpPr>
        <p:spPr/>
        <p:txBody>
          <a:bodyPr/>
          <a:lstStyle/>
          <a:p>
            <a:fld id="{197B56AA-1A1D-44A6-9AFD-24AEBEFDBFF0}" type="slidenum">
              <a:rPr lang="en-US" smtClean="0"/>
              <a:pPr/>
              <a:t>175</a:t>
            </a:fld>
            <a:endParaRPr lang="en-US"/>
          </a:p>
        </p:txBody>
      </p:sp>
    </p:spTree>
  </p:cSld>
  <p:clrMapOvr>
    <a:masterClrMapping/>
  </p:clrMapOvr>
  <p:transition spd="med">
    <p:fade thruBlk="1"/>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92162"/>
          </a:xfrm>
        </p:spPr>
        <p:txBody>
          <a:bodyPr>
            <a:normAutofit/>
          </a:bodyPr>
          <a:lstStyle/>
          <a:p>
            <a:r>
              <a:rPr lang="en-US" sz="4000" dirty="0" smtClean="0"/>
              <a:t>Other Places to Go for Help</a:t>
            </a:r>
            <a:endParaRPr lang="en-US" sz="4000" dirty="0"/>
          </a:p>
        </p:txBody>
      </p:sp>
      <p:sp>
        <p:nvSpPr>
          <p:cNvPr id="3" name="Content Placeholder 2"/>
          <p:cNvSpPr>
            <a:spLocks noGrp="1"/>
          </p:cNvSpPr>
          <p:nvPr>
            <p:ph idx="1"/>
          </p:nvPr>
        </p:nvSpPr>
        <p:spPr>
          <a:xfrm>
            <a:off x="457200" y="1143000"/>
            <a:ext cx="8229600" cy="3962400"/>
          </a:xfrm>
        </p:spPr>
        <p:txBody>
          <a:bodyPr>
            <a:normAutofit lnSpcReduction="10000"/>
          </a:bodyPr>
          <a:lstStyle/>
          <a:p>
            <a:r>
              <a:rPr lang="en-US" sz="2200" dirty="0" smtClean="0">
                <a:hlinkClick r:id="rId2"/>
              </a:rPr>
              <a:t>Energy Star for Industry</a:t>
            </a:r>
            <a:r>
              <a:rPr lang="en-US" sz="2200" dirty="0" smtClean="0"/>
              <a:t> (Specific information for energy savings for small to medium sized manufacturers)</a:t>
            </a:r>
          </a:p>
          <a:p>
            <a:r>
              <a:rPr lang="en-US" sz="2200" dirty="0" smtClean="0">
                <a:hlinkClick r:id="rId3"/>
              </a:rPr>
              <a:t>Energy Star Portfolio Manager</a:t>
            </a:r>
            <a:r>
              <a:rPr lang="en-US" sz="2200" dirty="0" smtClean="0"/>
              <a:t> (Helps your company manage and audit water and energy use)</a:t>
            </a:r>
          </a:p>
          <a:p>
            <a:r>
              <a:rPr lang="en-US" sz="2200" dirty="0" smtClean="0"/>
              <a:t>EPA’s </a:t>
            </a:r>
            <a:r>
              <a:rPr lang="en-US" sz="2200" dirty="0" smtClean="0">
                <a:hlinkClick r:id="rId4"/>
              </a:rPr>
              <a:t>Green Building</a:t>
            </a:r>
            <a:r>
              <a:rPr lang="en-US" sz="2200" dirty="0" smtClean="0"/>
              <a:t> (General information about green building)</a:t>
            </a:r>
          </a:p>
          <a:p>
            <a:r>
              <a:rPr lang="en-US" sz="2200" dirty="0" smtClean="0"/>
              <a:t>Department of Energy’s </a:t>
            </a:r>
            <a:r>
              <a:rPr lang="en-US" sz="2200" dirty="0" smtClean="0">
                <a:hlinkClick r:id="rId5"/>
              </a:rPr>
              <a:t>Industrial Assessment Centers </a:t>
            </a:r>
            <a:r>
              <a:rPr lang="en-US" sz="2200" dirty="0" smtClean="0"/>
              <a:t>(provide SMEs with no cost energy assessments)</a:t>
            </a:r>
          </a:p>
          <a:p>
            <a:r>
              <a:rPr lang="en-US" sz="2200" dirty="0" smtClean="0">
                <a:hlinkClick r:id="rId6"/>
              </a:rPr>
              <a:t>Building Owners and Managers Association (BOMA)</a:t>
            </a:r>
            <a:r>
              <a:rPr lang="en-US" sz="2200" dirty="0" smtClean="0"/>
              <a:t> (Provides free articles and a Building Energy Efficiency Program)</a:t>
            </a:r>
          </a:p>
        </p:txBody>
      </p:sp>
      <p:graphicFrame>
        <p:nvGraphicFramePr>
          <p:cNvPr id="7" name="Diagram 6"/>
          <p:cNvGraphicFramePr/>
          <p:nvPr/>
        </p:nvGraphicFramePr>
        <p:xfrm>
          <a:off x="2819400" y="4876800"/>
          <a:ext cx="40386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2706" name="Picture 2" descr="C:\Users\Morgan\AppData\Local\Microsoft\Windows\Temporary Internet Files\Content.IE5\P8TQ053Y\MC900432556[1].png"/>
          <p:cNvPicPr>
            <a:picLocks noChangeAspect="1" noChangeArrowheads="1"/>
          </p:cNvPicPr>
          <p:nvPr/>
        </p:nvPicPr>
        <p:blipFill>
          <a:blip r:embed="rId12" cstate="print"/>
          <a:srcRect/>
          <a:stretch>
            <a:fillRect/>
          </a:stretch>
        </p:blipFill>
        <p:spPr bwMode="auto">
          <a:xfrm>
            <a:off x="7924800" y="0"/>
            <a:ext cx="1066800" cy="1066800"/>
          </a:xfrm>
          <a:prstGeom prst="rect">
            <a:avLst/>
          </a:prstGeom>
          <a:noFill/>
        </p:spPr>
      </p:pic>
      <p:sp>
        <p:nvSpPr>
          <p:cNvPr id="10" name="Right Arrow 9">
            <a:hlinkClick r:id="rId13"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lIns="91439" tIns="45719" rIns="91439" bIns="45719" rtlCol="0" anchor="ctr"/>
          <a:lstStyle/>
          <a:p>
            <a:pPr algn="ctr"/>
            <a:endParaRPr lang="en-US">
              <a:solidFill>
                <a:prstClr val="white"/>
              </a:solidFill>
            </a:endParaRPr>
          </a:p>
        </p:txBody>
      </p:sp>
      <p:pic>
        <p:nvPicPr>
          <p:cNvPr id="11" name="Picture 10" descr="House.png">
            <a:hlinkClick r:id="rId14" action="ppaction://hlinksldjump"/>
          </p:cNvPr>
          <p:cNvPicPr>
            <a:picLocks noChangeAspect="1"/>
          </p:cNvPicPr>
          <p:nvPr/>
        </p:nvPicPr>
        <p:blipFill>
          <a:blip r:embed="rId1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176</a:t>
            </a:fld>
            <a:endParaRPr lang="en-US"/>
          </a:p>
        </p:txBody>
      </p:sp>
    </p:spTree>
  </p:cSld>
  <p:clrMapOvr>
    <a:masterClrMapping/>
  </p:clrMapOvr>
  <p:transition spd="med">
    <p:fade thruBlk="1"/>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305800" cy="792162"/>
          </a:xfrm>
        </p:spPr>
        <p:txBody>
          <a:bodyPr/>
          <a:lstStyle/>
          <a:p>
            <a:pPr eaLnBrk="1" hangingPunct="1"/>
            <a:r>
              <a:rPr lang="en-US" smtClean="0">
                <a:latin typeface="Rockwell" pitchFamily="18" charset="0"/>
              </a:rPr>
              <a:t>Transportation and Distribution</a:t>
            </a:r>
          </a:p>
        </p:txBody>
      </p:sp>
      <p:sp>
        <p:nvSpPr>
          <p:cNvPr id="2051" name="Content Placeholder 2"/>
          <p:cNvSpPr>
            <a:spLocks noGrp="1"/>
          </p:cNvSpPr>
          <p:nvPr>
            <p:ph idx="1"/>
          </p:nvPr>
        </p:nvSpPr>
        <p:spPr>
          <a:xfrm>
            <a:off x="457200" y="1143000"/>
            <a:ext cx="5867400" cy="5181600"/>
          </a:xfrm>
        </p:spPr>
        <p:txBody>
          <a:bodyPr/>
          <a:lstStyle/>
          <a:p>
            <a:pPr eaLnBrk="1" hangingPunct="1">
              <a:spcAft>
                <a:spcPts val="1200"/>
              </a:spcAft>
            </a:pPr>
            <a:r>
              <a:rPr lang="en-US" sz="1800" dirty="0" smtClean="0">
                <a:latin typeface="Rockwell" pitchFamily="18" charset="0"/>
              </a:rPr>
              <a:t>For manufacturers, transporting goods can be a major source of costs and greenhouse gas emissions.</a:t>
            </a:r>
          </a:p>
          <a:p>
            <a:pPr eaLnBrk="1" hangingPunct="1">
              <a:spcAft>
                <a:spcPts val="1200"/>
              </a:spcAft>
            </a:pPr>
            <a:r>
              <a:rPr lang="en-US" sz="1800" dirty="0" smtClean="0">
                <a:latin typeface="Rockwell" pitchFamily="18" charset="0"/>
              </a:rPr>
              <a:t>Mobile sources, such as cars, trucks and trains are </a:t>
            </a:r>
            <a:r>
              <a:rPr lang="en-US" sz="1800" dirty="0" smtClean="0">
                <a:solidFill>
                  <a:schemeClr val="accent5"/>
                </a:solidFill>
                <a:latin typeface="Rockwell" pitchFamily="18" charset="0"/>
              </a:rPr>
              <a:t>major producers of air pollutants </a:t>
            </a:r>
            <a:r>
              <a:rPr lang="en-US" sz="1800" dirty="0" smtClean="0">
                <a:latin typeface="Rockwell" pitchFamily="18" charset="0"/>
              </a:rPr>
              <a:t>such as greenhouse gases, particulates, and carbon monoxide. </a:t>
            </a:r>
            <a:r>
              <a:rPr lang="en-US" sz="1800" baseline="30000" dirty="0" smtClean="0">
                <a:latin typeface="Rockwell" pitchFamily="18" charset="0"/>
              </a:rPr>
              <a:t>1</a:t>
            </a:r>
            <a:endParaRPr lang="en-US" sz="1800" dirty="0" smtClean="0">
              <a:latin typeface="Rockwell" pitchFamily="18" charset="0"/>
            </a:endParaRPr>
          </a:p>
          <a:p>
            <a:pPr eaLnBrk="1" hangingPunct="1">
              <a:spcAft>
                <a:spcPts val="1200"/>
              </a:spcAft>
            </a:pPr>
            <a:r>
              <a:rPr lang="en-US" sz="1800" dirty="0" smtClean="0">
                <a:latin typeface="Rockwell" pitchFamily="18" charset="0"/>
              </a:rPr>
              <a:t>The term ‘</a:t>
            </a:r>
            <a:r>
              <a:rPr lang="en-US" sz="1800" b="1" dirty="0" smtClean="0">
                <a:solidFill>
                  <a:schemeClr val="accent5"/>
                </a:solidFill>
                <a:latin typeface="Rockwell" pitchFamily="18" charset="0"/>
              </a:rPr>
              <a:t>Green Logistics</a:t>
            </a:r>
            <a:r>
              <a:rPr lang="en-US" sz="1800" dirty="0" smtClean="0">
                <a:latin typeface="Rockwell" pitchFamily="18" charset="0"/>
              </a:rPr>
              <a:t>’ is often used in relation to transportation and distribution. It is defined as supply chain management strategies and practices that reduce environmental and energy footprints of freight distributions, focusing on material handling, waste management, packaging and transport. </a:t>
            </a:r>
            <a:r>
              <a:rPr lang="en-US" sz="1800" baseline="30000" dirty="0" smtClean="0">
                <a:latin typeface="Rockwell" pitchFamily="18" charset="0"/>
              </a:rPr>
              <a:t>2 </a:t>
            </a:r>
            <a:endParaRPr lang="en-US" sz="1800" dirty="0" smtClean="0">
              <a:latin typeface="Rockwell" pitchFamily="18" charset="0"/>
            </a:endParaRPr>
          </a:p>
        </p:txBody>
      </p:sp>
      <p:sp>
        <p:nvSpPr>
          <p:cNvPr id="2057" name="TextBox 7"/>
          <p:cNvSpPr txBox="1">
            <a:spLocks noChangeArrowheads="1"/>
          </p:cNvSpPr>
          <p:nvPr/>
        </p:nvSpPr>
        <p:spPr bwMode="auto">
          <a:xfrm>
            <a:off x="228600" y="6477000"/>
            <a:ext cx="2743200" cy="554038"/>
          </a:xfrm>
          <a:prstGeom prst="rect">
            <a:avLst/>
          </a:prstGeom>
          <a:noFill/>
          <a:ln w="9525">
            <a:noFill/>
            <a:miter lim="800000"/>
            <a:headEnd/>
            <a:tailEnd/>
          </a:ln>
        </p:spPr>
        <p:txBody>
          <a:bodyPr wrap="square">
            <a:spAutoFit/>
          </a:bodyPr>
          <a:lstStyle/>
          <a:p>
            <a:r>
              <a:rPr lang="en-US" sz="1000" baseline="30000" dirty="0">
                <a:latin typeface="Rockwell" pitchFamily="18" charset="0"/>
              </a:rPr>
              <a:t>1  </a:t>
            </a:r>
            <a:r>
              <a:rPr lang="en-US" sz="1000" dirty="0">
                <a:latin typeface="Rockwell" pitchFamily="18" charset="0"/>
              </a:rPr>
              <a:t>EPA. “</a:t>
            </a:r>
            <a:r>
              <a:rPr lang="en-US" sz="1000" dirty="0" err="1">
                <a:latin typeface="Rockwell" pitchFamily="18" charset="0"/>
              </a:rPr>
              <a:t>SmartWay</a:t>
            </a:r>
            <a:r>
              <a:rPr lang="en-US" sz="1000" dirty="0">
                <a:latin typeface="Rockwell" pitchFamily="18" charset="0"/>
              </a:rPr>
              <a:t> Basic Information”</a:t>
            </a:r>
          </a:p>
          <a:p>
            <a:r>
              <a:rPr lang="en-US" sz="1000" baseline="30000" dirty="0">
                <a:latin typeface="Rockwell" pitchFamily="18" charset="0"/>
              </a:rPr>
              <a:t>2 </a:t>
            </a:r>
            <a:r>
              <a:rPr lang="en-US" sz="1000" dirty="0" err="1">
                <a:latin typeface="Rockwell" pitchFamily="18" charset="0"/>
              </a:rPr>
              <a:t>Hofstra</a:t>
            </a:r>
            <a:r>
              <a:rPr lang="en-US" sz="1000" dirty="0">
                <a:latin typeface="Rockwell" pitchFamily="18" charset="0"/>
              </a:rPr>
              <a:t> University. “Green Logistics”</a:t>
            </a:r>
          </a:p>
          <a:p>
            <a:endParaRPr lang="en-US" sz="1000" dirty="0"/>
          </a:p>
        </p:txBody>
      </p:sp>
      <p:pic>
        <p:nvPicPr>
          <p:cNvPr id="14340" name="Picture 4" descr="C:\Documents and Settings\Morgan Barr\Local Settings\Temporary Internet Files\Content.IE5\YG4S47H3\MC900090236[1].wmf"/>
          <p:cNvPicPr>
            <a:picLocks noChangeAspect="1" noChangeArrowheads="1"/>
          </p:cNvPicPr>
          <p:nvPr/>
        </p:nvPicPr>
        <p:blipFill>
          <a:blip r:embed="rId3" cstate="print"/>
          <a:srcRect/>
          <a:stretch>
            <a:fillRect/>
          </a:stretch>
        </p:blipFill>
        <p:spPr bwMode="auto">
          <a:xfrm>
            <a:off x="7010400" y="1066800"/>
            <a:ext cx="1911096" cy="1369011"/>
          </a:xfrm>
          <a:prstGeom prst="rect">
            <a:avLst/>
          </a:prstGeom>
          <a:noFill/>
        </p:spPr>
      </p:pic>
      <p:pic>
        <p:nvPicPr>
          <p:cNvPr id="14341" name="Picture 5" descr="C:\Documents and Settings\Morgan Barr\Local Settings\Temporary Internet Files\Content.IE5\4G75LF6P\MC900071247[1].wmf"/>
          <p:cNvPicPr>
            <a:picLocks noChangeAspect="1" noChangeArrowheads="1"/>
          </p:cNvPicPr>
          <p:nvPr/>
        </p:nvPicPr>
        <p:blipFill>
          <a:blip r:embed="rId4" cstate="print"/>
          <a:srcRect/>
          <a:stretch>
            <a:fillRect/>
          </a:stretch>
        </p:blipFill>
        <p:spPr bwMode="auto">
          <a:xfrm>
            <a:off x="7010400" y="2362200"/>
            <a:ext cx="1911096" cy="1573087"/>
          </a:xfrm>
          <a:prstGeom prst="rect">
            <a:avLst/>
          </a:prstGeom>
          <a:noFill/>
        </p:spPr>
      </p:pic>
      <p:pic>
        <p:nvPicPr>
          <p:cNvPr id="14343" name="Picture 7" descr="C:\Documents and Settings\Morgan Barr\Local Settings\Temporary Internet Files\Content.IE5\1E9XXJZ3\MC900198033[1].wmf"/>
          <p:cNvPicPr>
            <a:picLocks noChangeAspect="1" noChangeArrowheads="1"/>
          </p:cNvPicPr>
          <p:nvPr/>
        </p:nvPicPr>
        <p:blipFill>
          <a:blip r:embed="rId5" cstate="print"/>
          <a:srcRect/>
          <a:stretch>
            <a:fillRect/>
          </a:stretch>
        </p:blipFill>
        <p:spPr bwMode="auto">
          <a:xfrm>
            <a:off x="7010400" y="3886198"/>
            <a:ext cx="1911096" cy="1432310"/>
          </a:xfrm>
          <a:prstGeom prst="rect">
            <a:avLst/>
          </a:prstGeom>
          <a:noFill/>
        </p:spPr>
      </p:pic>
      <p:sp>
        <p:nvSpPr>
          <p:cNvPr id="13" name="Right Arrow 12">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4" name="Picture 13"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177</a:t>
            </a:fld>
            <a:endParaRPr lang="en-US"/>
          </a:p>
        </p:txBody>
      </p:sp>
    </p:spTree>
  </p:cSld>
  <p:clrMapOvr>
    <a:masterClrMapping/>
  </p:clrMapOvr>
  <p:transition spd="med">
    <p:fade thruBlk="1"/>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the Impact of Transportation</a:t>
            </a:r>
            <a:endParaRPr lang="en-US" dirty="0"/>
          </a:p>
        </p:txBody>
      </p:sp>
      <p:sp>
        <p:nvSpPr>
          <p:cNvPr id="3" name="Content Placeholder 2"/>
          <p:cNvSpPr>
            <a:spLocks noGrp="1"/>
          </p:cNvSpPr>
          <p:nvPr>
            <p:ph idx="1"/>
          </p:nvPr>
        </p:nvSpPr>
        <p:spPr>
          <a:xfrm>
            <a:off x="457200" y="990601"/>
            <a:ext cx="8229600" cy="685799"/>
          </a:xfrm>
        </p:spPr>
        <p:txBody>
          <a:bodyPr>
            <a:normAutofit/>
          </a:bodyPr>
          <a:lstStyle/>
          <a:p>
            <a:r>
              <a:rPr lang="en-US" sz="1800" dirty="0" smtClean="0">
                <a:latin typeface="Rockwell" pitchFamily="18" charset="0"/>
              </a:rPr>
              <a:t>There are many ways you can reduce the environmental impact of transportation:</a:t>
            </a:r>
          </a:p>
        </p:txBody>
      </p:sp>
      <p:graphicFrame>
        <p:nvGraphicFramePr>
          <p:cNvPr id="6" name="Table 5"/>
          <p:cNvGraphicFramePr>
            <a:graphicFrameLocks noGrp="1"/>
          </p:cNvGraphicFramePr>
          <p:nvPr/>
        </p:nvGraphicFramePr>
        <p:xfrm>
          <a:off x="304800" y="1676400"/>
          <a:ext cx="8458200" cy="4197141"/>
        </p:xfrm>
        <a:graphic>
          <a:graphicData uri="http://schemas.openxmlformats.org/drawingml/2006/table">
            <a:tbl>
              <a:tblPr firstRow="1" bandRow="1">
                <a:tableStyleId>{5C22544A-7EE6-4342-B048-85BDC9FD1C3A}</a:tableStyleId>
              </a:tblPr>
              <a:tblGrid>
                <a:gridCol w="4229100"/>
                <a:gridCol w="4229100"/>
              </a:tblGrid>
              <a:tr h="241110">
                <a:tc>
                  <a:txBody>
                    <a:bodyPr/>
                    <a:lstStyle/>
                    <a:p>
                      <a:r>
                        <a:rPr lang="en-US" dirty="0" smtClean="0"/>
                        <a:t>Action</a:t>
                      </a:r>
                      <a:endParaRPr lang="en-US" dirty="0"/>
                    </a:p>
                  </a:txBody>
                  <a:tcPr/>
                </a:tc>
                <a:tc>
                  <a:txBody>
                    <a:bodyPr/>
                    <a:lstStyle/>
                    <a:p>
                      <a:r>
                        <a:rPr lang="en-US" dirty="0" smtClean="0"/>
                        <a:t>Result</a:t>
                      </a:r>
                      <a:endParaRPr lang="en-US" dirty="0"/>
                    </a:p>
                  </a:txBody>
                  <a:tcPr/>
                </a:tc>
              </a:tr>
              <a:tr h="3013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itchFamily="18" charset="0"/>
                        </a:rPr>
                        <a:t>Use less packaging </a:t>
                      </a:r>
                    </a:p>
                  </a:txBody>
                  <a:tcPr/>
                </a:tc>
                <a:tc>
                  <a:txBody>
                    <a:bodyPr/>
                    <a:lstStyle/>
                    <a:p>
                      <a:r>
                        <a:rPr lang="en-US" sz="1400" dirty="0" smtClean="0"/>
                        <a:t>Lowers the weight</a:t>
                      </a:r>
                      <a:r>
                        <a:rPr lang="en-US" sz="1400" baseline="0" dirty="0" smtClean="0"/>
                        <a:t> of your product, leading to lower fuel consumption to transport</a:t>
                      </a:r>
                      <a:endParaRPr lang="en-US" sz="1400" dirty="0"/>
                    </a:p>
                  </a:txBody>
                  <a:tcPr/>
                </a:tc>
              </a:tr>
              <a:tr h="3013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itchFamily="18" charset="0"/>
                        </a:rPr>
                        <a:t>Purchase locally</a:t>
                      </a:r>
                    </a:p>
                  </a:txBody>
                  <a:tcPr/>
                </a:tc>
                <a:tc>
                  <a:txBody>
                    <a:bodyPr/>
                    <a:lstStyle/>
                    <a:p>
                      <a:r>
                        <a:rPr lang="en-US" sz="1400" dirty="0" smtClean="0"/>
                        <a:t>Inputs have a shorter distance to travel</a:t>
                      </a:r>
                      <a:r>
                        <a:rPr lang="en-US" sz="1400" baseline="0" dirty="0" smtClean="0"/>
                        <a:t> to your facility, needing less fuel for transport</a:t>
                      </a:r>
                      <a:endParaRPr lang="en-US" sz="1400" dirty="0"/>
                    </a:p>
                  </a:txBody>
                  <a:tcPr/>
                </a:tc>
              </a:tr>
              <a:tr h="54249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itchFamily="18" charset="0"/>
                        </a:rPr>
                        <a:t>Use higher efficiency fleet vehicles and low carbon transportation overall.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More efficient</a:t>
                      </a:r>
                      <a:r>
                        <a:rPr lang="en-US" sz="1400" baseline="0" dirty="0" smtClean="0"/>
                        <a:t> vehicles can travel farther using the same amount of energy. </a:t>
                      </a:r>
                      <a:r>
                        <a:rPr lang="en-US" sz="1400" dirty="0" smtClean="0"/>
                        <a:t>Some</a:t>
                      </a:r>
                      <a:r>
                        <a:rPr lang="en-US" sz="1400" baseline="0" dirty="0" smtClean="0"/>
                        <a:t> methods of transportation are less energy efficient and produce more greenhouse gases.</a:t>
                      </a:r>
                      <a:endParaRPr lang="en-US" sz="1400" dirty="0" smtClean="0"/>
                    </a:p>
                    <a:p>
                      <a:endParaRPr lang="en-US" sz="1400" dirty="0"/>
                    </a:p>
                  </a:txBody>
                  <a:tcPr/>
                </a:tc>
              </a:tr>
              <a:tr h="54249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itchFamily="18" charset="0"/>
                        </a:rPr>
                        <a:t>Reduce or eliminate idle running of vehicles</a:t>
                      </a:r>
                    </a:p>
                  </a:txBody>
                  <a:tcPr/>
                </a:tc>
                <a:tc>
                  <a:txBody>
                    <a:bodyPr/>
                    <a:lstStyle/>
                    <a:p>
                      <a:r>
                        <a:rPr lang="en-US" sz="1400" dirty="0" smtClean="0"/>
                        <a:t>Idling causes</a:t>
                      </a:r>
                      <a:r>
                        <a:rPr lang="en-US" sz="1400" baseline="0" dirty="0" smtClean="0"/>
                        <a:t> wasted fuel that could be used to move goods</a:t>
                      </a:r>
                      <a:endParaRPr lang="en-US" sz="1400" dirty="0"/>
                    </a:p>
                  </a:txBody>
                  <a:tcPr/>
                </a:tc>
              </a:tr>
              <a:tr h="56092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Rockwell" pitchFamily="18" charset="0"/>
                        </a:rPr>
                        <a:t>Lower the weight of your cargo or the distance it has to travel  </a:t>
                      </a:r>
                    </a:p>
                  </a:txBody>
                  <a:tcPr/>
                </a:tc>
                <a:tc>
                  <a:txBody>
                    <a:bodyPr/>
                    <a:lstStyle/>
                    <a:p>
                      <a:r>
                        <a:rPr lang="en-US" sz="1400" dirty="0" smtClean="0"/>
                        <a:t>Decreasing the</a:t>
                      </a:r>
                      <a:r>
                        <a:rPr lang="en-US" sz="1400" baseline="0" dirty="0" smtClean="0"/>
                        <a:t> weight of your products means there is less fuel consumption</a:t>
                      </a:r>
                      <a:endParaRPr lang="en-US" sz="1400" dirty="0"/>
                    </a:p>
                  </a:txBody>
                  <a:tcPr/>
                </a:tc>
              </a:tr>
              <a:tr h="533400">
                <a:tc>
                  <a:txBody>
                    <a:bodyPr/>
                    <a:lstStyle/>
                    <a:p>
                      <a:pPr marL="6350" lvl="1" indent="0"/>
                      <a:r>
                        <a:rPr lang="en-US" sz="1400" dirty="0" smtClean="0">
                          <a:latin typeface="Rockwell" pitchFamily="18" charset="0"/>
                        </a:rPr>
                        <a:t>Partner with other manufacturers to share trucks and backhaul when appropriate</a:t>
                      </a:r>
                    </a:p>
                  </a:txBody>
                  <a:tcPr/>
                </a:tc>
                <a:tc>
                  <a:txBody>
                    <a:bodyPr/>
                    <a:lstStyle/>
                    <a:p>
                      <a:r>
                        <a:rPr lang="en-US" sz="1400" dirty="0" smtClean="0"/>
                        <a:t>This</a:t>
                      </a:r>
                      <a:r>
                        <a:rPr lang="en-US" sz="1400" baseline="0" dirty="0" smtClean="0"/>
                        <a:t> allows you to save space and transportation costs.</a:t>
                      </a:r>
                      <a:endParaRPr lang="en-US" sz="1400" dirty="0"/>
                    </a:p>
                  </a:txBody>
                  <a:tcPr/>
                </a:tc>
              </a:tr>
            </a:tbl>
          </a:graphicData>
        </a:graphic>
      </p:graphicFrame>
      <p:sp>
        <p:nvSpPr>
          <p:cNvPr id="7" name="TextBox 6"/>
          <p:cNvSpPr txBox="1"/>
          <p:nvPr/>
        </p:nvSpPr>
        <p:spPr>
          <a:xfrm>
            <a:off x="381000" y="5867400"/>
            <a:ext cx="7467600" cy="646331"/>
          </a:xfrm>
          <a:prstGeom prst="rect">
            <a:avLst/>
          </a:prstGeom>
          <a:noFill/>
        </p:spPr>
        <p:txBody>
          <a:bodyPr wrap="square" rtlCol="0">
            <a:spAutoFit/>
          </a:bodyPr>
          <a:lstStyle/>
          <a:p>
            <a:r>
              <a:rPr lang="en-US" dirty="0" smtClean="0"/>
              <a:t>Let’s take a closer look at some common methods of improving efficiency in transportation.</a:t>
            </a:r>
            <a:endParaRPr lang="en-US" dirty="0"/>
          </a:p>
        </p:txBody>
      </p:sp>
      <p:sp>
        <p:nvSpPr>
          <p:cNvPr id="8" name="Right Arrow 7">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178</a:t>
            </a:fld>
            <a:endParaRPr lang="en-US"/>
          </a:p>
        </p:txBody>
      </p:sp>
    </p:spTree>
  </p:cSld>
  <p:clrMapOvr>
    <a:masterClrMapping/>
  </p:clrMapOvr>
  <p:transition spd="med">
    <p:fade thruBlk="1"/>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0"/>
            <a:ext cx="8229600" cy="1143000"/>
          </a:xfrm>
        </p:spPr>
        <p:txBody>
          <a:bodyPr/>
          <a:lstStyle/>
          <a:p>
            <a:r>
              <a:rPr lang="en-US" smtClean="0">
                <a:latin typeface="Rockwell" pitchFamily="18" charset="0"/>
              </a:rPr>
              <a:t>Space Efficiency</a:t>
            </a:r>
          </a:p>
        </p:txBody>
      </p:sp>
      <p:sp>
        <p:nvSpPr>
          <p:cNvPr id="6147" name="Content Placeholder 2"/>
          <p:cNvSpPr>
            <a:spLocks noGrp="1"/>
          </p:cNvSpPr>
          <p:nvPr>
            <p:ph idx="1"/>
          </p:nvPr>
        </p:nvSpPr>
        <p:spPr>
          <a:xfrm>
            <a:off x="457200" y="1143000"/>
            <a:ext cx="5943600" cy="4343400"/>
          </a:xfrm>
        </p:spPr>
        <p:txBody>
          <a:bodyPr>
            <a:normAutofit/>
          </a:bodyPr>
          <a:lstStyle/>
          <a:p>
            <a:pPr>
              <a:spcAft>
                <a:spcPts val="1200"/>
              </a:spcAft>
              <a:defRPr/>
            </a:pPr>
            <a:r>
              <a:rPr lang="en-US" sz="2000" dirty="0" smtClean="0">
                <a:latin typeface="Rockwell" pitchFamily="18" charset="0"/>
              </a:rPr>
              <a:t>Right sizing products and designing them for shipping- By designing a product with the idea of sustainable packaging in mind (see Packaging lesson), a company can transport more products per trip, saving costs and reducing emissions. </a:t>
            </a:r>
            <a:r>
              <a:rPr lang="en-US" sz="2000" baseline="30000" dirty="0" smtClean="0">
                <a:latin typeface="Rockwell" pitchFamily="18" charset="0"/>
              </a:rPr>
              <a:t>1 </a:t>
            </a:r>
            <a:endParaRPr lang="en-US" sz="2000" dirty="0" smtClean="0">
              <a:latin typeface="Rockwell" pitchFamily="18" charset="0"/>
            </a:endParaRPr>
          </a:p>
          <a:p>
            <a:pPr lvl="1">
              <a:spcAft>
                <a:spcPts val="1200"/>
              </a:spcAft>
              <a:defRPr/>
            </a:pPr>
            <a:r>
              <a:rPr lang="en-US" sz="2000" dirty="0" smtClean="0">
                <a:latin typeface="Rockwell" pitchFamily="18" charset="0"/>
              </a:rPr>
              <a:t>By shipping in lower volume packaging, more products can fit into a single shipment, reducing energy used.</a:t>
            </a:r>
            <a:r>
              <a:rPr lang="en-US" sz="2000" baseline="30000" dirty="0" smtClean="0">
                <a:latin typeface="Rockwell" pitchFamily="18" charset="0"/>
              </a:rPr>
              <a:t> 1 </a:t>
            </a:r>
            <a:endParaRPr lang="en-US" sz="2000" dirty="0" smtClean="0">
              <a:latin typeface="Rockwell" pitchFamily="18" charset="0"/>
            </a:endParaRPr>
          </a:p>
          <a:p>
            <a:pPr lvl="1">
              <a:spcAft>
                <a:spcPts val="1200"/>
              </a:spcAft>
              <a:defRPr/>
            </a:pPr>
            <a:r>
              <a:rPr lang="en-US" sz="2000" dirty="0" smtClean="0">
                <a:latin typeface="Rockwell" pitchFamily="18" charset="0"/>
              </a:rPr>
              <a:t>Also make sure that the right size truck is used for the shipment size, potentially reducing costs by reducing truck size.</a:t>
            </a:r>
            <a:r>
              <a:rPr lang="en-US" sz="2000" baseline="30000" dirty="0" smtClean="0">
                <a:latin typeface="Rockwell" pitchFamily="18" charset="0"/>
              </a:rPr>
              <a:t> 2 </a:t>
            </a:r>
            <a:endParaRPr lang="en-US" sz="2000" dirty="0" smtClean="0">
              <a:latin typeface="Rockwell" pitchFamily="18" charset="0"/>
            </a:endParaRPr>
          </a:p>
        </p:txBody>
      </p:sp>
      <p:pic>
        <p:nvPicPr>
          <p:cNvPr id="3080" name="Picture 9" descr="C:\Documents and Settings\Emily Conner\Local Settings\Temporary Internet Files\Content.IE5\GWILDR60\MC900357025[1].wmf"/>
          <p:cNvPicPr>
            <a:picLocks noChangeAspect="1" noChangeArrowheads="1"/>
          </p:cNvPicPr>
          <p:nvPr/>
        </p:nvPicPr>
        <p:blipFill>
          <a:blip r:embed="rId3" cstate="print"/>
          <a:srcRect/>
          <a:stretch>
            <a:fillRect/>
          </a:stretch>
        </p:blipFill>
        <p:spPr bwMode="auto">
          <a:xfrm>
            <a:off x="7481888" y="163513"/>
            <a:ext cx="1128712" cy="979487"/>
          </a:xfrm>
          <a:prstGeom prst="rect">
            <a:avLst/>
          </a:prstGeom>
          <a:noFill/>
          <a:ln w="9525">
            <a:noFill/>
            <a:miter lim="800000"/>
            <a:headEnd/>
            <a:tailEnd/>
          </a:ln>
        </p:spPr>
      </p:pic>
      <p:graphicFrame>
        <p:nvGraphicFramePr>
          <p:cNvPr id="7" name="Diagram 6"/>
          <p:cNvGraphicFramePr/>
          <p:nvPr/>
        </p:nvGraphicFramePr>
        <p:xfrm>
          <a:off x="6477000" y="1371600"/>
          <a:ext cx="23622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82" name="TextBox 7"/>
          <p:cNvSpPr txBox="1">
            <a:spLocks noChangeArrowheads="1"/>
          </p:cNvSpPr>
          <p:nvPr/>
        </p:nvSpPr>
        <p:spPr bwMode="auto">
          <a:xfrm>
            <a:off x="457200" y="6172200"/>
            <a:ext cx="4362092" cy="553998"/>
          </a:xfrm>
          <a:prstGeom prst="rect">
            <a:avLst/>
          </a:prstGeom>
          <a:noFill/>
          <a:ln w="9525">
            <a:noFill/>
            <a:miter lim="800000"/>
            <a:headEnd/>
            <a:tailEnd/>
          </a:ln>
        </p:spPr>
        <p:txBody>
          <a:bodyPr wrap="none">
            <a:spAutoFit/>
          </a:bodyPr>
          <a:lstStyle/>
          <a:p>
            <a:r>
              <a:rPr lang="en-US" sz="1000" baseline="30000" dirty="0">
                <a:latin typeface="Rockwell" pitchFamily="18" charset="0"/>
              </a:rPr>
              <a:t>1  </a:t>
            </a:r>
            <a:r>
              <a:rPr lang="en-US" sz="1000" dirty="0">
                <a:latin typeface="Rockwell" pitchFamily="18" charset="0"/>
              </a:rPr>
              <a:t>Packaging Corporation of America. “Responsible Business Practices”</a:t>
            </a:r>
            <a:endParaRPr lang="en-US" sz="1000" baseline="30000" dirty="0">
              <a:latin typeface="Rockwell" pitchFamily="18" charset="0"/>
            </a:endParaRPr>
          </a:p>
          <a:p>
            <a:r>
              <a:rPr lang="en-US" sz="1000" baseline="30000" dirty="0">
                <a:latin typeface="Rockwell" pitchFamily="18" charset="0"/>
              </a:rPr>
              <a:t>2  </a:t>
            </a:r>
            <a:r>
              <a:rPr lang="en-US" sz="1000" dirty="0">
                <a:latin typeface="Rockwell" pitchFamily="18" charset="0"/>
              </a:rPr>
              <a:t>American Logistics. “Secure Transportation”</a:t>
            </a:r>
          </a:p>
          <a:p>
            <a:r>
              <a:rPr lang="en-US" sz="1000" baseline="30000" dirty="0">
                <a:latin typeface="Rockwell" pitchFamily="18" charset="0"/>
              </a:rPr>
              <a:t>3 </a:t>
            </a:r>
            <a:r>
              <a:rPr lang="en-US" sz="1000" dirty="0">
                <a:latin typeface="Rockwell" pitchFamily="18" charset="0"/>
              </a:rPr>
              <a:t>US Department of Energy. “Medium/Heavy Duty Fleet Experiences</a:t>
            </a:r>
            <a:r>
              <a:rPr lang="en-US" sz="1000" dirty="0" smtClean="0">
                <a:latin typeface="Rockwell" pitchFamily="18" charset="0"/>
              </a:rPr>
              <a:t>.”</a:t>
            </a:r>
            <a:endParaRPr lang="en-US" sz="1000" dirty="0">
              <a:latin typeface="Rockwell" pitchFamily="18" charset="0"/>
            </a:endParaRPr>
          </a:p>
        </p:txBody>
      </p:sp>
      <p:sp>
        <p:nvSpPr>
          <p:cNvPr id="8" name="Right Arrow 7">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179</a:t>
            </a:fld>
            <a:endParaRPr lang="en-US"/>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152400"/>
            <a:ext cx="8229600" cy="1143000"/>
          </a:xfrm>
        </p:spPr>
        <p:txBody>
          <a:bodyPr/>
          <a:lstStyle/>
          <a:p>
            <a:pPr eaLnBrk="1" hangingPunct="1"/>
            <a:r>
              <a:rPr lang="en-US" smtClean="0">
                <a:latin typeface="Rockwell" pitchFamily="18" charset="0"/>
              </a:rPr>
              <a:t>Greenwashing and the FTC</a:t>
            </a:r>
            <a:r>
              <a:rPr lang="en-US" baseline="30000" smtClean="0">
                <a:latin typeface="Rockwell" pitchFamily="18" charset="0"/>
              </a:rPr>
              <a:t>1</a:t>
            </a:r>
            <a:endParaRPr lang="en-US" smtClean="0">
              <a:latin typeface="Rockwell" pitchFamily="18" charset="0"/>
            </a:endParaRPr>
          </a:p>
        </p:txBody>
      </p:sp>
      <p:sp>
        <p:nvSpPr>
          <p:cNvPr id="4100" name="TextBox 4"/>
          <p:cNvSpPr txBox="1">
            <a:spLocks noChangeArrowheads="1"/>
          </p:cNvSpPr>
          <p:nvPr/>
        </p:nvSpPr>
        <p:spPr bwMode="auto">
          <a:xfrm>
            <a:off x="152400" y="6459537"/>
            <a:ext cx="7770813" cy="246063"/>
          </a:xfrm>
          <a:prstGeom prst="rect">
            <a:avLst/>
          </a:prstGeom>
          <a:noFill/>
          <a:ln w="9525">
            <a:noFill/>
            <a:miter lim="800000"/>
            <a:headEnd/>
            <a:tailEnd/>
          </a:ln>
        </p:spPr>
        <p:txBody>
          <a:bodyPr wrap="none">
            <a:spAutoFit/>
          </a:bodyPr>
          <a:lstStyle/>
          <a:p>
            <a:r>
              <a:rPr lang="en-US" sz="1000" baseline="30000" dirty="0">
                <a:latin typeface="Rockwell" pitchFamily="18" charset="0"/>
              </a:rPr>
              <a:t>1</a:t>
            </a:r>
            <a:r>
              <a:rPr lang="en-US" sz="1000" dirty="0">
                <a:latin typeface="Rockwell" pitchFamily="18" charset="0"/>
              </a:rPr>
              <a:t> Federal Trade Commission. “A Brief Overview of the Federal Trade Commission’s Investigative and Law Enforcement Authority”</a:t>
            </a:r>
          </a:p>
        </p:txBody>
      </p:sp>
      <p:sp>
        <p:nvSpPr>
          <p:cNvPr id="4101" name="Content Placeholder 5"/>
          <p:cNvSpPr>
            <a:spLocks noGrp="1"/>
          </p:cNvSpPr>
          <p:nvPr>
            <p:ph idx="1"/>
          </p:nvPr>
        </p:nvSpPr>
        <p:spPr>
          <a:xfrm>
            <a:off x="457200" y="1219200"/>
            <a:ext cx="8229600" cy="2286000"/>
          </a:xfrm>
        </p:spPr>
        <p:txBody>
          <a:bodyPr>
            <a:normAutofit fontScale="85000" lnSpcReduction="20000"/>
          </a:bodyPr>
          <a:lstStyle/>
          <a:p>
            <a:pPr eaLnBrk="1" hangingPunct="1">
              <a:defRPr/>
            </a:pPr>
            <a:r>
              <a:rPr lang="en-US" sz="1800" dirty="0" smtClean="0">
                <a:latin typeface="Rockwell" pitchFamily="18" charset="0"/>
              </a:rPr>
              <a:t>The Federal Trade Commission, in order to maintain fair competition, has the power to investigate any company it believes may be falsely advertising the environmental integrity of their practices or products.</a:t>
            </a:r>
          </a:p>
          <a:p>
            <a:pPr eaLnBrk="1" hangingPunct="1">
              <a:defRPr/>
            </a:pPr>
            <a:endParaRPr lang="en-US" sz="1800" dirty="0" smtClean="0">
              <a:latin typeface="Rockwell" pitchFamily="18" charset="0"/>
            </a:endParaRPr>
          </a:p>
          <a:p>
            <a:pPr eaLnBrk="1" hangingPunct="1">
              <a:defRPr/>
            </a:pPr>
            <a:r>
              <a:rPr lang="en-US" sz="1800" dirty="0" smtClean="0">
                <a:latin typeface="Rockwell" pitchFamily="18" charset="0"/>
              </a:rPr>
              <a:t>If the FTC has “reason to believe” that a company is engaging in deceptive advertising practices, the FTC can initiate an “enforcement action”, which may include substantial fines.</a:t>
            </a:r>
            <a:r>
              <a:rPr lang="en-US" sz="1800" baseline="30000" dirty="0" smtClean="0">
                <a:latin typeface="Rockwell" pitchFamily="18" charset="0"/>
              </a:rPr>
              <a:t> </a:t>
            </a:r>
            <a:r>
              <a:rPr lang="en-US" sz="1800" dirty="0" smtClean="0">
                <a:latin typeface="Rockwell" pitchFamily="18" charset="0"/>
              </a:rPr>
              <a:t> </a:t>
            </a:r>
          </a:p>
          <a:p>
            <a:pPr eaLnBrk="1" hangingPunct="1">
              <a:defRPr/>
            </a:pPr>
            <a:endParaRPr lang="en-US" sz="1800" dirty="0" smtClean="0">
              <a:latin typeface="Rockwell" pitchFamily="18" charset="0"/>
            </a:endParaRPr>
          </a:p>
          <a:p>
            <a:pPr eaLnBrk="1" hangingPunct="1">
              <a:defRPr/>
            </a:pPr>
            <a:r>
              <a:rPr lang="en-US" sz="1800" dirty="0" smtClean="0">
                <a:latin typeface="Rockwell" pitchFamily="18" charset="0"/>
              </a:rPr>
              <a:t>The FTC has established four basic principles that should apply to all environmental marketing claims made in the U.S.  These include:</a:t>
            </a:r>
          </a:p>
        </p:txBody>
      </p:sp>
      <p:sp>
        <p:nvSpPr>
          <p:cNvPr id="10" name="Right Arrow 9">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18</a:t>
            </a:fld>
            <a:endParaRPr lang="en-US"/>
          </a:p>
        </p:txBody>
      </p:sp>
      <p:graphicFrame>
        <p:nvGraphicFramePr>
          <p:cNvPr id="9" name="Diagram 8"/>
          <p:cNvGraphicFramePr/>
          <p:nvPr/>
        </p:nvGraphicFramePr>
        <p:xfrm>
          <a:off x="838200" y="3581400"/>
          <a:ext cx="7010400" cy="2641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2000"/>
                                  </p:stCondLst>
                                  <p:childTnLst>
                                    <p:set>
                                      <p:cBhvr>
                                        <p:cTn id="6" dur="1" fill="hold">
                                          <p:stCondLst>
                                            <p:cond delay="0"/>
                                          </p:stCondLst>
                                        </p:cTn>
                                        <p:tgtEl>
                                          <p:spTgt spid="9">
                                            <p:graphicEl>
                                              <a:dgm id="{E2098FCD-98F9-4664-BACD-807852391515}"/>
                                            </p:graphicEl>
                                          </p:spTgt>
                                        </p:tgtEl>
                                        <p:attrNameLst>
                                          <p:attrName>style.visibility</p:attrName>
                                        </p:attrNameLst>
                                      </p:cBhvr>
                                      <p:to>
                                        <p:strVal val="visible"/>
                                      </p:to>
                                    </p:set>
                                    <p:anim calcmode="lin" valueType="num">
                                      <p:cBhvr>
                                        <p:cTn id="7" dur="500" fill="hold"/>
                                        <p:tgtEl>
                                          <p:spTgt spid="9">
                                            <p:graphicEl>
                                              <a:dgm id="{E2098FCD-98F9-4664-BACD-807852391515}"/>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E2098FCD-98F9-4664-BACD-807852391515}"/>
                                            </p:graphicEl>
                                          </p:spTgt>
                                        </p:tgtEl>
                                        <p:attrNameLst>
                                          <p:attrName>ppt_h</p:attrName>
                                        </p:attrNameLst>
                                      </p:cBhvr>
                                      <p:tavLst>
                                        <p:tav tm="0">
                                          <p:val>
                                            <p:fltVal val="0"/>
                                          </p:val>
                                        </p:tav>
                                        <p:tav tm="100000">
                                          <p:val>
                                            <p:strVal val="#ppt_h"/>
                                          </p:val>
                                        </p:tav>
                                      </p:tavLst>
                                    </p:anim>
                                    <p:animEffect transition="in" filter="fade">
                                      <p:cBhvr>
                                        <p:cTn id="9" dur="500"/>
                                        <p:tgtEl>
                                          <p:spTgt spid="9">
                                            <p:graphicEl>
                                              <a:dgm id="{E2098FCD-98F9-4664-BACD-80785239151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2000"/>
                                  </p:stCondLst>
                                  <p:childTnLst>
                                    <p:set>
                                      <p:cBhvr>
                                        <p:cTn id="13" dur="1" fill="hold">
                                          <p:stCondLst>
                                            <p:cond delay="0"/>
                                          </p:stCondLst>
                                        </p:cTn>
                                        <p:tgtEl>
                                          <p:spTgt spid="9">
                                            <p:graphicEl>
                                              <a:dgm id="{18495B49-B9F9-4D04-BBA2-284BC1C8A75C}"/>
                                            </p:graphicEl>
                                          </p:spTgt>
                                        </p:tgtEl>
                                        <p:attrNameLst>
                                          <p:attrName>style.visibility</p:attrName>
                                        </p:attrNameLst>
                                      </p:cBhvr>
                                      <p:to>
                                        <p:strVal val="visible"/>
                                      </p:to>
                                    </p:set>
                                    <p:anim calcmode="lin" valueType="num">
                                      <p:cBhvr>
                                        <p:cTn id="14" dur="500" fill="hold"/>
                                        <p:tgtEl>
                                          <p:spTgt spid="9">
                                            <p:graphicEl>
                                              <a:dgm id="{18495B49-B9F9-4D04-BBA2-284BC1C8A75C}"/>
                                            </p:graphicEl>
                                          </p:spTgt>
                                        </p:tgtEl>
                                        <p:attrNameLst>
                                          <p:attrName>ppt_w</p:attrName>
                                        </p:attrNameLst>
                                      </p:cBhvr>
                                      <p:tavLst>
                                        <p:tav tm="0">
                                          <p:val>
                                            <p:fltVal val="0"/>
                                          </p:val>
                                        </p:tav>
                                        <p:tav tm="100000">
                                          <p:val>
                                            <p:strVal val="#ppt_w"/>
                                          </p:val>
                                        </p:tav>
                                      </p:tavLst>
                                    </p:anim>
                                    <p:anim calcmode="lin" valueType="num">
                                      <p:cBhvr>
                                        <p:cTn id="15" dur="500" fill="hold"/>
                                        <p:tgtEl>
                                          <p:spTgt spid="9">
                                            <p:graphicEl>
                                              <a:dgm id="{18495B49-B9F9-4D04-BBA2-284BC1C8A75C}"/>
                                            </p:graphicEl>
                                          </p:spTgt>
                                        </p:tgtEl>
                                        <p:attrNameLst>
                                          <p:attrName>ppt_h</p:attrName>
                                        </p:attrNameLst>
                                      </p:cBhvr>
                                      <p:tavLst>
                                        <p:tav tm="0">
                                          <p:val>
                                            <p:fltVal val="0"/>
                                          </p:val>
                                        </p:tav>
                                        <p:tav tm="100000">
                                          <p:val>
                                            <p:strVal val="#ppt_h"/>
                                          </p:val>
                                        </p:tav>
                                      </p:tavLst>
                                    </p:anim>
                                    <p:animEffect transition="in" filter="fade">
                                      <p:cBhvr>
                                        <p:cTn id="16" dur="500"/>
                                        <p:tgtEl>
                                          <p:spTgt spid="9">
                                            <p:graphicEl>
                                              <a:dgm id="{18495B49-B9F9-4D04-BBA2-284BC1C8A75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2000"/>
                                  </p:stCondLst>
                                  <p:childTnLst>
                                    <p:set>
                                      <p:cBhvr>
                                        <p:cTn id="20" dur="1" fill="hold">
                                          <p:stCondLst>
                                            <p:cond delay="0"/>
                                          </p:stCondLst>
                                        </p:cTn>
                                        <p:tgtEl>
                                          <p:spTgt spid="9">
                                            <p:graphicEl>
                                              <a:dgm id="{8B00D6A9-EA68-4DDC-ABC2-AC06AA0FD286}"/>
                                            </p:graphicEl>
                                          </p:spTgt>
                                        </p:tgtEl>
                                        <p:attrNameLst>
                                          <p:attrName>style.visibility</p:attrName>
                                        </p:attrNameLst>
                                      </p:cBhvr>
                                      <p:to>
                                        <p:strVal val="visible"/>
                                      </p:to>
                                    </p:set>
                                    <p:anim calcmode="lin" valueType="num">
                                      <p:cBhvr>
                                        <p:cTn id="21" dur="500" fill="hold"/>
                                        <p:tgtEl>
                                          <p:spTgt spid="9">
                                            <p:graphicEl>
                                              <a:dgm id="{8B00D6A9-EA68-4DDC-ABC2-AC06AA0FD286}"/>
                                            </p:graphicEl>
                                          </p:spTgt>
                                        </p:tgtEl>
                                        <p:attrNameLst>
                                          <p:attrName>ppt_w</p:attrName>
                                        </p:attrNameLst>
                                      </p:cBhvr>
                                      <p:tavLst>
                                        <p:tav tm="0">
                                          <p:val>
                                            <p:fltVal val="0"/>
                                          </p:val>
                                        </p:tav>
                                        <p:tav tm="100000">
                                          <p:val>
                                            <p:strVal val="#ppt_w"/>
                                          </p:val>
                                        </p:tav>
                                      </p:tavLst>
                                    </p:anim>
                                    <p:anim calcmode="lin" valueType="num">
                                      <p:cBhvr>
                                        <p:cTn id="22" dur="500" fill="hold"/>
                                        <p:tgtEl>
                                          <p:spTgt spid="9">
                                            <p:graphicEl>
                                              <a:dgm id="{8B00D6A9-EA68-4DDC-ABC2-AC06AA0FD286}"/>
                                            </p:graphicEl>
                                          </p:spTgt>
                                        </p:tgtEl>
                                        <p:attrNameLst>
                                          <p:attrName>ppt_h</p:attrName>
                                        </p:attrNameLst>
                                      </p:cBhvr>
                                      <p:tavLst>
                                        <p:tav tm="0">
                                          <p:val>
                                            <p:fltVal val="0"/>
                                          </p:val>
                                        </p:tav>
                                        <p:tav tm="100000">
                                          <p:val>
                                            <p:strVal val="#ppt_h"/>
                                          </p:val>
                                        </p:tav>
                                      </p:tavLst>
                                    </p:anim>
                                    <p:animEffect transition="in" filter="fade">
                                      <p:cBhvr>
                                        <p:cTn id="23" dur="500"/>
                                        <p:tgtEl>
                                          <p:spTgt spid="9">
                                            <p:graphicEl>
                                              <a:dgm id="{8B00D6A9-EA68-4DDC-ABC2-AC06AA0FD28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2000"/>
                                  </p:stCondLst>
                                  <p:childTnLst>
                                    <p:set>
                                      <p:cBhvr>
                                        <p:cTn id="27" dur="1" fill="hold">
                                          <p:stCondLst>
                                            <p:cond delay="0"/>
                                          </p:stCondLst>
                                        </p:cTn>
                                        <p:tgtEl>
                                          <p:spTgt spid="9">
                                            <p:graphicEl>
                                              <a:dgm id="{EE3B3E63-8EC9-403C-ABA8-7E52FBA6E04E}"/>
                                            </p:graphicEl>
                                          </p:spTgt>
                                        </p:tgtEl>
                                        <p:attrNameLst>
                                          <p:attrName>style.visibility</p:attrName>
                                        </p:attrNameLst>
                                      </p:cBhvr>
                                      <p:to>
                                        <p:strVal val="visible"/>
                                      </p:to>
                                    </p:set>
                                    <p:anim calcmode="lin" valueType="num">
                                      <p:cBhvr>
                                        <p:cTn id="28" dur="500" fill="hold"/>
                                        <p:tgtEl>
                                          <p:spTgt spid="9">
                                            <p:graphicEl>
                                              <a:dgm id="{EE3B3E63-8EC9-403C-ABA8-7E52FBA6E04E}"/>
                                            </p:graphicEl>
                                          </p:spTgt>
                                        </p:tgtEl>
                                        <p:attrNameLst>
                                          <p:attrName>ppt_w</p:attrName>
                                        </p:attrNameLst>
                                      </p:cBhvr>
                                      <p:tavLst>
                                        <p:tav tm="0">
                                          <p:val>
                                            <p:fltVal val="0"/>
                                          </p:val>
                                        </p:tav>
                                        <p:tav tm="100000">
                                          <p:val>
                                            <p:strVal val="#ppt_w"/>
                                          </p:val>
                                        </p:tav>
                                      </p:tavLst>
                                    </p:anim>
                                    <p:anim calcmode="lin" valueType="num">
                                      <p:cBhvr>
                                        <p:cTn id="29" dur="500" fill="hold"/>
                                        <p:tgtEl>
                                          <p:spTgt spid="9">
                                            <p:graphicEl>
                                              <a:dgm id="{EE3B3E63-8EC9-403C-ABA8-7E52FBA6E04E}"/>
                                            </p:graphicEl>
                                          </p:spTgt>
                                        </p:tgtEl>
                                        <p:attrNameLst>
                                          <p:attrName>ppt_h</p:attrName>
                                        </p:attrNameLst>
                                      </p:cBhvr>
                                      <p:tavLst>
                                        <p:tav tm="0">
                                          <p:val>
                                            <p:fltVal val="0"/>
                                          </p:val>
                                        </p:tav>
                                        <p:tav tm="100000">
                                          <p:val>
                                            <p:strVal val="#ppt_h"/>
                                          </p:val>
                                        </p:tav>
                                      </p:tavLst>
                                    </p:anim>
                                    <p:animEffect transition="in" filter="fade">
                                      <p:cBhvr>
                                        <p:cTn id="30" dur="500"/>
                                        <p:tgtEl>
                                          <p:spTgt spid="9">
                                            <p:graphicEl>
                                              <a:dgm id="{EE3B3E63-8EC9-403C-ABA8-7E52FBA6E0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Space Efficiency</a:t>
            </a:r>
            <a:endParaRPr lang="en-US" dirty="0"/>
          </a:p>
        </p:txBody>
      </p:sp>
      <p:sp>
        <p:nvSpPr>
          <p:cNvPr id="3" name="Content Placeholder 2"/>
          <p:cNvSpPr>
            <a:spLocks noGrp="1"/>
          </p:cNvSpPr>
          <p:nvPr>
            <p:ph idx="1"/>
          </p:nvPr>
        </p:nvSpPr>
        <p:spPr>
          <a:xfrm>
            <a:off x="457200" y="990600"/>
            <a:ext cx="5715000" cy="5135563"/>
          </a:xfrm>
        </p:spPr>
        <p:txBody>
          <a:bodyPr>
            <a:normAutofit fontScale="70000" lnSpcReduction="20000"/>
          </a:bodyPr>
          <a:lstStyle/>
          <a:p>
            <a:pPr>
              <a:spcAft>
                <a:spcPts val="1200"/>
              </a:spcAft>
              <a:defRPr/>
            </a:pPr>
            <a:r>
              <a:rPr lang="en-US" dirty="0" smtClean="0">
                <a:latin typeface="Rockwell" pitchFamily="18" charset="0"/>
              </a:rPr>
              <a:t>Another option is to share vehicles with other companies that have the same destination or one that is en route. Both companies can share the costs of the shipping, reducing the total costs.</a:t>
            </a:r>
          </a:p>
          <a:p>
            <a:pPr>
              <a:spcAft>
                <a:spcPts val="1200"/>
              </a:spcAft>
              <a:defRPr/>
            </a:pPr>
            <a:r>
              <a:rPr lang="en-US" dirty="0" smtClean="0">
                <a:latin typeface="Rockwell" pitchFamily="18" charset="0"/>
              </a:rPr>
              <a:t>If there are no such products, then make sure to employ backhauling, use the vehicles to bring back shipments of another product or materials for your company or another as appropriate.  </a:t>
            </a:r>
          </a:p>
          <a:p>
            <a:pPr>
              <a:spcAft>
                <a:spcPts val="1200"/>
              </a:spcAft>
              <a:defRPr/>
            </a:pPr>
            <a:r>
              <a:rPr lang="en-US" b="1" dirty="0" smtClean="0">
                <a:latin typeface="Rockwell" pitchFamily="18" charset="0"/>
              </a:rPr>
              <a:t>The main idea with space efficiency is to maximize the usage of the transportation vehicle. In other words-it never ships empty or emptier than necessary.</a:t>
            </a:r>
            <a:r>
              <a:rPr lang="en-US" baseline="30000" dirty="0" smtClean="0">
                <a:latin typeface="Rockwell" pitchFamily="18" charset="0"/>
              </a:rPr>
              <a:t> 4</a:t>
            </a:r>
            <a:endParaRPr lang="en-US" b="1" dirty="0" smtClean="0">
              <a:latin typeface="Rockwell" pitchFamily="18" charset="0"/>
            </a:endParaRPr>
          </a:p>
          <a:p>
            <a:pPr>
              <a:spcAft>
                <a:spcPts val="1200"/>
              </a:spcAft>
            </a:pPr>
            <a:endParaRPr lang="en-US" dirty="0"/>
          </a:p>
        </p:txBody>
      </p:sp>
      <p:sp>
        <p:nvSpPr>
          <p:cNvPr id="4" name="TextBox 3"/>
          <p:cNvSpPr txBox="1"/>
          <p:nvPr/>
        </p:nvSpPr>
        <p:spPr>
          <a:xfrm>
            <a:off x="228600" y="6477000"/>
            <a:ext cx="5791200" cy="246221"/>
          </a:xfrm>
          <a:prstGeom prst="rect">
            <a:avLst/>
          </a:prstGeom>
          <a:noFill/>
        </p:spPr>
        <p:txBody>
          <a:bodyPr wrap="square" rtlCol="0">
            <a:spAutoFit/>
          </a:bodyPr>
          <a:lstStyle/>
          <a:p>
            <a:r>
              <a:rPr lang="en-US" sz="1000" baseline="30000" dirty="0" smtClean="0">
                <a:latin typeface="Rockwell" pitchFamily="18" charset="0"/>
              </a:rPr>
              <a:t>4 </a:t>
            </a:r>
            <a:r>
              <a:rPr lang="en-US" sz="1000" dirty="0" err="1" smtClean="0">
                <a:latin typeface="Rockwell" pitchFamily="18" charset="0"/>
              </a:rPr>
              <a:t>Hofstra</a:t>
            </a:r>
            <a:r>
              <a:rPr lang="en-US" sz="1000" dirty="0" smtClean="0">
                <a:latin typeface="Rockwell" pitchFamily="18" charset="0"/>
              </a:rPr>
              <a:t> University. “Green Logistics”</a:t>
            </a:r>
          </a:p>
        </p:txBody>
      </p:sp>
      <p:pic>
        <p:nvPicPr>
          <p:cNvPr id="12290" name="Picture 2" descr="C:\Documents and Settings\Morgan Barr\Local Settings\Temporary Internet Files\Content.IE5\D339Y4KW\MC900233249[1].wmf"/>
          <p:cNvPicPr>
            <a:picLocks noChangeAspect="1" noChangeArrowheads="1"/>
          </p:cNvPicPr>
          <p:nvPr/>
        </p:nvPicPr>
        <p:blipFill>
          <a:blip r:embed="rId2" cstate="print"/>
          <a:srcRect/>
          <a:stretch>
            <a:fillRect/>
          </a:stretch>
        </p:blipFill>
        <p:spPr bwMode="auto">
          <a:xfrm>
            <a:off x="7378062" y="304800"/>
            <a:ext cx="1350988" cy="1371600"/>
          </a:xfrm>
          <a:prstGeom prst="rect">
            <a:avLst/>
          </a:prstGeom>
          <a:noFill/>
        </p:spPr>
      </p:pic>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180</a:t>
            </a:fld>
            <a:endParaRPr lang="en-US"/>
          </a:p>
        </p:txBody>
      </p:sp>
    </p:spTree>
  </p:cSld>
  <p:clrMapOvr>
    <a:masterClrMapping/>
  </p:clrMapOvr>
  <p:transition spd="med">
    <p:fade thruBlk="1"/>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normAutofit/>
          </a:bodyPr>
          <a:lstStyle/>
          <a:p>
            <a:r>
              <a:rPr lang="en-US" sz="3600" dirty="0" smtClean="0">
                <a:latin typeface="Rockwell" pitchFamily="18" charset="0"/>
              </a:rPr>
              <a:t>Fleet Management</a:t>
            </a:r>
          </a:p>
        </p:txBody>
      </p:sp>
      <p:graphicFrame>
        <p:nvGraphicFramePr>
          <p:cNvPr id="10" name="Content Placeholder 9"/>
          <p:cNvGraphicFramePr>
            <a:graphicFrameLocks noGrp="1"/>
          </p:cNvGraphicFramePr>
          <p:nvPr>
            <p:ph idx="1"/>
          </p:nvPr>
        </p:nvGraphicFramePr>
        <p:xfrm>
          <a:off x="457200" y="838200"/>
          <a:ext cx="5486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6172200" y="2895600"/>
          <a:ext cx="25146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05" name="TextBox 6"/>
          <p:cNvSpPr txBox="1">
            <a:spLocks noChangeArrowheads="1"/>
          </p:cNvSpPr>
          <p:nvPr/>
        </p:nvSpPr>
        <p:spPr bwMode="auto">
          <a:xfrm>
            <a:off x="457200" y="6324600"/>
            <a:ext cx="3654425" cy="554038"/>
          </a:xfrm>
          <a:prstGeom prst="rect">
            <a:avLst/>
          </a:prstGeom>
          <a:noFill/>
          <a:ln w="9525">
            <a:noFill/>
            <a:miter lim="800000"/>
            <a:headEnd/>
            <a:tailEnd/>
          </a:ln>
        </p:spPr>
        <p:txBody>
          <a:bodyPr wrap="none">
            <a:spAutoFit/>
          </a:bodyPr>
          <a:lstStyle/>
          <a:p>
            <a:r>
              <a:rPr lang="en-US" sz="1000" baseline="30000">
                <a:latin typeface="Rockwell" pitchFamily="18" charset="0"/>
              </a:rPr>
              <a:t>1 </a:t>
            </a:r>
            <a:r>
              <a:rPr lang="en-US" sz="1000">
                <a:latin typeface="Rockwell" pitchFamily="18" charset="0"/>
              </a:rPr>
              <a:t>EPA. “What You Should Know About Truck Engine Idling”</a:t>
            </a:r>
          </a:p>
          <a:p>
            <a:r>
              <a:rPr lang="en-US" sz="1000" baseline="30000">
                <a:latin typeface="Rockwell" pitchFamily="18" charset="0"/>
              </a:rPr>
              <a:t>2  </a:t>
            </a:r>
            <a:r>
              <a:rPr lang="en-US" sz="1000">
                <a:latin typeface="Rockwell" pitchFamily="18" charset="0"/>
              </a:rPr>
              <a:t>EPA. “SmartWay Basic Information”</a:t>
            </a:r>
          </a:p>
          <a:p>
            <a:r>
              <a:rPr lang="en-US" sz="1000" baseline="30000">
                <a:latin typeface="Rockwell" pitchFamily="18" charset="0"/>
              </a:rPr>
              <a:t>3</a:t>
            </a:r>
            <a:r>
              <a:rPr lang="en-US" sz="1000">
                <a:latin typeface="Rockwell" pitchFamily="18" charset="0"/>
              </a:rPr>
              <a:t> Wal-Mart. “Energy Commitments” </a:t>
            </a:r>
          </a:p>
        </p:txBody>
      </p:sp>
      <p:sp>
        <p:nvSpPr>
          <p:cNvPr id="9" name="TextBox 8"/>
          <p:cNvSpPr txBox="1"/>
          <p:nvPr/>
        </p:nvSpPr>
        <p:spPr>
          <a:xfrm>
            <a:off x="6324600" y="1447800"/>
            <a:ext cx="2590800" cy="954088"/>
          </a:xfrm>
          <a:prstGeom prst="rect">
            <a:avLst/>
          </a:prstGeom>
          <a:solidFill>
            <a:schemeClr val="accent1">
              <a:lumMod val="40000"/>
              <a:lumOff val="60000"/>
            </a:schemeClr>
          </a:solidFill>
          <a:ln>
            <a:solidFill>
              <a:schemeClr val="accent1">
                <a:lumMod val="50000"/>
              </a:schemeClr>
            </a:solidFill>
          </a:ln>
        </p:spPr>
        <p:txBody>
          <a:bodyPr>
            <a:spAutoFit/>
          </a:bodyPr>
          <a:lstStyle/>
          <a:p>
            <a:pPr>
              <a:defRPr/>
            </a:pPr>
            <a:r>
              <a:rPr lang="en-US" sz="1400" dirty="0">
                <a:latin typeface="Rockwell" pitchFamily="18" charset="0"/>
              </a:rPr>
              <a:t>-EPA’s SmartWay program has information on </a:t>
            </a:r>
            <a:r>
              <a:rPr lang="en-US" sz="1400" dirty="0">
                <a:latin typeface="Rockwell" pitchFamily="18" charset="0"/>
                <a:hlinkClick r:id="rId13"/>
              </a:rPr>
              <a:t>financing options and incentives </a:t>
            </a:r>
            <a:r>
              <a:rPr lang="en-US" sz="1400" dirty="0">
                <a:latin typeface="Rockwell" pitchFamily="18" charset="0"/>
              </a:rPr>
              <a:t>to reduce idling.</a:t>
            </a:r>
          </a:p>
        </p:txBody>
      </p:sp>
      <p:pic>
        <p:nvPicPr>
          <p:cNvPr id="4107" name="Picture 9" descr="C:\Documents and Settings\Emily Conner\Local Settings\Temporary Internet Files\Content.IE5\49HQQKCC\MC900060385[1].wmf"/>
          <p:cNvPicPr>
            <a:picLocks noChangeAspect="1" noChangeArrowheads="1"/>
          </p:cNvPicPr>
          <p:nvPr/>
        </p:nvPicPr>
        <p:blipFill>
          <a:blip r:embed="rId14" cstate="print"/>
          <a:srcRect/>
          <a:stretch>
            <a:fillRect/>
          </a:stretch>
        </p:blipFill>
        <p:spPr bwMode="auto">
          <a:xfrm>
            <a:off x="7259638" y="228600"/>
            <a:ext cx="1425575" cy="762000"/>
          </a:xfrm>
          <a:prstGeom prst="rect">
            <a:avLst/>
          </a:prstGeom>
          <a:noFill/>
          <a:ln w="9525">
            <a:noFill/>
            <a:miter lim="800000"/>
            <a:headEnd/>
            <a:tailEnd/>
          </a:ln>
        </p:spPr>
      </p:pic>
      <p:sp>
        <p:nvSpPr>
          <p:cNvPr id="11" name="Right Arrow 10">
            <a:hlinkClick r:id="rId1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16" action="ppaction://hlinksldjump"/>
          </p:cNvPr>
          <p:cNvPicPr>
            <a:picLocks noChangeAspect="1"/>
          </p:cNvPicPr>
          <p:nvPr/>
        </p:nvPicPr>
        <p:blipFill>
          <a:blip r:embed="rId17" cstate="print"/>
          <a:stretch>
            <a:fillRect/>
          </a:stretch>
        </p:blipFill>
        <p:spPr>
          <a:xfrm>
            <a:off x="8229600" y="6400800"/>
            <a:ext cx="432504" cy="365760"/>
          </a:xfrm>
          <a:prstGeom prst="rect">
            <a:avLst/>
          </a:prstGeom>
        </p:spPr>
      </p:pic>
      <p:sp>
        <p:nvSpPr>
          <p:cNvPr id="13" name="Slide Number Placeholder 12"/>
          <p:cNvSpPr>
            <a:spLocks noGrp="1"/>
          </p:cNvSpPr>
          <p:nvPr>
            <p:ph type="sldNum" sz="quarter" idx="12"/>
          </p:nvPr>
        </p:nvSpPr>
        <p:spPr/>
        <p:txBody>
          <a:bodyPr/>
          <a:lstStyle/>
          <a:p>
            <a:fld id="{197B56AA-1A1D-44A6-9AFD-24AEBEFDBFF0}" type="slidenum">
              <a:rPr lang="en-US" smtClean="0"/>
              <a:pPr/>
              <a:t>181</a:t>
            </a:fld>
            <a:endParaRPr lang="en-US"/>
          </a:p>
        </p:txBody>
      </p:sp>
    </p:spTree>
  </p:cSld>
  <p:clrMapOvr>
    <a:masterClrMapping/>
  </p:clrMapOvr>
  <p:transition spd="med">
    <p:fade thruBlk="1"/>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smtClean="0">
                <a:latin typeface="Rockwell" pitchFamily="18" charset="0"/>
              </a:rPr>
              <a:t>External Transportation</a:t>
            </a:r>
          </a:p>
        </p:txBody>
      </p:sp>
      <p:graphicFrame>
        <p:nvGraphicFramePr>
          <p:cNvPr id="8" name="Content Placeholder 7"/>
          <p:cNvGraphicFramePr>
            <a:graphicFrameLocks noGrp="1"/>
          </p:cNvGraphicFramePr>
          <p:nvPr>
            <p:ph idx="1"/>
          </p:nvPr>
        </p:nvGraphicFramePr>
        <p:xfrm>
          <a:off x="457200" y="914400"/>
          <a:ext cx="82296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8" name="TextBox 6"/>
          <p:cNvSpPr txBox="1">
            <a:spLocks noChangeArrowheads="1"/>
          </p:cNvSpPr>
          <p:nvPr/>
        </p:nvSpPr>
        <p:spPr bwMode="auto">
          <a:xfrm>
            <a:off x="152400" y="6324600"/>
            <a:ext cx="3387725" cy="400050"/>
          </a:xfrm>
          <a:prstGeom prst="rect">
            <a:avLst/>
          </a:prstGeom>
          <a:noFill/>
          <a:ln w="9525">
            <a:noFill/>
            <a:miter lim="800000"/>
            <a:headEnd/>
            <a:tailEnd/>
          </a:ln>
        </p:spPr>
        <p:txBody>
          <a:bodyPr wrap="none">
            <a:spAutoFit/>
          </a:bodyPr>
          <a:lstStyle/>
          <a:p>
            <a:r>
              <a:rPr lang="en-US" sz="1000" baseline="30000" dirty="0">
                <a:latin typeface="Rockwell" pitchFamily="18" charset="0"/>
              </a:rPr>
              <a:t>1 </a:t>
            </a:r>
            <a:r>
              <a:rPr lang="en-US" sz="1000" dirty="0">
                <a:latin typeface="Rockwell" pitchFamily="18" charset="0"/>
              </a:rPr>
              <a:t>UPS. “Sustainability at UPS 2009”</a:t>
            </a:r>
          </a:p>
          <a:p>
            <a:r>
              <a:rPr lang="en-US" sz="1000" baseline="30000" dirty="0">
                <a:latin typeface="Rockwell" pitchFamily="18" charset="0"/>
              </a:rPr>
              <a:t>2 </a:t>
            </a:r>
            <a:r>
              <a:rPr lang="en-US" sz="1000" dirty="0" err="1">
                <a:latin typeface="Rockwell" pitchFamily="18" charset="0"/>
              </a:rPr>
              <a:t>Greenbiz</a:t>
            </a:r>
            <a:r>
              <a:rPr lang="en-US" sz="1000" dirty="0">
                <a:latin typeface="Rockwell" pitchFamily="18" charset="0"/>
              </a:rPr>
              <a:t>. “FedEx launches  Three-Point Green Plan”</a:t>
            </a:r>
            <a:endParaRPr lang="en-US" sz="1000" dirty="0"/>
          </a:p>
        </p:txBody>
      </p:sp>
      <p:pic>
        <p:nvPicPr>
          <p:cNvPr id="5129" name="Picture 9" descr="C:\Documents and Settings\Emily Conner\Local Settings\Temporary Internet Files\Content.IE5\YCHAW8CN\MC900326914[1].wmf"/>
          <p:cNvPicPr>
            <a:picLocks noChangeAspect="1" noChangeArrowheads="1"/>
          </p:cNvPicPr>
          <p:nvPr/>
        </p:nvPicPr>
        <p:blipFill>
          <a:blip r:embed="rId8" cstate="print"/>
          <a:srcRect/>
          <a:stretch>
            <a:fillRect/>
          </a:stretch>
        </p:blipFill>
        <p:spPr bwMode="auto">
          <a:xfrm>
            <a:off x="4191000" y="5029200"/>
            <a:ext cx="1066800" cy="1066800"/>
          </a:xfrm>
          <a:prstGeom prst="rect">
            <a:avLst/>
          </a:prstGeom>
          <a:noFill/>
          <a:ln w="9525">
            <a:noFill/>
            <a:miter lim="800000"/>
            <a:headEnd/>
            <a:tailEnd/>
          </a:ln>
        </p:spPr>
      </p:pic>
      <p:pic>
        <p:nvPicPr>
          <p:cNvPr id="5130" name="Picture 10" descr="C:\Documents and Settings\Emily Conner\Local Settings\Temporary Internet Files\Content.IE5\5DKPLMLM\MC900237749[1].wmf"/>
          <p:cNvPicPr>
            <a:picLocks noChangeAspect="1" noChangeArrowheads="1"/>
          </p:cNvPicPr>
          <p:nvPr/>
        </p:nvPicPr>
        <p:blipFill>
          <a:blip r:embed="rId9" cstate="print"/>
          <a:srcRect/>
          <a:stretch>
            <a:fillRect/>
          </a:stretch>
        </p:blipFill>
        <p:spPr bwMode="auto">
          <a:xfrm>
            <a:off x="685800" y="4953000"/>
            <a:ext cx="1376363" cy="1098550"/>
          </a:xfrm>
          <a:prstGeom prst="rect">
            <a:avLst/>
          </a:prstGeom>
          <a:noFill/>
          <a:ln w="9525">
            <a:noFill/>
            <a:miter lim="800000"/>
            <a:headEnd/>
            <a:tailEnd/>
          </a:ln>
        </p:spPr>
      </p:pic>
      <p:pic>
        <p:nvPicPr>
          <p:cNvPr id="13314" name="Picture 2" descr="C:\Documents and Settings\Morgan Barr\Local Settings\Temporary Internet Files\Content.IE5\DEGA6AK1\MC900320922[1].wmf"/>
          <p:cNvPicPr>
            <a:picLocks noChangeAspect="1" noChangeArrowheads="1"/>
          </p:cNvPicPr>
          <p:nvPr/>
        </p:nvPicPr>
        <p:blipFill>
          <a:blip r:embed="rId10" cstate="print"/>
          <a:srcRect/>
          <a:stretch>
            <a:fillRect/>
          </a:stretch>
        </p:blipFill>
        <p:spPr bwMode="auto">
          <a:xfrm>
            <a:off x="6934200" y="5105400"/>
            <a:ext cx="1811426" cy="695858"/>
          </a:xfrm>
          <a:prstGeom prst="rect">
            <a:avLst/>
          </a:prstGeom>
          <a:noFill/>
        </p:spPr>
      </p:pic>
      <p:sp>
        <p:nvSpPr>
          <p:cNvPr id="9" name="Right Arrow 8">
            <a:hlinkClick r:id="rId11"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12" action="ppaction://hlinksldjump"/>
          </p:cNvPr>
          <p:cNvPicPr>
            <a:picLocks noChangeAspect="1"/>
          </p:cNvPicPr>
          <p:nvPr/>
        </p:nvPicPr>
        <p:blipFill>
          <a:blip r:embed="rId13"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182</a:t>
            </a:fld>
            <a:endParaRPr lang="en-US"/>
          </a:p>
        </p:txBody>
      </p:sp>
    </p:spTree>
  </p:cSld>
  <p:clrMapOvr>
    <a:masterClrMapping/>
  </p:clrMapOvr>
  <p:transition spd="med">
    <p:fade thruBlk="1"/>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Way of Shipping is Greenest?</a:t>
            </a:r>
            <a:endParaRPr lang="en-US" dirty="0"/>
          </a:p>
        </p:txBody>
      </p:sp>
      <p:sp>
        <p:nvSpPr>
          <p:cNvPr id="3" name="Content Placeholder 2"/>
          <p:cNvSpPr>
            <a:spLocks noGrp="1"/>
          </p:cNvSpPr>
          <p:nvPr>
            <p:ph idx="1"/>
          </p:nvPr>
        </p:nvSpPr>
        <p:spPr>
          <a:xfrm>
            <a:off x="457200" y="990600"/>
            <a:ext cx="3886200" cy="5135563"/>
          </a:xfrm>
        </p:spPr>
        <p:txBody>
          <a:bodyPr>
            <a:normAutofit fontScale="70000" lnSpcReduction="20000"/>
          </a:bodyPr>
          <a:lstStyle/>
          <a:p>
            <a:pPr>
              <a:spcAft>
                <a:spcPts val="1200"/>
              </a:spcAft>
            </a:pPr>
            <a:r>
              <a:rPr lang="en-US" dirty="0" smtClean="0"/>
              <a:t>The lowest impact shipping method will depend on what you are shipping and geography.  </a:t>
            </a:r>
          </a:p>
          <a:p>
            <a:pPr>
              <a:spcAft>
                <a:spcPts val="1200"/>
              </a:spcAft>
            </a:pPr>
            <a:r>
              <a:rPr lang="en-US" dirty="0" smtClean="0"/>
              <a:t>It’s important to fully understand all of your transportation options and their relative impacts.</a:t>
            </a:r>
          </a:p>
          <a:p>
            <a:pPr>
              <a:spcAft>
                <a:spcPts val="1200"/>
              </a:spcAft>
            </a:pPr>
            <a:r>
              <a:rPr lang="en-US" dirty="0" smtClean="0"/>
              <a:t>The chart to the right compares greenhouse gas emissions factors for selected transportation methods. Each one shows the emissions from moving one ton of freight one mile.</a:t>
            </a:r>
            <a:r>
              <a:rPr lang="en-US" baseline="30000" dirty="0" smtClean="0"/>
              <a:t>1</a:t>
            </a:r>
            <a:endParaRPr lang="en-US" dirty="0"/>
          </a:p>
        </p:txBody>
      </p:sp>
      <p:sp>
        <p:nvSpPr>
          <p:cNvPr id="5" name="TextBox 4"/>
          <p:cNvSpPr txBox="1"/>
          <p:nvPr/>
        </p:nvSpPr>
        <p:spPr>
          <a:xfrm>
            <a:off x="152400" y="6477000"/>
            <a:ext cx="7239000" cy="246221"/>
          </a:xfrm>
          <a:prstGeom prst="rect">
            <a:avLst/>
          </a:prstGeom>
          <a:noFill/>
        </p:spPr>
        <p:txBody>
          <a:bodyPr wrap="square" rtlCol="0">
            <a:spAutoFit/>
          </a:bodyPr>
          <a:lstStyle/>
          <a:p>
            <a:r>
              <a:rPr lang="en-US" sz="1000" baseline="30000" dirty="0" smtClean="0"/>
              <a:t>1 </a:t>
            </a:r>
            <a:r>
              <a:rPr lang="en-US" sz="1000" dirty="0" smtClean="0"/>
              <a:t>EPA Climate Leaders, “Optional Emissions from Commuting, Business Travel and Product Transport.” </a:t>
            </a:r>
            <a:endParaRPr lang="en-US" sz="1000" baseline="30000" dirty="0"/>
          </a:p>
        </p:txBody>
      </p:sp>
      <p:graphicFrame>
        <p:nvGraphicFramePr>
          <p:cNvPr id="6" name="Table 5"/>
          <p:cNvGraphicFramePr>
            <a:graphicFrameLocks noGrp="1"/>
          </p:cNvGraphicFramePr>
          <p:nvPr/>
        </p:nvGraphicFramePr>
        <p:xfrm>
          <a:off x="4495800" y="1600200"/>
          <a:ext cx="4267200" cy="2735580"/>
        </p:xfrm>
        <a:graphic>
          <a:graphicData uri="http://schemas.openxmlformats.org/drawingml/2006/table">
            <a:tbl>
              <a:tblPr firstRow="1" bandRow="1">
                <a:tableStyleId>{00A15C55-8517-42AA-B614-E9B94910E393}</a:tableStyleId>
              </a:tblPr>
              <a:tblGrid>
                <a:gridCol w="2133600"/>
                <a:gridCol w="2133600"/>
              </a:tblGrid>
              <a:tr h="523875">
                <a:tc>
                  <a:txBody>
                    <a:bodyPr/>
                    <a:lstStyle/>
                    <a:p>
                      <a:pPr algn="ctr"/>
                      <a:r>
                        <a:rPr lang="en-US" dirty="0" smtClean="0"/>
                        <a:t>Vehicle</a:t>
                      </a:r>
                      <a:endParaRPr lang="en-US" dirty="0"/>
                    </a:p>
                  </a:txBody>
                  <a:tcPr/>
                </a:tc>
                <a:tc>
                  <a:txBody>
                    <a:bodyPr/>
                    <a:lstStyle/>
                    <a:p>
                      <a:pPr algn="ctr"/>
                      <a:r>
                        <a:rPr lang="en-US" dirty="0" smtClean="0"/>
                        <a:t>Emissions</a:t>
                      </a:r>
                      <a:r>
                        <a:rPr lang="en-US" baseline="0" dirty="0" smtClean="0"/>
                        <a:t> (CO</a:t>
                      </a:r>
                      <a:r>
                        <a:rPr lang="en-US" baseline="-25000" dirty="0" smtClean="0"/>
                        <a:t>2</a:t>
                      </a:r>
                      <a:r>
                        <a:rPr lang="en-US" baseline="0" dirty="0" smtClean="0"/>
                        <a:t> </a:t>
                      </a:r>
                      <a:r>
                        <a:rPr lang="en-US" baseline="0" dirty="0" err="1" smtClean="0"/>
                        <a:t>Eq</a:t>
                      </a:r>
                      <a:r>
                        <a:rPr lang="en-US" baseline="0" dirty="0" smtClean="0"/>
                        <a:t>/ton-mile</a:t>
                      </a:r>
                      <a:endParaRPr lang="en-US" dirty="0"/>
                    </a:p>
                  </a:txBody>
                  <a:tcPr/>
                </a:tc>
              </a:tr>
              <a:tr h="523875">
                <a:tc>
                  <a:txBody>
                    <a:bodyPr/>
                    <a:lstStyle/>
                    <a:p>
                      <a:r>
                        <a:rPr lang="en-US" dirty="0" smtClean="0"/>
                        <a:t>Truck</a:t>
                      </a:r>
                      <a:endParaRPr lang="en-US" dirty="0"/>
                    </a:p>
                  </a:txBody>
                  <a:tcPr/>
                </a:tc>
                <a:tc>
                  <a:txBody>
                    <a:bodyPr/>
                    <a:lstStyle/>
                    <a:p>
                      <a:pPr algn="ctr"/>
                      <a:r>
                        <a:rPr lang="en-US" dirty="0" smtClean="0"/>
                        <a:t>.299</a:t>
                      </a:r>
                      <a:endParaRPr lang="en-US" dirty="0"/>
                    </a:p>
                  </a:txBody>
                  <a:tcPr/>
                </a:tc>
              </a:tr>
              <a:tr h="523875">
                <a:tc>
                  <a:txBody>
                    <a:bodyPr/>
                    <a:lstStyle/>
                    <a:p>
                      <a:r>
                        <a:rPr lang="en-US" dirty="0" smtClean="0"/>
                        <a:t>Rail</a:t>
                      </a:r>
                      <a:endParaRPr lang="en-US" dirty="0"/>
                    </a:p>
                  </a:txBody>
                  <a:tcPr/>
                </a:tc>
                <a:tc>
                  <a:txBody>
                    <a:bodyPr/>
                    <a:lstStyle/>
                    <a:p>
                      <a:pPr algn="ctr"/>
                      <a:r>
                        <a:rPr lang="en-US" dirty="0" smtClean="0"/>
                        <a:t>.025</a:t>
                      </a:r>
                      <a:endParaRPr lang="en-US" dirty="0"/>
                    </a:p>
                  </a:txBody>
                  <a:tcPr/>
                </a:tc>
              </a:tr>
              <a:tr h="523875">
                <a:tc>
                  <a:txBody>
                    <a:bodyPr/>
                    <a:lstStyle/>
                    <a:p>
                      <a:r>
                        <a:rPr lang="en-US" dirty="0" smtClean="0"/>
                        <a:t>Waterborne</a:t>
                      </a:r>
                      <a:r>
                        <a:rPr lang="en-US" baseline="0" dirty="0" smtClean="0"/>
                        <a:t> Craft</a:t>
                      </a:r>
                    </a:p>
                  </a:txBody>
                  <a:tcPr/>
                </a:tc>
                <a:tc>
                  <a:txBody>
                    <a:bodyPr/>
                    <a:lstStyle/>
                    <a:p>
                      <a:pPr algn="ctr"/>
                      <a:r>
                        <a:rPr lang="en-US" dirty="0" smtClean="0"/>
                        <a:t>.049</a:t>
                      </a:r>
                      <a:endParaRPr lang="en-US" dirty="0"/>
                    </a:p>
                  </a:txBody>
                  <a:tcPr/>
                </a:tc>
              </a:tr>
              <a:tr h="523875">
                <a:tc>
                  <a:txBody>
                    <a:bodyPr/>
                    <a:lstStyle/>
                    <a:p>
                      <a:r>
                        <a:rPr lang="en-US" dirty="0" smtClean="0"/>
                        <a:t>Aircraft</a:t>
                      </a:r>
                      <a:endParaRPr lang="en-US" dirty="0"/>
                    </a:p>
                  </a:txBody>
                  <a:tcPr/>
                </a:tc>
                <a:tc>
                  <a:txBody>
                    <a:bodyPr/>
                    <a:lstStyle/>
                    <a:p>
                      <a:pPr algn="ctr"/>
                      <a:r>
                        <a:rPr lang="en-US" dirty="0" smtClean="0"/>
                        <a:t>1.543</a:t>
                      </a:r>
                      <a:endParaRPr lang="en-US" dirty="0"/>
                    </a:p>
                  </a:txBody>
                  <a:tcPr/>
                </a:tc>
              </a:tr>
            </a:tbl>
          </a:graphicData>
        </a:graphic>
      </p:graphicFrame>
      <p:sp>
        <p:nvSpPr>
          <p:cNvPr id="7" name="Right Arrow 6">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183</a:t>
            </a:fld>
            <a:endParaRPr lang="en-US"/>
          </a:p>
        </p:txBody>
      </p:sp>
    </p:spTree>
  </p:cSld>
  <p:clrMapOvr>
    <a:masterClrMapping/>
  </p:clrMapOvr>
  <p:transition spd="med">
    <p:fade thruBlk="1"/>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0"/>
            <a:ext cx="8229600" cy="1143000"/>
          </a:xfrm>
        </p:spPr>
        <p:txBody>
          <a:bodyPr/>
          <a:lstStyle/>
          <a:p>
            <a:pPr eaLnBrk="1" hangingPunct="1"/>
            <a:r>
              <a:rPr lang="en-US" dirty="0" smtClean="0">
                <a:latin typeface="Rockwell" pitchFamily="18" charset="0"/>
              </a:rPr>
              <a:t>Transportation Checklist</a:t>
            </a:r>
          </a:p>
        </p:txBody>
      </p:sp>
      <p:sp>
        <p:nvSpPr>
          <p:cNvPr id="6147" name="Content Placeholder 2"/>
          <p:cNvSpPr>
            <a:spLocks noGrp="1"/>
          </p:cNvSpPr>
          <p:nvPr>
            <p:ph idx="1"/>
          </p:nvPr>
        </p:nvSpPr>
        <p:spPr>
          <a:xfrm>
            <a:off x="152400" y="914400"/>
            <a:ext cx="8229600" cy="5562600"/>
          </a:xfrm>
        </p:spPr>
        <p:txBody>
          <a:bodyPr>
            <a:normAutofit/>
          </a:bodyPr>
          <a:lstStyle/>
          <a:p>
            <a:pPr eaLnBrk="1" hangingPunct="1">
              <a:spcAft>
                <a:spcPts val="1200"/>
              </a:spcAft>
              <a:buFont typeface="Wingdings" pitchFamily="2" charset="2"/>
              <a:buChar char="ü"/>
              <a:defRPr/>
            </a:pPr>
            <a:r>
              <a:rPr lang="en-US" sz="1800" dirty="0" smtClean="0">
                <a:latin typeface="Rockwell" pitchFamily="18" charset="0"/>
              </a:rPr>
              <a:t>Check your transportation and distribution’s environmental impact</a:t>
            </a:r>
          </a:p>
          <a:p>
            <a:pPr lvl="1" eaLnBrk="1" hangingPunct="1">
              <a:spcAft>
                <a:spcPts val="1200"/>
              </a:spcAft>
              <a:buFont typeface="Wingdings" pitchFamily="2" charset="2"/>
              <a:buChar char="ü"/>
              <a:defRPr/>
            </a:pPr>
            <a:r>
              <a:rPr lang="en-US" sz="1800" dirty="0" smtClean="0">
                <a:latin typeface="Rockwell" pitchFamily="18" charset="0"/>
              </a:rPr>
              <a:t>Make sure your fleet is within federal, state, and local regulations.</a:t>
            </a:r>
          </a:p>
          <a:p>
            <a:pPr lvl="1" eaLnBrk="1" hangingPunct="1">
              <a:spcAft>
                <a:spcPts val="1200"/>
              </a:spcAft>
              <a:buFont typeface="Wingdings" pitchFamily="2" charset="2"/>
              <a:buChar char="ü"/>
              <a:defRPr/>
            </a:pPr>
            <a:r>
              <a:rPr lang="en-US" sz="1800" dirty="0" smtClean="0">
                <a:latin typeface="Rockwell" pitchFamily="18" charset="0"/>
              </a:rPr>
              <a:t>Do you use an older mode of transportation that can be updated with a more fuel efficient model?</a:t>
            </a:r>
          </a:p>
          <a:p>
            <a:pPr lvl="1" eaLnBrk="1" hangingPunct="1">
              <a:spcAft>
                <a:spcPts val="1200"/>
              </a:spcAft>
              <a:buFont typeface="Wingdings" pitchFamily="2" charset="2"/>
              <a:buChar char="ü"/>
              <a:defRPr/>
            </a:pPr>
            <a:r>
              <a:rPr lang="en-US" sz="1800" dirty="0" smtClean="0">
                <a:latin typeface="Rockwell" pitchFamily="18" charset="0"/>
              </a:rPr>
              <a:t>Do your vehicles carry the maximum amount of product to reduce the number of shipments?</a:t>
            </a:r>
          </a:p>
          <a:p>
            <a:pPr lvl="1" eaLnBrk="1" hangingPunct="1">
              <a:spcAft>
                <a:spcPts val="1200"/>
              </a:spcAft>
              <a:buFont typeface="Wingdings" pitchFamily="2" charset="2"/>
              <a:buChar char="ü"/>
              <a:defRPr/>
            </a:pPr>
            <a:r>
              <a:rPr lang="en-US" sz="1800" dirty="0" smtClean="0">
                <a:latin typeface="Rockwell" pitchFamily="18" charset="0"/>
              </a:rPr>
              <a:t>Or can you use a smaller vehicle to ship your product?</a:t>
            </a:r>
          </a:p>
          <a:p>
            <a:pPr lvl="1" eaLnBrk="1" hangingPunct="1">
              <a:spcAft>
                <a:spcPts val="1200"/>
              </a:spcAft>
              <a:buFont typeface="Wingdings" pitchFamily="2" charset="2"/>
              <a:buChar char="ü"/>
              <a:defRPr/>
            </a:pPr>
            <a:r>
              <a:rPr lang="en-US" sz="1800" dirty="0" smtClean="0">
                <a:latin typeface="Rockwell" pitchFamily="18" charset="0"/>
              </a:rPr>
              <a:t>Can you share your fleet with other companies, thereby reducing costs and total emissions?</a:t>
            </a:r>
          </a:p>
          <a:p>
            <a:pPr lvl="1" eaLnBrk="1" hangingPunct="1">
              <a:spcAft>
                <a:spcPts val="1200"/>
              </a:spcAft>
              <a:buFont typeface="Wingdings" pitchFamily="2" charset="2"/>
              <a:buChar char="ü"/>
              <a:defRPr/>
            </a:pPr>
            <a:r>
              <a:rPr lang="en-US" sz="1800" dirty="0" smtClean="0">
                <a:latin typeface="Rockwell" pitchFamily="18" charset="0"/>
              </a:rPr>
              <a:t>Does your shipping company have green options?</a:t>
            </a:r>
          </a:p>
          <a:p>
            <a:pPr eaLnBrk="1" hangingPunct="1">
              <a:spcAft>
                <a:spcPts val="1200"/>
              </a:spcAft>
              <a:buFont typeface="Wingdings" pitchFamily="2" charset="2"/>
              <a:buChar char="ü"/>
              <a:defRPr/>
            </a:pPr>
            <a:r>
              <a:rPr lang="en-US" sz="1800" dirty="0" smtClean="0">
                <a:latin typeface="Rockwell" pitchFamily="18" charset="0"/>
              </a:rPr>
              <a:t>Decide which is the best improvement for your company</a:t>
            </a:r>
          </a:p>
          <a:p>
            <a:pPr lvl="2" eaLnBrk="1" hangingPunct="1">
              <a:spcAft>
                <a:spcPts val="1200"/>
              </a:spcAft>
              <a:buFont typeface="Wingdings" pitchFamily="2" charset="2"/>
              <a:buChar char="ü"/>
              <a:defRPr/>
            </a:pPr>
            <a:r>
              <a:rPr lang="en-US" sz="1800" dirty="0" smtClean="0">
                <a:latin typeface="Rockwell" pitchFamily="18" charset="0"/>
              </a:rPr>
              <a:t>Hybrid vehicles? No idling policy? New right-size design? Smaller vehicle size? Switching to a greener shipping company?</a:t>
            </a:r>
          </a:p>
        </p:txBody>
      </p:sp>
      <p:pic>
        <p:nvPicPr>
          <p:cNvPr id="6148" name="Picture 1" descr="C:\Documents and Settings\Morgan Barr\Local Settings\Temporary Internet Files\Content.IE5\0KUJTW0W\MCj04315850000[1].png"/>
          <p:cNvPicPr>
            <a:picLocks noChangeAspect="1" noChangeArrowheads="1"/>
          </p:cNvPicPr>
          <p:nvPr/>
        </p:nvPicPr>
        <p:blipFill>
          <a:blip r:embed="rId3" cstate="print"/>
          <a:srcRect/>
          <a:stretch>
            <a:fillRect/>
          </a:stretch>
        </p:blipFill>
        <p:spPr bwMode="auto">
          <a:xfrm>
            <a:off x="7620000" y="0"/>
            <a:ext cx="1219200" cy="1219200"/>
          </a:xfrm>
          <a:prstGeom prst="rect">
            <a:avLst/>
          </a:prstGeom>
          <a:noFill/>
          <a:ln w="9525">
            <a:noFill/>
            <a:miter lim="800000"/>
            <a:headEnd/>
            <a:tailEnd/>
          </a:ln>
        </p:spPr>
      </p:pic>
      <p:sp>
        <p:nvSpPr>
          <p:cNvPr id="5" name="Right Arrow 4">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184</a:t>
            </a:fld>
            <a:endParaRPr lang="en-US"/>
          </a:p>
        </p:txBody>
      </p:sp>
    </p:spTree>
  </p:cSld>
  <p:clrMapOvr>
    <a:masterClrMapping/>
  </p:clrMapOvr>
  <p:transition spd="med">
    <p:fade thruBlk="1"/>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r>
              <a:rPr lang="en-US" dirty="0" smtClean="0">
                <a:latin typeface="Rockwell" pitchFamily="18" charset="0"/>
              </a:rPr>
              <a:t>Where to Go for Help</a:t>
            </a:r>
          </a:p>
        </p:txBody>
      </p:sp>
      <p:sp>
        <p:nvSpPr>
          <p:cNvPr id="7171" name="Content Placeholder 2"/>
          <p:cNvSpPr>
            <a:spLocks noGrp="1"/>
          </p:cNvSpPr>
          <p:nvPr>
            <p:ph idx="1"/>
          </p:nvPr>
        </p:nvSpPr>
        <p:spPr>
          <a:xfrm>
            <a:off x="533400" y="1143000"/>
            <a:ext cx="8153400" cy="3733800"/>
          </a:xfrm>
        </p:spPr>
        <p:txBody>
          <a:bodyPr>
            <a:normAutofit fontScale="85000" lnSpcReduction="10000"/>
          </a:bodyPr>
          <a:lstStyle/>
          <a:p>
            <a:pPr eaLnBrk="1" hangingPunct="1">
              <a:spcAft>
                <a:spcPts val="1200"/>
              </a:spcAft>
              <a:defRPr/>
            </a:pPr>
            <a:r>
              <a:rPr lang="en-US" sz="2600" dirty="0" smtClean="0">
                <a:latin typeface="Rockwell" pitchFamily="18" charset="0"/>
                <a:hlinkClick r:id="rId3"/>
              </a:rPr>
              <a:t>SmartWay</a:t>
            </a:r>
            <a:r>
              <a:rPr lang="en-US" sz="2600" dirty="0" smtClean="0">
                <a:latin typeface="Rockwell" pitchFamily="18" charset="0"/>
              </a:rPr>
              <a:t> (includes case studies, financial assistance, and data on many types of transportation based improvements)</a:t>
            </a:r>
          </a:p>
          <a:p>
            <a:pPr eaLnBrk="1" hangingPunct="1">
              <a:spcAft>
                <a:spcPts val="1200"/>
              </a:spcAft>
              <a:defRPr/>
            </a:pPr>
            <a:r>
              <a:rPr lang="en-US" sz="2600" dirty="0" smtClean="0">
                <a:latin typeface="Rockwell" pitchFamily="18" charset="0"/>
              </a:rPr>
              <a:t>US Department of Energy- </a:t>
            </a:r>
            <a:r>
              <a:rPr lang="en-US" sz="2600" dirty="0" smtClean="0">
                <a:latin typeface="Rockwell" pitchFamily="18" charset="0"/>
                <a:hlinkClick r:id="rId4"/>
              </a:rPr>
              <a:t>Federal </a:t>
            </a:r>
            <a:r>
              <a:rPr lang="en-US" sz="2600" dirty="0" smtClean="0">
                <a:latin typeface="Rockwell" pitchFamily="18" charset="0"/>
              </a:rPr>
              <a:t>or </a:t>
            </a:r>
            <a:r>
              <a:rPr lang="en-US" sz="2600" dirty="0" smtClean="0">
                <a:latin typeface="Rockwell" pitchFamily="18" charset="0"/>
                <a:hlinkClick r:id="rId5"/>
              </a:rPr>
              <a:t>State </a:t>
            </a:r>
            <a:r>
              <a:rPr lang="en-US" sz="2600" dirty="0" smtClean="0">
                <a:latin typeface="Rockwell" pitchFamily="18" charset="0"/>
              </a:rPr>
              <a:t>Incentive Programs and their </a:t>
            </a:r>
            <a:r>
              <a:rPr lang="en-US" sz="2600" dirty="0" smtClean="0">
                <a:latin typeface="Rockwell" pitchFamily="18" charset="0"/>
                <a:hlinkClick r:id="rId6"/>
              </a:rPr>
              <a:t>Fleet Program </a:t>
            </a:r>
            <a:r>
              <a:rPr lang="en-US" sz="2600" dirty="0" smtClean="0">
                <a:latin typeface="Rockwell" pitchFamily="18" charset="0"/>
              </a:rPr>
              <a:t>(information about alternative fleet options)</a:t>
            </a:r>
          </a:p>
          <a:p>
            <a:pPr eaLnBrk="1" hangingPunct="1">
              <a:spcAft>
                <a:spcPts val="1200"/>
              </a:spcAft>
              <a:defRPr/>
            </a:pPr>
            <a:r>
              <a:rPr lang="en-US" sz="2600" dirty="0" smtClean="0">
                <a:latin typeface="Rockwell" pitchFamily="18" charset="0"/>
                <a:hlinkClick r:id="rId7"/>
              </a:rPr>
              <a:t>Clean Ports </a:t>
            </a:r>
            <a:r>
              <a:rPr lang="en-US" sz="2600" dirty="0" smtClean="0">
                <a:latin typeface="Rockwell" pitchFamily="18" charset="0"/>
              </a:rPr>
              <a:t>(includes tools, case studies, and financing options help)</a:t>
            </a:r>
          </a:p>
          <a:p>
            <a:pPr eaLnBrk="1" hangingPunct="1">
              <a:spcAft>
                <a:spcPts val="1200"/>
              </a:spcAft>
              <a:defRPr/>
            </a:pPr>
            <a:r>
              <a:rPr lang="en-US" sz="2600" dirty="0" smtClean="0">
                <a:latin typeface="Rockwell" pitchFamily="18" charset="0"/>
                <a:hlinkClick r:id="rId8"/>
              </a:rPr>
              <a:t>EPAct Transportation Regulatory Activities </a:t>
            </a:r>
            <a:r>
              <a:rPr lang="en-US" sz="2600" dirty="0" smtClean="0">
                <a:latin typeface="Rockwell" pitchFamily="18" charset="0"/>
              </a:rPr>
              <a:t>(established many state and federal regulatory transportation measures)</a:t>
            </a:r>
          </a:p>
          <a:p>
            <a:pPr eaLnBrk="1" hangingPunct="1">
              <a:defRPr/>
            </a:pPr>
            <a:endParaRPr lang="en-US" dirty="0" smtClean="0">
              <a:latin typeface="Rockwell" pitchFamily="18" charset="0"/>
            </a:endParaRPr>
          </a:p>
        </p:txBody>
      </p:sp>
      <p:graphicFrame>
        <p:nvGraphicFramePr>
          <p:cNvPr id="6" name="Diagram 5"/>
          <p:cNvGraphicFramePr/>
          <p:nvPr/>
        </p:nvGraphicFramePr>
        <p:xfrm>
          <a:off x="533400" y="4927600"/>
          <a:ext cx="3810000" cy="1930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173" name="Picture 2" descr="C:\Users\Morgan\AppData\Local\Microsoft\Windows\Temporary Internet Files\Content.IE5\P8TQ053Y\MC900432556[1].png"/>
          <p:cNvPicPr>
            <a:picLocks noChangeAspect="1" noChangeArrowheads="1"/>
          </p:cNvPicPr>
          <p:nvPr/>
        </p:nvPicPr>
        <p:blipFill>
          <a:blip r:embed="rId14" cstate="print"/>
          <a:srcRect/>
          <a:stretch>
            <a:fillRect/>
          </a:stretch>
        </p:blipFill>
        <p:spPr bwMode="auto">
          <a:xfrm>
            <a:off x="7696200" y="0"/>
            <a:ext cx="1143000" cy="1143000"/>
          </a:xfrm>
          <a:prstGeom prst="rect">
            <a:avLst/>
          </a:prstGeom>
          <a:noFill/>
          <a:ln w="9525">
            <a:noFill/>
            <a:miter lim="800000"/>
            <a:headEnd/>
            <a:tailEnd/>
          </a:ln>
        </p:spPr>
      </p:pic>
      <p:sp>
        <p:nvSpPr>
          <p:cNvPr id="9" name="Right Arrow 8">
            <a:hlinkClick r:id="rId15"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lIns="91439" tIns="45719" rIns="91439" bIns="45719" rtlCol="0" anchor="ctr"/>
          <a:lstStyle/>
          <a:p>
            <a:pPr algn="ctr"/>
            <a:endParaRPr lang="en-US">
              <a:solidFill>
                <a:prstClr val="white"/>
              </a:solidFill>
            </a:endParaRPr>
          </a:p>
        </p:txBody>
      </p:sp>
      <p:pic>
        <p:nvPicPr>
          <p:cNvPr id="10" name="Picture 9" descr="House.png">
            <a:hlinkClick r:id="rId16" action="ppaction://hlinksldjump"/>
          </p:cNvPr>
          <p:cNvPicPr>
            <a:picLocks noChangeAspect="1"/>
          </p:cNvPicPr>
          <p:nvPr/>
        </p:nvPicPr>
        <p:blipFill>
          <a:blip r:embed="rId17"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185</a:t>
            </a:fld>
            <a:endParaRPr lang="en-US"/>
          </a:p>
        </p:txBody>
      </p:sp>
    </p:spTree>
  </p:cSld>
  <p:clrMapOvr>
    <a:masterClrMapping/>
  </p:clrMapOvr>
  <p:transition spd="med">
    <p:fade thruBlk="1"/>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0"/>
            <a:ext cx="8229600" cy="1143000"/>
          </a:xfrm>
        </p:spPr>
        <p:txBody>
          <a:bodyPr/>
          <a:lstStyle/>
          <a:p>
            <a:r>
              <a:rPr lang="en-US" smtClean="0"/>
              <a:t>Product End-of-life Issues</a:t>
            </a:r>
          </a:p>
        </p:txBody>
      </p:sp>
      <p:sp>
        <p:nvSpPr>
          <p:cNvPr id="2051" name="Content Placeholder 2"/>
          <p:cNvSpPr>
            <a:spLocks noGrp="1"/>
          </p:cNvSpPr>
          <p:nvPr>
            <p:ph idx="1"/>
          </p:nvPr>
        </p:nvSpPr>
        <p:spPr>
          <a:xfrm>
            <a:off x="457200" y="1066800"/>
            <a:ext cx="4648200" cy="5257800"/>
          </a:xfrm>
        </p:spPr>
        <p:txBody>
          <a:bodyPr rtlCol="0">
            <a:normAutofit lnSpcReduction="10000"/>
          </a:bodyPr>
          <a:lstStyle/>
          <a:p>
            <a:pPr fontAlgn="auto">
              <a:spcAft>
                <a:spcPts val="1800"/>
              </a:spcAft>
              <a:buFont typeface="Arial" pitchFamily="34" charset="0"/>
              <a:buChar char="•"/>
              <a:defRPr/>
            </a:pPr>
            <a:r>
              <a:rPr lang="en-US" sz="1800" dirty="0" smtClean="0"/>
              <a:t>Eventually, your customers will finish using your products.  A product’s lifetime may be short, like a stick of gum, or very long, like a piece of machinery. </a:t>
            </a:r>
          </a:p>
          <a:p>
            <a:pPr fontAlgn="auto">
              <a:spcAft>
                <a:spcPts val="1800"/>
              </a:spcAft>
              <a:buFont typeface="Arial" pitchFamily="34" charset="0"/>
              <a:buChar char="•"/>
              <a:defRPr/>
            </a:pPr>
            <a:r>
              <a:rPr lang="en-US" sz="1800" dirty="0" smtClean="0"/>
              <a:t>Often, products are not designed with the end of the product’s useful life in mind. Nor are they disposed of in a way that minimizes their impact on the environment.</a:t>
            </a:r>
          </a:p>
          <a:p>
            <a:pPr fontAlgn="auto">
              <a:spcAft>
                <a:spcPts val="1800"/>
              </a:spcAft>
              <a:buFont typeface="Arial" pitchFamily="34" charset="0"/>
              <a:buChar char="•"/>
              <a:defRPr/>
            </a:pPr>
            <a:r>
              <a:rPr lang="en-US" sz="1800" dirty="0" smtClean="0"/>
              <a:t>However, product end-of-life is </a:t>
            </a:r>
            <a:r>
              <a:rPr lang="en-US" sz="1800" dirty="0" smtClean="0">
                <a:solidFill>
                  <a:schemeClr val="accent5"/>
                </a:solidFill>
              </a:rPr>
              <a:t>sometimes one of the most visible environmental issues companies deal with</a:t>
            </a:r>
            <a:r>
              <a:rPr lang="en-US" sz="1800" dirty="0" smtClean="0"/>
              <a:t>. If a stakeholder or customer sees a product on the side of the road or piling up in a landfill, it can negatively affect the company’s public image.</a:t>
            </a:r>
          </a:p>
        </p:txBody>
      </p:sp>
      <p:pic>
        <p:nvPicPr>
          <p:cNvPr id="2057" name="Picture 12" descr="C:\Documents and Settings\Emily Conner\Local Settings\Temporary Internet Files\Content.IE5\HQNSSPNU\MC900199270[1].wmf"/>
          <p:cNvPicPr>
            <a:picLocks noChangeAspect="1" noChangeArrowheads="1"/>
          </p:cNvPicPr>
          <p:nvPr/>
        </p:nvPicPr>
        <p:blipFill>
          <a:blip r:embed="rId3" cstate="print"/>
          <a:srcRect/>
          <a:stretch>
            <a:fillRect/>
          </a:stretch>
        </p:blipFill>
        <p:spPr bwMode="auto">
          <a:xfrm>
            <a:off x="7702550" y="0"/>
            <a:ext cx="1227138" cy="1143000"/>
          </a:xfrm>
          <a:prstGeom prst="rect">
            <a:avLst/>
          </a:prstGeom>
          <a:noFill/>
          <a:ln w="9525">
            <a:noFill/>
            <a:miter lim="800000"/>
            <a:headEnd/>
            <a:tailEnd/>
          </a:ln>
        </p:spPr>
      </p:pic>
      <p:sp>
        <p:nvSpPr>
          <p:cNvPr id="8" name="Rounded Rectangle 7"/>
          <p:cNvSpPr/>
          <p:nvPr/>
        </p:nvSpPr>
        <p:spPr>
          <a:xfrm>
            <a:off x="5334000" y="1447800"/>
            <a:ext cx="3505200" cy="419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Aft>
                <a:spcPts val="0"/>
              </a:spcAft>
              <a:defRPr/>
            </a:pPr>
            <a:r>
              <a:rPr lang="en-US" sz="2000" dirty="0" smtClean="0"/>
              <a:t>Basic things that can happen to a product at the end of its useful life:</a:t>
            </a:r>
          </a:p>
          <a:p>
            <a:pPr fontAlgn="auto">
              <a:spcAft>
                <a:spcPts val="0"/>
              </a:spcAft>
              <a:buFont typeface="Arial" pitchFamily="34" charset="0"/>
              <a:buChar char="•"/>
              <a:defRPr/>
            </a:pPr>
            <a:endParaRPr lang="en-US" sz="1600" dirty="0" smtClean="0"/>
          </a:p>
          <a:p>
            <a:pPr lvl="1" indent="-342900" fontAlgn="auto">
              <a:spcAft>
                <a:spcPts val="0"/>
              </a:spcAft>
              <a:buFont typeface="+mj-lt"/>
              <a:buAutoNum type="arabicPeriod"/>
              <a:defRPr/>
            </a:pPr>
            <a:r>
              <a:rPr lang="en-US" sz="2400" dirty="0" smtClean="0"/>
              <a:t>Reuse</a:t>
            </a:r>
          </a:p>
          <a:p>
            <a:pPr lvl="1" indent="-342900">
              <a:buFont typeface="+mj-lt"/>
              <a:buAutoNum type="arabicPeriod"/>
              <a:defRPr/>
            </a:pPr>
            <a:r>
              <a:rPr lang="en-US" sz="2400" dirty="0" smtClean="0"/>
              <a:t>Remanufacturing</a:t>
            </a:r>
          </a:p>
          <a:p>
            <a:pPr lvl="1" indent="-342900" fontAlgn="auto">
              <a:spcAft>
                <a:spcPts val="0"/>
              </a:spcAft>
              <a:buFont typeface="+mj-lt"/>
              <a:buAutoNum type="arabicPeriod"/>
              <a:defRPr/>
            </a:pPr>
            <a:r>
              <a:rPr lang="en-US" sz="2400" dirty="0" smtClean="0"/>
              <a:t>Recycling or Composting</a:t>
            </a:r>
          </a:p>
          <a:p>
            <a:pPr lvl="1" indent="-342900">
              <a:buFont typeface="+mj-lt"/>
              <a:buAutoNum type="arabicPeriod"/>
              <a:defRPr/>
            </a:pPr>
            <a:r>
              <a:rPr lang="en-US" sz="2400" dirty="0" smtClean="0"/>
              <a:t>Disposal </a:t>
            </a:r>
          </a:p>
        </p:txBody>
      </p:sp>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186</a:t>
            </a:fld>
            <a:endParaRPr lang="en-US"/>
          </a:p>
        </p:txBody>
      </p:sp>
    </p:spTree>
  </p:cSld>
  <p:clrMapOvr>
    <a:masterClrMapping/>
  </p:clrMapOvr>
  <p:transition spd="med">
    <p:fade thruBlk="1"/>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End-of-Life</a:t>
            </a:r>
            <a:endParaRPr lang="en-US" dirty="0"/>
          </a:p>
        </p:txBody>
      </p:sp>
      <p:sp>
        <p:nvSpPr>
          <p:cNvPr id="3" name="Content Placeholder 2"/>
          <p:cNvSpPr>
            <a:spLocks noGrp="1"/>
          </p:cNvSpPr>
          <p:nvPr>
            <p:ph idx="1"/>
          </p:nvPr>
        </p:nvSpPr>
        <p:spPr>
          <a:xfrm>
            <a:off x="228600" y="990600"/>
            <a:ext cx="3352800" cy="5135563"/>
          </a:xfrm>
        </p:spPr>
        <p:txBody>
          <a:bodyPr>
            <a:normAutofit fontScale="62500" lnSpcReduction="20000"/>
          </a:bodyPr>
          <a:lstStyle/>
          <a:p>
            <a:pPr>
              <a:spcAft>
                <a:spcPts val="1200"/>
              </a:spcAft>
            </a:pPr>
            <a:r>
              <a:rPr lang="en-US" dirty="0" smtClean="0"/>
              <a:t>Although you may not have any direct control over what customers do with your product at the end of its life, these </a:t>
            </a:r>
            <a:r>
              <a:rPr lang="en-US" dirty="0" smtClean="0">
                <a:solidFill>
                  <a:schemeClr val="accent5"/>
                </a:solidFill>
              </a:rPr>
              <a:t>end-of-life impacts can be addressed first through the product design process</a:t>
            </a:r>
            <a:r>
              <a:rPr lang="en-US" dirty="0" smtClean="0"/>
              <a:t>.</a:t>
            </a:r>
          </a:p>
          <a:p>
            <a:pPr>
              <a:spcAft>
                <a:spcPts val="1200"/>
              </a:spcAft>
            </a:pPr>
            <a:r>
              <a:rPr lang="en-US" dirty="0" smtClean="0"/>
              <a:t>As we discussed in the section of this lesson on product design, there are a number of things you can do in the design stage to minimize your product’s end-of-life impacts.</a:t>
            </a:r>
            <a:r>
              <a:rPr lang="en-US" baseline="30000" dirty="0" smtClean="0"/>
              <a:t>1</a:t>
            </a:r>
            <a:endParaRPr lang="en-US" dirty="0"/>
          </a:p>
        </p:txBody>
      </p:sp>
      <p:sp>
        <p:nvSpPr>
          <p:cNvPr id="4" name="TextBox 3"/>
          <p:cNvSpPr txBox="1"/>
          <p:nvPr/>
        </p:nvSpPr>
        <p:spPr>
          <a:xfrm>
            <a:off x="152400" y="6459379"/>
            <a:ext cx="7391400" cy="246221"/>
          </a:xfrm>
          <a:prstGeom prst="rect">
            <a:avLst/>
          </a:prstGeom>
          <a:noFill/>
        </p:spPr>
        <p:txBody>
          <a:bodyPr wrap="square" rtlCol="0">
            <a:spAutoFit/>
          </a:bodyPr>
          <a:lstStyle/>
          <a:p>
            <a:r>
              <a:rPr lang="en-US" sz="1000" baseline="30000" dirty="0" smtClean="0"/>
              <a:t>1 </a:t>
            </a:r>
            <a:r>
              <a:rPr lang="en-US" sz="1000" dirty="0" smtClean="0"/>
              <a:t>United Nations Environment </a:t>
            </a:r>
            <a:r>
              <a:rPr lang="en-US" sz="1000" dirty="0" err="1" smtClean="0"/>
              <a:t>Programme</a:t>
            </a:r>
            <a:r>
              <a:rPr lang="en-US" sz="1000" dirty="0" smtClean="0"/>
              <a:t> and Delft University of Technology “Design for Sustainability Rules of Thumb”  </a:t>
            </a:r>
            <a:endParaRPr lang="en-US" sz="1000" baseline="30000" dirty="0"/>
          </a:p>
        </p:txBody>
      </p:sp>
      <p:graphicFrame>
        <p:nvGraphicFramePr>
          <p:cNvPr id="6" name="Diagram 5"/>
          <p:cNvGraphicFramePr/>
          <p:nvPr/>
        </p:nvGraphicFramePr>
        <p:xfrm>
          <a:off x="4038600" y="914400"/>
          <a:ext cx="487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187</a:t>
            </a:fld>
            <a:endParaRPr lang="en-US"/>
          </a:p>
        </p:txBody>
      </p:sp>
    </p:spTree>
  </p:cSld>
  <p:clrMapOvr>
    <a:masterClrMapping/>
  </p:clrMapOvr>
  <p:transition spd="med">
    <p:fade thruBlk="1"/>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p:cNvSpPr>
            <a:spLocks noGrp="1"/>
          </p:cNvSpPr>
          <p:nvPr>
            <p:ph type="title"/>
          </p:nvPr>
        </p:nvSpPr>
        <p:spPr>
          <a:xfrm>
            <a:off x="457200" y="0"/>
            <a:ext cx="8229600" cy="1143000"/>
          </a:xfrm>
        </p:spPr>
        <p:txBody>
          <a:bodyPr/>
          <a:lstStyle/>
          <a:p>
            <a:r>
              <a:rPr lang="en-US" sz="4500" dirty="0" smtClean="0"/>
              <a:t>Take Back Programs</a:t>
            </a:r>
          </a:p>
        </p:txBody>
      </p:sp>
      <p:sp>
        <p:nvSpPr>
          <p:cNvPr id="8200" name="TextBox 6"/>
          <p:cNvSpPr txBox="1">
            <a:spLocks noChangeArrowheads="1"/>
          </p:cNvSpPr>
          <p:nvPr/>
        </p:nvSpPr>
        <p:spPr bwMode="auto">
          <a:xfrm>
            <a:off x="152400" y="6248400"/>
            <a:ext cx="6248400" cy="553998"/>
          </a:xfrm>
          <a:prstGeom prst="rect">
            <a:avLst/>
          </a:prstGeom>
          <a:noFill/>
          <a:ln w="9525">
            <a:noFill/>
            <a:miter lim="800000"/>
            <a:headEnd/>
            <a:tailEnd/>
          </a:ln>
        </p:spPr>
        <p:txBody>
          <a:bodyPr wrap="square">
            <a:spAutoFit/>
          </a:bodyPr>
          <a:lstStyle/>
          <a:p>
            <a:pPr>
              <a:defRPr/>
            </a:pPr>
            <a:r>
              <a:rPr lang="en-US" sz="1000" baseline="30000" dirty="0">
                <a:latin typeface="+mj-lt"/>
              </a:rPr>
              <a:t>1 </a:t>
            </a:r>
            <a:r>
              <a:rPr lang="en-US" sz="1000" dirty="0" smtClean="0">
                <a:latin typeface="+mj-lt"/>
              </a:rPr>
              <a:t>EPA. “Product </a:t>
            </a:r>
            <a:r>
              <a:rPr lang="en-US" sz="1000" dirty="0">
                <a:latin typeface="+mj-lt"/>
              </a:rPr>
              <a:t>Stewardship for </a:t>
            </a:r>
            <a:r>
              <a:rPr lang="en-US" sz="1000" dirty="0" smtClean="0">
                <a:latin typeface="+mj-lt"/>
              </a:rPr>
              <a:t>Manufacturers”</a:t>
            </a:r>
            <a:endParaRPr lang="en-US" sz="1000" baseline="30000" dirty="0">
              <a:latin typeface="+mj-lt"/>
            </a:endParaRPr>
          </a:p>
          <a:p>
            <a:pPr>
              <a:defRPr/>
            </a:pPr>
            <a:r>
              <a:rPr lang="en-US" sz="1000" baseline="30000" dirty="0" smtClean="0">
                <a:latin typeface="+mj-lt"/>
              </a:rPr>
              <a:t>2 </a:t>
            </a:r>
            <a:r>
              <a:rPr lang="en-US" sz="1000" dirty="0" smtClean="0"/>
              <a:t>UC Berkley. “</a:t>
            </a:r>
            <a:r>
              <a:rPr lang="en-US" sz="1000" dirty="0" smtClean="0">
                <a:latin typeface="+mj-lt"/>
              </a:rPr>
              <a:t>An </a:t>
            </a:r>
            <a:r>
              <a:rPr lang="en-US" sz="1000" dirty="0">
                <a:latin typeface="+mj-lt"/>
              </a:rPr>
              <a:t>Introduction to Product </a:t>
            </a:r>
            <a:r>
              <a:rPr lang="en-US" sz="1000" dirty="0" err="1" smtClean="0">
                <a:latin typeface="+mj-lt"/>
              </a:rPr>
              <a:t>Takeback</a:t>
            </a:r>
            <a:r>
              <a:rPr lang="en-US" sz="1000" dirty="0" smtClean="0">
                <a:latin typeface="+mj-lt"/>
              </a:rPr>
              <a:t>”</a:t>
            </a:r>
            <a:endParaRPr lang="en-US" sz="1000" baseline="30000" dirty="0">
              <a:latin typeface="+mj-lt"/>
            </a:endParaRPr>
          </a:p>
          <a:p>
            <a:pPr>
              <a:defRPr/>
            </a:pPr>
            <a:r>
              <a:rPr lang="en-US" sz="1000" baseline="30000" dirty="0" smtClean="0">
                <a:latin typeface="+mj-lt"/>
              </a:rPr>
              <a:t>3 </a:t>
            </a:r>
            <a:r>
              <a:rPr lang="en-US" sz="1000" dirty="0" smtClean="0">
                <a:latin typeface="+mj-lt"/>
              </a:rPr>
              <a:t>Caterpillar </a:t>
            </a:r>
            <a:r>
              <a:rPr lang="en-US" sz="1000" dirty="0">
                <a:latin typeface="+mj-lt"/>
              </a:rPr>
              <a:t>“Remanufacturing-The New Era of Profitability</a:t>
            </a:r>
            <a:endParaRPr lang="en-US" sz="1000" baseline="30000" dirty="0">
              <a:latin typeface="+mj-lt"/>
            </a:endParaRPr>
          </a:p>
        </p:txBody>
      </p:sp>
      <p:pic>
        <p:nvPicPr>
          <p:cNvPr id="5130" name="Picture 10" descr="C:\Documents and Settings\Emily Conner\Local Settings\Temporary Internet Files\Content.IE5\3IGWM9FJ\MC900442090[1].wmf"/>
          <p:cNvPicPr>
            <a:picLocks noChangeAspect="1" noChangeArrowheads="1"/>
          </p:cNvPicPr>
          <p:nvPr/>
        </p:nvPicPr>
        <p:blipFill>
          <a:blip r:embed="rId2" cstate="print"/>
          <a:srcRect/>
          <a:stretch>
            <a:fillRect/>
          </a:stretch>
        </p:blipFill>
        <p:spPr bwMode="auto">
          <a:xfrm>
            <a:off x="7315200" y="990600"/>
            <a:ext cx="1392237" cy="541338"/>
          </a:xfrm>
          <a:prstGeom prst="rect">
            <a:avLst/>
          </a:prstGeom>
          <a:noFill/>
          <a:ln w="9525">
            <a:noFill/>
            <a:miter lim="800000"/>
            <a:headEnd/>
            <a:tailEnd/>
          </a:ln>
        </p:spPr>
      </p:pic>
      <p:graphicFrame>
        <p:nvGraphicFramePr>
          <p:cNvPr id="9" name="Diagram 8"/>
          <p:cNvGraphicFramePr/>
          <p:nvPr/>
        </p:nvGraphicFramePr>
        <p:xfrm>
          <a:off x="6324600" y="2286000"/>
          <a:ext cx="2514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81000" y="1066800"/>
            <a:ext cx="5791200" cy="4447371"/>
          </a:xfrm>
          <a:prstGeom prst="rect">
            <a:avLst/>
          </a:prstGeom>
          <a:noFill/>
        </p:spPr>
        <p:txBody>
          <a:bodyPr wrap="square" rtlCol="0">
            <a:spAutoFit/>
          </a:bodyPr>
          <a:lstStyle/>
          <a:p>
            <a:pPr marL="228600" indent="-228600">
              <a:spcAft>
                <a:spcPts val="1800"/>
              </a:spcAft>
              <a:buFont typeface="Arial" pitchFamily="34" charset="0"/>
              <a:buChar char="•"/>
              <a:defRPr/>
            </a:pPr>
            <a:r>
              <a:rPr lang="en-US" sz="1400" dirty="0" smtClean="0"/>
              <a:t>One way your company can have a direct effect on how your products are disposed of is by collecting your products for recycling or remanufacturing.</a:t>
            </a:r>
          </a:p>
          <a:p>
            <a:pPr marL="228600" indent="-228600" fontAlgn="auto">
              <a:spcAft>
                <a:spcPts val="1800"/>
              </a:spcAft>
              <a:buFont typeface="Arial" pitchFamily="34" charset="0"/>
              <a:buChar char="•"/>
              <a:defRPr/>
            </a:pPr>
            <a:r>
              <a:rPr lang="en-US" sz="1400" dirty="0" smtClean="0">
                <a:solidFill>
                  <a:schemeClr val="accent5"/>
                </a:solidFill>
              </a:rPr>
              <a:t>Take-back programs give manufacturers the physical responsibility for products and/or packaging at the end of their useful lives</a:t>
            </a:r>
            <a:r>
              <a:rPr lang="en-US" sz="1400" dirty="0" smtClean="0"/>
              <a:t>.  By accepting used products, manufacturers can acquire low-cost feedstock to remanufacture, reuse, or recycle into new products, and offer a value-added service to the buyer.</a:t>
            </a:r>
            <a:r>
              <a:rPr lang="en-US" sz="1400" baseline="30000" dirty="0" smtClean="0"/>
              <a:t> 1 </a:t>
            </a:r>
            <a:endParaRPr lang="en-US" sz="1400" dirty="0" smtClean="0"/>
          </a:p>
          <a:p>
            <a:pPr marL="228600" indent="-228600" fontAlgn="auto">
              <a:spcAft>
                <a:spcPts val="1800"/>
              </a:spcAft>
              <a:buFont typeface="Arial" pitchFamily="34" charset="0"/>
              <a:buChar char="•"/>
              <a:defRPr/>
            </a:pPr>
            <a:r>
              <a:rPr lang="en-US" sz="1400" dirty="0" smtClean="0"/>
              <a:t>Not all products are suitable for take back programs, but programs are popular for many electronic devices (cell phones, printer cartridges, etc) and carpeting, but can be utilized for any product that can be reused or recycled for materials.</a:t>
            </a:r>
            <a:r>
              <a:rPr lang="en-US" sz="1400" baseline="30000" dirty="0" smtClean="0"/>
              <a:t> 2 </a:t>
            </a:r>
            <a:endParaRPr lang="en-US" sz="1400" dirty="0" smtClean="0"/>
          </a:p>
          <a:p>
            <a:pPr marL="228600" indent="-228600" fontAlgn="auto">
              <a:spcAft>
                <a:spcPts val="1800"/>
              </a:spcAft>
              <a:buFont typeface="Arial" pitchFamily="34" charset="0"/>
              <a:buChar char="•"/>
              <a:defRPr/>
            </a:pPr>
            <a:r>
              <a:rPr lang="en-US" sz="1400" dirty="0" smtClean="0"/>
              <a:t>While most take-back programs in the U.S. are voluntary, states are increasingly mandating, and placing the financial burden of, recycling electronics, packaging and waste on the manufacturer. Hence, those companies with the most effective recycling/take back programs will stand to benefit in the long run.</a:t>
            </a:r>
            <a:endParaRPr lang="en-US" sz="1400" dirty="0"/>
          </a:p>
        </p:txBody>
      </p:sp>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188</a:t>
            </a:fld>
            <a:endParaRPr lang="en-US"/>
          </a:p>
        </p:txBody>
      </p:sp>
    </p:spTree>
  </p:cSld>
  <p:clrMapOvr>
    <a:masterClrMapping/>
  </p:clrMapOvr>
  <p:transition spd="med">
    <p:fade thruBlk="1"/>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Back Programs</a:t>
            </a:r>
            <a:endParaRPr lang="en-US" dirty="0"/>
          </a:p>
        </p:txBody>
      </p:sp>
      <p:sp>
        <p:nvSpPr>
          <p:cNvPr id="3" name="Content Placeholder 2"/>
          <p:cNvSpPr>
            <a:spLocks noGrp="1"/>
          </p:cNvSpPr>
          <p:nvPr>
            <p:ph idx="1"/>
          </p:nvPr>
        </p:nvSpPr>
        <p:spPr>
          <a:xfrm>
            <a:off x="457200" y="990600"/>
            <a:ext cx="5791200" cy="5135563"/>
          </a:xfrm>
        </p:spPr>
        <p:txBody>
          <a:bodyPr>
            <a:normAutofit fontScale="92500" lnSpcReduction="10000"/>
          </a:bodyPr>
          <a:lstStyle/>
          <a:p>
            <a:pPr>
              <a:spcAft>
                <a:spcPts val="1200"/>
              </a:spcAft>
              <a:defRPr/>
            </a:pPr>
            <a:r>
              <a:rPr lang="en-US" sz="2400" dirty="0" smtClean="0"/>
              <a:t>To have a take-back program, companies need to consider their “</a:t>
            </a:r>
            <a:r>
              <a:rPr lang="en-US" sz="2400" dirty="0" smtClean="0">
                <a:solidFill>
                  <a:schemeClr val="accent5"/>
                </a:solidFill>
              </a:rPr>
              <a:t>reverse supply chain</a:t>
            </a:r>
            <a:r>
              <a:rPr lang="en-US" sz="2400" dirty="0" smtClean="0"/>
              <a:t>”</a:t>
            </a:r>
          </a:p>
          <a:p>
            <a:pPr lvl="1">
              <a:spcAft>
                <a:spcPts val="1200"/>
              </a:spcAft>
              <a:defRPr/>
            </a:pPr>
            <a:r>
              <a:rPr lang="en-US" sz="2400" dirty="0" smtClean="0"/>
              <a:t>It’s the series of activities required to retrieve a used product from a customer and either dispose of it or reuse it.</a:t>
            </a:r>
            <a:r>
              <a:rPr lang="en-US" sz="2400" baseline="30000" dirty="0" smtClean="0"/>
              <a:t>1</a:t>
            </a:r>
            <a:endParaRPr lang="en-US" sz="2400" dirty="0" smtClean="0"/>
          </a:p>
          <a:p>
            <a:pPr>
              <a:spcAft>
                <a:spcPts val="1200"/>
              </a:spcAft>
            </a:pPr>
            <a:r>
              <a:rPr lang="en-US" sz="2400" dirty="0" smtClean="0"/>
              <a:t>Take back programs using a reverse supply chain can be complicated and difficult to implement, and may not be practical for all products.</a:t>
            </a:r>
          </a:p>
          <a:p>
            <a:pPr>
              <a:spcAft>
                <a:spcPts val="1200"/>
              </a:spcAft>
            </a:pPr>
            <a:r>
              <a:rPr lang="en-US" sz="2400" dirty="0" smtClean="0"/>
              <a:t>Look at some products with successful take back programs before you consider one for your products.</a:t>
            </a:r>
            <a:endParaRPr lang="en-US" sz="2400" dirty="0"/>
          </a:p>
        </p:txBody>
      </p:sp>
      <p:sp>
        <p:nvSpPr>
          <p:cNvPr id="4" name="TextBox 8"/>
          <p:cNvSpPr txBox="1">
            <a:spLocks noChangeArrowheads="1"/>
          </p:cNvSpPr>
          <p:nvPr/>
        </p:nvSpPr>
        <p:spPr bwMode="auto">
          <a:xfrm>
            <a:off x="152400" y="6324600"/>
            <a:ext cx="7162800" cy="400110"/>
          </a:xfrm>
          <a:prstGeom prst="rect">
            <a:avLst/>
          </a:prstGeom>
          <a:noFill/>
          <a:ln w="9525">
            <a:noFill/>
            <a:miter lim="800000"/>
            <a:headEnd/>
            <a:tailEnd/>
          </a:ln>
        </p:spPr>
        <p:txBody>
          <a:bodyPr>
            <a:spAutoFit/>
          </a:bodyPr>
          <a:lstStyle/>
          <a:p>
            <a:pPr>
              <a:defRPr/>
            </a:pPr>
            <a:r>
              <a:rPr lang="en-US" sz="1000" baseline="30000" dirty="0" smtClean="0">
                <a:latin typeface="+mj-lt"/>
              </a:rPr>
              <a:t>1 </a:t>
            </a:r>
            <a:r>
              <a:rPr lang="en-US" sz="1000" dirty="0" smtClean="0">
                <a:latin typeface="+mj-lt"/>
              </a:rPr>
              <a:t>Harvard </a:t>
            </a:r>
            <a:r>
              <a:rPr lang="en-US" sz="1000" dirty="0">
                <a:latin typeface="+mj-lt"/>
              </a:rPr>
              <a:t>Business Review. “The Reverse </a:t>
            </a:r>
            <a:r>
              <a:rPr lang="en-US" sz="1000" dirty="0" smtClean="0">
                <a:latin typeface="+mj-lt"/>
              </a:rPr>
              <a:t>Supply Chain ”</a:t>
            </a:r>
          </a:p>
          <a:p>
            <a:pPr>
              <a:defRPr/>
            </a:pPr>
            <a:r>
              <a:rPr lang="en-US" sz="1000" baseline="30000" dirty="0" smtClean="0">
                <a:latin typeface="+mj-lt"/>
              </a:rPr>
              <a:t>2 </a:t>
            </a:r>
            <a:r>
              <a:rPr lang="en-US" sz="1000" dirty="0" smtClean="0"/>
              <a:t>Interface, “Sustainability – Our Progress - Manufacturing” </a:t>
            </a:r>
            <a:r>
              <a:rPr lang="en-US" sz="1000" dirty="0" smtClean="0">
                <a:latin typeface="+mj-lt"/>
              </a:rPr>
              <a:t> </a:t>
            </a:r>
            <a:endParaRPr lang="en-US" sz="1000" baseline="30000" dirty="0">
              <a:latin typeface="+mj-lt"/>
            </a:endParaRPr>
          </a:p>
        </p:txBody>
      </p:sp>
      <p:graphicFrame>
        <p:nvGraphicFramePr>
          <p:cNvPr id="5" name="Diagram 4"/>
          <p:cNvGraphicFramePr/>
          <p:nvPr/>
        </p:nvGraphicFramePr>
        <p:xfrm>
          <a:off x="6324600" y="1600200"/>
          <a:ext cx="2514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189</a:t>
            </a:fld>
            <a:endParaRPr lang="en-US"/>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pPr eaLnBrk="1" hangingPunct="1"/>
            <a:r>
              <a:rPr lang="en-US" dirty="0" err="1" smtClean="0">
                <a:latin typeface="Rockwell" pitchFamily="18" charset="0"/>
              </a:rPr>
              <a:t>Greenwashing</a:t>
            </a:r>
            <a:r>
              <a:rPr lang="en-US" dirty="0" smtClean="0">
                <a:latin typeface="Rockwell" pitchFamily="18" charset="0"/>
              </a:rPr>
              <a:t> Examples</a:t>
            </a:r>
            <a:r>
              <a:rPr lang="en-US" baseline="30000" dirty="0" smtClean="0">
                <a:latin typeface="Rockwell" pitchFamily="18" charset="0"/>
              </a:rPr>
              <a:t>1</a:t>
            </a:r>
            <a:endParaRPr lang="en-US" dirty="0" smtClean="0">
              <a:latin typeface="Rockwell" pitchFamily="18" charset="0"/>
            </a:endParaRPr>
          </a:p>
        </p:txBody>
      </p:sp>
      <p:pic>
        <p:nvPicPr>
          <p:cNvPr id="5123" name="Picture 10" descr="C:\Documents and Settings\Emily Conner\Local Settings\Temporary Internet Files\Content.IE5\GWILDR60\MC900241799[1].wmf"/>
          <p:cNvPicPr>
            <a:picLocks noChangeAspect="1" noChangeArrowheads="1"/>
          </p:cNvPicPr>
          <p:nvPr/>
        </p:nvPicPr>
        <p:blipFill>
          <a:blip r:embed="rId3" cstate="print"/>
          <a:srcRect/>
          <a:stretch>
            <a:fillRect/>
          </a:stretch>
        </p:blipFill>
        <p:spPr bwMode="auto">
          <a:xfrm>
            <a:off x="7899400" y="228600"/>
            <a:ext cx="1016000" cy="838200"/>
          </a:xfrm>
          <a:prstGeom prst="rect">
            <a:avLst/>
          </a:prstGeom>
          <a:noFill/>
          <a:ln w="9525">
            <a:noFill/>
            <a:miter lim="800000"/>
            <a:headEnd/>
            <a:tailEnd/>
          </a:ln>
        </p:spPr>
      </p:pic>
      <p:sp>
        <p:nvSpPr>
          <p:cNvPr id="5124" name="TextBox 4"/>
          <p:cNvSpPr txBox="1">
            <a:spLocks noChangeArrowheads="1"/>
          </p:cNvSpPr>
          <p:nvPr/>
        </p:nvSpPr>
        <p:spPr bwMode="auto">
          <a:xfrm>
            <a:off x="381000" y="6400800"/>
            <a:ext cx="5241925" cy="246063"/>
          </a:xfrm>
          <a:prstGeom prst="rect">
            <a:avLst/>
          </a:prstGeom>
          <a:noFill/>
          <a:ln w="9525">
            <a:noFill/>
            <a:miter lim="800000"/>
            <a:headEnd/>
            <a:tailEnd/>
          </a:ln>
        </p:spPr>
        <p:txBody>
          <a:bodyPr wrap="none">
            <a:spAutoFit/>
          </a:bodyPr>
          <a:lstStyle/>
          <a:p>
            <a:r>
              <a:rPr lang="en-US" sz="1000" baseline="30000">
                <a:latin typeface="Rockwell" pitchFamily="18" charset="0"/>
              </a:rPr>
              <a:t>1</a:t>
            </a:r>
            <a:r>
              <a:rPr lang="en-US" sz="1000">
                <a:latin typeface="Rockwell" pitchFamily="18" charset="0"/>
              </a:rPr>
              <a:t> Federal Trade Commission. “Guides for the Use of Environmental Marketing Claims”</a:t>
            </a:r>
          </a:p>
        </p:txBody>
      </p:sp>
      <p:sp>
        <p:nvSpPr>
          <p:cNvPr id="5125" name="Content Placeholder 5"/>
          <p:cNvSpPr>
            <a:spLocks noGrp="1"/>
          </p:cNvSpPr>
          <p:nvPr>
            <p:ph idx="1"/>
          </p:nvPr>
        </p:nvSpPr>
        <p:spPr>
          <a:xfrm>
            <a:off x="457200" y="1295400"/>
            <a:ext cx="8229600" cy="4953000"/>
          </a:xfrm>
        </p:spPr>
        <p:txBody>
          <a:bodyPr/>
          <a:lstStyle/>
          <a:p>
            <a:pPr eaLnBrk="1" hangingPunct="1"/>
            <a:r>
              <a:rPr lang="en-US" sz="2000" smtClean="0">
                <a:latin typeface="Rockwell" pitchFamily="18" charset="0"/>
              </a:rPr>
              <a:t>In its Green Guides, the FTC provides examples of what marketing practices fall within and outside of FTC guidelines.</a:t>
            </a:r>
          </a:p>
        </p:txBody>
      </p:sp>
      <p:graphicFrame>
        <p:nvGraphicFramePr>
          <p:cNvPr id="8" name="Content Placeholder 6"/>
          <p:cNvGraphicFramePr>
            <a:graphicFrameLocks/>
          </p:cNvGraphicFramePr>
          <p:nvPr/>
        </p:nvGraphicFramePr>
        <p:xfrm>
          <a:off x="381000" y="2133600"/>
          <a:ext cx="82296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Arrow 8">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19</a:t>
            </a:fld>
            <a:endParaRPr lang="en-US"/>
          </a:p>
        </p:txBody>
      </p:sp>
    </p:spTree>
  </p:cSld>
  <p:clrMapOvr>
    <a:masterClrMapping/>
  </p:clrMapOvr>
  <p:transition spd="med">
    <p:fade thruBlk="1"/>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normAutofit/>
          </a:bodyPr>
          <a:lstStyle/>
          <a:p>
            <a:r>
              <a:rPr lang="en-US" sz="4400" dirty="0" smtClean="0"/>
              <a:t>Remanufacturing</a:t>
            </a:r>
          </a:p>
        </p:txBody>
      </p:sp>
      <p:sp>
        <p:nvSpPr>
          <p:cNvPr id="8" name="TextBox 7"/>
          <p:cNvSpPr txBox="1"/>
          <p:nvPr/>
        </p:nvSpPr>
        <p:spPr>
          <a:xfrm>
            <a:off x="152400" y="6477000"/>
            <a:ext cx="4447051" cy="253916"/>
          </a:xfrm>
          <a:prstGeom prst="rect">
            <a:avLst/>
          </a:prstGeom>
          <a:noFill/>
        </p:spPr>
        <p:txBody>
          <a:bodyPr wrap="none">
            <a:spAutoFit/>
          </a:bodyPr>
          <a:lstStyle/>
          <a:p>
            <a:pPr>
              <a:defRPr/>
            </a:pPr>
            <a:r>
              <a:rPr lang="en-US" sz="1050" baseline="30000" dirty="0"/>
              <a:t>1 </a:t>
            </a:r>
            <a:r>
              <a:rPr lang="en-US" sz="1050" dirty="0" smtClean="0">
                <a:latin typeface="+mj-lt"/>
              </a:rPr>
              <a:t>EPA</a:t>
            </a:r>
            <a:r>
              <a:rPr lang="en-US" sz="1050" dirty="0">
                <a:latin typeface="+mj-lt"/>
              </a:rPr>
              <a:t>. “</a:t>
            </a:r>
            <a:r>
              <a:rPr lang="en-US" sz="1050" dirty="0" err="1">
                <a:latin typeface="+mj-lt"/>
              </a:rPr>
              <a:t>Wastewise</a:t>
            </a:r>
            <a:r>
              <a:rPr lang="en-US" sz="1050" dirty="0">
                <a:latin typeface="+mj-lt"/>
              </a:rPr>
              <a:t> update: Remanufactured Products: Good As New”</a:t>
            </a:r>
          </a:p>
        </p:txBody>
      </p:sp>
      <p:pic>
        <p:nvPicPr>
          <p:cNvPr id="6153" name="Picture 10" descr="C:\Documents and Settings\Emily Conner\Local Settings\Temporary Internet Files\Content.IE5\XONKVMCD\MC900324310[1].wmf"/>
          <p:cNvPicPr>
            <a:picLocks noChangeAspect="1" noChangeArrowheads="1"/>
          </p:cNvPicPr>
          <p:nvPr/>
        </p:nvPicPr>
        <p:blipFill>
          <a:blip r:embed="rId2" cstate="print"/>
          <a:srcRect/>
          <a:stretch>
            <a:fillRect/>
          </a:stretch>
        </p:blipFill>
        <p:spPr bwMode="auto">
          <a:xfrm>
            <a:off x="7696200" y="990600"/>
            <a:ext cx="838200" cy="838200"/>
          </a:xfrm>
          <a:prstGeom prst="rect">
            <a:avLst/>
          </a:prstGeom>
          <a:noFill/>
          <a:ln w="9525">
            <a:noFill/>
            <a:miter lim="800000"/>
            <a:headEnd/>
            <a:tailEnd/>
          </a:ln>
        </p:spPr>
      </p:pic>
      <p:sp>
        <p:nvSpPr>
          <p:cNvPr id="10" name="Content Placeholder 9"/>
          <p:cNvSpPr>
            <a:spLocks noGrp="1"/>
          </p:cNvSpPr>
          <p:nvPr>
            <p:ph idx="1"/>
          </p:nvPr>
        </p:nvSpPr>
        <p:spPr>
          <a:xfrm>
            <a:off x="457200" y="990600"/>
            <a:ext cx="6553200" cy="5135563"/>
          </a:xfrm>
        </p:spPr>
        <p:txBody>
          <a:bodyPr>
            <a:noAutofit/>
          </a:bodyPr>
          <a:lstStyle/>
          <a:p>
            <a:pPr lvl="0">
              <a:spcAft>
                <a:spcPts val="1200"/>
              </a:spcAft>
            </a:pPr>
            <a:r>
              <a:rPr lang="en-US" sz="1800" dirty="0" smtClean="0"/>
              <a:t>Remanufacturing is the process of </a:t>
            </a:r>
            <a:r>
              <a:rPr lang="en-US" sz="1800" dirty="0" smtClean="0">
                <a:solidFill>
                  <a:schemeClr val="accent5"/>
                </a:solidFill>
              </a:rPr>
              <a:t>restoring non-functioning, discarded, or traded-in products to like-new performance</a:t>
            </a:r>
            <a:r>
              <a:rPr lang="en-US" sz="1800" dirty="0" smtClean="0"/>
              <a:t>, therefore keeping them from being discarded as waste. </a:t>
            </a:r>
          </a:p>
          <a:p>
            <a:pPr lvl="0">
              <a:spcAft>
                <a:spcPts val="1200"/>
              </a:spcAft>
            </a:pPr>
            <a:r>
              <a:rPr lang="en-US" sz="1800" dirty="0" smtClean="0"/>
              <a:t>Remanufactured goods are </a:t>
            </a:r>
            <a:r>
              <a:rPr lang="en-US" sz="1800" dirty="0" smtClean="0">
                <a:solidFill>
                  <a:schemeClr val="accent5"/>
                </a:solidFill>
              </a:rPr>
              <a:t>disassembled, refurbished, and tested to the same standards as if they were brand new</a:t>
            </a:r>
            <a:r>
              <a:rPr lang="en-US" sz="1800" dirty="0" smtClean="0"/>
              <a:t>.</a:t>
            </a:r>
          </a:p>
          <a:p>
            <a:pPr lvl="0">
              <a:spcAft>
                <a:spcPts val="1200"/>
              </a:spcAft>
            </a:pPr>
            <a:r>
              <a:rPr lang="en-US" sz="1800" dirty="0" smtClean="0"/>
              <a:t> Similar to the challenges of recycling in house, establishing effective “reverse logistics” is key to the success of any remanufacturing program. This involves gaining a clear understanding of where your products end up and establishing logistics protocols with the appropriate entities.</a:t>
            </a:r>
            <a:r>
              <a:rPr lang="en-US" sz="1800" baseline="30000" dirty="0" smtClean="0"/>
              <a:t>1 </a:t>
            </a:r>
            <a:endParaRPr lang="en-US" sz="1800" dirty="0" smtClean="0"/>
          </a:p>
          <a:p>
            <a:pPr lvl="0">
              <a:spcAft>
                <a:spcPts val="1200"/>
              </a:spcAft>
            </a:pPr>
            <a:r>
              <a:rPr lang="en-US" sz="1800" dirty="0" smtClean="0"/>
              <a:t>For example, an auto parts distributor of remanufactured parts would want to establish relationships with auto shops, who deal with end-of-life auto parts regularly. </a:t>
            </a:r>
          </a:p>
          <a:p>
            <a:pPr>
              <a:spcAft>
                <a:spcPts val="1200"/>
              </a:spcAft>
            </a:pPr>
            <a:endParaRPr lang="en-US" sz="1800" dirty="0"/>
          </a:p>
        </p:txBody>
      </p:sp>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190</a:t>
            </a:fld>
            <a:endParaRPr lang="en-US"/>
          </a:p>
        </p:txBody>
      </p:sp>
    </p:spTree>
  </p:cSld>
  <p:clrMapOvr>
    <a:masterClrMapping/>
  </p:clrMapOvr>
  <p:transition spd="med">
    <p:fade thruBlk="1"/>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r>
              <a:rPr lang="en-US" smtClean="0"/>
              <a:t>Remanufacturing (Cont.)</a:t>
            </a:r>
          </a:p>
        </p:txBody>
      </p:sp>
      <p:sp>
        <p:nvSpPr>
          <p:cNvPr id="8" name="TextBox 7"/>
          <p:cNvSpPr txBox="1"/>
          <p:nvPr/>
        </p:nvSpPr>
        <p:spPr>
          <a:xfrm>
            <a:off x="457200" y="6324600"/>
            <a:ext cx="2964273" cy="253916"/>
          </a:xfrm>
          <a:prstGeom prst="rect">
            <a:avLst/>
          </a:prstGeom>
          <a:noFill/>
        </p:spPr>
        <p:txBody>
          <a:bodyPr wrap="none">
            <a:spAutoFit/>
          </a:bodyPr>
          <a:lstStyle/>
          <a:p>
            <a:pPr>
              <a:defRPr/>
            </a:pPr>
            <a:r>
              <a:rPr lang="en-US" sz="1050" baseline="30000" dirty="0"/>
              <a:t>1 </a:t>
            </a:r>
            <a:r>
              <a:rPr lang="en-US" sz="1050" dirty="0" smtClean="0">
                <a:latin typeface="+mj-lt"/>
              </a:rPr>
              <a:t>Reference </a:t>
            </a:r>
            <a:r>
              <a:rPr lang="en-US" sz="1050" dirty="0">
                <a:latin typeface="+mj-lt"/>
              </a:rPr>
              <a:t>for Business. “Remanufacturing”</a:t>
            </a:r>
          </a:p>
        </p:txBody>
      </p:sp>
      <p:pic>
        <p:nvPicPr>
          <p:cNvPr id="7177" name="Picture 10" descr="C:\Documents and Settings\Emily Conner\Local Settings\Temporary Internet Files\Content.IE5\XONKVMCD\MC900324310[1].wmf"/>
          <p:cNvPicPr>
            <a:picLocks noChangeAspect="1" noChangeArrowheads="1"/>
          </p:cNvPicPr>
          <p:nvPr/>
        </p:nvPicPr>
        <p:blipFill>
          <a:blip r:embed="rId3" cstate="print"/>
          <a:srcRect/>
          <a:stretch>
            <a:fillRect/>
          </a:stretch>
        </p:blipFill>
        <p:spPr bwMode="auto">
          <a:xfrm>
            <a:off x="7391400" y="76200"/>
            <a:ext cx="838200" cy="838200"/>
          </a:xfrm>
          <a:prstGeom prst="rect">
            <a:avLst/>
          </a:prstGeom>
          <a:noFill/>
          <a:ln w="9525">
            <a:noFill/>
            <a:miter lim="800000"/>
            <a:headEnd/>
            <a:tailEnd/>
          </a:ln>
        </p:spPr>
      </p:pic>
      <p:sp>
        <p:nvSpPr>
          <p:cNvPr id="9" name="Content Placeholder 8"/>
          <p:cNvSpPr>
            <a:spLocks noGrp="1"/>
          </p:cNvSpPr>
          <p:nvPr>
            <p:ph idx="1"/>
          </p:nvPr>
        </p:nvSpPr>
        <p:spPr/>
        <p:txBody>
          <a:bodyPr>
            <a:normAutofit fontScale="70000" lnSpcReduction="20000"/>
          </a:bodyPr>
          <a:lstStyle/>
          <a:p>
            <a:pPr lvl="0">
              <a:spcAft>
                <a:spcPts val="1200"/>
              </a:spcAft>
            </a:pPr>
            <a:r>
              <a:rPr lang="en-US" dirty="0" smtClean="0"/>
              <a:t>-Simple sources of reclaiming goods to remanufacture include trade-ins, salvage, returned rental units, and defective items returned during a warranty period.</a:t>
            </a:r>
          </a:p>
          <a:p>
            <a:pPr lvl="0">
              <a:spcAft>
                <a:spcPts val="1200"/>
              </a:spcAft>
            </a:pPr>
            <a:r>
              <a:rPr lang="en-US" dirty="0" smtClean="0"/>
              <a:t>-Export laws make it difficult to sell remanufactured products outside of the United States, but a robust market exists domestically for remanufactured goods.</a:t>
            </a:r>
          </a:p>
          <a:p>
            <a:pPr lvl="0">
              <a:spcAft>
                <a:spcPts val="1200"/>
              </a:spcAft>
            </a:pPr>
            <a:r>
              <a:rPr lang="en-US" dirty="0" smtClean="0"/>
              <a:t>-A remanufactured product typically costs 45-65% of the price of a comparable new product, as it forgoes the expense of using virgin materials and requires significantly less processing.</a:t>
            </a:r>
          </a:p>
          <a:p>
            <a:pPr lvl="0">
              <a:spcAft>
                <a:spcPts val="1200"/>
              </a:spcAft>
            </a:pPr>
            <a:r>
              <a:rPr lang="en-US" dirty="0" smtClean="0"/>
              <a:t>-Even if your company doesn’t have a source for end-of-life, recyclable inputs, you can use remanufactured materials in your production (such as printer cartridges, computers, electrical equipment, or auto parts for transportation)</a:t>
            </a:r>
            <a:r>
              <a:rPr lang="en-US" sz="4800" baseline="30000" dirty="0" smtClean="0"/>
              <a:t>1 </a:t>
            </a:r>
            <a:endParaRPr lang="en-US" dirty="0" smtClean="0"/>
          </a:p>
          <a:p>
            <a:endParaRPr lang="en-US" dirty="0"/>
          </a:p>
        </p:txBody>
      </p:sp>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191</a:t>
            </a:fld>
            <a:endParaRPr lang="en-US"/>
          </a:p>
        </p:txBody>
      </p:sp>
    </p:spTree>
  </p:cSld>
  <p:clrMapOvr>
    <a:masterClrMapping/>
  </p:clrMapOvr>
  <p:transition spd="med">
    <p:fade thruBlk="1"/>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838200"/>
          </a:xfrm>
        </p:spPr>
        <p:txBody>
          <a:bodyPr>
            <a:normAutofit/>
          </a:bodyPr>
          <a:lstStyle/>
          <a:p>
            <a:r>
              <a:rPr lang="en-US" dirty="0" smtClean="0"/>
              <a:t>Recycling</a:t>
            </a:r>
          </a:p>
        </p:txBody>
      </p:sp>
      <p:sp>
        <p:nvSpPr>
          <p:cNvPr id="7" name="Content Placeholder 6"/>
          <p:cNvSpPr>
            <a:spLocks noGrp="1"/>
          </p:cNvSpPr>
          <p:nvPr>
            <p:ph idx="1"/>
          </p:nvPr>
        </p:nvSpPr>
        <p:spPr>
          <a:xfrm>
            <a:off x="533400" y="838200"/>
            <a:ext cx="5715000" cy="5029200"/>
          </a:xfrm>
          <a:noFill/>
          <a:ln>
            <a:noFill/>
          </a:ln>
        </p:spPr>
        <p:txBody>
          <a:bodyPr rtlCol="0">
            <a:normAutofit fontScale="70000" lnSpcReduction="20000"/>
          </a:bodyPr>
          <a:lstStyle/>
          <a:p>
            <a:pPr>
              <a:spcAft>
                <a:spcPts val="1200"/>
              </a:spcAft>
              <a:defRPr/>
            </a:pPr>
            <a:r>
              <a:rPr lang="en-US" dirty="0" smtClean="0"/>
              <a:t>Recycling reduces pollution and </a:t>
            </a:r>
            <a:r>
              <a:rPr lang="en-US" dirty="0" smtClean="0">
                <a:solidFill>
                  <a:schemeClr val="accent5"/>
                </a:solidFill>
              </a:rPr>
              <a:t>conserves natural resources </a:t>
            </a:r>
            <a:r>
              <a:rPr lang="en-US" dirty="0" smtClean="0"/>
              <a:t>by reducing the need for material extraction and processing.</a:t>
            </a:r>
            <a:r>
              <a:rPr lang="en-US" baseline="30000" dirty="0" smtClean="0"/>
              <a:t> 1</a:t>
            </a:r>
            <a:r>
              <a:rPr lang="en-US" dirty="0" smtClean="0"/>
              <a:t> </a:t>
            </a:r>
          </a:p>
          <a:p>
            <a:pPr>
              <a:spcAft>
                <a:spcPts val="1200"/>
              </a:spcAft>
              <a:defRPr/>
            </a:pPr>
            <a:r>
              <a:rPr lang="en-US" dirty="0" smtClean="0"/>
              <a:t>It also </a:t>
            </a:r>
            <a:r>
              <a:rPr lang="en-US" dirty="0" smtClean="0">
                <a:solidFill>
                  <a:schemeClr val="accent5"/>
                </a:solidFill>
              </a:rPr>
              <a:t>saves energy </a:t>
            </a:r>
            <a:r>
              <a:rPr lang="en-US" dirty="0" smtClean="0"/>
              <a:t>by reducing the need to extract and process “virgin” raw materials to manufacture new products.</a:t>
            </a:r>
            <a:r>
              <a:rPr lang="en-US" baseline="30000" dirty="0" smtClean="0"/>
              <a:t>2</a:t>
            </a:r>
            <a:r>
              <a:rPr lang="en-US" dirty="0" smtClean="0"/>
              <a:t> </a:t>
            </a:r>
          </a:p>
          <a:p>
            <a:pPr fontAlgn="auto">
              <a:spcAft>
                <a:spcPts val="1200"/>
              </a:spcAft>
              <a:buFont typeface="Arial" pitchFamily="34" charset="0"/>
              <a:buChar char="•"/>
              <a:defRPr/>
            </a:pPr>
            <a:r>
              <a:rPr lang="en-US" dirty="0" smtClean="0"/>
              <a:t>If you recycle your products in house, it can help ensure a supply of raw materials for your company. </a:t>
            </a:r>
          </a:p>
          <a:p>
            <a:pPr fontAlgn="auto">
              <a:spcAft>
                <a:spcPts val="1200"/>
              </a:spcAft>
              <a:buFont typeface="Arial" pitchFamily="34" charset="0"/>
              <a:buChar char="•"/>
              <a:defRPr/>
            </a:pPr>
            <a:r>
              <a:rPr lang="en-US" dirty="0" smtClean="0"/>
              <a:t>One important thing to consider before you label your product as recyclable is </a:t>
            </a:r>
            <a:r>
              <a:rPr lang="en-US" dirty="0" smtClean="0">
                <a:solidFill>
                  <a:schemeClr val="accent5"/>
                </a:solidFill>
              </a:rPr>
              <a:t>whether facilities exist to recycle the product</a:t>
            </a:r>
            <a:r>
              <a:rPr lang="en-US" dirty="0" smtClean="0"/>
              <a:t>.  </a:t>
            </a:r>
          </a:p>
        </p:txBody>
      </p:sp>
      <p:sp>
        <p:nvSpPr>
          <p:cNvPr id="8" name="TextBox 7"/>
          <p:cNvSpPr txBox="1"/>
          <p:nvPr/>
        </p:nvSpPr>
        <p:spPr>
          <a:xfrm>
            <a:off x="228600" y="6172200"/>
            <a:ext cx="3597460" cy="553998"/>
          </a:xfrm>
          <a:prstGeom prst="rect">
            <a:avLst/>
          </a:prstGeom>
          <a:noFill/>
        </p:spPr>
        <p:txBody>
          <a:bodyPr wrap="none">
            <a:spAutoFit/>
          </a:bodyPr>
          <a:lstStyle/>
          <a:p>
            <a:pPr>
              <a:defRPr/>
            </a:pPr>
            <a:r>
              <a:rPr lang="en-US" sz="1000" baseline="30000" dirty="0">
                <a:latin typeface="+mj-lt"/>
              </a:rPr>
              <a:t>1</a:t>
            </a:r>
            <a:r>
              <a:rPr lang="en-US" sz="1000" dirty="0" smtClean="0">
                <a:latin typeface="+mj-lt"/>
              </a:rPr>
              <a:t> </a:t>
            </a:r>
            <a:r>
              <a:rPr lang="en-US" sz="1000" dirty="0">
                <a:latin typeface="+mj-lt"/>
              </a:rPr>
              <a:t>EPA. “</a:t>
            </a:r>
            <a:r>
              <a:rPr lang="en-US" sz="1000" i="1" dirty="0">
                <a:latin typeface="+mj-lt"/>
              </a:rPr>
              <a:t>U.S. Recycling Economic Information (REI) Study”</a:t>
            </a:r>
          </a:p>
          <a:p>
            <a:pPr>
              <a:defRPr/>
            </a:pPr>
            <a:r>
              <a:rPr lang="en-US" sz="1000" baseline="30000" dirty="0" smtClean="0">
                <a:latin typeface="+mj-lt"/>
              </a:rPr>
              <a:t>2 </a:t>
            </a:r>
            <a:r>
              <a:rPr lang="en-US" sz="1000" dirty="0" smtClean="0">
                <a:latin typeface="+mj-lt"/>
              </a:rPr>
              <a:t>EPA </a:t>
            </a:r>
            <a:r>
              <a:rPr lang="en-US" sz="1000" dirty="0">
                <a:latin typeface="+mj-lt"/>
              </a:rPr>
              <a:t>“Recycling”</a:t>
            </a:r>
          </a:p>
          <a:p>
            <a:pPr>
              <a:defRPr/>
            </a:pPr>
            <a:r>
              <a:rPr lang="en-US" sz="1000" baseline="30000" dirty="0" smtClean="0">
                <a:latin typeface="+mj-lt"/>
              </a:rPr>
              <a:t>3 </a:t>
            </a:r>
            <a:r>
              <a:rPr lang="en-US" sz="1000" dirty="0" smtClean="0">
                <a:latin typeface="+mj-lt"/>
              </a:rPr>
              <a:t>Nokia</a:t>
            </a:r>
            <a:r>
              <a:rPr lang="en-US" sz="1000" dirty="0">
                <a:latin typeface="+mj-lt"/>
              </a:rPr>
              <a:t>. “Devices and Services”</a:t>
            </a:r>
          </a:p>
        </p:txBody>
      </p:sp>
      <p:graphicFrame>
        <p:nvGraphicFramePr>
          <p:cNvPr id="11" name="Diagram 10"/>
          <p:cNvGraphicFramePr/>
          <p:nvPr/>
        </p:nvGraphicFramePr>
        <p:xfrm>
          <a:off x="6400800" y="1143000"/>
          <a:ext cx="2514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12" name="Slide Number Placeholder 11"/>
          <p:cNvSpPr>
            <a:spLocks noGrp="1"/>
          </p:cNvSpPr>
          <p:nvPr>
            <p:ph type="sldNum" sz="quarter" idx="12"/>
          </p:nvPr>
        </p:nvSpPr>
        <p:spPr/>
        <p:txBody>
          <a:bodyPr/>
          <a:lstStyle/>
          <a:p>
            <a:fld id="{197B56AA-1A1D-44A6-9AFD-24AEBEFDBFF0}" type="slidenum">
              <a:rPr lang="en-US" smtClean="0"/>
              <a:pPr/>
              <a:t>192</a:t>
            </a:fld>
            <a:endParaRPr lang="en-US"/>
          </a:p>
        </p:txBody>
      </p:sp>
    </p:spTree>
  </p:cSld>
  <p:clrMapOvr>
    <a:masterClrMapping/>
  </p:clrMapOvr>
  <p:transition spd="med">
    <p:fade thruBlk="1"/>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sz="4500" dirty="0" smtClean="0"/>
              <a:t>Remanufacturing vs. Recycling</a:t>
            </a:r>
          </a:p>
        </p:txBody>
      </p:sp>
      <p:sp>
        <p:nvSpPr>
          <p:cNvPr id="6" name="TextBox 5"/>
          <p:cNvSpPr txBox="1"/>
          <p:nvPr/>
        </p:nvSpPr>
        <p:spPr>
          <a:xfrm>
            <a:off x="152400" y="6172200"/>
            <a:ext cx="7696200" cy="577081"/>
          </a:xfrm>
          <a:prstGeom prst="rect">
            <a:avLst/>
          </a:prstGeom>
          <a:noFill/>
        </p:spPr>
        <p:txBody>
          <a:bodyPr wrap="square">
            <a:spAutoFit/>
          </a:bodyPr>
          <a:lstStyle/>
          <a:p>
            <a:pPr fontAlgn="auto">
              <a:spcBef>
                <a:spcPts val="0"/>
              </a:spcBef>
              <a:spcAft>
                <a:spcPts val="0"/>
              </a:spcAft>
              <a:defRPr/>
            </a:pPr>
            <a:r>
              <a:rPr lang="en-US" sz="1050" baseline="30000" dirty="0"/>
              <a:t>1 </a:t>
            </a:r>
            <a:r>
              <a:rPr lang="en-US" sz="1050" dirty="0" smtClean="0">
                <a:latin typeface="+mj-lt"/>
                <a:cs typeface="+mn-cs"/>
              </a:rPr>
              <a:t>Centre </a:t>
            </a:r>
            <a:r>
              <a:rPr lang="en-US" sz="1050" dirty="0">
                <a:latin typeface="+mj-lt"/>
                <a:cs typeface="+mn-cs"/>
              </a:rPr>
              <a:t>for remanufacturing and reuse</a:t>
            </a:r>
            <a:r>
              <a:rPr lang="en-US" sz="1050" dirty="0" smtClean="0">
                <a:latin typeface="+mj-lt"/>
                <a:cs typeface="+mn-cs"/>
              </a:rPr>
              <a:t>. </a:t>
            </a:r>
            <a:r>
              <a:rPr lang="en-US" sz="1050" dirty="0" smtClean="0"/>
              <a:t>“Remanufacturing News; Singapore- Caterpillar opens remanufacturing facility.”</a:t>
            </a:r>
            <a:r>
              <a:rPr lang="en-US" sz="1050" dirty="0" smtClean="0">
                <a:latin typeface="+mj-lt"/>
                <a:cs typeface="+mn-cs"/>
              </a:rPr>
              <a:t> </a:t>
            </a:r>
            <a:endParaRPr lang="en-US" sz="1050" baseline="30000" dirty="0">
              <a:latin typeface="+mj-lt"/>
              <a:cs typeface="+mn-cs"/>
            </a:endParaRPr>
          </a:p>
          <a:p>
            <a:pPr fontAlgn="auto">
              <a:spcBef>
                <a:spcPts val="0"/>
              </a:spcBef>
              <a:spcAft>
                <a:spcPts val="0"/>
              </a:spcAft>
              <a:defRPr/>
            </a:pPr>
            <a:r>
              <a:rPr lang="en-US" sz="1050" baseline="30000" dirty="0" smtClean="0"/>
              <a:t>2</a:t>
            </a:r>
            <a:r>
              <a:rPr lang="en-US" sz="1050" dirty="0" smtClean="0">
                <a:latin typeface="+mj-lt"/>
                <a:cs typeface="+mn-cs"/>
              </a:rPr>
              <a:t> </a:t>
            </a:r>
            <a:r>
              <a:rPr lang="en-US" sz="1050" dirty="0">
                <a:latin typeface="+mj-lt"/>
                <a:cs typeface="+mn-cs"/>
              </a:rPr>
              <a:t>Reference for Business. “Remanufacturing”</a:t>
            </a:r>
          </a:p>
          <a:p>
            <a:pPr fontAlgn="auto">
              <a:spcBef>
                <a:spcPts val="0"/>
              </a:spcBef>
              <a:spcAft>
                <a:spcPts val="0"/>
              </a:spcAft>
              <a:defRPr/>
            </a:pPr>
            <a:r>
              <a:rPr lang="en-US" sz="1050" baseline="30000" dirty="0" smtClean="0"/>
              <a:t>3 </a:t>
            </a:r>
            <a:r>
              <a:rPr lang="en-US" sz="1050" dirty="0" smtClean="0">
                <a:latin typeface="+mj-lt"/>
                <a:cs typeface="+mn-cs"/>
              </a:rPr>
              <a:t>EPA</a:t>
            </a:r>
            <a:r>
              <a:rPr lang="en-US" sz="1050" dirty="0">
                <a:latin typeface="+mj-lt"/>
                <a:cs typeface="+mn-cs"/>
              </a:rPr>
              <a:t>. “Economic Benefits of Recycling and Remanufacturing”</a:t>
            </a:r>
          </a:p>
        </p:txBody>
      </p:sp>
      <p:sp>
        <p:nvSpPr>
          <p:cNvPr id="9" name="Content Placeholder 8"/>
          <p:cNvSpPr>
            <a:spLocks noGrp="1"/>
          </p:cNvSpPr>
          <p:nvPr>
            <p:ph idx="1"/>
          </p:nvPr>
        </p:nvSpPr>
        <p:spPr>
          <a:xfrm>
            <a:off x="457200" y="1143000"/>
            <a:ext cx="6477000" cy="4983163"/>
          </a:xfrm>
        </p:spPr>
        <p:txBody>
          <a:bodyPr>
            <a:normAutofit fontScale="47500" lnSpcReduction="20000"/>
          </a:bodyPr>
          <a:lstStyle/>
          <a:p>
            <a:r>
              <a:rPr lang="en-US" sz="4200" b="1" dirty="0" smtClean="0"/>
              <a:t>How does remanufacturing save more materials and energy than recycling</a:t>
            </a:r>
            <a:r>
              <a:rPr lang="en-US" dirty="0" smtClean="0"/>
              <a:t>?</a:t>
            </a:r>
            <a:endParaRPr lang="en-US" baseline="30000" dirty="0" smtClean="0"/>
          </a:p>
          <a:p>
            <a:pPr lvl="0"/>
            <a:endParaRPr lang="en-US" dirty="0" smtClean="0"/>
          </a:p>
          <a:p>
            <a:pPr lvl="0">
              <a:spcAft>
                <a:spcPts val="1200"/>
              </a:spcAft>
            </a:pPr>
            <a:r>
              <a:rPr lang="en-US" dirty="0" smtClean="0"/>
              <a:t>Remanufacturing is reuse of an entire product or individual part, whereas recycling involves the reuse of the raw materials used in that product or part. These raw materials can be used to make the same product as before (closed loop recycling) or made into new ones (open loop recycling).</a:t>
            </a:r>
            <a:r>
              <a:rPr lang="en-US" baseline="30000" dirty="0" smtClean="0"/>
              <a:t>1 </a:t>
            </a:r>
            <a:endParaRPr lang="en-US" dirty="0" smtClean="0"/>
          </a:p>
          <a:p>
            <a:pPr lvl="0">
              <a:spcAft>
                <a:spcPts val="1200"/>
              </a:spcAft>
            </a:pPr>
            <a:r>
              <a:rPr lang="en-US" dirty="0" smtClean="0"/>
              <a:t>Remanufacturing can capture more of the value added of a product. Value added is the cost of labor, energy, and manufacturing operations that are added to the basic cost of raw materials in the manufacture of a product. For all but the most simple durable goods, value added is by far the largest element of cost.</a:t>
            </a:r>
          </a:p>
          <a:p>
            <a:pPr lvl="0">
              <a:spcAft>
                <a:spcPts val="1200"/>
              </a:spcAft>
            </a:pPr>
            <a:r>
              <a:rPr lang="en-US" dirty="0" smtClean="0"/>
              <a:t>For a product such as an automobile, </a:t>
            </a:r>
            <a:r>
              <a:rPr lang="en-US" dirty="0" smtClean="0">
                <a:solidFill>
                  <a:schemeClr val="accent5"/>
                </a:solidFill>
              </a:rPr>
              <a:t>the value of the raw materials that can be recovered by recycling is only around 1.5% of the market value of the new car.</a:t>
            </a:r>
            <a:r>
              <a:rPr lang="en-US" dirty="0" smtClean="0"/>
              <a:t> Value added is embodied in the product. Recycling destroys that value added, reducing a product to its elemental value—its recoverable raw material constituents.</a:t>
            </a:r>
            <a:r>
              <a:rPr lang="en-US" baseline="30000" dirty="0" smtClean="0"/>
              <a:t>2 </a:t>
            </a:r>
            <a:endParaRPr lang="en-US" dirty="0" smtClean="0"/>
          </a:p>
          <a:p>
            <a:pPr lvl="0">
              <a:spcAft>
                <a:spcPts val="1200"/>
              </a:spcAft>
            </a:pPr>
            <a:r>
              <a:rPr lang="en-US" dirty="0" smtClean="0"/>
              <a:t>Together, however, recycling and remanufacturing are said to account for over </a:t>
            </a:r>
            <a:r>
              <a:rPr lang="en-US" dirty="0" smtClean="0">
                <a:solidFill>
                  <a:schemeClr val="accent5"/>
                </a:solidFill>
              </a:rPr>
              <a:t>$100 billion in revenue</a:t>
            </a:r>
            <a:r>
              <a:rPr lang="en-US" dirty="0" smtClean="0"/>
              <a:t>.</a:t>
            </a:r>
            <a:r>
              <a:rPr lang="en-US" baseline="30000" dirty="0" smtClean="0"/>
              <a:t>3 </a:t>
            </a:r>
            <a:endParaRPr lang="en-US" dirty="0" smtClean="0"/>
          </a:p>
          <a:p>
            <a:endParaRPr lang="en-US" dirty="0" smtClean="0"/>
          </a:p>
          <a:p>
            <a:endParaRPr lang="en-US" dirty="0"/>
          </a:p>
        </p:txBody>
      </p:sp>
      <p:pic>
        <p:nvPicPr>
          <p:cNvPr id="1026" name="Picture 2" descr="C:\Documents and Settings\Morgan Barr\Local Settings\Temporary Internet Files\Content.IE5\U0JYKDTD\MC900440104[1].png"/>
          <p:cNvPicPr>
            <a:picLocks noChangeAspect="1" noChangeArrowheads="1"/>
          </p:cNvPicPr>
          <p:nvPr/>
        </p:nvPicPr>
        <p:blipFill>
          <a:blip r:embed="rId3" cstate="print"/>
          <a:srcRect/>
          <a:stretch>
            <a:fillRect/>
          </a:stretch>
        </p:blipFill>
        <p:spPr bwMode="auto">
          <a:xfrm>
            <a:off x="7467600" y="1066800"/>
            <a:ext cx="1075481" cy="1143000"/>
          </a:xfrm>
          <a:prstGeom prst="rect">
            <a:avLst/>
          </a:prstGeom>
          <a:noFill/>
        </p:spPr>
      </p:pic>
      <p:pic>
        <p:nvPicPr>
          <p:cNvPr id="1027" name="Picture 3" descr="C:\Documents and Settings\Morgan Barr\Local Settings\Temporary Internet Files\Content.IE5\JNUIVVYA\MC900279476[1].wmf"/>
          <p:cNvPicPr>
            <a:picLocks noChangeAspect="1" noChangeArrowheads="1"/>
          </p:cNvPicPr>
          <p:nvPr/>
        </p:nvPicPr>
        <p:blipFill>
          <a:blip r:embed="rId4" cstate="print"/>
          <a:srcRect/>
          <a:stretch>
            <a:fillRect/>
          </a:stretch>
        </p:blipFill>
        <p:spPr bwMode="auto">
          <a:xfrm>
            <a:off x="7467600" y="2362200"/>
            <a:ext cx="1095518" cy="1143000"/>
          </a:xfrm>
          <a:prstGeom prst="rect">
            <a:avLst/>
          </a:prstGeom>
          <a:noFill/>
        </p:spPr>
      </p:pic>
      <p:sp>
        <p:nvSpPr>
          <p:cNvPr id="8" name="Right Arrow 7">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193</a:t>
            </a:fld>
            <a:endParaRPr lang="en-US"/>
          </a:p>
        </p:txBody>
      </p:sp>
    </p:spTree>
  </p:cSld>
  <p:clrMapOvr>
    <a:masterClrMapping/>
  </p:clrMapOvr>
  <p:transition spd="med">
    <p:fade thruBlk="1"/>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0"/>
            <a:ext cx="8229600" cy="1143000"/>
          </a:xfrm>
        </p:spPr>
        <p:txBody>
          <a:bodyPr>
            <a:normAutofit/>
          </a:bodyPr>
          <a:lstStyle/>
          <a:p>
            <a:r>
              <a:rPr lang="en-US" sz="4000" smtClean="0"/>
              <a:t>Regulations on End of Life</a:t>
            </a:r>
          </a:p>
        </p:txBody>
      </p:sp>
      <p:sp>
        <p:nvSpPr>
          <p:cNvPr id="3" name="Content Placeholder 2"/>
          <p:cNvSpPr>
            <a:spLocks noGrp="1"/>
          </p:cNvSpPr>
          <p:nvPr>
            <p:ph idx="1"/>
          </p:nvPr>
        </p:nvSpPr>
        <p:spPr>
          <a:xfrm>
            <a:off x="457200" y="1219200"/>
            <a:ext cx="4953000" cy="5181600"/>
          </a:xfrm>
        </p:spPr>
        <p:txBody>
          <a:bodyPr rtlCol="0">
            <a:normAutofit fontScale="55000" lnSpcReduction="20000"/>
          </a:bodyPr>
          <a:lstStyle/>
          <a:p>
            <a:pPr fontAlgn="auto">
              <a:spcAft>
                <a:spcPts val="600"/>
              </a:spcAft>
              <a:buFont typeface="Arial" pitchFamily="34" charset="0"/>
              <a:buChar char="•"/>
              <a:defRPr/>
            </a:pPr>
            <a:r>
              <a:rPr lang="en-US" dirty="0" smtClean="0"/>
              <a:t>Manufacturers need to be aware of regulatory requirements when considering their product’s end of life scenarios.  </a:t>
            </a:r>
          </a:p>
          <a:p>
            <a:pPr lvl="1" fontAlgn="auto">
              <a:spcAft>
                <a:spcPts val="600"/>
              </a:spcAft>
              <a:buFont typeface="Arial" pitchFamily="34" charset="0"/>
              <a:buChar char="–"/>
              <a:defRPr/>
            </a:pPr>
            <a:r>
              <a:rPr lang="en-US" dirty="0" smtClean="0"/>
              <a:t>The number of new regulations applied to a product’s entire lifecycle is increasing. </a:t>
            </a:r>
          </a:p>
          <a:p>
            <a:pPr lvl="1" fontAlgn="auto">
              <a:spcAft>
                <a:spcPts val="600"/>
              </a:spcAft>
              <a:buFont typeface="Arial" pitchFamily="34" charset="0"/>
              <a:buChar char="–"/>
              <a:defRPr/>
            </a:pPr>
            <a:r>
              <a:rPr lang="en-US" dirty="0" smtClean="0"/>
              <a:t>Some states </a:t>
            </a:r>
            <a:r>
              <a:rPr lang="en-US" dirty="0" smtClean="0">
                <a:solidFill>
                  <a:schemeClr val="accent5"/>
                </a:solidFill>
              </a:rPr>
              <a:t>have laws that hold the manufacturer legally responsible for the product’s end of life – </a:t>
            </a:r>
            <a:r>
              <a:rPr lang="en-US" b="1" dirty="0" smtClean="0">
                <a:solidFill>
                  <a:schemeClr val="accent5"/>
                </a:solidFill>
              </a:rPr>
              <a:t>extended producer responsibility</a:t>
            </a:r>
            <a:r>
              <a:rPr lang="en-US" dirty="0" smtClean="0"/>
              <a:t>.</a:t>
            </a:r>
          </a:p>
          <a:p>
            <a:pPr fontAlgn="auto">
              <a:spcAft>
                <a:spcPts val="600"/>
              </a:spcAft>
              <a:buFont typeface="Arial" pitchFamily="34" charset="0"/>
              <a:buChar char="•"/>
              <a:defRPr/>
            </a:pPr>
            <a:r>
              <a:rPr lang="en-US" dirty="0" smtClean="0"/>
              <a:t>Understanding where a product and its components from manufacturing to disposal is key to regulatory compliance</a:t>
            </a:r>
          </a:p>
          <a:p>
            <a:pPr lvl="1" fontAlgn="auto">
              <a:spcAft>
                <a:spcPts val="600"/>
              </a:spcAft>
              <a:buFont typeface="Arial" pitchFamily="34" charset="0"/>
              <a:buChar char="–"/>
              <a:defRPr/>
            </a:pPr>
            <a:r>
              <a:rPr lang="en-US" dirty="0" smtClean="0"/>
              <a:t>What are the components found in the product?</a:t>
            </a:r>
          </a:p>
          <a:p>
            <a:pPr lvl="1" fontAlgn="auto">
              <a:spcAft>
                <a:spcPts val="600"/>
              </a:spcAft>
              <a:buFont typeface="Arial" pitchFamily="34" charset="0"/>
              <a:buChar char="–"/>
              <a:defRPr/>
            </a:pPr>
            <a:r>
              <a:rPr lang="en-US" dirty="0" smtClean="0"/>
              <a:t>Do regulations exist regarding the disposal of those components?</a:t>
            </a:r>
          </a:p>
          <a:p>
            <a:pPr lvl="1" fontAlgn="auto">
              <a:spcAft>
                <a:spcPts val="600"/>
              </a:spcAft>
              <a:buFont typeface="Arial" pitchFamily="34" charset="0"/>
              <a:buChar char="–"/>
              <a:defRPr/>
            </a:pPr>
            <a:r>
              <a:rPr lang="en-US" dirty="0" smtClean="0"/>
              <a:t>How does regulation impact the manufacturer’s responsibility for their product’s disposal?</a:t>
            </a:r>
          </a:p>
        </p:txBody>
      </p:sp>
      <p:sp>
        <p:nvSpPr>
          <p:cNvPr id="4" name="TextBox 3"/>
          <p:cNvSpPr txBox="1"/>
          <p:nvPr/>
        </p:nvSpPr>
        <p:spPr>
          <a:xfrm>
            <a:off x="5562600" y="1066800"/>
            <a:ext cx="3276600" cy="4724400"/>
          </a:xfrm>
          <a:prstGeom prst="rect">
            <a:avLst/>
          </a:prstGeom>
          <a:ln/>
        </p:spPr>
        <p:style>
          <a:lnRef idx="1">
            <a:schemeClr val="accent4"/>
          </a:lnRef>
          <a:fillRef idx="2">
            <a:schemeClr val="accent4"/>
          </a:fillRef>
          <a:effectRef idx="1">
            <a:schemeClr val="accent4"/>
          </a:effectRef>
          <a:fontRef idx="minor">
            <a:schemeClr val="dk1"/>
          </a:fontRef>
        </p:style>
        <p:txBody>
          <a:bodyPr tIns="0">
            <a:normAutofit fontScale="85000" lnSpcReduction="20000"/>
          </a:bodyPr>
          <a:lstStyle/>
          <a:p>
            <a:pPr fontAlgn="auto">
              <a:spcBef>
                <a:spcPts val="0"/>
              </a:spcBef>
              <a:spcAft>
                <a:spcPts val="0"/>
              </a:spcAft>
              <a:defRPr/>
            </a:pPr>
            <a:r>
              <a:rPr lang="en-US" b="1" dirty="0" smtClean="0"/>
              <a:t>European </a:t>
            </a:r>
            <a:r>
              <a:rPr lang="en-US" b="1" dirty="0"/>
              <a:t>Union Waste Electrical and Electronic Equipment (</a:t>
            </a:r>
            <a:r>
              <a:rPr lang="en-US" b="1" dirty="0" smtClean="0"/>
              <a:t>WEEE)</a:t>
            </a:r>
            <a:r>
              <a:rPr lang="en-US" b="1" baseline="30000" dirty="0" smtClean="0"/>
              <a:t>2</a:t>
            </a:r>
          </a:p>
          <a:p>
            <a:pPr fontAlgn="auto">
              <a:spcBef>
                <a:spcPts val="0"/>
              </a:spcBef>
              <a:spcAft>
                <a:spcPts val="0"/>
              </a:spcAft>
              <a:defRPr/>
            </a:pPr>
            <a:endParaRPr lang="en-US" b="1" dirty="0"/>
          </a:p>
          <a:p>
            <a:pPr marL="0" lvl="2" fontAlgn="auto">
              <a:spcBef>
                <a:spcPts val="0"/>
              </a:spcBef>
              <a:spcAft>
                <a:spcPts val="1200"/>
              </a:spcAft>
              <a:buFont typeface="Arial" pitchFamily="34" charset="0"/>
              <a:buChar char="•"/>
              <a:defRPr/>
            </a:pPr>
            <a:r>
              <a:rPr lang="en-US" sz="1600" dirty="0" smtClean="0"/>
              <a:t> </a:t>
            </a:r>
            <a:r>
              <a:rPr lang="en-US" sz="1600" dirty="0"/>
              <a:t>Aims to prevent the generation of electrical and electronic waste and to promote re-use, recycling and other forms of recovery in order to reduce the quantity of waste discarded.</a:t>
            </a:r>
          </a:p>
          <a:p>
            <a:pPr marL="0" lvl="2" fontAlgn="auto">
              <a:spcBef>
                <a:spcPts val="0"/>
              </a:spcBef>
              <a:spcAft>
                <a:spcPts val="1200"/>
              </a:spcAft>
              <a:buFont typeface="Arial" pitchFamily="34" charset="0"/>
              <a:buChar char="•"/>
              <a:defRPr/>
            </a:pPr>
            <a:r>
              <a:rPr lang="en-US" sz="1600" dirty="0"/>
              <a:t> Sets out collection requirements and a minimum collection </a:t>
            </a:r>
            <a:r>
              <a:rPr lang="en-US" sz="1600" dirty="0" smtClean="0"/>
              <a:t>targets. </a:t>
            </a:r>
            <a:endParaRPr lang="en-US" sz="1600" dirty="0"/>
          </a:p>
          <a:p>
            <a:pPr marL="0" lvl="2" fontAlgn="auto">
              <a:spcBef>
                <a:spcPts val="0"/>
              </a:spcBef>
              <a:spcAft>
                <a:spcPts val="1200"/>
              </a:spcAft>
              <a:buFont typeface="Arial" pitchFamily="34" charset="0"/>
              <a:buChar char="•"/>
              <a:defRPr/>
            </a:pPr>
            <a:r>
              <a:rPr lang="en-US" sz="1600" dirty="0"/>
              <a:t> The </a:t>
            </a:r>
            <a:r>
              <a:rPr lang="en-US" sz="1600" b="1" dirty="0"/>
              <a:t>producers of equipment used by private households are responsible for providing financing for the collection, treatment, recovery, and environmentally-sound disposal of WEEE deposited at collection facilities.</a:t>
            </a:r>
          </a:p>
          <a:p>
            <a:pPr marL="0" lvl="2" fontAlgn="auto">
              <a:spcBef>
                <a:spcPts val="0"/>
              </a:spcBef>
              <a:spcAft>
                <a:spcPts val="1200"/>
              </a:spcAft>
              <a:buFont typeface="Arial" pitchFamily="34" charset="0"/>
              <a:buChar char="•"/>
              <a:defRPr/>
            </a:pPr>
            <a:r>
              <a:rPr lang="en-US" sz="1600" dirty="0"/>
              <a:t> Producers of equipment used by others than private households are financially responsible for the costs of collection, treatment, recovery and environmentally-sound </a:t>
            </a:r>
            <a:r>
              <a:rPr lang="en-US" sz="1600" dirty="0" smtClean="0"/>
              <a:t>disposal.</a:t>
            </a:r>
            <a:endParaRPr lang="en-US" sz="1600" dirty="0"/>
          </a:p>
          <a:p>
            <a:pPr marL="0" lvl="2" fontAlgn="auto">
              <a:spcBef>
                <a:spcPts val="0"/>
              </a:spcBef>
              <a:spcAft>
                <a:spcPts val="0"/>
              </a:spcAft>
              <a:buFont typeface="Arial" pitchFamily="34" charset="0"/>
              <a:buChar char="•"/>
              <a:defRPr/>
            </a:pPr>
            <a:endParaRPr lang="en-US" dirty="0"/>
          </a:p>
          <a:p>
            <a:pPr fontAlgn="auto">
              <a:spcBef>
                <a:spcPts val="0"/>
              </a:spcBef>
              <a:spcAft>
                <a:spcPts val="0"/>
              </a:spcAft>
              <a:buFont typeface="Arial" pitchFamily="34" charset="0"/>
              <a:buChar char="•"/>
              <a:defRPr/>
            </a:pPr>
            <a:endParaRPr lang="en-US" dirty="0"/>
          </a:p>
        </p:txBody>
      </p:sp>
      <p:sp>
        <p:nvSpPr>
          <p:cNvPr id="8" name="TextBox 7"/>
          <p:cNvSpPr txBox="1"/>
          <p:nvPr/>
        </p:nvSpPr>
        <p:spPr>
          <a:xfrm>
            <a:off x="206420" y="6400800"/>
            <a:ext cx="6859570" cy="400110"/>
          </a:xfrm>
          <a:prstGeom prst="rect">
            <a:avLst/>
          </a:prstGeom>
          <a:noFill/>
        </p:spPr>
        <p:txBody>
          <a:bodyPr wrap="none">
            <a:spAutoFit/>
          </a:bodyPr>
          <a:lstStyle/>
          <a:p>
            <a:pPr>
              <a:defRPr/>
            </a:pPr>
            <a:r>
              <a:rPr lang="en-US" sz="1000" baseline="30000" dirty="0" smtClean="0">
                <a:latin typeface="+mj-lt"/>
              </a:rPr>
              <a:t>1 </a:t>
            </a:r>
            <a:r>
              <a:rPr lang="en-US" sz="1000" dirty="0">
                <a:latin typeface="+mj-lt"/>
              </a:rPr>
              <a:t>Remanufacturing - An American Perspective</a:t>
            </a:r>
            <a:endParaRPr lang="en-US" sz="1000" dirty="0" smtClean="0">
              <a:latin typeface="+mj-lt"/>
            </a:endParaRPr>
          </a:p>
          <a:p>
            <a:pPr>
              <a:defRPr/>
            </a:pPr>
            <a:r>
              <a:rPr lang="en-US" sz="1000" baseline="30000" dirty="0" smtClean="0">
                <a:latin typeface="+mj-lt"/>
              </a:rPr>
              <a:t>2 </a:t>
            </a:r>
            <a:r>
              <a:rPr lang="en-US" sz="1000" dirty="0" err="1" smtClean="0">
                <a:latin typeface="+mj-lt"/>
              </a:rPr>
              <a:t>Europa</a:t>
            </a:r>
            <a:r>
              <a:rPr lang="en-US" sz="1000" dirty="0" smtClean="0">
                <a:latin typeface="+mj-lt"/>
              </a:rPr>
              <a:t> “Questions and answers on the revised directive on waste electrical and electronic equipment (WEEE)”.</a:t>
            </a:r>
            <a:endParaRPr lang="en-US" sz="1000" dirty="0">
              <a:latin typeface="+mj-lt"/>
            </a:endParaRPr>
          </a:p>
        </p:txBody>
      </p:sp>
      <p:pic>
        <p:nvPicPr>
          <p:cNvPr id="10253" name="Picture 13" descr="C:\Documents and Settings\Emily Conner\Local Settings\Temporary Internet Files\Content.IE5\XONKVMCD\MC900279054[1].wmf"/>
          <p:cNvPicPr>
            <a:picLocks noChangeAspect="1" noChangeArrowheads="1"/>
          </p:cNvPicPr>
          <p:nvPr/>
        </p:nvPicPr>
        <p:blipFill>
          <a:blip r:embed="rId2" cstate="print"/>
          <a:srcRect/>
          <a:stretch>
            <a:fillRect/>
          </a:stretch>
        </p:blipFill>
        <p:spPr bwMode="auto">
          <a:xfrm>
            <a:off x="457200" y="0"/>
            <a:ext cx="1246188" cy="1144588"/>
          </a:xfrm>
          <a:prstGeom prst="rect">
            <a:avLst/>
          </a:prstGeom>
          <a:noFill/>
          <a:ln w="9525">
            <a:noFill/>
            <a:miter lim="800000"/>
            <a:headEnd/>
            <a:tailEnd/>
          </a:ln>
        </p:spPr>
      </p:pic>
      <p:sp>
        <p:nvSpPr>
          <p:cNvPr id="9" name="Right Arrow 8">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194</a:t>
            </a:fld>
            <a:endParaRPr lang="en-US"/>
          </a:p>
        </p:txBody>
      </p:sp>
    </p:spTree>
  </p:cSld>
  <p:clrMapOvr>
    <a:masterClrMapping/>
  </p:clrMapOvr>
  <p:transition spd="med">
    <p:fade thruBlk="1"/>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0"/>
            <a:ext cx="8229600" cy="1143000"/>
          </a:xfrm>
        </p:spPr>
        <p:txBody>
          <a:bodyPr>
            <a:normAutofit/>
          </a:bodyPr>
          <a:lstStyle/>
          <a:p>
            <a:r>
              <a:rPr lang="en-US" sz="4000" dirty="0" smtClean="0"/>
              <a:t>Waste Disposal</a:t>
            </a:r>
          </a:p>
        </p:txBody>
      </p:sp>
      <p:sp>
        <p:nvSpPr>
          <p:cNvPr id="3075" name="Content Placeholder 2"/>
          <p:cNvSpPr>
            <a:spLocks noGrp="1"/>
          </p:cNvSpPr>
          <p:nvPr>
            <p:ph idx="1"/>
          </p:nvPr>
        </p:nvSpPr>
        <p:spPr>
          <a:xfrm>
            <a:off x="381000" y="1066800"/>
            <a:ext cx="7848600" cy="5334000"/>
          </a:xfrm>
        </p:spPr>
        <p:txBody>
          <a:bodyPr rtlCol="0">
            <a:noAutofit/>
          </a:bodyPr>
          <a:lstStyle/>
          <a:p>
            <a:pPr fontAlgn="auto">
              <a:spcAft>
                <a:spcPts val="0"/>
              </a:spcAft>
              <a:buFont typeface="Arial" pitchFamily="34" charset="0"/>
              <a:buChar char="•"/>
              <a:defRPr/>
            </a:pPr>
            <a:r>
              <a:rPr lang="en-US" sz="1500" dirty="0" smtClean="0"/>
              <a:t>Products and components that have a short “lifespan” or can’t be recycled/reused/remanufactured must either be composted or sent to landfill.</a:t>
            </a:r>
          </a:p>
          <a:p>
            <a:pPr fontAlgn="auto">
              <a:spcAft>
                <a:spcPts val="0"/>
              </a:spcAft>
              <a:buFont typeface="Arial" pitchFamily="34" charset="0"/>
              <a:buChar char="•"/>
              <a:defRPr/>
            </a:pPr>
            <a:r>
              <a:rPr lang="en-US" sz="1500" dirty="0" smtClean="0"/>
              <a:t>With the exception of biodegradable products, non-recyclable/non-reusable products can be more expensive to produce in the long-run as a) no value can be recaptured  from these products once they reach their end-of-life stage and b) such products are increasingly subject to greater regulation and disposal costs.</a:t>
            </a:r>
          </a:p>
          <a:p>
            <a:pPr fontAlgn="auto">
              <a:spcAft>
                <a:spcPts val="0"/>
              </a:spcAft>
              <a:buFont typeface="Arial" pitchFamily="34" charset="0"/>
              <a:buChar char="•"/>
              <a:defRPr/>
            </a:pPr>
            <a:r>
              <a:rPr lang="en-US" sz="1500" dirty="0" smtClean="0"/>
              <a:t>For such goods, as well as goods that might be difficult for customers to recycle, clear communication of the waste’s properties, as well as instructions on how best to dispose of (or even better, recycle the waste), will help minimize regulatory and brand-related risk.</a:t>
            </a:r>
          </a:p>
          <a:p>
            <a:pPr lvl="1" fontAlgn="auto">
              <a:spcAft>
                <a:spcPts val="0"/>
              </a:spcAft>
              <a:buFont typeface="Arial" pitchFamily="34" charset="0"/>
              <a:buChar char="–"/>
              <a:defRPr/>
            </a:pPr>
            <a:r>
              <a:rPr lang="en-US" sz="1500" dirty="0" smtClean="0"/>
              <a:t>Does your product contain any hazardous materials? If so, your end-of-life products may be subject to RCRA Subtitle C regulations (see Section VII for more on RCRA).</a:t>
            </a:r>
          </a:p>
          <a:p>
            <a:pPr lvl="1" fontAlgn="auto">
              <a:spcAft>
                <a:spcPts val="0"/>
              </a:spcAft>
              <a:buFont typeface="Arial" pitchFamily="34" charset="0"/>
              <a:buChar char="–"/>
              <a:defRPr/>
            </a:pPr>
            <a:r>
              <a:rPr lang="en-US" sz="1500" dirty="0" smtClean="0"/>
              <a:t>Does the product have any recyclable qualities?</a:t>
            </a:r>
          </a:p>
          <a:p>
            <a:pPr lvl="2" fontAlgn="auto">
              <a:spcAft>
                <a:spcPts val="0"/>
              </a:spcAft>
              <a:buFont typeface="Arial" pitchFamily="34" charset="0"/>
              <a:buChar char="•"/>
              <a:defRPr/>
            </a:pPr>
            <a:r>
              <a:rPr lang="en-US" sz="1500" dirty="0" smtClean="0"/>
              <a:t>If so, is there labeling to advise of proper disposal, or does the company have a take back program (discussed later) to dispose of the product themselves or to take actions to extend the product’s end of life?</a:t>
            </a:r>
          </a:p>
          <a:p>
            <a:pPr fontAlgn="auto">
              <a:spcAft>
                <a:spcPts val="0"/>
              </a:spcAft>
              <a:buFont typeface="Arial" pitchFamily="34" charset="0"/>
              <a:buChar char="•"/>
              <a:defRPr/>
            </a:pPr>
            <a:r>
              <a:rPr lang="en-US" sz="1500" dirty="0" smtClean="0"/>
              <a:t>What are the added costs of disposal?</a:t>
            </a:r>
          </a:p>
          <a:p>
            <a:pPr lvl="1" fontAlgn="auto">
              <a:spcAft>
                <a:spcPts val="0"/>
              </a:spcAft>
              <a:buFont typeface="Arial" pitchFamily="34" charset="0"/>
              <a:buChar char="–"/>
              <a:defRPr/>
            </a:pPr>
            <a:r>
              <a:rPr lang="en-US" sz="1500" dirty="0" smtClean="0"/>
              <a:t>The average price to bury a ton of municipal solid waste (MSW) in U.S. landfills is $43.99</a:t>
            </a:r>
            <a:r>
              <a:rPr lang="en-US" sz="1500" baseline="30000" dirty="0" smtClean="0"/>
              <a:t>1</a:t>
            </a:r>
          </a:p>
          <a:p>
            <a:pPr lvl="1" fontAlgn="auto">
              <a:spcAft>
                <a:spcPts val="0"/>
              </a:spcAft>
              <a:buFont typeface="Arial" pitchFamily="34" charset="0"/>
              <a:buChar char="–"/>
              <a:defRPr/>
            </a:pPr>
            <a:endParaRPr lang="en-US" sz="1500" dirty="0" smtClean="0"/>
          </a:p>
        </p:txBody>
      </p:sp>
      <p:sp>
        <p:nvSpPr>
          <p:cNvPr id="3080" name="TextBox 6"/>
          <p:cNvSpPr txBox="1">
            <a:spLocks noChangeArrowheads="1"/>
          </p:cNvSpPr>
          <p:nvPr/>
        </p:nvSpPr>
        <p:spPr bwMode="auto">
          <a:xfrm>
            <a:off x="152400" y="6324600"/>
            <a:ext cx="7086600" cy="415925"/>
          </a:xfrm>
          <a:prstGeom prst="rect">
            <a:avLst/>
          </a:prstGeom>
          <a:noFill/>
          <a:ln w="9525">
            <a:noFill/>
            <a:miter lim="800000"/>
            <a:headEnd/>
            <a:tailEnd/>
          </a:ln>
        </p:spPr>
        <p:txBody>
          <a:bodyPr>
            <a:spAutoFit/>
          </a:bodyPr>
          <a:lstStyle/>
          <a:p>
            <a:pPr>
              <a:defRPr/>
            </a:pPr>
            <a:r>
              <a:rPr lang="en-US" sz="1000" baseline="30000" dirty="0">
                <a:latin typeface="+mj-lt"/>
              </a:rPr>
              <a:t>1 </a:t>
            </a:r>
            <a:r>
              <a:rPr lang="en-US" sz="1000" dirty="0" smtClean="0">
                <a:latin typeface="+mj-lt"/>
              </a:rPr>
              <a:t>Solid </a:t>
            </a:r>
            <a:r>
              <a:rPr lang="en-US" sz="1000" dirty="0">
                <a:latin typeface="+mj-lt"/>
              </a:rPr>
              <a:t>Waste and Recycling</a:t>
            </a:r>
          </a:p>
          <a:p>
            <a:pPr>
              <a:defRPr/>
            </a:pPr>
            <a:r>
              <a:rPr lang="en-US" sz="1000" baseline="30000" dirty="0" smtClean="0">
                <a:latin typeface="+mj-lt"/>
              </a:rPr>
              <a:t>2 </a:t>
            </a:r>
            <a:r>
              <a:rPr lang="en-US" sz="1000" dirty="0" smtClean="0">
                <a:latin typeface="+mj-lt"/>
              </a:rPr>
              <a:t>EPA</a:t>
            </a:r>
            <a:r>
              <a:rPr lang="en-US" sz="1000" dirty="0">
                <a:latin typeface="+mj-lt"/>
              </a:rPr>
              <a:t>. “Basic Information of Wastes”</a:t>
            </a:r>
          </a:p>
        </p:txBody>
      </p:sp>
      <p:pic>
        <p:nvPicPr>
          <p:cNvPr id="3081" name="Picture 9" descr="C:\Documents and Settings\Emily Conner\Local Settings\Temporary Internet Files\Content.IE5\3F6WVJ9D\MC900149710[1].wmf"/>
          <p:cNvPicPr>
            <a:picLocks noChangeAspect="1" noChangeArrowheads="1"/>
          </p:cNvPicPr>
          <p:nvPr/>
        </p:nvPicPr>
        <p:blipFill>
          <a:blip r:embed="rId3" cstate="print"/>
          <a:srcRect/>
          <a:stretch>
            <a:fillRect/>
          </a:stretch>
        </p:blipFill>
        <p:spPr bwMode="auto">
          <a:xfrm>
            <a:off x="6858000" y="98425"/>
            <a:ext cx="1841500" cy="968375"/>
          </a:xfrm>
          <a:prstGeom prst="rect">
            <a:avLst/>
          </a:prstGeom>
          <a:noFill/>
          <a:ln w="9525">
            <a:noFill/>
            <a:miter lim="800000"/>
            <a:headEnd/>
            <a:tailEnd/>
          </a:ln>
        </p:spPr>
      </p:pic>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195</a:t>
            </a:fld>
            <a:endParaRPr lang="en-US"/>
          </a:p>
        </p:txBody>
      </p:sp>
    </p:spTree>
  </p:cSld>
  <p:clrMapOvr>
    <a:masterClrMapping/>
  </p:clrMapOvr>
  <p:transition spd="med">
    <p:fade thruBlk="1"/>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normAutofit/>
          </a:bodyPr>
          <a:lstStyle/>
          <a:p>
            <a:r>
              <a:rPr lang="en-US" sz="4000" dirty="0" smtClean="0"/>
              <a:t>Examples of End-of-Life Issues</a:t>
            </a:r>
          </a:p>
        </p:txBody>
      </p:sp>
      <p:graphicFrame>
        <p:nvGraphicFramePr>
          <p:cNvPr id="6" name="Content Placeholder 5"/>
          <p:cNvGraphicFramePr>
            <a:graphicFrameLocks noGrp="1"/>
          </p:cNvGraphicFramePr>
          <p:nvPr>
            <p:ph idx="1"/>
          </p:nvPr>
        </p:nvGraphicFramePr>
        <p:xfrm>
          <a:off x="457200" y="12192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57200" y="6442075"/>
            <a:ext cx="4964821" cy="415498"/>
          </a:xfrm>
          <a:prstGeom prst="rect">
            <a:avLst/>
          </a:prstGeom>
          <a:noFill/>
        </p:spPr>
        <p:txBody>
          <a:bodyPr wrap="none">
            <a:spAutoFit/>
          </a:bodyPr>
          <a:lstStyle/>
          <a:p>
            <a:pPr>
              <a:defRPr/>
            </a:pPr>
            <a:r>
              <a:rPr lang="en-US" sz="1050" baseline="30000" dirty="0"/>
              <a:t>1 </a:t>
            </a:r>
            <a:r>
              <a:rPr lang="en-US" sz="1050" dirty="0" smtClean="0">
                <a:latin typeface="+mj-lt"/>
              </a:rPr>
              <a:t>EPA </a:t>
            </a:r>
            <a:r>
              <a:rPr lang="en-US" sz="1050" dirty="0">
                <a:latin typeface="+mj-lt"/>
              </a:rPr>
              <a:t>“Mercury Containing Equipment”</a:t>
            </a:r>
          </a:p>
          <a:p>
            <a:pPr>
              <a:defRPr/>
            </a:pPr>
            <a:r>
              <a:rPr lang="en-US" sz="1050" baseline="30000" dirty="0" smtClean="0"/>
              <a:t>2 </a:t>
            </a:r>
            <a:r>
              <a:rPr lang="en-US" sz="1050" dirty="0" smtClean="0">
                <a:latin typeface="+mj-lt"/>
              </a:rPr>
              <a:t>EPA </a:t>
            </a:r>
            <a:r>
              <a:rPr lang="en-US" sz="1050" dirty="0">
                <a:latin typeface="+mj-lt"/>
              </a:rPr>
              <a:t>and </a:t>
            </a:r>
            <a:r>
              <a:rPr lang="en-US" sz="1050" dirty="0" err="1">
                <a:latin typeface="+mj-lt"/>
              </a:rPr>
              <a:t>Greenstar</a:t>
            </a:r>
            <a:r>
              <a:rPr lang="en-US" sz="1050" dirty="0">
                <a:latin typeface="+mj-lt"/>
              </a:rPr>
              <a:t> North America. “Reducing Emissions Across a Business”</a:t>
            </a:r>
          </a:p>
        </p:txBody>
      </p:sp>
      <p:sp>
        <p:nvSpPr>
          <p:cNvPr id="8" name="Right Arrow 7">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196</a:t>
            </a:fld>
            <a:endParaRPr lang="en-US"/>
          </a:p>
        </p:txBody>
      </p:sp>
    </p:spTree>
  </p:cSld>
  <p:clrMapOvr>
    <a:masterClrMapping/>
  </p:clrMapOvr>
  <p:transition spd="med">
    <p:fade thruBlk="1"/>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0"/>
            <a:ext cx="8229600" cy="1143000"/>
          </a:xfrm>
        </p:spPr>
        <p:txBody>
          <a:bodyPr>
            <a:normAutofit/>
          </a:bodyPr>
          <a:lstStyle/>
          <a:p>
            <a:r>
              <a:rPr lang="en-US" sz="4000" dirty="0" smtClean="0"/>
              <a:t>End-of-Life Management</a:t>
            </a:r>
          </a:p>
        </p:txBody>
      </p:sp>
      <p:graphicFrame>
        <p:nvGraphicFramePr>
          <p:cNvPr id="6" name="Content Placeholder 5"/>
          <p:cNvGraphicFramePr>
            <a:graphicFrameLocks noGrp="1"/>
          </p:cNvGraphicFramePr>
          <p:nvPr>
            <p:ph idx="1"/>
          </p:nvPr>
        </p:nvGraphicFramePr>
        <p:xfrm>
          <a:off x="457200" y="10668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6248400"/>
            <a:ext cx="3462807" cy="415498"/>
          </a:xfrm>
          <a:prstGeom prst="rect">
            <a:avLst/>
          </a:prstGeom>
          <a:noFill/>
        </p:spPr>
        <p:txBody>
          <a:bodyPr wrap="none">
            <a:spAutoFit/>
          </a:bodyPr>
          <a:lstStyle/>
          <a:p>
            <a:pPr>
              <a:defRPr/>
            </a:pPr>
            <a:r>
              <a:rPr lang="en-US" sz="1050" baseline="30000" dirty="0"/>
              <a:t>1 </a:t>
            </a:r>
            <a:r>
              <a:rPr lang="en-US" sz="1050" dirty="0" smtClean="0">
                <a:latin typeface="+mj-lt"/>
              </a:rPr>
              <a:t>Sun </a:t>
            </a:r>
            <a:r>
              <a:rPr lang="en-US" sz="1050" dirty="0">
                <a:latin typeface="+mj-lt"/>
              </a:rPr>
              <a:t>Chips. “Compostable bag” and “Compost 101”</a:t>
            </a:r>
          </a:p>
          <a:p>
            <a:pPr>
              <a:defRPr/>
            </a:pPr>
            <a:r>
              <a:rPr lang="en-US" sz="1050" baseline="30000" dirty="0" smtClean="0"/>
              <a:t>3 </a:t>
            </a:r>
            <a:r>
              <a:rPr lang="en-US" sz="1050" dirty="0" smtClean="0">
                <a:latin typeface="+mj-lt"/>
              </a:rPr>
              <a:t>EPA</a:t>
            </a:r>
            <a:r>
              <a:rPr lang="en-US" sz="1050" dirty="0">
                <a:latin typeface="+mj-lt"/>
              </a:rPr>
              <a:t>. “Kodak and WasteWi$e: Beyond Recycling”</a:t>
            </a:r>
          </a:p>
        </p:txBody>
      </p:sp>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197</a:t>
            </a:fld>
            <a:endParaRPr lang="en-US"/>
          </a:p>
        </p:txBody>
      </p:sp>
    </p:spTree>
  </p:cSld>
  <p:clrMapOvr>
    <a:masterClrMapping/>
  </p:clrMapOvr>
  <p:transition spd="med">
    <p:fade thruBlk="1"/>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152400"/>
            <a:ext cx="7086600" cy="792163"/>
          </a:xfrm>
        </p:spPr>
        <p:txBody>
          <a:bodyPr>
            <a:noAutofit/>
          </a:bodyPr>
          <a:lstStyle/>
          <a:p>
            <a:r>
              <a:rPr lang="en-US" sz="4000" dirty="0" smtClean="0"/>
              <a:t>Product End-of-Life Checklist</a:t>
            </a:r>
          </a:p>
        </p:txBody>
      </p:sp>
      <p:sp>
        <p:nvSpPr>
          <p:cNvPr id="12291" name="Content Placeholder 2"/>
          <p:cNvSpPr>
            <a:spLocks noGrp="1"/>
          </p:cNvSpPr>
          <p:nvPr>
            <p:ph idx="1"/>
          </p:nvPr>
        </p:nvSpPr>
        <p:spPr>
          <a:xfrm>
            <a:off x="457200" y="1295400"/>
            <a:ext cx="8229600" cy="5105400"/>
          </a:xfrm>
        </p:spPr>
        <p:txBody>
          <a:bodyPr rtlCol="0">
            <a:noAutofit/>
          </a:bodyPr>
          <a:lstStyle/>
          <a:p>
            <a:pPr fontAlgn="auto">
              <a:spcAft>
                <a:spcPts val="600"/>
              </a:spcAft>
              <a:buFont typeface="Wingdings" pitchFamily="2" charset="2"/>
              <a:buChar char="ü"/>
              <a:defRPr/>
            </a:pPr>
            <a:r>
              <a:rPr lang="en-US" sz="1800" b="1" dirty="0" smtClean="0"/>
              <a:t>Consider </a:t>
            </a:r>
            <a:r>
              <a:rPr lang="en-US" sz="1800" dirty="0" smtClean="0"/>
              <a:t>whether end-of-life impacts are a priority issue for your company or facility</a:t>
            </a:r>
          </a:p>
          <a:p>
            <a:pPr fontAlgn="auto">
              <a:spcAft>
                <a:spcPts val="600"/>
              </a:spcAft>
              <a:buFont typeface="Wingdings" pitchFamily="2" charset="2"/>
              <a:buChar char="ü"/>
              <a:defRPr/>
            </a:pPr>
            <a:r>
              <a:rPr lang="en-US" sz="1800" b="1" dirty="0" smtClean="0"/>
              <a:t>Check</a:t>
            </a:r>
            <a:r>
              <a:rPr lang="en-US" sz="1800" dirty="0" smtClean="0"/>
              <a:t> to see if your product is within federal, state and local end of life regulations or if it is affected by international regulations. </a:t>
            </a:r>
          </a:p>
          <a:p>
            <a:pPr lvl="1" fontAlgn="auto">
              <a:spcAft>
                <a:spcPts val="600"/>
              </a:spcAft>
              <a:buFont typeface="Wingdings" pitchFamily="2" charset="2"/>
              <a:buChar char="ü"/>
              <a:defRPr/>
            </a:pPr>
            <a:r>
              <a:rPr lang="en-US" sz="1400" dirty="0" smtClean="0"/>
              <a:t>Hazardous materials clean up. </a:t>
            </a:r>
          </a:p>
          <a:p>
            <a:pPr lvl="1" fontAlgn="auto">
              <a:spcAft>
                <a:spcPts val="600"/>
              </a:spcAft>
              <a:buFont typeface="Wingdings" pitchFamily="2" charset="2"/>
              <a:buChar char="ü"/>
              <a:defRPr/>
            </a:pPr>
            <a:r>
              <a:rPr lang="en-US" sz="1400" dirty="0" smtClean="0"/>
              <a:t>Some states might have stricter regulations or require companies to be responsible for the end of life clean up</a:t>
            </a:r>
          </a:p>
          <a:p>
            <a:pPr fontAlgn="auto">
              <a:spcAft>
                <a:spcPts val="600"/>
              </a:spcAft>
              <a:buFont typeface="Wingdings" pitchFamily="2" charset="2"/>
              <a:buChar char="ü"/>
              <a:defRPr/>
            </a:pPr>
            <a:r>
              <a:rPr lang="en-US" sz="1800" b="1" dirty="0" smtClean="0"/>
              <a:t>Decide</a:t>
            </a:r>
            <a:r>
              <a:rPr lang="en-US" sz="1800" dirty="0" smtClean="0"/>
              <a:t> which approach would be best for your company</a:t>
            </a:r>
          </a:p>
          <a:p>
            <a:pPr lvl="1" fontAlgn="auto">
              <a:spcAft>
                <a:spcPts val="600"/>
              </a:spcAft>
              <a:buFont typeface="Wingdings" pitchFamily="2" charset="2"/>
              <a:buChar char="ü"/>
              <a:defRPr/>
            </a:pPr>
            <a:r>
              <a:rPr lang="en-US" sz="1400" dirty="0" smtClean="0"/>
              <a:t>Reuse, remanufacture, recycle, or disposal </a:t>
            </a:r>
          </a:p>
          <a:p>
            <a:pPr lvl="1" fontAlgn="auto">
              <a:spcAft>
                <a:spcPts val="600"/>
              </a:spcAft>
              <a:buFont typeface="Wingdings" pitchFamily="2" charset="2"/>
              <a:buChar char="ü"/>
              <a:defRPr/>
            </a:pPr>
            <a:r>
              <a:rPr lang="en-US" sz="1400" dirty="0" smtClean="0"/>
              <a:t>Different materials require different end of life options. Some have to be considered waste because of their composition or hazardous nature. </a:t>
            </a:r>
          </a:p>
          <a:p>
            <a:pPr lvl="1" fontAlgn="auto">
              <a:spcAft>
                <a:spcPts val="600"/>
              </a:spcAft>
              <a:buFont typeface="Wingdings" pitchFamily="2" charset="2"/>
              <a:buChar char="ü"/>
              <a:defRPr/>
            </a:pPr>
            <a:r>
              <a:rPr lang="en-US" sz="1400" dirty="0" smtClean="0"/>
              <a:t>Consider take back programs and reverse supply chain issues</a:t>
            </a:r>
          </a:p>
          <a:p>
            <a:pPr lvl="1" fontAlgn="auto">
              <a:spcAft>
                <a:spcPts val="600"/>
              </a:spcAft>
              <a:buFont typeface="Wingdings" pitchFamily="2" charset="2"/>
              <a:buChar char="ü"/>
              <a:defRPr/>
            </a:pPr>
            <a:r>
              <a:rPr lang="en-US" sz="1400" dirty="0" smtClean="0"/>
              <a:t>Are your products really recyclable?</a:t>
            </a:r>
          </a:p>
        </p:txBody>
      </p:sp>
      <p:pic>
        <p:nvPicPr>
          <p:cNvPr id="14340" name="Picture 1" descr="C:\Documents and Settings\Morgan Barr\Local Settings\Temporary Internet Files\Content.IE5\0KUJTW0W\MCj04315850000[1].png"/>
          <p:cNvPicPr>
            <a:picLocks noChangeAspect="1" noChangeArrowheads="1"/>
          </p:cNvPicPr>
          <p:nvPr/>
        </p:nvPicPr>
        <p:blipFill>
          <a:blip r:embed="rId3" cstate="print"/>
          <a:srcRect/>
          <a:stretch>
            <a:fillRect/>
          </a:stretch>
        </p:blipFill>
        <p:spPr bwMode="auto">
          <a:xfrm>
            <a:off x="7848600" y="76200"/>
            <a:ext cx="1066800" cy="1066800"/>
          </a:xfrm>
          <a:prstGeom prst="rect">
            <a:avLst/>
          </a:prstGeom>
          <a:noFill/>
          <a:ln w="9525">
            <a:noFill/>
            <a:miter lim="800000"/>
            <a:headEnd/>
            <a:tailEnd/>
          </a:ln>
        </p:spPr>
      </p:pic>
      <p:sp>
        <p:nvSpPr>
          <p:cNvPr id="5" name="Right Arrow 4">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198</a:t>
            </a:fld>
            <a:endParaRPr lang="en-US"/>
          </a:p>
        </p:txBody>
      </p:sp>
    </p:spTree>
  </p:cSld>
  <p:clrMapOvr>
    <a:masterClrMapping/>
  </p:clrMapOvr>
  <p:transition spd="med">
    <p:fade thruBlk="1"/>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229600" cy="1143000"/>
          </a:xfrm>
        </p:spPr>
        <p:txBody>
          <a:bodyPr/>
          <a:lstStyle/>
          <a:p>
            <a:r>
              <a:rPr lang="en-US" smtClean="0"/>
              <a:t>Where to Go for Help</a:t>
            </a:r>
          </a:p>
        </p:txBody>
      </p:sp>
      <p:sp>
        <p:nvSpPr>
          <p:cNvPr id="15363" name="Content Placeholder 2"/>
          <p:cNvSpPr>
            <a:spLocks noGrp="1"/>
          </p:cNvSpPr>
          <p:nvPr>
            <p:ph idx="1"/>
          </p:nvPr>
        </p:nvSpPr>
        <p:spPr>
          <a:xfrm>
            <a:off x="533400" y="1295400"/>
            <a:ext cx="8153400" cy="3505200"/>
          </a:xfrm>
        </p:spPr>
        <p:txBody>
          <a:bodyPr rtlCol="0">
            <a:normAutofit fontScale="92500" lnSpcReduction="20000"/>
          </a:bodyPr>
          <a:lstStyle/>
          <a:p>
            <a:pPr fontAlgn="auto">
              <a:spcAft>
                <a:spcPts val="1200"/>
              </a:spcAft>
              <a:buFont typeface="Arial" pitchFamily="34" charset="0"/>
              <a:buChar char="•"/>
              <a:defRPr/>
            </a:pPr>
            <a:r>
              <a:rPr lang="en-US" sz="2200" dirty="0" smtClean="0">
                <a:hlinkClick r:id="rId2"/>
              </a:rPr>
              <a:t>EPA’s Product Stewardship Website</a:t>
            </a:r>
            <a:r>
              <a:rPr lang="en-US" sz="2200" dirty="0" smtClean="0"/>
              <a:t> provides guidance on end-of-life issues.</a:t>
            </a:r>
          </a:p>
          <a:p>
            <a:pPr fontAlgn="auto">
              <a:spcAft>
                <a:spcPts val="1200"/>
              </a:spcAft>
              <a:buFont typeface="Arial" pitchFamily="34" charset="0"/>
              <a:buChar char="•"/>
              <a:defRPr/>
            </a:pPr>
            <a:r>
              <a:rPr lang="en-US" sz="2200" dirty="0" smtClean="0"/>
              <a:t>EPA’s </a:t>
            </a:r>
            <a:r>
              <a:rPr lang="en-US" sz="2200" dirty="0" smtClean="0">
                <a:hlinkClick r:id="rId3"/>
              </a:rPr>
              <a:t>Waste </a:t>
            </a:r>
            <a:r>
              <a:rPr lang="en-US" sz="2200" dirty="0" smtClean="0"/>
              <a:t>Website and Remanufacturing </a:t>
            </a:r>
            <a:r>
              <a:rPr lang="en-US" sz="2200" dirty="0" smtClean="0">
                <a:hlinkClick r:id="rId4"/>
              </a:rPr>
              <a:t>Guide</a:t>
            </a:r>
            <a:endParaRPr lang="en-US" sz="2200" dirty="0" smtClean="0"/>
          </a:p>
          <a:p>
            <a:pPr>
              <a:spcAft>
                <a:spcPts val="1200"/>
              </a:spcAft>
            </a:pPr>
            <a:r>
              <a:rPr lang="en-US" sz="2200" dirty="0" smtClean="0"/>
              <a:t>EPA’s </a:t>
            </a:r>
            <a:r>
              <a:rPr lang="en-US" sz="2200" dirty="0" smtClean="0">
                <a:hlinkClick r:id="rId5"/>
              </a:rPr>
              <a:t>Design for the Environment</a:t>
            </a:r>
            <a:r>
              <a:rPr lang="en-US" sz="2200" dirty="0" smtClean="0"/>
              <a:t> (</a:t>
            </a:r>
            <a:r>
              <a:rPr lang="en-US" sz="2200" dirty="0" err="1" smtClean="0"/>
              <a:t>DfE</a:t>
            </a:r>
            <a:r>
              <a:rPr lang="en-US" sz="2200" dirty="0" smtClean="0"/>
              <a:t>) program and product stewardship program</a:t>
            </a:r>
          </a:p>
          <a:p>
            <a:pPr>
              <a:spcAft>
                <a:spcPts val="1200"/>
              </a:spcAft>
            </a:pPr>
            <a:r>
              <a:rPr lang="en-US" sz="2200" dirty="0" smtClean="0"/>
              <a:t>EPA has a </a:t>
            </a:r>
            <a:r>
              <a:rPr lang="en-US" sz="2200" dirty="0" smtClean="0">
                <a:hlinkClick r:id="rId6"/>
              </a:rPr>
              <a:t>guide</a:t>
            </a:r>
            <a:r>
              <a:rPr lang="en-US" sz="2200" dirty="0" smtClean="0"/>
              <a:t> on greening your products</a:t>
            </a:r>
          </a:p>
          <a:p>
            <a:pPr>
              <a:spcAft>
                <a:spcPts val="1200"/>
              </a:spcAft>
            </a:pPr>
            <a:r>
              <a:rPr lang="en-US" sz="2200" dirty="0" smtClean="0"/>
              <a:t>Review UNEP </a:t>
            </a:r>
            <a:r>
              <a:rPr lang="en-US" sz="2200" dirty="0" smtClean="0">
                <a:hlinkClick r:id="rId7"/>
              </a:rPr>
              <a:t>site</a:t>
            </a:r>
            <a:r>
              <a:rPr lang="en-US" sz="2200" dirty="0" smtClean="0"/>
              <a:t> on sustainable design</a:t>
            </a:r>
          </a:p>
          <a:p>
            <a:pPr>
              <a:spcAft>
                <a:spcPts val="1200"/>
              </a:spcAft>
            </a:pPr>
            <a:r>
              <a:rPr lang="en-US" sz="2200" dirty="0" smtClean="0"/>
              <a:t>Check with your industry associations to see if they have guidance on end-of-life issues</a:t>
            </a:r>
          </a:p>
          <a:p>
            <a:pPr fontAlgn="auto">
              <a:spcAft>
                <a:spcPts val="1200"/>
              </a:spcAft>
              <a:buFont typeface="Arial" pitchFamily="34" charset="0"/>
              <a:buChar char="•"/>
              <a:defRPr/>
            </a:pPr>
            <a:endParaRPr lang="en-US" sz="2200" dirty="0" smtClean="0"/>
          </a:p>
          <a:p>
            <a:pPr fontAlgn="auto">
              <a:spcAft>
                <a:spcPts val="1200"/>
              </a:spcAft>
              <a:buFont typeface="Arial" pitchFamily="34" charset="0"/>
              <a:buChar char="•"/>
              <a:defRPr/>
            </a:pPr>
            <a:endParaRPr lang="en-US" sz="2200" dirty="0" smtClean="0"/>
          </a:p>
        </p:txBody>
      </p:sp>
      <p:graphicFrame>
        <p:nvGraphicFramePr>
          <p:cNvPr id="6" name="Diagram 5"/>
          <p:cNvGraphicFramePr/>
          <p:nvPr/>
        </p:nvGraphicFramePr>
        <p:xfrm>
          <a:off x="533400" y="4876800"/>
          <a:ext cx="365760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365" name="Picture 2" descr="C:\Users\Morgan\AppData\Local\Microsoft\Windows\Temporary Internet Files\Content.IE5\P8TQ053Y\MC900432556[1].png"/>
          <p:cNvPicPr>
            <a:picLocks noChangeAspect="1" noChangeArrowheads="1"/>
          </p:cNvPicPr>
          <p:nvPr/>
        </p:nvPicPr>
        <p:blipFill>
          <a:blip r:embed="rId13" cstate="print"/>
          <a:srcRect/>
          <a:stretch>
            <a:fillRect/>
          </a:stretch>
        </p:blipFill>
        <p:spPr bwMode="auto">
          <a:xfrm>
            <a:off x="7315200" y="76200"/>
            <a:ext cx="1143000" cy="1143000"/>
          </a:xfrm>
          <a:prstGeom prst="rect">
            <a:avLst/>
          </a:prstGeom>
          <a:noFill/>
          <a:ln w="9525">
            <a:noFill/>
            <a:miter lim="800000"/>
            <a:headEnd/>
            <a:tailEnd/>
          </a:ln>
        </p:spPr>
      </p:pic>
      <p:sp>
        <p:nvSpPr>
          <p:cNvPr id="7" name="Right Arrow 6">
            <a:hlinkClick r:id="rId14"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lIns="91439" tIns="45719" rIns="91439" bIns="45719" rtlCol="0" anchor="ctr"/>
          <a:lstStyle/>
          <a:p>
            <a:pPr algn="ctr"/>
            <a:endParaRPr lang="en-US">
              <a:solidFill>
                <a:prstClr val="white"/>
              </a:solidFill>
            </a:endParaRPr>
          </a:p>
        </p:txBody>
      </p:sp>
      <p:pic>
        <p:nvPicPr>
          <p:cNvPr id="8" name="Picture 7" descr="House.png">
            <a:hlinkClick r:id="rId15" action="ppaction://hlinksldjump"/>
          </p:cNvPr>
          <p:cNvPicPr>
            <a:picLocks noChangeAspect="1"/>
          </p:cNvPicPr>
          <p:nvPr/>
        </p:nvPicPr>
        <p:blipFill>
          <a:blip r:embed="rId1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199</a:t>
            </a:fld>
            <a:endParaRPr lang="en-US"/>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Opportunities</a:t>
            </a:r>
            <a:endParaRPr lang="en-US" dirty="0"/>
          </a:p>
        </p:txBody>
      </p:sp>
      <p:sp>
        <p:nvSpPr>
          <p:cNvPr id="3" name="Content Placeholder 2"/>
          <p:cNvSpPr>
            <a:spLocks noGrp="1"/>
          </p:cNvSpPr>
          <p:nvPr>
            <p:ph idx="1"/>
          </p:nvPr>
        </p:nvSpPr>
        <p:spPr>
          <a:xfrm>
            <a:off x="457200" y="990600"/>
            <a:ext cx="6553200" cy="5135563"/>
          </a:xfrm>
        </p:spPr>
        <p:txBody>
          <a:bodyPr>
            <a:normAutofit fontScale="85000" lnSpcReduction="20000"/>
          </a:bodyPr>
          <a:lstStyle/>
          <a:p>
            <a:pPr>
              <a:spcAft>
                <a:spcPts val="1800"/>
              </a:spcAft>
            </a:pPr>
            <a:r>
              <a:rPr lang="en-US" dirty="0" smtClean="0"/>
              <a:t>Once you have an idea of where your company’s most important environmental impacts are, you will need to take a </a:t>
            </a:r>
            <a:r>
              <a:rPr lang="en-US" dirty="0" smtClean="0">
                <a:solidFill>
                  <a:schemeClr val="accent5"/>
                </a:solidFill>
              </a:rPr>
              <a:t>closer look at your operations and your product’s life cycle</a:t>
            </a:r>
            <a:r>
              <a:rPr lang="en-US" dirty="0" smtClean="0"/>
              <a:t>.</a:t>
            </a:r>
          </a:p>
          <a:p>
            <a:pPr>
              <a:spcAft>
                <a:spcPts val="1800"/>
              </a:spcAft>
            </a:pPr>
            <a:r>
              <a:rPr lang="en-US" dirty="0" smtClean="0"/>
              <a:t>This will help you </a:t>
            </a:r>
            <a:r>
              <a:rPr lang="en-US" dirty="0" smtClean="0">
                <a:solidFill>
                  <a:schemeClr val="accent5"/>
                </a:solidFill>
              </a:rPr>
              <a:t>identify possible projects</a:t>
            </a:r>
            <a:r>
              <a:rPr lang="en-US" dirty="0" smtClean="0"/>
              <a:t> that will lower your impact and possibly help your company’s competitiveness.</a:t>
            </a:r>
          </a:p>
          <a:p>
            <a:pPr>
              <a:spcAft>
                <a:spcPts val="1800"/>
              </a:spcAft>
            </a:pPr>
            <a:r>
              <a:rPr lang="en-US" dirty="0" smtClean="0"/>
              <a:t>In this lesson, we will cover in greater detail, </a:t>
            </a:r>
            <a:r>
              <a:rPr lang="en-US" dirty="0" smtClean="0">
                <a:solidFill>
                  <a:schemeClr val="accent5"/>
                </a:solidFill>
              </a:rPr>
              <a:t>specific issues throughout your product’s life cycle</a:t>
            </a:r>
            <a:r>
              <a:rPr lang="en-US" dirty="0" smtClean="0"/>
              <a:t>.</a:t>
            </a:r>
          </a:p>
        </p:txBody>
      </p:sp>
      <p:pic>
        <p:nvPicPr>
          <p:cNvPr id="1026" name="Picture 2" descr="C:\Documents and Settings\Morgan Barr\Local Settings\Temporary Internet Files\Content.IE5\XH01C8GK\MC900198799[1].wmf"/>
          <p:cNvPicPr>
            <a:picLocks noChangeAspect="1" noChangeArrowheads="1"/>
          </p:cNvPicPr>
          <p:nvPr/>
        </p:nvPicPr>
        <p:blipFill>
          <a:blip r:embed="rId2" cstate="print"/>
          <a:srcRect/>
          <a:stretch>
            <a:fillRect/>
          </a:stretch>
        </p:blipFill>
        <p:spPr bwMode="auto">
          <a:xfrm>
            <a:off x="7391400" y="304800"/>
            <a:ext cx="1400269" cy="2218099"/>
          </a:xfrm>
          <a:prstGeom prst="rect">
            <a:avLst/>
          </a:prstGeom>
          <a:noFill/>
        </p:spPr>
      </p:pic>
      <p:sp>
        <p:nvSpPr>
          <p:cNvPr id="5" name="Right Arrow 4">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2</a:t>
            </a:fld>
            <a:endParaRPr lang="en-US"/>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Best Practices for Effective Environmental Communication</a:t>
            </a:r>
            <a:r>
              <a:rPr lang="en-US" sz="3600" baseline="30000" dirty="0" smtClean="0"/>
              <a:t>2</a:t>
            </a:r>
            <a:endParaRPr lang="en-US" sz="3600" dirty="0"/>
          </a:p>
        </p:txBody>
      </p:sp>
      <p:sp>
        <p:nvSpPr>
          <p:cNvPr id="3" name="Content Placeholder 2"/>
          <p:cNvSpPr>
            <a:spLocks noGrp="1"/>
          </p:cNvSpPr>
          <p:nvPr>
            <p:ph idx="1"/>
          </p:nvPr>
        </p:nvSpPr>
        <p:spPr>
          <a:xfrm>
            <a:off x="533400" y="5715000"/>
            <a:ext cx="8001000" cy="533400"/>
          </a:xfrm>
        </p:spPr>
        <p:txBody>
          <a:bodyPr>
            <a:normAutofit fontScale="55000" lnSpcReduction="20000"/>
          </a:bodyPr>
          <a:lstStyle/>
          <a:p>
            <a:r>
              <a:rPr lang="en-US" dirty="0" smtClean="0">
                <a:hlinkClick r:id="rId2"/>
              </a:rPr>
              <a:t>This</a:t>
            </a:r>
            <a:r>
              <a:rPr lang="en-US" dirty="0" smtClean="0"/>
              <a:t> guide from BSR includes checklists and other guidance to help you make sure you’re not </a:t>
            </a:r>
            <a:r>
              <a:rPr lang="en-US" dirty="0" err="1" smtClean="0"/>
              <a:t>greenwashing</a:t>
            </a:r>
            <a:r>
              <a:rPr lang="en-US" dirty="0" smtClean="0"/>
              <a:t>.</a:t>
            </a:r>
          </a:p>
          <a:p>
            <a:pPr>
              <a:buNone/>
            </a:pPr>
            <a:endParaRPr lang="en-US" b="1" dirty="0"/>
          </a:p>
        </p:txBody>
      </p:sp>
      <p:graphicFrame>
        <p:nvGraphicFramePr>
          <p:cNvPr id="4" name="Diagram 3"/>
          <p:cNvGraphicFramePr/>
          <p:nvPr/>
        </p:nvGraphicFramePr>
        <p:xfrm>
          <a:off x="609600" y="10668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6400800"/>
            <a:ext cx="8610600" cy="400110"/>
          </a:xfrm>
          <a:prstGeom prst="rect">
            <a:avLst/>
          </a:prstGeom>
          <a:noFill/>
        </p:spPr>
        <p:txBody>
          <a:bodyPr wrap="square" rtlCol="0">
            <a:spAutoFit/>
          </a:bodyPr>
          <a:lstStyle/>
          <a:p>
            <a:r>
              <a:rPr lang="en-US" sz="1000" baseline="30000" dirty="0" smtClean="0"/>
              <a:t>1  </a:t>
            </a:r>
            <a:r>
              <a:rPr lang="en-US" sz="1000" dirty="0" err="1" smtClean="0"/>
              <a:t>Rina</a:t>
            </a:r>
            <a:r>
              <a:rPr lang="en-US" sz="1000" dirty="0" smtClean="0"/>
              <a:t> </a:t>
            </a:r>
            <a:r>
              <a:rPr lang="en-US" sz="1000" dirty="0" err="1" smtClean="0"/>
              <a:t>Horiuchi</a:t>
            </a:r>
            <a:r>
              <a:rPr lang="en-US" sz="1000" dirty="0" smtClean="0"/>
              <a:t> and Ryan </a:t>
            </a:r>
            <a:r>
              <a:rPr lang="en-US" sz="1000" dirty="0" err="1" smtClean="0"/>
              <a:t>Schuchard</a:t>
            </a:r>
            <a:r>
              <a:rPr lang="en-US" sz="1000" dirty="0" smtClean="0"/>
              <a:t>. BSR. “Understanding and Preventing </a:t>
            </a:r>
            <a:r>
              <a:rPr lang="en-US" sz="1000" dirty="0" err="1" smtClean="0"/>
              <a:t>Greenwash</a:t>
            </a:r>
            <a:r>
              <a:rPr lang="en-US" sz="1000" dirty="0" smtClean="0"/>
              <a:t>: A Business Guide”</a:t>
            </a:r>
          </a:p>
          <a:p>
            <a:r>
              <a:rPr lang="en-US" sz="1000" baseline="30000" dirty="0" smtClean="0"/>
              <a:t>2  </a:t>
            </a:r>
            <a:r>
              <a:rPr lang="en-US" sz="1000" dirty="0" smtClean="0"/>
              <a:t>Business for Social Responsibility  “Eco-promising: Communicating the Environmental Credentials of your Products and Services.”  </a:t>
            </a:r>
            <a:endParaRPr lang="en-US" sz="1000" baseline="30000" dirty="0"/>
          </a:p>
        </p:txBody>
      </p:sp>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20</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graphicEl>
                                              <a:dgm id="{FA95085C-293C-4FCD-8527-8E1E65A1930F}"/>
                                            </p:graphicEl>
                                          </p:spTgt>
                                        </p:tgtEl>
                                        <p:attrNameLst>
                                          <p:attrName>style.visibility</p:attrName>
                                        </p:attrNameLst>
                                      </p:cBhvr>
                                      <p:to>
                                        <p:strVal val="visible"/>
                                      </p:to>
                                    </p:set>
                                    <p:animEffect transition="in" filter="fade">
                                      <p:cBhvr>
                                        <p:cTn id="7" dur="1000"/>
                                        <p:tgtEl>
                                          <p:spTgt spid="4">
                                            <p:graphicEl>
                                              <a:dgm id="{FA95085C-293C-4FCD-8527-8E1E65A193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4">
                                            <p:graphicEl>
                                              <a:dgm id="{D1225A76-17AA-4866-A9F6-744CAC02E351}"/>
                                            </p:graphicEl>
                                          </p:spTgt>
                                        </p:tgtEl>
                                        <p:attrNameLst>
                                          <p:attrName>style.visibility</p:attrName>
                                        </p:attrNameLst>
                                      </p:cBhvr>
                                      <p:to>
                                        <p:strVal val="visible"/>
                                      </p:to>
                                    </p:set>
                                    <p:animEffect transition="in" filter="fade">
                                      <p:cBhvr>
                                        <p:cTn id="12" dur="1000"/>
                                        <p:tgtEl>
                                          <p:spTgt spid="4">
                                            <p:graphicEl>
                                              <a:dgm id="{D1225A76-17AA-4866-A9F6-744CAC02E35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4">
                                            <p:graphicEl>
                                              <a:dgm id="{50320B57-451A-47C4-B772-B13A297278B2}"/>
                                            </p:graphicEl>
                                          </p:spTgt>
                                        </p:tgtEl>
                                        <p:attrNameLst>
                                          <p:attrName>style.visibility</p:attrName>
                                        </p:attrNameLst>
                                      </p:cBhvr>
                                      <p:to>
                                        <p:strVal val="visible"/>
                                      </p:to>
                                    </p:set>
                                    <p:animEffect transition="in" filter="fade">
                                      <p:cBhvr>
                                        <p:cTn id="17" dur="1000"/>
                                        <p:tgtEl>
                                          <p:spTgt spid="4">
                                            <p:graphicEl>
                                              <a:dgm id="{50320B57-451A-47C4-B772-B13A297278B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4">
                                            <p:graphicEl>
                                              <a:dgm id="{CF044D53-16EC-4502-93A6-1D53324FBAD3}"/>
                                            </p:graphicEl>
                                          </p:spTgt>
                                        </p:tgtEl>
                                        <p:attrNameLst>
                                          <p:attrName>style.visibility</p:attrName>
                                        </p:attrNameLst>
                                      </p:cBhvr>
                                      <p:to>
                                        <p:strVal val="visible"/>
                                      </p:to>
                                    </p:set>
                                    <p:animEffect transition="in" filter="fade">
                                      <p:cBhvr>
                                        <p:cTn id="22" dur="1000"/>
                                        <p:tgtEl>
                                          <p:spTgt spid="4">
                                            <p:graphicEl>
                                              <a:dgm id="{CF044D53-16EC-4502-93A6-1D53324FBAD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4">
                                            <p:graphicEl>
                                              <a:dgm id="{CCAA873C-2777-4C92-8D76-6DF2845B5E03}"/>
                                            </p:graphicEl>
                                          </p:spTgt>
                                        </p:tgtEl>
                                        <p:attrNameLst>
                                          <p:attrName>style.visibility</p:attrName>
                                        </p:attrNameLst>
                                      </p:cBhvr>
                                      <p:to>
                                        <p:strVal val="visible"/>
                                      </p:to>
                                    </p:set>
                                    <p:animEffect transition="in" filter="fade">
                                      <p:cBhvr>
                                        <p:cTn id="27" dur="1000"/>
                                        <p:tgtEl>
                                          <p:spTgt spid="4">
                                            <p:graphicEl>
                                              <a:dgm id="{CCAA873C-2777-4C92-8D76-6DF2845B5E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4">
                                            <p:graphicEl>
                                              <a:dgm id="{3EB4DEBB-1CA8-4484-8151-78C7C1858B2C}"/>
                                            </p:graphicEl>
                                          </p:spTgt>
                                        </p:tgtEl>
                                        <p:attrNameLst>
                                          <p:attrName>style.visibility</p:attrName>
                                        </p:attrNameLst>
                                      </p:cBhvr>
                                      <p:to>
                                        <p:strVal val="visible"/>
                                      </p:to>
                                    </p:set>
                                    <p:animEffect transition="in" filter="fade">
                                      <p:cBhvr>
                                        <p:cTn id="32" dur="1000"/>
                                        <p:tgtEl>
                                          <p:spTgt spid="4">
                                            <p:graphicEl>
                                              <a:dgm id="{3EB4DEBB-1CA8-4484-8151-78C7C1858B2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
                                  </p:stCondLst>
                                  <p:childTnLst>
                                    <p:set>
                                      <p:cBhvr>
                                        <p:cTn id="36" dur="1" fill="hold">
                                          <p:stCondLst>
                                            <p:cond delay="0"/>
                                          </p:stCondLst>
                                        </p:cTn>
                                        <p:tgtEl>
                                          <p:spTgt spid="4">
                                            <p:graphicEl>
                                              <a:dgm id="{A736A4FA-9A74-4D2B-A0F3-744884F60E86}"/>
                                            </p:graphicEl>
                                          </p:spTgt>
                                        </p:tgtEl>
                                        <p:attrNameLst>
                                          <p:attrName>style.visibility</p:attrName>
                                        </p:attrNameLst>
                                      </p:cBhvr>
                                      <p:to>
                                        <p:strVal val="visible"/>
                                      </p:to>
                                    </p:set>
                                    <p:animEffect transition="in" filter="fade">
                                      <p:cBhvr>
                                        <p:cTn id="37" dur="1000"/>
                                        <p:tgtEl>
                                          <p:spTgt spid="4">
                                            <p:graphicEl>
                                              <a:dgm id="{A736A4FA-9A74-4D2B-A0F3-744884F60E8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1000"/>
                                  </p:stCondLst>
                                  <p:childTnLst>
                                    <p:set>
                                      <p:cBhvr>
                                        <p:cTn id="41" dur="1" fill="hold">
                                          <p:stCondLst>
                                            <p:cond delay="0"/>
                                          </p:stCondLst>
                                        </p:cTn>
                                        <p:tgtEl>
                                          <p:spTgt spid="4">
                                            <p:graphicEl>
                                              <a:dgm id="{2BA91A1C-5A49-421C-BB8E-FFE350AA7953}"/>
                                            </p:graphicEl>
                                          </p:spTgt>
                                        </p:tgtEl>
                                        <p:attrNameLst>
                                          <p:attrName>style.visibility</p:attrName>
                                        </p:attrNameLst>
                                      </p:cBhvr>
                                      <p:to>
                                        <p:strVal val="visible"/>
                                      </p:to>
                                    </p:set>
                                    <p:animEffect transition="in" filter="fade">
                                      <p:cBhvr>
                                        <p:cTn id="42" dur="1000"/>
                                        <p:tgtEl>
                                          <p:spTgt spid="4">
                                            <p:graphicEl>
                                              <a:dgm id="{2BA91A1C-5A49-421C-BB8E-FFE350AA79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610600" cy="1143000"/>
          </a:xfrm>
        </p:spPr>
        <p:txBody>
          <a:bodyPr/>
          <a:lstStyle/>
          <a:p>
            <a:pPr eaLnBrk="1" hangingPunct="1"/>
            <a:r>
              <a:rPr lang="en-US" smtClean="0">
                <a:latin typeface="Rockwell" pitchFamily="18" charset="0"/>
              </a:rPr>
              <a:t>Green Government Procurement</a:t>
            </a:r>
          </a:p>
        </p:txBody>
      </p:sp>
      <p:sp>
        <p:nvSpPr>
          <p:cNvPr id="6147" name="Content Placeholder 2"/>
          <p:cNvSpPr>
            <a:spLocks noGrp="1"/>
          </p:cNvSpPr>
          <p:nvPr>
            <p:ph idx="1"/>
          </p:nvPr>
        </p:nvSpPr>
        <p:spPr>
          <a:xfrm>
            <a:off x="457200" y="1219200"/>
            <a:ext cx="6629400" cy="4830763"/>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latin typeface="Rockwell" pitchFamily="18" charset="0"/>
              </a:rPr>
              <a:t>You may want to sell your greener product in the government marketplace. </a:t>
            </a:r>
          </a:p>
          <a:p>
            <a:pPr eaLnBrk="1" fontAlgn="auto" hangingPunct="1">
              <a:spcAft>
                <a:spcPts val="0"/>
              </a:spcAft>
              <a:buFont typeface="Arial" pitchFamily="34" charset="0"/>
              <a:buChar char="•"/>
              <a:defRPr/>
            </a:pPr>
            <a:endParaRPr lang="en-US" dirty="0" smtClean="0">
              <a:latin typeface="Rockwell" pitchFamily="18" charset="0"/>
            </a:endParaRPr>
          </a:p>
          <a:p>
            <a:pPr eaLnBrk="1" fontAlgn="auto" hangingPunct="1">
              <a:spcAft>
                <a:spcPts val="0"/>
              </a:spcAft>
              <a:buFont typeface="Arial" pitchFamily="34" charset="0"/>
              <a:buChar char="•"/>
              <a:defRPr/>
            </a:pPr>
            <a:r>
              <a:rPr lang="en-US" dirty="0" smtClean="0">
                <a:latin typeface="Rockwell" pitchFamily="18" charset="0"/>
              </a:rPr>
              <a:t>U.S. federal, state and local government expenditures total close to </a:t>
            </a:r>
            <a:r>
              <a:rPr lang="en-US" dirty="0" smtClean="0">
                <a:solidFill>
                  <a:schemeClr val="accent5"/>
                </a:solidFill>
                <a:latin typeface="Rockwell" pitchFamily="18" charset="0"/>
              </a:rPr>
              <a:t>$1 trillion annually</a:t>
            </a:r>
            <a:r>
              <a:rPr lang="en-US" dirty="0" smtClean="0">
                <a:latin typeface="Rockwell" pitchFamily="18" charset="0"/>
              </a:rPr>
              <a:t>. Government agencies often use this considerable </a:t>
            </a:r>
            <a:r>
              <a:rPr lang="en-US" dirty="0" smtClean="0">
                <a:solidFill>
                  <a:schemeClr val="accent5"/>
                </a:solidFill>
                <a:latin typeface="Rockwell" pitchFamily="18" charset="0"/>
              </a:rPr>
              <a:t>buying power to drive the market for green goods and services</a:t>
            </a:r>
            <a:r>
              <a:rPr lang="en-US" dirty="0" smtClean="0">
                <a:latin typeface="Rockwell" pitchFamily="18" charset="0"/>
              </a:rPr>
              <a:t>.</a:t>
            </a:r>
            <a:r>
              <a:rPr lang="en-US" baseline="30000" dirty="0" smtClean="0">
                <a:latin typeface="Rockwell" pitchFamily="18" charset="0"/>
              </a:rPr>
              <a:t>1</a:t>
            </a:r>
          </a:p>
          <a:p>
            <a:pPr eaLnBrk="1" fontAlgn="auto" hangingPunct="1">
              <a:spcAft>
                <a:spcPts val="0"/>
              </a:spcAft>
              <a:buFont typeface="Arial" pitchFamily="34" charset="0"/>
              <a:buChar char="•"/>
              <a:defRPr/>
            </a:pPr>
            <a:endParaRPr lang="en-US" dirty="0" smtClean="0">
              <a:latin typeface="Rockwell" pitchFamily="18" charset="0"/>
            </a:endParaRPr>
          </a:p>
          <a:p>
            <a:pPr eaLnBrk="1" fontAlgn="auto" hangingPunct="1">
              <a:spcAft>
                <a:spcPts val="0"/>
              </a:spcAft>
              <a:buFont typeface="Arial" pitchFamily="34" charset="0"/>
              <a:buChar char="•"/>
              <a:defRPr/>
            </a:pPr>
            <a:r>
              <a:rPr lang="en-US" dirty="0" smtClean="0">
                <a:latin typeface="Rockwell" pitchFamily="18" charset="0"/>
              </a:rPr>
              <a:t>The U.S.  implemented a </a:t>
            </a:r>
            <a:r>
              <a:rPr lang="en-US" b="1" dirty="0" smtClean="0">
                <a:solidFill>
                  <a:schemeClr val="accent5"/>
                </a:solidFill>
                <a:latin typeface="Rockwell" pitchFamily="18" charset="0"/>
              </a:rPr>
              <a:t>federal green government procurement policy</a:t>
            </a:r>
            <a:r>
              <a:rPr lang="en-US" dirty="0" smtClean="0">
                <a:latin typeface="Rockwell" pitchFamily="18" charset="0"/>
              </a:rPr>
              <a:t> in 1993 via Executive Order. Since then, other </a:t>
            </a:r>
            <a:r>
              <a:rPr lang="en-US" dirty="0" smtClean="0">
                <a:latin typeface="Rockwell" pitchFamily="18" charset="0"/>
                <a:hlinkClick r:id="rId3"/>
              </a:rPr>
              <a:t>Executive Orders</a:t>
            </a:r>
            <a:r>
              <a:rPr lang="en-US" dirty="0" smtClean="0">
                <a:latin typeface="Rockwell" pitchFamily="18" charset="0"/>
              </a:rPr>
              <a:t> have built on this policy, giving preference to products and services that help the federal government reduce its environmental footprint and setting environmental performance goals for federal agencies.</a:t>
            </a:r>
            <a:r>
              <a:rPr lang="en-US" baseline="30000" dirty="0" smtClean="0">
                <a:latin typeface="Rockwell" pitchFamily="18" charset="0"/>
              </a:rPr>
              <a:t>2</a:t>
            </a:r>
            <a:r>
              <a:rPr lang="en-US" dirty="0" smtClean="0">
                <a:latin typeface="Rockwell" pitchFamily="18" charset="0"/>
              </a:rPr>
              <a:t>  </a:t>
            </a:r>
          </a:p>
        </p:txBody>
      </p:sp>
      <p:pic>
        <p:nvPicPr>
          <p:cNvPr id="6148" name="Picture 11" descr="C:\Documents and Settings\Emily Conner\Local Settings\Temporary Internet Files\Content.IE5\YCHAW8CN\MC900213169[1].wmf"/>
          <p:cNvPicPr>
            <a:picLocks noChangeAspect="1" noChangeArrowheads="1"/>
          </p:cNvPicPr>
          <p:nvPr/>
        </p:nvPicPr>
        <p:blipFill>
          <a:blip r:embed="rId4" cstate="print"/>
          <a:srcRect/>
          <a:stretch>
            <a:fillRect/>
          </a:stretch>
        </p:blipFill>
        <p:spPr bwMode="auto">
          <a:xfrm>
            <a:off x="7315200" y="1143000"/>
            <a:ext cx="1392238" cy="1308100"/>
          </a:xfrm>
          <a:prstGeom prst="rect">
            <a:avLst/>
          </a:prstGeom>
          <a:noFill/>
          <a:ln w="9525">
            <a:noFill/>
            <a:miter lim="800000"/>
            <a:headEnd/>
            <a:tailEnd/>
          </a:ln>
        </p:spPr>
      </p:pic>
      <p:sp>
        <p:nvSpPr>
          <p:cNvPr id="6149" name="TextBox 4"/>
          <p:cNvSpPr txBox="1">
            <a:spLocks noChangeArrowheads="1"/>
          </p:cNvSpPr>
          <p:nvPr/>
        </p:nvSpPr>
        <p:spPr bwMode="auto">
          <a:xfrm>
            <a:off x="152400" y="6324600"/>
            <a:ext cx="5818188" cy="400050"/>
          </a:xfrm>
          <a:prstGeom prst="rect">
            <a:avLst/>
          </a:prstGeom>
          <a:noFill/>
          <a:ln w="9525">
            <a:noFill/>
            <a:miter lim="800000"/>
            <a:headEnd/>
            <a:tailEnd/>
          </a:ln>
        </p:spPr>
        <p:txBody>
          <a:bodyPr wrap="none">
            <a:spAutoFit/>
          </a:bodyPr>
          <a:lstStyle/>
          <a:p>
            <a:r>
              <a:rPr lang="en-US" sz="1000" baseline="30000">
                <a:latin typeface="Rockwell" pitchFamily="18" charset="0"/>
              </a:rPr>
              <a:t>1 </a:t>
            </a:r>
            <a:r>
              <a:rPr lang="en-US" sz="1000">
                <a:latin typeface="Rockwell" pitchFamily="18" charset="0"/>
              </a:rPr>
              <a:t>Bloomberg New Energy Finance, “Crossing the Valley of Death”</a:t>
            </a:r>
            <a:endParaRPr lang="en-US" sz="1000" baseline="30000">
              <a:latin typeface="Rockwell" pitchFamily="18" charset="0"/>
            </a:endParaRPr>
          </a:p>
          <a:p>
            <a:r>
              <a:rPr lang="en-US" sz="1000" baseline="30000">
                <a:latin typeface="Rockwell" pitchFamily="18" charset="0"/>
              </a:rPr>
              <a:t>2</a:t>
            </a:r>
            <a:r>
              <a:rPr lang="en-US" sz="1000">
                <a:latin typeface="Rockwell" pitchFamily="18" charset="0"/>
              </a:rPr>
              <a:t> Environmental Protection Agency. “Environmentally Preferable Purchasing-Program History.”</a:t>
            </a:r>
          </a:p>
        </p:txBody>
      </p:sp>
      <p:sp>
        <p:nvSpPr>
          <p:cNvPr id="8" name="Right Arrow 7">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21</a:t>
            </a:fld>
            <a:endParaRPr lang="en-US"/>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pPr eaLnBrk="1" hangingPunct="1"/>
            <a:r>
              <a:rPr lang="en-US" smtClean="0">
                <a:latin typeface="Rockwell" pitchFamily="18" charset="0"/>
              </a:rPr>
              <a:t>Green Federal Procurement</a:t>
            </a:r>
          </a:p>
        </p:txBody>
      </p:sp>
      <p:sp>
        <p:nvSpPr>
          <p:cNvPr id="7171" name="Content Placeholder 2"/>
          <p:cNvSpPr>
            <a:spLocks noGrp="1"/>
          </p:cNvSpPr>
          <p:nvPr>
            <p:ph idx="1"/>
          </p:nvPr>
        </p:nvSpPr>
        <p:spPr>
          <a:xfrm>
            <a:off x="457200" y="1143000"/>
            <a:ext cx="8229600" cy="4449763"/>
          </a:xfrm>
        </p:spPr>
        <p:txBody>
          <a:bodyPr/>
          <a:lstStyle/>
          <a:p>
            <a:pPr eaLnBrk="1" hangingPunct="1"/>
            <a:r>
              <a:rPr lang="en-US" sz="1400" smtClean="0">
                <a:latin typeface="Rockwell" pitchFamily="18" charset="0"/>
              </a:rPr>
              <a:t>Executive Order 13514, “Federal Leadership in Environmental, Energy and Economic Performance”, the latest in a series of Executive Orders on green federal procurement, builds on those issued since 1993.</a:t>
            </a:r>
          </a:p>
          <a:p>
            <a:pPr eaLnBrk="1" hangingPunct="1"/>
            <a:endParaRPr lang="en-US" sz="1400" smtClean="0">
              <a:latin typeface="Rockwell" pitchFamily="18" charset="0"/>
            </a:endParaRPr>
          </a:p>
          <a:p>
            <a:pPr eaLnBrk="1" hangingPunct="1"/>
            <a:r>
              <a:rPr lang="en-US" sz="1400" smtClean="0">
                <a:latin typeface="Rockwell" pitchFamily="18" charset="0"/>
              </a:rPr>
              <a:t>E.O. 13514 sets energy and resource efficiency goals for the federal government that, among others, include:</a:t>
            </a:r>
            <a:r>
              <a:rPr lang="en-US" sz="1400" baseline="30000" smtClean="0">
                <a:latin typeface="Rockwell" pitchFamily="18" charset="0"/>
              </a:rPr>
              <a:t>1</a:t>
            </a:r>
            <a:endParaRPr lang="en-US" sz="1400" smtClean="0">
              <a:latin typeface="Rockwell" pitchFamily="18" charset="0"/>
            </a:endParaRPr>
          </a:p>
          <a:p>
            <a:pPr lvl="1" eaLnBrk="1" hangingPunct="1"/>
            <a:r>
              <a:rPr lang="en-US" sz="1400" smtClean="0">
                <a:latin typeface="Rockwell" pitchFamily="18" charset="0"/>
              </a:rPr>
              <a:t>28% reduction in direct (Scope 1 and 2) GHG emissions and 13% reduction in indirect emissions (Scope 3)</a:t>
            </a:r>
          </a:p>
          <a:p>
            <a:pPr lvl="1" eaLnBrk="1" hangingPunct="1"/>
            <a:r>
              <a:rPr lang="en-US" sz="1400" smtClean="0">
                <a:latin typeface="Rockwell" pitchFamily="18" charset="0"/>
              </a:rPr>
              <a:t>30% reduction in vehicle fleet petroleum use by 2020; </a:t>
            </a:r>
          </a:p>
          <a:p>
            <a:pPr lvl="1" eaLnBrk="1" hangingPunct="1"/>
            <a:r>
              <a:rPr lang="en-US" sz="1400" smtClean="0">
                <a:latin typeface="Rockwell" pitchFamily="18" charset="0"/>
              </a:rPr>
              <a:t>26% improvement in water efficiency by 2020; </a:t>
            </a:r>
          </a:p>
          <a:p>
            <a:pPr lvl="1" eaLnBrk="1" hangingPunct="1"/>
            <a:r>
              <a:rPr lang="en-US" sz="1400" smtClean="0">
                <a:latin typeface="Rockwell" pitchFamily="18" charset="0"/>
              </a:rPr>
              <a:t>50% recycling and waste diversion by 2015; </a:t>
            </a:r>
          </a:p>
          <a:p>
            <a:pPr lvl="1" eaLnBrk="1" hangingPunct="1"/>
            <a:r>
              <a:rPr lang="en-US" sz="1400" smtClean="0">
                <a:latin typeface="Rockwell" pitchFamily="18" charset="0"/>
              </a:rPr>
              <a:t>Implementation of the 2030 net-zero-energy building requirement; </a:t>
            </a:r>
          </a:p>
          <a:p>
            <a:pPr lvl="1" eaLnBrk="1" hangingPunct="1"/>
            <a:endParaRPr lang="en-US" sz="1400" smtClean="0">
              <a:latin typeface="Rockwell" pitchFamily="18" charset="0"/>
            </a:endParaRPr>
          </a:p>
          <a:p>
            <a:pPr eaLnBrk="1" hangingPunct="1"/>
            <a:r>
              <a:rPr lang="en-US" sz="1400" smtClean="0">
                <a:latin typeface="Rockwell" pitchFamily="18" charset="0"/>
              </a:rPr>
              <a:t>Meeting these goals and others will require considerable investments in clean technologies, services as well as environmentally preferable consumer products, creating substantial opportunities for U.S. businesses.</a:t>
            </a:r>
          </a:p>
        </p:txBody>
      </p:sp>
      <p:pic>
        <p:nvPicPr>
          <p:cNvPr id="7172" name="Picture 5" descr="C:\Documents and Settings\Emily Conner\Local Settings\Temporary Internet Files\Content.IE5\5DKPLMLM\MC900056177[1].wmf"/>
          <p:cNvPicPr>
            <a:picLocks noChangeAspect="1" noChangeArrowheads="1"/>
          </p:cNvPicPr>
          <p:nvPr/>
        </p:nvPicPr>
        <p:blipFill>
          <a:blip r:embed="rId3" cstate="print"/>
          <a:srcRect/>
          <a:stretch>
            <a:fillRect/>
          </a:stretch>
        </p:blipFill>
        <p:spPr bwMode="auto">
          <a:xfrm>
            <a:off x="6477000" y="4953000"/>
            <a:ext cx="2133600" cy="1250950"/>
          </a:xfrm>
          <a:prstGeom prst="rect">
            <a:avLst/>
          </a:prstGeom>
          <a:noFill/>
          <a:ln w="9525">
            <a:noFill/>
            <a:miter lim="800000"/>
            <a:headEnd/>
            <a:tailEnd/>
          </a:ln>
        </p:spPr>
      </p:pic>
      <p:sp>
        <p:nvSpPr>
          <p:cNvPr id="7173" name="TextBox 5"/>
          <p:cNvSpPr txBox="1">
            <a:spLocks noChangeArrowheads="1"/>
          </p:cNvSpPr>
          <p:nvPr/>
        </p:nvSpPr>
        <p:spPr bwMode="auto">
          <a:xfrm>
            <a:off x="457200" y="6400800"/>
            <a:ext cx="8686800" cy="246063"/>
          </a:xfrm>
          <a:prstGeom prst="rect">
            <a:avLst/>
          </a:prstGeom>
          <a:noFill/>
          <a:ln w="9525">
            <a:noFill/>
            <a:miter lim="800000"/>
            <a:headEnd/>
            <a:tailEnd/>
          </a:ln>
        </p:spPr>
        <p:txBody>
          <a:bodyPr>
            <a:spAutoFit/>
          </a:bodyPr>
          <a:lstStyle/>
          <a:p>
            <a:r>
              <a:rPr lang="en-US" sz="1000" baseline="30000">
                <a:latin typeface="Rockwell" pitchFamily="18" charset="0"/>
              </a:rPr>
              <a:t>1 </a:t>
            </a:r>
            <a:r>
              <a:rPr lang="en-US" sz="1000">
                <a:latin typeface="Rockwell" pitchFamily="18" charset="0"/>
              </a:rPr>
              <a:t>White House. “Federal Leadership in Environmental, Energy and Economic Performance - EXECUTIVE ORDER 13514”</a:t>
            </a:r>
            <a:endParaRPr lang="en-US" sz="1000" baseline="30000">
              <a:latin typeface="Rockwell" pitchFamily="18" charset="0"/>
            </a:endParaRPr>
          </a:p>
        </p:txBody>
      </p:sp>
      <p:sp>
        <p:nvSpPr>
          <p:cNvPr id="8" name="Right Arrow 7">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22</a:t>
            </a:fld>
            <a:endParaRPr lang="en-US"/>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 Government Procurement – Additional Resources</a:t>
            </a:r>
            <a:endParaRPr lang="en-US" dirty="0"/>
          </a:p>
        </p:txBody>
      </p:sp>
      <p:sp>
        <p:nvSpPr>
          <p:cNvPr id="3" name="Content Placeholder 2"/>
          <p:cNvSpPr>
            <a:spLocks noGrp="1"/>
          </p:cNvSpPr>
          <p:nvPr>
            <p:ph idx="1"/>
          </p:nvPr>
        </p:nvSpPr>
        <p:spPr>
          <a:xfrm>
            <a:off x="457200" y="1219200"/>
            <a:ext cx="7086600" cy="4906963"/>
          </a:xfrm>
        </p:spPr>
        <p:txBody>
          <a:bodyPr>
            <a:normAutofit fontScale="62500" lnSpcReduction="20000"/>
          </a:bodyPr>
          <a:lstStyle/>
          <a:p>
            <a:pPr>
              <a:spcAft>
                <a:spcPts val="1200"/>
              </a:spcAft>
            </a:pPr>
            <a:r>
              <a:rPr lang="en-US" dirty="0" smtClean="0"/>
              <a:t>The </a:t>
            </a:r>
            <a:r>
              <a:rPr lang="en-US" dirty="0" smtClean="0">
                <a:hlinkClick r:id="rId2"/>
              </a:rPr>
              <a:t>General Services Administration</a:t>
            </a:r>
            <a:r>
              <a:rPr lang="en-US" dirty="0" smtClean="0"/>
              <a:t> has useful information on green procurement of goods and services by the federal government.  It also has an </a:t>
            </a:r>
            <a:r>
              <a:rPr lang="en-US" dirty="0" smtClean="0">
                <a:hlinkClick r:id="rId3"/>
              </a:rPr>
              <a:t>environmental section</a:t>
            </a:r>
            <a:r>
              <a:rPr lang="en-US" dirty="0" smtClean="0"/>
              <a:t> as part of its online procurement system where you can search for green products and services.</a:t>
            </a:r>
          </a:p>
          <a:p>
            <a:pPr>
              <a:spcAft>
                <a:spcPts val="1200"/>
              </a:spcAft>
              <a:defRPr/>
            </a:pPr>
            <a:r>
              <a:rPr lang="en-US" dirty="0" smtClean="0">
                <a:latin typeface="Rockwell" pitchFamily="18" charset="0"/>
              </a:rPr>
              <a:t>The </a:t>
            </a:r>
            <a:r>
              <a:rPr lang="en-US" dirty="0" smtClean="0">
                <a:latin typeface="Rockwell" pitchFamily="18" charset="0"/>
                <a:hlinkClick r:id="rId4"/>
              </a:rPr>
              <a:t>Small Business Association</a:t>
            </a:r>
            <a:r>
              <a:rPr lang="en-US" dirty="0" smtClean="0">
                <a:latin typeface="Rockwell" pitchFamily="18" charset="0"/>
              </a:rPr>
              <a:t> has many resources for companies looking to begin selling their products to the government.</a:t>
            </a:r>
          </a:p>
          <a:p>
            <a:pPr>
              <a:spcAft>
                <a:spcPts val="1200"/>
              </a:spcAft>
              <a:defRPr/>
            </a:pPr>
            <a:r>
              <a:rPr lang="en-US" dirty="0" smtClean="0">
                <a:latin typeface="Rockwell" pitchFamily="18" charset="0"/>
              </a:rPr>
              <a:t>The EPA’s </a:t>
            </a:r>
            <a:r>
              <a:rPr lang="en-US" dirty="0" smtClean="0">
                <a:latin typeface="Rockwell" pitchFamily="18" charset="0"/>
                <a:hlinkClick r:id="rId5"/>
              </a:rPr>
              <a:t>Environmentally Preferable Purchasing</a:t>
            </a:r>
            <a:r>
              <a:rPr lang="en-US" dirty="0" smtClean="0">
                <a:latin typeface="Rockwell" pitchFamily="18" charset="0"/>
              </a:rPr>
              <a:t> page has information for businesses looking to buy or sell green products. </a:t>
            </a:r>
          </a:p>
          <a:p>
            <a:pPr>
              <a:spcAft>
                <a:spcPts val="1200"/>
              </a:spcAft>
              <a:defRPr/>
            </a:pPr>
            <a:r>
              <a:rPr lang="en-US" dirty="0" smtClean="0">
                <a:latin typeface="Rockwell" pitchFamily="18" charset="0"/>
              </a:rPr>
              <a:t>The </a:t>
            </a:r>
            <a:r>
              <a:rPr lang="en-US" dirty="0" smtClean="0">
                <a:latin typeface="Rockwell" pitchFamily="18" charset="0"/>
                <a:hlinkClick r:id="rId6"/>
              </a:rPr>
              <a:t>Federal Government </a:t>
            </a:r>
            <a:r>
              <a:rPr lang="en-US" dirty="0" smtClean="0">
                <a:latin typeface="Rockwell" pitchFamily="18" charset="0"/>
              </a:rPr>
              <a:t>and </a:t>
            </a:r>
            <a:r>
              <a:rPr lang="en-US" dirty="0" smtClean="0">
                <a:latin typeface="Rockwell" pitchFamily="18" charset="0"/>
                <a:hlinkClick r:id="rId7"/>
              </a:rPr>
              <a:t>EPA </a:t>
            </a:r>
            <a:r>
              <a:rPr lang="en-US" dirty="0" smtClean="0">
                <a:latin typeface="Rockwell" pitchFamily="18" charset="0"/>
              </a:rPr>
              <a:t>maintain lists of  environmentally preferable products by sector and their associated “environmental attribute recommendations.”</a:t>
            </a:r>
            <a:endParaRPr lang="en-US" dirty="0" smtClean="0"/>
          </a:p>
          <a:p>
            <a:pPr>
              <a:spcAft>
                <a:spcPts val="1200"/>
              </a:spcAft>
            </a:pPr>
            <a:endParaRPr lang="en-US" dirty="0"/>
          </a:p>
        </p:txBody>
      </p:sp>
      <p:pic>
        <p:nvPicPr>
          <p:cNvPr id="1026" name="Picture 2" descr="C:\Documents and Settings\Morgan Barr\Local Settings\Temporary Internet Files\Content.IE5\JNUIVVYA\MC900437675[1].wmf"/>
          <p:cNvPicPr>
            <a:picLocks noChangeAspect="1" noChangeArrowheads="1"/>
          </p:cNvPicPr>
          <p:nvPr/>
        </p:nvPicPr>
        <p:blipFill>
          <a:blip r:embed="rId8" cstate="print"/>
          <a:srcRect/>
          <a:stretch>
            <a:fillRect/>
          </a:stretch>
        </p:blipFill>
        <p:spPr bwMode="auto">
          <a:xfrm>
            <a:off x="7551736" y="533400"/>
            <a:ext cx="1395413" cy="1219200"/>
          </a:xfrm>
          <a:prstGeom prst="rect">
            <a:avLst/>
          </a:prstGeom>
          <a:noFill/>
        </p:spPr>
      </p:pic>
      <p:sp>
        <p:nvSpPr>
          <p:cNvPr id="6" name="Right Arrow 5">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23</a:t>
            </a:fld>
            <a:endParaRPr lang="en-US"/>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52400"/>
            <a:ext cx="8229600" cy="685800"/>
          </a:xfrm>
        </p:spPr>
        <p:txBody>
          <a:bodyPr/>
          <a:lstStyle/>
          <a:p>
            <a:pPr eaLnBrk="1" hangingPunct="1"/>
            <a:r>
              <a:rPr lang="en-US" dirty="0" smtClean="0">
                <a:latin typeface="Rockwell" pitchFamily="18" charset="0"/>
              </a:rPr>
              <a:t>Green Federal Procurement Efforts</a:t>
            </a:r>
          </a:p>
        </p:txBody>
      </p:sp>
      <p:sp>
        <p:nvSpPr>
          <p:cNvPr id="8195" name="Content Placeholder 2"/>
          <p:cNvSpPr>
            <a:spLocks noGrp="1"/>
          </p:cNvSpPr>
          <p:nvPr>
            <p:ph idx="1"/>
          </p:nvPr>
        </p:nvSpPr>
        <p:spPr>
          <a:xfrm>
            <a:off x="228600" y="1143000"/>
            <a:ext cx="7086600" cy="5029200"/>
          </a:xfrm>
        </p:spPr>
        <p:txBody>
          <a:bodyPr>
            <a:normAutofit lnSpcReduction="10000"/>
          </a:bodyPr>
          <a:lstStyle/>
          <a:p>
            <a:pPr eaLnBrk="1" hangingPunct="1"/>
            <a:r>
              <a:rPr lang="en-US" sz="1600" dirty="0" smtClean="0">
                <a:latin typeface="Rockwell" pitchFamily="18" charset="0"/>
              </a:rPr>
              <a:t>The federal government administers a host of </a:t>
            </a:r>
            <a:r>
              <a:rPr lang="en-US" sz="1600" b="1" dirty="0" smtClean="0">
                <a:solidFill>
                  <a:schemeClr val="accent5"/>
                </a:solidFill>
                <a:latin typeface="Rockwell" pitchFamily="18" charset="0"/>
              </a:rPr>
              <a:t>environmental certification programs</a:t>
            </a:r>
            <a:r>
              <a:rPr lang="en-US" sz="1600" dirty="0" smtClean="0">
                <a:latin typeface="Rockwell" pitchFamily="18" charset="0"/>
              </a:rPr>
              <a:t>, designed to both help U.S. consumers to make sound environmental purchasing decisions and assist the federal government in meeting its green procurement obligations. Here are just a few:</a:t>
            </a:r>
          </a:p>
          <a:p>
            <a:pPr eaLnBrk="1" hangingPunct="1"/>
            <a:endParaRPr lang="en-US" sz="1600" dirty="0" smtClean="0">
              <a:latin typeface="Rockwell" pitchFamily="18" charset="0"/>
            </a:endParaRPr>
          </a:p>
          <a:p>
            <a:pPr lvl="1" eaLnBrk="1" hangingPunct="1"/>
            <a:r>
              <a:rPr lang="en-US" sz="1600" dirty="0" smtClean="0">
                <a:latin typeface="Rockwell" pitchFamily="18" charset="0"/>
              </a:rPr>
              <a:t>The Department of Agriculture’s </a:t>
            </a:r>
            <a:r>
              <a:rPr lang="en-US" sz="1600" dirty="0" err="1" smtClean="0">
                <a:latin typeface="Rockwell" pitchFamily="18" charset="0"/>
                <a:hlinkClick r:id="rId3"/>
              </a:rPr>
              <a:t>BioPreferred</a:t>
            </a:r>
            <a:r>
              <a:rPr lang="en-US" sz="1600" dirty="0" smtClean="0">
                <a:latin typeface="Rockwell" pitchFamily="18" charset="0"/>
                <a:hlinkClick r:id="rId3"/>
              </a:rPr>
              <a:t> program</a:t>
            </a:r>
            <a:r>
              <a:rPr lang="en-US" sz="1600" dirty="0" smtClean="0">
                <a:latin typeface="Rockwell" pitchFamily="18" charset="0"/>
              </a:rPr>
              <a:t> qualifies </a:t>
            </a:r>
            <a:r>
              <a:rPr lang="en-US" sz="1600" dirty="0" err="1" smtClean="0">
                <a:latin typeface="Rockwell" pitchFamily="18" charset="0"/>
              </a:rPr>
              <a:t>biobased</a:t>
            </a:r>
            <a:r>
              <a:rPr lang="en-US" sz="1600" dirty="0" smtClean="0">
                <a:latin typeface="Rockwell" pitchFamily="18" charset="0"/>
              </a:rPr>
              <a:t> consumer products.</a:t>
            </a:r>
          </a:p>
          <a:p>
            <a:pPr lvl="1" eaLnBrk="1" hangingPunct="1"/>
            <a:r>
              <a:rPr lang="en-US" sz="1600" dirty="0" smtClean="0">
                <a:latin typeface="Rockwell" pitchFamily="18" charset="0"/>
              </a:rPr>
              <a:t>EPA works with the Department of Energy to qualify energy-efficient products and building practices through the </a:t>
            </a:r>
            <a:r>
              <a:rPr lang="en-US" sz="1600" dirty="0" smtClean="0">
                <a:latin typeface="Rockwell" pitchFamily="18" charset="0"/>
                <a:hlinkClick r:id="rId4"/>
              </a:rPr>
              <a:t>ENERGY STAR® program</a:t>
            </a:r>
            <a:r>
              <a:rPr lang="en-US" sz="1600" dirty="0" smtClean="0">
                <a:latin typeface="Rockwell" pitchFamily="18" charset="0"/>
              </a:rPr>
              <a:t>.</a:t>
            </a:r>
          </a:p>
          <a:p>
            <a:pPr lvl="1" eaLnBrk="1" hangingPunct="1"/>
            <a:r>
              <a:rPr lang="en-US" sz="1600" dirty="0" smtClean="0">
                <a:latin typeface="Rockwell" pitchFamily="18" charset="0"/>
                <a:hlinkClick r:id="rId5"/>
              </a:rPr>
              <a:t>EPA's Design for the Environment</a:t>
            </a:r>
            <a:r>
              <a:rPr lang="en-US" sz="1600" dirty="0" smtClean="0">
                <a:latin typeface="Rockwell" pitchFamily="18" charset="0"/>
              </a:rPr>
              <a:t> program labels chemical products that have less harmful effects on human health and the environment compared to chemicals in the same class.</a:t>
            </a:r>
          </a:p>
          <a:p>
            <a:pPr lvl="1" eaLnBrk="1" hangingPunct="1"/>
            <a:r>
              <a:rPr lang="en-US" sz="1600" dirty="0" smtClean="0">
                <a:latin typeface="Rockwell" pitchFamily="18" charset="0"/>
              </a:rPr>
              <a:t>EPA's </a:t>
            </a:r>
            <a:r>
              <a:rPr lang="en-US" sz="1600" dirty="0" err="1" smtClean="0">
                <a:latin typeface="Rockwell" pitchFamily="18" charset="0"/>
                <a:hlinkClick r:id="rId6"/>
              </a:rPr>
              <a:t>WaterSense</a:t>
            </a:r>
            <a:r>
              <a:rPr lang="en-US" sz="1600" dirty="0" smtClean="0">
                <a:latin typeface="Rockwell" pitchFamily="18" charset="0"/>
                <a:hlinkClick r:id="rId6"/>
              </a:rPr>
              <a:t> program</a:t>
            </a:r>
            <a:r>
              <a:rPr lang="en-US" sz="1600" dirty="0" smtClean="0">
                <a:latin typeface="Rockwell" pitchFamily="18" charset="0"/>
              </a:rPr>
              <a:t> labels water efficient products and services.</a:t>
            </a:r>
            <a:r>
              <a:rPr lang="en-US" sz="1600" baseline="30000" dirty="0" smtClean="0">
                <a:latin typeface="Rockwell" pitchFamily="18" charset="0"/>
              </a:rPr>
              <a:t>1</a:t>
            </a:r>
            <a:endParaRPr lang="en-US" sz="1600" dirty="0" smtClean="0">
              <a:latin typeface="Rockwell" pitchFamily="18" charset="0"/>
            </a:endParaRPr>
          </a:p>
          <a:p>
            <a:pPr lvl="1" eaLnBrk="1" hangingPunct="1">
              <a:buFont typeface="Arial" charset="0"/>
              <a:buNone/>
            </a:pPr>
            <a:endParaRPr lang="en-US" sz="1600" dirty="0" smtClean="0">
              <a:latin typeface="Rockwell" pitchFamily="18" charset="0"/>
            </a:endParaRPr>
          </a:p>
          <a:p>
            <a:pPr eaLnBrk="1" hangingPunct="1"/>
            <a:r>
              <a:rPr lang="en-US" sz="1600" dirty="0" smtClean="0">
                <a:latin typeface="Rockwell" pitchFamily="18" charset="0"/>
              </a:rPr>
              <a:t>Click on any of the above links to find out more about how you can get your product/s certified through these programs.</a:t>
            </a:r>
          </a:p>
          <a:p>
            <a:pPr eaLnBrk="1" hangingPunct="1"/>
            <a:endParaRPr lang="en-US" sz="1600" dirty="0" smtClean="0">
              <a:latin typeface="Rockwell" pitchFamily="18" charset="0"/>
            </a:endParaRPr>
          </a:p>
          <a:p>
            <a:pPr eaLnBrk="1" hangingPunct="1"/>
            <a:endParaRPr lang="en-US" sz="1600" dirty="0" smtClean="0">
              <a:latin typeface="Rockwell" pitchFamily="18" charset="0"/>
            </a:endParaRPr>
          </a:p>
          <a:p>
            <a:pPr lvl="1" eaLnBrk="1" hangingPunct="1"/>
            <a:endParaRPr lang="en-US" sz="1600" dirty="0" smtClean="0">
              <a:latin typeface="Rockwell" pitchFamily="18" charset="0"/>
            </a:endParaRPr>
          </a:p>
        </p:txBody>
      </p:sp>
      <p:sp>
        <p:nvSpPr>
          <p:cNvPr id="8196" name="TextBox 5"/>
          <p:cNvSpPr txBox="1">
            <a:spLocks noChangeArrowheads="1"/>
          </p:cNvSpPr>
          <p:nvPr/>
        </p:nvSpPr>
        <p:spPr bwMode="auto">
          <a:xfrm>
            <a:off x="457200" y="6400800"/>
            <a:ext cx="8686800" cy="246063"/>
          </a:xfrm>
          <a:prstGeom prst="rect">
            <a:avLst/>
          </a:prstGeom>
          <a:noFill/>
          <a:ln w="9525">
            <a:noFill/>
            <a:miter lim="800000"/>
            <a:headEnd/>
            <a:tailEnd/>
          </a:ln>
        </p:spPr>
        <p:txBody>
          <a:bodyPr>
            <a:spAutoFit/>
          </a:bodyPr>
          <a:lstStyle/>
          <a:p>
            <a:r>
              <a:rPr lang="en-US" sz="1000" baseline="30000">
                <a:latin typeface="Rockwell" pitchFamily="18" charset="0"/>
              </a:rPr>
              <a:t>1 </a:t>
            </a:r>
            <a:r>
              <a:rPr lang="en-US" sz="1000">
                <a:latin typeface="Rockwell" pitchFamily="18" charset="0"/>
              </a:rPr>
              <a:t>EPA, Federal EPP Efforts</a:t>
            </a:r>
            <a:endParaRPr lang="en-US" sz="1000" baseline="30000">
              <a:latin typeface="Rockwell" pitchFamily="18" charset="0"/>
            </a:endParaRPr>
          </a:p>
        </p:txBody>
      </p:sp>
      <p:pic>
        <p:nvPicPr>
          <p:cNvPr id="6146" name="Picture 2" descr="http://t1.gstatic.com/images?q=tbn:ANd9GcRrRvc-CiZMxTPiBAEqavpA8NzoVzM1_eEJiEDs4M2eJ2GDrKcDgm6y5s4">
            <a:hlinkClick r:id="rId7"/>
          </p:cNvPr>
          <p:cNvPicPr>
            <a:picLocks noChangeAspect="1" noChangeArrowheads="1"/>
          </p:cNvPicPr>
          <p:nvPr/>
        </p:nvPicPr>
        <p:blipFill>
          <a:blip r:embed="rId8" cstate="print"/>
          <a:srcRect/>
          <a:stretch>
            <a:fillRect/>
          </a:stretch>
        </p:blipFill>
        <p:spPr bwMode="auto">
          <a:xfrm>
            <a:off x="7472363" y="1524000"/>
            <a:ext cx="1362075" cy="676276"/>
          </a:xfrm>
          <a:prstGeom prst="rect">
            <a:avLst/>
          </a:prstGeom>
          <a:noFill/>
        </p:spPr>
      </p:pic>
      <p:pic>
        <p:nvPicPr>
          <p:cNvPr id="6148" name="Picture 4" descr="http://t1.gstatic.com/images?q=tbn:ANd9GcSF-gNPSiuzzkcSUGrAnyqI1-UHtyufaC48-ofgcpZj_e1VEoQMSIfLtfc">
            <a:hlinkClick r:id="rId9"/>
          </p:cNvPr>
          <p:cNvPicPr>
            <a:picLocks noChangeAspect="1" noChangeArrowheads="1"/>
          </p:cNvPicPr>
          <p:nvPr/>
        </p:nvPicPr>
        <p:blipFill>
          <a:blip r:embed="rId10" cstate="print"/>
          <a:srcRect/>
          <a:stretch>
            <a:fillRect/>
          </a:stretch>
        </p:blipFill>
        <p:spPr bwMode="auto">
          <a:xfrm>
            <a:off x="7667625" y="2438400"/>
            <a:ext cx="971550" cy="1000125"/>
          </a:xfrm>
          <a:prstGeom prst="rect">
            <a:avLst/>
          </a:prstGeom>
          <a:noFill/>
        </p:spPr>
      </p:pic>
      <p:pic>
        <p:nvPicPr>
          <p:cNvPr id="6150" name="Picture 6" descr="http://t2.gstatic.com/images?q=tbn:ANd9GcQd_Gie7rpD3qPaL9OnPYKaQYxm4KNG4y3VaPYqBhHI1dlgrNshxcLTEg">
            <a:hlinkClick r:id="rId11"/>
          </p:cNvPr>
          <p:cNvPicPr>
            <a:picLocks noChangeAspect="1" noChangeArrowheads="1"/>
          </p:cNvPicPr>
          <p:nvPr/>
        </p:nvPicPr>
        <p:blipFill>
          <a:blip r:embed="rId12" cstate="print"/>
          <a:srcRect/>
          <a:stretch>
            <a:fillRect/>
          </a:stretch>
        </p:blipFill>
        <p:spPr bwMode="auto">
          <a:xfrm>
            <a:off x="7581900" y="3505200"/>
            <a:ext cx="1143000" cy="1143001"/>
          </a:xfrm>
          <a:prstGeom prst="rect">
            <a:avLst/>
          </a:prstGeom>
          <a:noFill/>
        </p:spPr>
      </p:pic>
      <p:pic>
        <p:nvPicPr>
          <p:cNvPr id="6152" name="Picture 8" descr="http://t1.gstatic.com/images?q=tbn:ANd9GcQG82YE7TyoWpGmfIJqREe_yrsRND5142JtpLHUbCdk5XTXZtCpNLpl1Hc">
            <a:hlinkClick r:id="rId13"/>
          </p:cNvPr>
          <p:cNvPicPr>
            <a:picLocks noChangeAspect="1" noChangeArrowheads="1"/>
          </p:cNvPicPr>
          <p:nvPr/>
        </p:nvPicPr>
        <p:blipFill>
          <a:blip r:embed="rId14" cstate="print"/>
          <a:srcRect/>
          <a:stretch>
            <a:fillRect/>
          </a:stretch>
        </p:blipFill>
        <p:spPr bwMode="auto">
          <a:xfrm>
            <a:off x="7548563" y="4800600"/>
            <a:ext cx="1209675" cy="714375"/>
          </a:xfrm>
          <a:prstGeom prst="rect">
            <a:avLst/>
          </a:prstGeom>
          <a:noFill/>
        </p:spPr>
      </p:pic>
      <p:sp>
        <p:nvSpPr>
          <p:cNvPr id="11" name="Right Arrow 10">
            <a:hlinkClick r:id="rId1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16" action="ppaction://hlinksldjump"/>
          </p:cNvPr>
          <p:cNvPicPr>
            <a:picLocks noChangeAspect="1"/>
          </p:cNvPicPr>
          <p:nvPr/>
        </p:nvPicPr>
        <p:blipFill>
          <a:blip r:embed="rId17" cstate="print"/>
          <a:stretch>
            <a:fillRect/>
          </a:stretch>
        </p:blipFill>
        <p:spPr>
          <a:xfrm>
            <a:off x="8229600" y="6400800"/>
            <a:ext cx="432504" cy="365760"/>
          </a:xfrm>
          <a:prstGeom prst="rect">
            <a:avLst/>
          </a:prstGeom>
        </p:spPr>
      </p:pic>
      <p:sp>
        <p:nvSpPr>
          <p:cNvPr id="13" name="Slide Number Placeholder 12"/>
          <p:cNvSpPr>
            <a:spLocks noGrp="1"/>
          </p:cNvSpPr>
          <p:nvPr>
            <p:ph type="sldNum" sz="quarter" idx="12"/>
          </p:nvPr>
        </p:nvSpPr>
        <p:spPr/>
        <p:txBody>
          <a:bodyPr/>
          <a:lstStyle/>
          <a:p>
            <a:fld id="{197B56AA-1A1D-44A6-9AFD-24AEBEFDBFF0}" type="slidenum">
              <a:rPr lang="en-US" smtClean="0"/>
              <a:pPr/>
              <a:t>24</a:t>
            </a:fld>
            <a:endParaRPr lang="en-US"/>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81800" cy="792162"/>
          </a:xfrm>
        </p:spPr>
        <p:txBody>
          <a:bodyPr/>
          <a:lstStyle/>
          <a:p>
            <a:r>
              <a:rPr lang="en-US" dirty="0" smtClean="0"/>
              <a:t>Green Product Design Checklist</a:t>
            </a:r>
            <a:endParaRPr lang="en-US" dirty="0"/>
          </a:p>
        </p:txBody>
      </p:sp>
      <p:sp>
        <p:nvSpPr>
          <p:cNvPr id="3" name="Content Placeholder 2"/>
          <p:cNvSpPr>
            <a:spLocks noGrp="1"/>
          </p:cNvSpPr>
          <p:nvPr>
            <p:ph idx="1"/>
          </p:nvPr>
        </p:nvSpPr>
        <p:spPr>
          <a:xfrm>
            <a:off x="457200" y="1143000"/>
            <a:ext cx="6781800" cy="4983163"/>
          </a:xfrm>
        </p:spPr>
        <p:txBody>
          <a:bodyPr>
            <a:normAutofit fontScale="92500" lnSpcReduction="20000"/>
          </a:bodyPr>
          <a:lstStyle/>
          <a:p>
            <a:pPr>
              <a:spcAft>
                <a:spcPts val="1200"/>
              </a:spcAft>
              <a:buFont typeface="Wingdings" pitchFamily="2" charset="2"/>
              <a:buChar char="ü"/>
            </a:pPr>
            <a:r>
              <a:rPr lang="en-US" sz="1600" dirty="0" smtClean="0"/>
              <a:t>Think about the demands your customers have.  What attributes would they want in a greener product?</a:t>
            </a:r>
          </a:p>
          <a:p>
            <a:pPr>
              <a:spcAft>
                <a:spcPts val="1200"/>
              </a:spcAft>
              <a:buFont typeface="Wingdings" pitchFamily="2" charset="2"/>
              <a:buChar char="ü"/>
            </a:pPr>
            <a:r>
              <a:rPr lang="en-US" sz="1600" dirty="0" smtClean="0"/>
              <a:t>Think about what goes into your product, how its made and how its used. Are there opportunities for cost savings or risk mitigation (regulatory, supply chain, brand-related or otherwise)?</a:t>
            </a:r>
          </a:p>
          <a:p>
            <a:pPr>
              <a:spcAft>
                <a:spcPts val="1200"/>
              </a:spcAft>
              <a:buFont typeface="Wingdings" pitchFamily="2" charset="2"/>
              <a:buChar char="ü"/>
            </a:pPr>
            <a:r>
              <a:rPr lang="en-US" sz="1600" dirty="0" smtClean="0"/>
              <a:t>If redesigning a product, once you’ve chosen a product to improve, gather information on that product’s impacts across its lifecycle.</a:t>
            </a:r>
          </a:p>
          <a:p>
            <a:pPr>
              <a:spcAft>
                <a:spcPts val="1200"/>
              </a:spcAft>
              <a:buFont typeface="Wingdings" pitchFamily="2" charset="2"/>
              <a:buChar char="ü"/>
            </a:pPr>
            <a:r>
              <a:rPr lang="en-US" sz="1600" dirty="0" smtClean="0"/>
              <a:t>Choose impacts to target for improvement.</a:t>
            </a:r>
          </a:p>
          <a:p>
            <a:pPr>
              <a:spcAft>
                <a:spcPts val="1200"/>
              </a:spcAft>
              <a:buFont typeface="Wingdings" pitchFamily="2" charset="2"/>
              <a:buChar char="ü"/>
            </a:pPr>
            <a:r>
              <a:rPr lang="en-US" sz="1600" dirty="0" smtClean="0"/>
              <a:t>Select a design for sustainability approach that best addresses your targeted impacts.</a:t>
            </a:r>
          </a:p>
          <a:p>
            <a:pPr>
              <a:spcAft>
                <a:spcPts val="1200"/>
              </a:spcAft>
              <a:buFont typeface="Wingdings" pitchFamily="2" charset="2"/>
              <a:buChar char="ü"/>
            </a:pPr>
            <a:r>
              <a:rPr lang="en-US" sz="1600" dirty="0" smtClean="0"/>
              <a:t>Determine if a certification would help your product.</a:t>
            </a:r>
          </a:p>
          <a:p>
            <a:pPr>
              <a:spcAft>
                <a:spcPts val="1200"/>
              </a:spcAft>
              <a:buFont typeface="Wingdings" pitchFamily="2" charset="2"/>
              <a:buChar char="ü"/>
            </a:pPr>
            <a:r>
              <a:rPr lang="en-US" sz="1600" dirty="0" smtClean="0"/>
              <a:t>Ensure that you aren’t </a:t>
            </a:r>
            <a:r>
              <a:rPr lang="en-US" sz="1600" dirty="0" err="1" smtClean="0"/>
              <a:t>greenwashing</a:t>
            </a:r>
            <a:r>
              <a:rPr lang="en-US" sz="1600" dirty="0" smtClean="0"/>
              <a:t> – misleading your customers with your green claims.</a:t>
            </a:r>
          </a:p>
          <a:p>
            <a:pPr>
              <a:spcAft>
                <a:spcPts val="1200"/>
              </a:spcAft>
              <a:buFont typeface="Wingdings" pitchFamily="2" charset="2"/>
              <a:buChar char="ü"/>
            </a:pPr>
            <a:r>
              <a:rPr lang="en-US" sz="1600" dirty="0" smtClean="0"/>
              <a:t>Consider marketing your greener product to the government</a:t>
            </a:r>
          </a:p>
          <a:p>
            <a:pPr>
              <a:spcAft>
                <a:spcPts val="1200"/>
              </a:spcAft>
              <a:buFont typeface="Wingdings" pitchFamily="2" charset="2"/>
              <a:buChar char="ü"/>
            </a:pPr>
            <a:r>
              <a:rPr lang="en-US" sz="1600" dirty="0" smtClean="0"/>
              <a:t>Remember that greening is a </a:t>
            </a:r>
            <a:r>
              <a:rPr lang="en-US" sz="1600" dirty="0" smtClean="0">
                <a:solidFill>
                  <a:schemeClr val="accent5"/>
                </a:solidFill>
              </a:rPr>
              <a:t>continuous process</a:t>
            </a:r>
            <a:r>
              <a:rPr lang="en-US" sz="1600" dirty="0" smtClean="0"/>
              <a:t>.  You should always be looking for ways to improve your product and manufacturing process.</a:t>
            </a:r>
          </a:p>
          <a:p>
            <a:endParaRPr lang="en-US" sz="1600" dirty="0" smtClean="0"/>
          </a:p>
        </p:txBody>
      </p:sp>
      <p:pic>
        <p:nvPicPr>
          <p:cNvPr id="4" name="Picture 1" descr="C:\Documents and Settings\Morgan Barr\Local Settings\Temporary Internet Files\Content.IE5\0KUJTW0W\MCj04315850000[1].png"/>
          <p:cNvPicPr>
            <a:picLocks noChangeAspect="1" noChangeArrowheads="1"/>
          </p:cNvPicPr>
          <p:nvPr/>
        </p:nvPicPr>
        <p:blipFill>
          <a:blip r:embed="rId3" cstate="print"/>
          <a:srcRect/>
          <a:stretch>
            <a:fillRect/>
          </a:stretch>
        </p:blipFill>
        <p:spPr bwMode="auto">
          <a:xfrm>
            <a:off x="7696200" y="228600"/>
            <a:ext cx="1371600" cy="1371600"/>
          </a:xfrm>
          <a:prstGeom prst="rect">
            <a:avLst/>
          </a:prstGeom>
          <a:noFill/>
        </p:spPr>
      </p:pic>
      <p:sp>
        <p:nvSpPr>
          <p:cNvPr id="7" name="Right Arrow 6">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25</a:t>
            </a:fld>
            <a:endParaRPr lang="en-US"/>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Help</a:t>
            </a:r>
            <a:endParaRPr lang="en-US" dirty="0"/>
          </a:p>
        </p:txBody>
      </p:sp>
      <p:sp>
        <p:nvSpPr>
          <p:cNvPr id="3" name="Content Placeholder 2"/>
          <p:cNvSpPr>
            <a:spLocks noGrp="1"/>
          </p:cNvSpPr>
          <p:nvPr>
            <p:ph idx="1"/>
          </p:nvPr>
        </p:nvSpPr>
        <p:spPr>
          <a:xfrm>
            <a:off x="304800" y="1219200"/>
            <a:ext cx="8229600" cy="3429000"/>
          </a:xfrm>
        </p:spPr>
        <p:txBody>
          <a:bodyPr>
            <a:normAutofit/>
          </a:bodyPr>
          <a:lstStyle/>
          <a:p>
            <a:r>
              <a:rPr lang="en-US" sz="2000" dirty="0" smtClean="0"/>
              <a:t>EPA’s </a:t>
            </a:r>
            <a:r>
              <a:rPr lang="en-US" sz="2000" dirty="0" smtClean="0">
                <a:hlinkClick r:id="rId2"/>
              </a:rPr>
              <a:t>Design for the Environment</a:t>
            </a:r>
            <a:r>
              <a:rPr lang="en-US" sz="2000" dirty="0" smtClean="0"/>
              <a:t> (</a:t>
            </a:r>
            <a:r>
              <a:rPr lang="en-US" sz="2000" dirty="0" err="1" smtClean="0"/>
              <a:t>DfE</a:t>
            </a:r>
            <a:r>
              <a:rPr lang="en-US" sz="2000" dirty="0" smtClean="0"/>
              <a:t>) program and product stewardship program</a:t>
            </a:r>
          </a:p>
          <a:p>
            <a:r>
              <a:rPr lang="en-US" sz="2000" dirty="0" smtClean="0"/>
              <a:t>EPA has a </a:t>
            </a:r>
            <a:r>
              <a:rPr lang="en-US" sz="2000" dirty="0" smtClean="0">
                <a:hlinkClick r:id="rId3"/>
              </a:rPr>
              <a:t>guide</a:t>
            </a:r>
            <a:r>
              <a:rPr lang="en-US" sz="2000" dirty="0" smtClean="0"/>
              <a:t> on greening your products</a:t>
            </a:r>
          </a:p>
          <a:p>
            <a:r>
              <a:rPr lang="en-US" sz="2000" dirty="0" smtClean="0"/>
              <a:t>Check your industry associations to see if your industry has information on green design</a:t>
            </a:r>
          </a:p>
          <a:p>
            <a:r>
              <a:rPr lang="en-US" sz="2000" dirty="0" smtClean="0"/>
              <a:t>Check colleges and universities that specialize on your industry</a:t>
            </a:r>
          </a:p>
          <a:p>
            <a:r>
              <a:rPr lang="en-US" sz="2000" dirty="0" smtClean="0"/>
              <a:t>The Federal Trade Commission provides </a:t>
            </a:r>
            <a:r>
              <a:rPr lang="en-US" sz="2000" dirty="0" smtClean="0">
                <a:hlinkClick r:id="rId4"/>
              </a:rPr>
              <a:t>guidance</a:t>
            </a:r>
            <a:r>
              <a:rPr lang="en-US" sz="2000" dirty="0" smtClean="0"/>
              <a:t> to companies on making green advertising and labeling claims. </a:t>
            </a:r>
          </a:p>
          <a:p>
            <a:r>
              <a:rPr lang="en-US" sz="2000" dirty="0" smtClean="0"/>
              <a:t>Review UNEP </a:t>
            </a:r>
            <a:r>
              <a:rPr lang="en-US" sz="2000" dirty="0" smtClean="0">
                <a:hlinkClick r:id="rId5"/>
              </a:rPr>
              <a:t>site</a:t>
            </a:r>
            <a:r>
              <a:rPr lang="en-US" sz="2000" dirty="0" smtClean="0"/>
              <a:t> on sustainable design</a:t>
            </a:r>
            <a:endParaRPr lang="en-US" sz="2000" dirty="0"/>
          </a:p>
        </p:txBody>
      </p:sp>
      <p:graphicFrame>
        <p:nvGraphicFramePr>
          <p:cNvPr id="7" name="Diagram 6"/>
          <p:cNvGraphicFramePr/>
          <p:nvPr/>
        </p:nvGraphicFramePr>
        <p:xfrm>
          <a:off x="533400" y="4648200"/>
          <a:ext cx="3810000" cy="1930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2706" name="Picture 2" descr="C:\Users\Morgan\AppData\Local\Microsoft\Windows\Temporary Internet Files\Content.IE5\P8TQ053Y\MC900432556[1].png"/>
          <p:cNvPicPr>
            <a:picLocks noChangeAspect="1" noChangeArrowheads="1"/>
          </p:cNvPicPr>
          <p:nvPr/>
        </p:nvPicPr>
        <p:blipFill>
          <a:blip r:embed="rId11" cstate="print"/>
          <a:srcRect/>
          <a:stretch>
            <a:fillRect/>
          </a:stretch>
        </p:blipFill>
        <p:spPr bwMode="auto">
          <a:xfrm>
            <a:off x="7391400" y="0"/>
            <a:ext cx="1447800" cy="1447800"/>
          </a:xfrm>
          <a:prstGeom prst="rect">
            <a:avLst/>
          </a:prstGeom>
          <a:noFill/>
        </p:spPr>
      </p:pic>
      <p:sp>
        <p:nvSpPr>
          <p:cNvPr id="6" name="Right Arrow 5">
            <a:hlinkClick r:id="rId12"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8" name="Picture 9" descr="House.png">
            <a:hlinkClick r:id="rId13" action="ppaction://hlinksldjump"/>
          </p:cNvPr>
          <p:cNvPicPr>
            <a:picLocks noChangeAspect="1"/>
          </p:cNvPicPr>
          <p:nvPr/>
        </p:nvPicPr>
        <p:blipFill>
          <a:blip r:embed="rId14" cstate="print"/>
          <a:srcRect/>
          <a:stretch>
            <a:fillRect/>
          </a:stretch>
        </p:blipFill>
        <p:spPr bwMode="auto">
          <a:xfrm>
            <a:off x="8229600" y="6400800"/>
            <a:ext cx="431800" cy="36512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97B56AA-1A1D-44A6-9AFD-24AEBEFDBFF0}" type="slidenum">
              <a:rPr lang="en-US" smtClean="0"/>
              <a:pPr/>
              <a:t>26</a:t>
            </a:fld>
            <a:endParaRPr lang="en-US"/>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Inputs and Procurement</a:t>
            </a:r>
            <a:endParaRPr lang="en-US" sz="4000" dirty="0"/>
          </a:p>
        </p:txBody>
      </p:sp>
      <p:sp>
        <p:nvSpPr>
          <p:cNvPr id="3" name="Content Placeholder 2"/>
          <p:cNvSpPr>
            <a:spLocks noGrp="1"/>
          </p:cNvSpPr>
          <p:nvPr>
            <p:ph idx="1"/>
          </p:nvPr>
        </p:nvSpPr>
        <p:spPr>
          <a:xfrm>
            <a:off x="381000" y="1295400"/>
            <a:ext cx="4648200" cy="5105400"/>
          </a:xfrm>
        </p:spPr>
        <p:txBody>
          <a:bodyPr>
            <a:normAutofit fontScale="55000" lnSpcReduction="20000"/>
          </a:bodyPr>
          <a:lstStyle/>
          <a:p>
            <a:r>
              <a:rPr lang="en-US" dirty="0" smtClean="0"/>
              <a:t>Opportunities to enhance environmental performance and reduce costs can be found in both the </a:t>
            </a:r>
            <a:r>
              <a:rPr lang="en-US" dirty="0" smtClean="0">
                <a:solidFill>
                  <a:schemeClr val="accent5"/>
                </a:solidFill>
              </a:rPr>
              <a:t>procurement of inputs and equipment </a:t>
            </a:r>
            <a:r>
              <a:rPr lang="en-US" dirty="0" smtClean="0"/>
              <a:t>for the production process or for general operations.</a:t>
            </a:r>
          </a:p>
          <a:p>
            <a:endParaRPr lang="en-US" dirty="0" smtClean="0"/>
          </a:p>
          <a:p>
            <a:r>
              <a:rPr lang="en-US" dirty="0" smtClean="0"/>
              <a:t>Though much of what ends up in a company’s final product is determined in the design stage,  there is often room for </a:t>
            </a:r>
            <a:r>
              <a:rPr lang="en-US" dirty="0" smtClean="0">
                <a:solidFill>
                  <a:schemeClr val="accent5"/>
                </a:solidFill>
              </a:rPr>
              <a:t>incorporating sustainability principles in the purchase of product inputs</a:t>
            </a:r>
            <a:r>
              <a:rPr lang="en-US" dirty="0" smtClean="0"/>
              <a:t>.</a:t>
            </a:r>
          </a:p>
          <a:p>
            <a:endParaRPr lang="en-US" dirty="0" smtClean="0"/>
          </a:p>
          <a:p>
            <a:r>
              <a:rPr lang="en-US" dirty="0" smtClean="0"/>
              <a:t>Similarly,  for process and operational inputs, thinking about things like </a:t>
            </a:r>
            <a:r>
              <a:rPr lang="en-US" dirty="0" smtClean="0">
                <a:solidFill>
                  <a:schemeClr val="accent5"/>
                </a:solidFill>
              </a:rPr>
              <a:t>total cost of ownership or even employee safety</a:t>
            </a:r>
            <a:r>
              <a:rPr lang="en-US" dirty="0" smtClean="0"/>
              <a:t> can bring significant long-term cost savings and/or mitigate downside risks.</a:t>
            </a:r>
          </a:p>
          <a:p>
            <a:endParaRPr lang="en-US" dirty="0" smtClean="0"/>
          </a:p>
          <a:p>
            <a:endParaRPr lang="en-US" dirty="0" smtClean="0"/>
          </a:p>
          <a:p>
            <a:endParaRPr lang="en-US" dirty="0"/>
          </a:p>
        </p:txBody>
      </p:sp>
      <p:pic>
        <p:nvPicPr>
          <p:cNvPr id="5122" name="Picture 2" descr="C:\Users\Morgan\AppData\Local\Microsoft\Windows\Temporary Internet Files\Content.IE5\JQTMACFJ\MC900233788[1].wmf"/>
          <p:cNvPicPr>
            <a:picLocks noChangeAspect="1" noChangeArrowheads="1"/>
          </p:cNvPicPr>
          <p:nvPr/>
        </p:nvPicPr>
        <p:blipFill>
          <a:blip r:embed="rId3" cstate="print"/>
          <a:srcRect/>
          <a:stretch>
            <a:fillRect/>
          </a:stretch>
        </p:blipFill>
        <p:spPr bwMode="auto">
          <a:xfrm>
            <a:off x="7414475" y="685800"/>
            <a:ext cx="1424725" cy="1066800"/>
          </a:xfrm>
          <a:prstGeom prst="rect">
            <a:avLst/>
          </a:prstGeom>
          <a:noFill/>
        </p:spPr>
      </p:pic>
      <p:sp>
        <p:nvSpPr>
          <p:cNvPr id="10" name="TextBox 9"/>
          <p:cNvSpPr txBox="1"/>
          <p:nvPr/>
        </p:nvSpPr>
        <p:spPr>
          <a:xfrm>
            <a:off x="533400" y="6477000"/>
            <a:ext cx="2828018" cy="246221"/>
          </a:xfrm>
          <a:prstGeom prst="rect">
            <a:avLst/>
          </a:prstGeom>
          <a:noFill/>
        </p:spPr>
        <p:txBody>
          <a:bodyPr wrap="none" rtlCol="0">
            <a:spAutoFit/>
          </a:bodyPr>
          <a:lstStyle/>
          <a:p>
            <a:pPr lvl="0"/>
            <a:r>
              <a:rPr lang="en-US" sz="1000" baseline="30000" dirty="0" smtClean="0"/>
              <a:t>1 </a:t>
            </a:r>
            <a:r>
              <a:rPr lang="en-US" sz="1000" dirty="0" smtClean="0"/>
              <a:t>OECD. “Sustainable Manufacturing Toolkit”</a:t>
            </a:r>
          </a:p>
        </p:txBody>
      </p:sp>
      <p:graphicFrame>
        <p:nvGraphicFramePr>
          <p:cNvPr id="9" name="Diagram 8"/>
          <p:cNvGraphicFramePr/>
          <p:nvPr/>
        </p:nvGraphicFramePr>
        <p:xfrm>
          <a:off x="5029200" y="1752600"/>
          <a:ext cx="37338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ight Arrow 12">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4" name="Picture 13"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27</a:t>
            </a:fld>
            <a:endParaRPr lang="en-US"/>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normAutofit/>
          </a:bodyPr>
          <a:lstStyle/>
          <a:p>
            <a:r>
              <a:rPr lang="en-US" sz="3600" dirty="0" smtClean="0"/>
              <a:t>Product Input Selection</a:t>
            </a:r>
            <a:r>
              <a:rPr lang="en-US" sz="3600" baseline="30000" dirty="0" smtClean="0"/>
              <a:t>1</a:t>
            </a:r>
            <a:endParaRPr lang="en-US" sz="3600" dirty="0"/>
          </a:p>
        </p:txBody>
      </p:sp>
      <p:sp>
        <p:nvSpPr>
          <p:cNvPr id="3" name="Content Placeholder 2"/>
          <p:cNvSpPr>
            <a:spLocks noGrp="1"/>
          </p:cNvSpPr>
          <p:nvPr>
            <p:ph idx="1"/>
          </p:nvPr>
        </p:nvSpPr>
        <p:spPr>
          <a:xfrm>
            <a:off x="152400" y="1143001"/>
            <a:ext cx="4953000" cy="5257799"/>
          </a:xfrm>
        </p:spPr>
        <p:txBody>
          <a:bodyPr>
            <a:normAutofit fontScale="62500" lnSpcReduction="20000"/>
          </a:bodyPr>
          <a:lstStyle/>
          <a:p>
            <a:r>
              <a:rPr lang="en-US" sz="2600" dirty="0" smtClean="0"/>
              <a:t>The OECD’s Sustainable Manufacturing Metrics Toolkit breaks product input attributes down into four categories, each of which carry some degree of environmental impact:</a:t>
            </a:r>
          </a:p>
          <a:p>
            <a:pPr lvl="1">
              <a:spcAft>
                <a:spcPts val="600"/>
              </a:spcAft>
            </a:pPr>
            <a:r>
              <a:rPr lang="en-US" dirty="0" smtClean="0"/>
              <a:t>Finite</a:t>
            </a:r>
          </a:p>
          <a:p>
            <a:pPr lvl="2">
              <a:spcAft>
                <a:spcPts val="600"/>
              </a:spcAft>
            </a:pPr>
            <a:r>
              <a:rPr lang="en-US" dirty="0" smtClean="0"/>
              <a:t>Non-renewable substances deplete supplies of natural resources and may cause serious environmental damage during extraction. </a:t>
            </a:r>
          </a:p>
          <a:p>
            <a:pPr lvl="1">
              <a:spcAft>
                <a:spcPts val="600"/>
              </a:spcAft>
            </a:pPr>
            <a:r>
              <a:rPr lang="en-US" dirty="0" smtClean="0"/>
              <a:t>Resource-intensive</a:t>
            </a:r>
          </a:p>
          <a:p>
            <a:pPr lvl="2">
              <a:spcAft>
                <a:spcPts val="600"/>
              </a:spcAft>
            </a:pPr>
            <a:r>
              <a:rPr lang="en-US" dirty="0" smtClean="0"/>
              <a:t>Large amounts of energy and other resources may be required to produce the inputs.</a:t>
            </a:r>
          </a:p>
          <a:p>
            <a:pPr lvl="1">
              <a:spcAft>
                <a:spcPts val="600"/>
              </a:spcAft>
            </a:pPr>
            <a:r>
              <a:rPr lang="en-US" dirty="0" smtClean="0"/>
              <a:t>Harmful</a:t>
            </a:r>
          </a:p>
          <a:p>
            <a:pPr lvl="2">
              <a:spcAft>
                <a:spcPts val="600"/>
              </a:spcAft>
            </a:pPr>
            <a:r>
              <a:rPr lang="en-US" dirty="0" smtClean="0"/>
              <a:t>Substances that are restricted by law or that are toxic to health and the environment.</a:t>
            </a:r>
          </a:p>
          <a:p>
            <a:pPr lvl="1">
              <a:spcAft>
                <a:spcPts val="600"/>
              </a:spcAft>
            </a:pPr>
            <a:r>
              <a:rPr lang="en-US" dirty="0" smtClean="0"/>
              <a:t>Renewable, recyclable, or reused</a:t>
            </a:r>
          </a:p>
          <a:p>
            <a:pPr lvl="2">
              <a:spcAft>
                <a:spcPts val="600"/>
              </a:spcAft>
            </a:pPr>
            <a:r>
              <a:rPr lang="en-US" dirty="0" smtClean="0"/>
              <a:t>Tend to have a lower environmental impact. </a:t>
            </a:r>
          </a:p>
        </p:txBody>
      </p:sp>
      <p:pic>
        <p:nvPicPr>
          <p:cNvPr id="5" name="Picture 2" descr="C:\Documents and Settings\Emily Conner\Local Settings\Temporary Internet Files\Content.IE5\Q3EUJLUY\MC900198047[1].wmf"/>
          <p:cNvPicPr>
            <a:picLocks noChangeAspect="1" noChangeArrowheads="1"/>
          </p:cNvPicPr>
          <p:nvPr/>
        </p:nvPicPr>
        <p:blipFill>
          <a:blip r:embed="rId3" cstate="print"/>
          <a:srcRect/>
          <a:stretch>
            <a:fillRect/>
          </a:stretch>
        </p:blipFill>
        <p:spPr bwMode="auto">
          <a:xfrm>
            <a:off x="7414788" y="189664"/>
            <a:ext cx="1272012" cy="953336"/>
          </a:xfrm>
          <a:prstGeom prst="rect">
            <a:avLst/>
          </a:prstGeom>
          <a:noFill/>
        </p:spPr>
      </p:pic>
      <p:graphicFrame>
        <p:nvGraphicFramePr>
          <p:cNvPr id="6" name="Content Placeholder 3"/>
          <p:cNvGraphicFramePr>
            <a:graphicFrameLocks/>
          </p:cNvGraphicFramePr>
          <p:nvPr/>
        </p:nvGraphicFramePr>
        <p:xfrm>
          <a:off x="5105400" y="1295400"/>
          <a:ext cx="38100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28600" y="6477000"/>
            <a:ext cx="2860078" cy="246221"/>
          </a:xfrm>
          <a:prstGeom prst="rect">
            <a:avLst/>
          </a:prstGeom>
          <a:noFill/>
        </p:spPr>
        <p:txBody>
          <a:bodyPr wrap="none" rtlCol="0">
            <a:spAutoFit/>
          </a:bodyPr>
          <a:lstStyle/>
          <a:p>
            <a:pPr lvl="0"/>
            <a:r>
              <a:rPr lang="en-US" sz="1000" baseline="30000" dirty="0" smtClean="0"/>
              <a:t>1 </a:t>
            </a:r>
            <a:r>
              <a:rPr lang="en-US" sz="1000" dirty="0" smtClean="0"/>
              <a:t>OECD. “Sustainable Manufacturing Toolkit”</a:t>
            </a:r>
          </a:p>
        </p:txBody>
      </p:sp>
      <p:sp>
        <p:nvSpPr>
          <p:cNvPr id="10" name="Right Arrow 9">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2" name="Slide Number Placeholder 11"/>
          <p:cNvSpPr>
            <a:spLocks noGrp="1"/>
          </p:cNvSpPr>
          <p:nvPr>
            <p:ph type="sldNum" sz="quarter" idx="12"/>
          </p:nvPr>
        </p:nvSpPr>
        <p:spPr/>
        <p:txBody>
          <a:bodyPr/>
          <a:lstStyle/>
          <a:p>
            <a:fld id="{197B56AA-1A1D-44A6-9AFD-24AEBEFDBFF0}" type="slidenum">
              <a:rPr lang="en-US" smtClean="0"/>
              <a:pPr/>
              <a:t>28</a:t>
            </a:fld>
            <a:endParaRPr lang="en-US"/>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Choices</a:t>
            </a:r>
            <a:endParaRPr lang="en-US" dirty="0"/>
          </a:p>
        </p:txBody>
      </p:sp>
      <p:sp>
        <p:nvSpPr>
          <p:cNvPr id="3" name="Content Placeholder 2"/>
          <p:cNvSpPr>
            <a:spLocks noGrp="1"/>
          </p:cNvSpPr>
          <p:nvPr>
            <p:ph idx="1"/>
          </p:nvPr>
        </p:nvSpPr>
        <p:spPr>
          <a:xfrm>
            <a:off x="457200" y="990600"/>
            <a:ext cx="6172200" cy="5135563"/>
          </a:xfrm>
        </p:spPr>
        <p:txBody>
          <a:bodyPr>
            <a:normAutofit fontScale="70000" lnSpcReduction="20000"/>
          </a:bodyPr>
          <a:lstStyle/>
          <a:p>
            <a:pPr>
              <a:spcAft>
                <a:spcPts val="600"/>
              </a:spcAft>
            </a:pPr>
            <a:r>
              <a:rPr lang="en-US" dirty="0" smtClean="0"/>
              <a:t>The choice of materials to make your product is critical</a:t>
            </a:r>
          </a:p>
          <a:p>
            <a:pPr>
              <a:spcAft>
                <a:spcPts val="600"/>
              </a:spcAft>
            </a:pPr>
            <a:r>
              <a:rPr lang="en-US" dirty="0" smtClean="0"/>
              <a:t>The U.S. is reliant on nonrenewable materials.  In 1900, more than 40% of the materials used in the U.S. were renewable, but only 6% were in 1995.</a:t>
            </a:r>
            <a:r>
              <a:rPr lang="en-US" baseline="30000" dirty="0" smtClean="0"/>
              <a:t>1</a:t>
            </a:r>
            <a:endParaRPr lang="en-US" dirty="0" smtClean="0"/>
          </a:p>
          <a:p>
            <a:pPr>
              <a:spcAft>
                <a:spcPts val="600"/>
              </a:spcAft>
            </a:pPr>
            <a:r>
              <a:rPr lang="en-US" dirty="0" smtClean="0"/>
              <a:t>It is important to consider the life cycle impacts of the materials you purchase. For example:</a:t>
            </a:r>
          </a:p>
          <a:p>
            <a:pPr lvl="1">
              <a:spcAft>
                <a:spcPts val="600"/>
              </a:spcAft>
            </a:pPr>
            <a:r>
              <a:rPr lang="en-US" dirty="0" smtClean="0"/>
              <a:t>Does the process of obtaining the materials pollute the water or air?</a:t>
            </a:r>
          </a:p>
          <a:p>
            <a:pPr lvl="1">
              <a:spcAft>
                <a:spcPts val="600"/>
              </a:spcAft>
            </a:pPr>
            <a:r>
              <a:rPr lang="en-US" dirty="0" smtClean="0"/>
              <a:t>Are the materials acquired through deforestation?</a:t>
            </a:r>
          </a:p>
          <a:p>
            <a:pPr lvl="1">
              <a:spcAft>
                <a:spcPts val="600"/>
              </a:spcAft>
            </a:pPr>
            <a:r>
              <a:rPr lang="en-US" dirty="0" smtClean="0"/>
              <a:t>Does it require a lot of energy to produce the materials?</a:t>
            </a:r>
          </a:p>
          <a:p>
            <a:pPr lvl="1">
              <a:spcAft>
                <a:spcPts val="600"/>
              </a:spcAft>
            </a:pPr>
            <a:r>
              <a:rPr lang="en-US" dirty="0" smtClean="0"/>
              <a:t>Is the material itself hazardous?</a:t>
            </a:r>
          </a:p>
        </p:txBody>
      </p:sp>
      <p:sp>
        <p:nvSpPr>
          <p:cNvPr id="4" name="TextBox 3"/>
          <p:cNvSpPr txBox="1"/>
          <p:nvPr/>
        </p:nvSpPr>
        <p:spPr>
          <a:xfrm>
            <a:off x="304800" y="6400800"/>
            <a:ext cx="7696200" cy="246221"/>
          </a:xfrm>
          <a:prstGeom prst="rect">
            <a:avLst/>
          </a:prstGeom>
          <a:noFill/>
        </p:spPr>
        <p:txBody>
          <a:bodyPr wrap="square" rtlCol="0">
            <a:spAutoFit/>
          </a:bodyPr>
          <a:lstStyle/>
          <a:p>
            <a:r>
              <a:rPr lang="en-US" sz="1000" baseline="30000" dirty="0" smtClean="0"/>
              <a:t>1 </a:t>
            </a:r>
            <a:r>
              <a:rPr lang="en-US" sz="1000" dirty="0" smtClean="0"/>
              <a:t>US Environmental Protection Agency. “Sustainable Materials Management: The Road Ahead” </a:t>
            </a:r>
            <a:endParaRPr lang="en-US" sz="1000" baseline="30000" dirty="0"/>
          </a:p>
        </p:txBody>
      </p:sp>
      <p:pic>
        <p:nvPicPr>
          <p:cNvPr id="266242" name="Picture 2" descr="C:\Documents and Settings\Morgan Barr\Local Settings\Temporary Internet Files\Content.IE5\4G75LF6P\MC900280796[1].wmf"/>
          <p:cNvPicPr>
            <a:picLocks noChangeAspect="1" noChangeArrowheads="1"/>
          </p:cNvPicPr>
          <p:nvPr/>
        </p:nvPicPr>
        <p:blipFill>
          <a:blip r:embed="rId2" cstate="print"/>
          <a:srcRect/>
          <a:stretch>
            <a:fillRect/>
          </a:stretch>
        </p:blipFill>
        <p:spPr bwMode="auto">
          <a:xfrm>
            <a:off x="7086600" y="304800"/>
            <a:ext cx="1062273" cy="1416867"/>
          </a:xfrm>
          <a:prstGeom prst="rect">
            <a:avLst/>
          </a:prstGeom>
          <a:noFill/>
        </p:spPr>
      </p:pic>
      <p:pic>
        <p:nvPicPr>
          <p:cNvPr id="266243" name="Picture 3" descr="C:\Documents and Settings\Morgan Barr\Local Settings\Temporary Internet Files\Content.IE5\1E9XXJZ3\MC900014745[1].wmf"/>
          <p:cNvPicPr>
            <a:picLocks noChangeAspect="1" noChangeArrowheads="1"/>
          </p:cNvPicPr>
          <p:nvPr/>
        </p:nvPicPr>
        <p:blipFill>
          <a:blip r:embed="rId3" cstate="print"/>
          <a:srcRect/>
          <a:stretch>
            <a:fillRect/>
          </a:stretch>
        </p:blipFill>
        <p:spPr bwMode="auto">
          <a:xfrm>
            <a:off x="6705600" y="1905000"/>
            <a:ext cx="1658722" cy="836676"/>
          </a:xfrm>
          <a:prstGeom prst="rect">
            <a:avLst/>
          </a:prstGeom>
          <a:noFill/>
        </p:spPr>
      </p:pic>
      <p:pic>
        <p:nvPicPr>
          <p:cNvPr id="266244" name="Picture 4" descr="C:\Documents and Settings\Morgan Barr\Local Settings\Temporary Internet Files\Content.IE5\LHY83N1S\MC900197504[1].wmf"/>
          <p:cNvPicPr>
            <a:picLocks noChangeAspect="1" noChangeArrowheads="1"/>
          </p:cNvPicPr>
          <p:nvPr/>
        </p:nvPicPr>
        <p:blipFill>
          <a:blip r:embed="rId4" cstate="print"/>
          <a:srcRect/>
          <a:stretch>
            <a:fillRect/>
          </a:stretch>
        </p:blipFill>
        <p:spPr bwMode="auto">
          <a:xfrm>
            <a:off x="7239000" y="2895600"/>
            <a:ext cx="876615" cy="1219200"/>
          </a:xfrm>
          <a:prstGeom prst="rect">
            <a:avLst/>
          </a:prstGeom>
          <a:noFill/>
        </p:spPr>
      </p:pic>
      <p:pic>
        <p:nvPicPr>
          <p:cNvPr id="266247" name="Picture 7" descr="C:\Documents and Settings\Morgan Barr\Local Settings\Temporary Internet Files\Content.IE5\1E9XXJZ3\MC900331296[1].wmf"/>
          <p:cNvPicPr>
            <a:picLocks noChangeAspect="1" noChangeArrowheads="1"/>
          </p:cNvPicPr>
          <p:nvPr/>
        </p:nvPicPr>
        <p:blipFill>
          <a:blip r:embed="rId5" cstate="print"/>
          <a:srcRect/>
          <a:stretch>
            <a:fillRect/>
          </a:stretch>
        </p:blipFill>
        <p:spPr bwMode="auto">
          <a:xfrm>
            <a:off x="7077574" y="4267200"/>
            <a:ext cx="1287827" cy="1219200"/>
          </a:xfrm>
          <a:prstGeom prst="rect">
            <a:avLst/>
          </a:prstGeom>
          <a:noFill/>
        </p:spPr>
      </p:pic>
      <p:sp>
        <p:nvSpPr>
          <p:cNvPr id="11" name="Right Arrow 10">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13" name="Slide Number Placeholder 12"/>
          <p:cNvSpPr>
            <a:spLocks noGrp="1"/>
          </p:cNvSpPr>
          <p:nvPr>
            <p:ph type="sldNum" sz="quarter" idx="12"/>
          </p:nvPr>
        </p:nvSpPr>
        <p:spPr/>
        <p:txBody>
          <a:bodyPr/>
          <a:lstStyle/>
          <a:p>
            <a:fld id="{197B56AA-1A1D-44A6-9AFD-24AEBEFDBFF0}" type="slidenum">
              <a:rPr lang="en-US" smtClean="0"/>
              <a:pPr/>
              <a:t>29</a:t>
            </a:fld>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Organization</a:t>
            </a:r>
            <a:endParaRPr lang="en-US" dirty="0"/>
          </a:p>
        </p:txBody>
      </p:sp>
      <p:sp>
        <p:nvSpPr>
          <p:cNvPr id="3" name="Content Placeholder 2"/>
          <p:cNvSpPr>
            <a:spLocks noGrp="1"/>
          </p:cNvSpPr>
          <p:nvPr>
            <p:ph idx="1"/>
          </p:nvPr>
        </p:nvSpPr>
        <p:spPr>
          <a:xfrm>
            <a:off x="457200" y="990600"/>
            <a:ext cx="6400800" cy="5135563"/>
          </a:xfrm>
        </p:spPr>
        <p:txBody>
          <a:bodyPr>
            <a:normAutofit fontScale="62500" lnSpcReduction="20000"/>
          </a:bodyPr>
          <a:lstStyle/>
          <a:p>
            <a:pPr>
              <a:spcAft>
                <a:spcPts val="1800"/>
              </a:spcAft>
            </a:pPr>
            <a:r>
              <a:rPr lang="en-US" dirty="0" smtClean="0"/>
              <a:t>As we discussed in the lesson, Getting Started and Understanding Your Impact, the product life cycle has several stages, including:</a:t>
            </a:r>
          </a:p>
          <a:p>
            <a:pPr lvl="1">
              <a:spcAft>
                <a:spcPts val="1800"/>
              </a:spcAft>
            </a:pPr>
            <a:r>
              <a:rPr lang="en-US" dirty="0" smtClean="0"/>
              <a:t>Product design</a:t>
            </a:r>
          </a:p>
          <a:p>
            <a:pPr lvl="1">
              <a:spcAft>
                <a:spcPts val="1800"/>
              </a:spcAft>
            </a:pPr>
            <a:r>
              <a:rPr lang="en-US" dirty="0" smtClean="0"/>
              <a:t>Inputs and procurement</a:t>
            </a:r>
          </a:p>
          <a:p>
            <a:pPr lvl="1">
              <a:spcAft>
                <a:spcPts val="1800"/>
              </a:spcAft>
            </a:pPr>
            <a:r>
              <a:rPr lang="en-US" dirty="0" smtClean="0"/>
              <a:t>Manufacturing </a:t>
            </a:r>
          </a:p>
          <a:p>
            <a:pPr lvl="1">
              <a:spcAft>
                <a:spcPts val="1800"/>
              </a:spcAft>
            </a:pPr>
            <a:r>
              <a:rPr lang="en-US" dirty="0" smtClean="0"/>
              <a:t>Transportation and distribution</a:t>
            </a:r>
          </a:p>
          <a:p>
            <a:pPr lvl="1">
              <a:spcAft>
                <a:spcPts val="1800"/>
              </a:spcAft>
            </a:pPr>
            <a:r>
              <a:rPr lang="en-US" dirty="0" smtClean="0"/>
              <a:t>Product end-of-life</a:t>
            </a:r>
          </a:p>
          <a:p>
            <a:pPr>
              <a:spcAft>
                <a:spcPts val="1800"/>
              </a:spcAft>
            </a:pPr>
            <a:r>
              <a:rPr lang="en-US" b="1" dirty="0" smtClean="0"/>
              <a:t>On the next slide is a graphic showing the product life cycle. To learn more about environmental issues in each stage and how they can be addressed, click on the green boxes.</a:t>
            </a:r>
          </a:p>
          <a:p>
            <a:endParaRPr lang="en-US" dirty="0"/>
          </a:p>
        </p:txBody>
      </p:sp>
      <p:sp>
        <p:nvSpPr>
          <p:cNvPr id="4" name="Slide Number Placeholder 3"/>
          <p:cNvSpPr>
            <a:spLocks noGrp="1"/>
          </p:cNvSpPr>
          <p:nvPr>
            <p:ph type="sldNum" sz="quarter" idx="12"/>
          </p:nvPr>
        </p:nvSpPr>
        <p:spPr/>
        <p:txBody>
          <a:bodyPr/>
          <a:lstStyle/>
          <a:p>
            <a:fld id="{197B56AA-1A1D-44A6-9AFD-24AEBEFDBFF0}" type="slidenum">
              <a:rPr lang="en-US" smtClean="0"/>
              <a:pPr/>
              <a:t>3</a:t>
            </a:fld>
            <a:endParaRPr lang="en-US" dirty="0"/>
          </a:p>
        </p:txBody>
      </p:sp>
      <p:sp>
        <p:nvSpPr>
          <p:cNvPr id="5" name="Right Arrow 4">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pic>
        <p:nvPicPr>
          <p:cNvPr id="1026" name="Picture 2" descr="C:\Documents and Settings\Morgan Barr\Local Settings\Temporary Internet Files\Content.IE5\WJACPNF6\MC900436992[1].wmf"/>
          <p:cNvPicPr>
            <a:picLocks noChangeAspect="1" noChangeArrowheads="1"/>
          </p:cNvPicPr>
          <p:nvPr/>
        </p:nvPicPr>
        <p:blipFill>
          <a:blip r:embed="rId5" cstate="print"/>
          <a:srcRect/>
          <a:stretch>
            <a:fillRect/>
          </a:stretch>
        </p:blipFill>
        <p:spPr bwMode="auto">
          <a:xfrm>
            <a:off x="7010400" y="228600"/>
            <a:ext cx="1930400" cy="131762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Impacts</a:t>
            </a:r>
            <a:endParaRPr lang="en-US" dirty="0"/>
          </a:p>
        </p:txBody>
      </p:sp>
      <p:sp>
        <p:nvSpPr>
          <p:cNvPr id="3" name="Content Placeholder 2"/>
          <p:cNvSpPr>
            <a:spLocks noGrp="1"/>
          </p:cNvSpPr>
          <p:nvPr>
            <p:ph idx="1"/>
          </p:nvPr>
        </p:nvSpPr>
        <p:spPr>
          <a:xfrm>
            <a:off x="457200" y="990600"/>
            <a:ext cx="4572000" cy="5135563"/>
          </a:xfrm>
        </p:spPr>
        <p:txBody>
          <a:bodyPr>
            <a:normAutofit fontScale="62500" lnSpcReduction="20000"/>
          </a:bodyPr>
          <a:lstStyle/>
          <a:p>
            <a:pPr>
              <a:spcAft>
                <a:spcPts val="1200"/>
              </a:spcAft>
            </a:pPr>
            <a:r>
              <a:rPr lang="en-US" dirty="0" smtClean="0"/>
              <a:t>As we have seen, different materials can have widely different environmental impacts.</a:t>
            </a:r>
          </a:p>
          <a:p>
            <a:pPr>
              <a:spcAft>
                <a:spcPts val="1200"/>
              </a:spcAft>
            </a:pPr>
            <a:r>
              <a:rPr lang="en-US" dirty="0" smtClean="0"/>
              <a:t>It can sometimes be difficult to determine which materials are better or worse.</a:t>
            </a:r>
          </a:p>
          <a:p>
            <a:pPr>
              <a:spcAft>
                <a:spcPts val="1200"/>
              </a:spcAft>
            </a:pPr>
            <a:r>
              <a:rPr lang="en-US" dirty="0" smtClean="0">
                <a:hlinkClick r:id="rId2"/>
              </a:rPr>
              <a:t>Sustainable Materials Management: The Road Ahead</a:t>
            </a:r>
            <a:r>
              <a:rPr lang="en-US" dirty="0" smtClean="0"/>
              <a:t>, a 2009 study from the EPA, documented the environmental impacts from 480 materials, processes and services to identify their impacts and identify which ones have the highest impacts.  </a:t>
            </a:r>
          </a:p>
          <a:p>
            <a:pPr>
              <a:spcAft>
                <a:spcPts val="1200"/>
              </a:spcAft>
            </a:pPr>
            <a:r>
              <a:rPr lang="en-US" dirty="0" smtClean="0"/>
              <a:t>The data from that study and the final report are available through the link above.</a:t>
            </a:r>
            <a:endParaRPr lang="en-US" dirty="0"/>
          </a:p>
        </p:txBody>
      </p:sp>
      <p:graphicFrame>
        <p:nvGraphicFramePr>
          <p:cNvPr id="18" name="Diagram 17"/>
          <p:cNvGraphicFramePr/>
          <p:nvPr/>
        </p:nvGraphicFramePr>
        <p:xfrm>
          <a:off x="5181600" y="1447800"/>
          <a:ext cx="3733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ight Arrow 18">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0" name="Picture 19"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21" name="TextBox 20"/>
          <p:cNvSpPr txBox="1"/>
          <p:nvPr/>
        </p:nvSpPr>
        <p:spPr>
          <a:xfrm>
            <a:off x="304800" y="6400800"/>
            <a:ext cx="7467600" cy="246221"/>
          </a:xfrm>
          <a:prstGeom prst="rect">
            <a:avLst/>
          </a:prstGeom>
          <a:noFill/>
        </p:spPr>
        <p:txBody>
          <a:bodyPr wrap="square" rtlCol="0">
            <a:spAutoFit/>
          </a:bodyPr>
          <a:lstStyle/>
          <a:p>
            <a:r>
              <a:rPr lang="en-US" sz="1000" baseline="30000" dirty="0" smtClean="0"/>
              <a:t>1 </a:t>
            </a:r>
            <a:r>
              <a:rPr lang="en-US" sz="1000" dirty="0" err="1" smtClean="0"/>
              <a:t>GreenBiz</a:t>
            </a:r>
            <a:r>
              <a:rPr lang="en-US" sz="1000" dirty="0" smtClean="0"/>
              <a:t>, “Ford Explores 'Suede' Fabrics Made From Pop Bottles, Nanotechnology, and More” </a:t>
            </a:r>
            <a:endParaRPr lang="en-US" sz="1000" baseline="30000" dirty="0"/>
          </a:p>
        </p:txBody>
      </p:sp>
      <p:sp>
        <p:nvSpPr>
          <p:cNvPr id="8" name="Slide Number Placeholder 7"/>
          <p:cNvSpPr>
            <a:spLocks noGrp="1"/>
          </p:cNvSpPr>
          <p:nvPr>
            <p:ph type="sldNum" sz="quarter" idx="12"/>
          </p:nvPr>
        </p:nvSpPr>
        <p:spPr/>
        <p:txBody>
          <a:bodyPr/>
          <a:lstStyle/>
          <a:p>
            <a:fld id="{197B56AA-1A1D-44A6-9AFD-24AEBEFDBFF0}" type="slidenum">
              <a:rPr lang="en-US" smtClean="0"/>
              <a:pPr/>
              <a:t>30</a:t>
            </a:fld>
            <a:endParaRPr lang="en-US"/>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381000"/>
            <a:ext cx="8229600" cy="792163"/>
          </a:xfrm>
        </p:spPr>
        <p:txBody>
          <a:bodyPr rtlCol="0">
            <a:noAutofit/>
          </a:bodyPr>
          <a:lstStyle/>
          <a:p>
            <a:pPr eaLnBrk="1" fontAlgn="auto" hangingPunct="1">
              <a:spcAft>
                <a:spcPts val="0"/>
              </a:spcAft>
              <a:defRPr/>
            </a:pPr>
            <a:r>
              <a:rPr lang="en-US" sz="3200" dirty="0" smtClean="0"/>
              <a:t>Chemicals Considerations &amp; Green Chemistry</a:t>
            </a:r>
          </a:p>
        </p:txBody>
      </p:sp>
      <p:sp>
        <p:nvSpPr>
          <p:cNvPr id="6147" name="Content Placeholder 2"/>
          <p:cNvSpPr>
            <a:spLocks noGrp="1"/>
          </p:cNvSpPr>
          <p:nvPr>
            <p:ph idx="1"/>
          </p:nvPr>
        </p:nvSpPr>
        <p:spPr>
          <a:xfrm>
            <a:off x="457200" y="1981200"/>
            <a:ext cx="8229600" cy="4525963"/>
          </a:xfrm>
        </p:spPr>
        <p:txBody>
          <a:bodyPr rtlCol="0">
            <a:normAutofit/>
          </a:bodyPr>
          <a:lstStyle/>
          <a:p>
            <a:pPr algn="ctr" eaLnBrk="1" fontAlgn="auto" hangingPunct="1">
              <a:spcAft>
                <a:spcPts val="0"/>
              </a:spcAft>
              <a:buFont typeface="Arial" pitchFamily="34" charset="0"/>
              <a:buNone/>
              <a:defRPr/>
            </a:pPr>
            <a:r>
              <a:rPr lang="en-US" sz="2800" dirty="0" smtClean="0">
                <a:latin typeface="+mj-lt"/>
              </a:rPr>
              <a:t>	Chemicals are in virtually everything we see and touch today. As more and more attention is paid by customers and governments as to what types of substances are in the products we use, it has become increasingly important that manufacturers understand the full impacts of their product inputs.</a:t>
            </a:r>
            <a:r>
              <a:rPr lang="en-US" sz="2800" baseline="30000" dirty="0" smtClean="0">
                <a:latin typeface="+mj-lt"/>
              </a:rPr>
              <a:t>1</a:t>
            </a:r>
            <a:endParaRPr lang="en-US" sz="2800" dirty="0" smtClean="0">
              <a:latin typeface="+mj-lt"/>
            </a:endParaRPr>
          </a:p>
          <a:p>
            <a:pPr eaLnBrk="1" fontAlgn="auto" hangingPunct="1">
              <a:spcAft>
                <a:spcPts val="0"/>
              </a:spcAft>
              <a:buFont typeface="Arial" pitchFamily="34" charset="0"/>
              <a:buChar char="•"/>
              <a:defRPr/>
            </a:pPr>
            <a:endParaRPr lang="en-US" sz="2800" dirty="0" smtClean="0">
              <a:latin typeface="+mj-lt"/>
            </a:endParaRPr>
          </a:p>
          <a:p>
            <a:pPr eaLnBrk="1" fontAlgn="auto" hangingPunct="1">
              <a:spcAft>
                <a:spcPts val="0"/>
              </a:spcAft>
              <a:buFont typeface="Arial" pitchFamily="34" charset="0"/>
              <a:buChar char="•"/>
              <a:defRPr/>
            </a:pPr>
            <a:endParaRPr lang="en-US" sz="2800" dirty="0" smtClean="0">
              <a:latin typeface="+mj-lt"/>
            </a:endParaRPr>
          </a:p>
        </p:txBody>
      </p:sp>
      <p:sp>
        <p:nvSpPr>
          <p:cNvPr id="3076" name="TextBox 5"/>
          <p:cNvSpPr txBox="1">
            <a:spLocks noChangeArrowheads="1"/>
          </p:cNvSpPr>
          <p:nvPr/>
        </p:nvSpPr>
        <p:spPr bwMode="auto">
          <a:xfrm>
            <a:off x="381000" y="6596063"/>
            <a:ext cx="8458200" cy="246062"/>
          </a:xfrm>
          <a:prstGeom prst="rect">
            <a:avLst/>
          </a:prstGeom>
          <a:noFill/>
          <a:ln w="9525">
            <a:noFill/>
            <a:miter lim="800000"/>
            <a:headEnd/>
            <a:tailEnd/>
          </a:ln>
        </p:spPr>
        <p:txBody>
          <a:bodyPr>
            <a:spAutoFit/>
          </a:bodyPr>
          <a:lstStyle/>
          <a:p>
            <a:r>
              <a:rPr lang="en-US" sz="1000" baseline="30000" dirty="0">
                <a:solidFill>
                  <a:srgbClr val="000000"/>
                </a:solidFill>
                <a:latin typeface="Rockwell" pitchFamily="18" charset="0"/>
              </a:rPr>
              <a:t>1 </a:t>
            </a:r>
            <a:r>
              <a:rPr lang="en-US" sz="1000" dirty="0">
                <a:solidFill>
                  <a:srgbClr val="000000"/>
                </a:solidFill>
                <a:latin typeface="Rockwell" pitchFamily="18" charset="0"/>
              </a:rPr>
              <a:t>"Green Chemistry at a Glance." </a:t>
            </a:r>
            <a:r>
              <a:rPr lang="en-US" sz="1000" i="1" dirty="0">
                <a:solidFill>
                  <a:srgbClr val="000000"/>
                </a:solidFill>
                <a:latin typeface="Rockwell" pitchFamily="18" charset="0"/>
              </a:rPr>
              <a:t>American Chemical Society.</a:t>
            </a:r>
            <a:r>
              <a:rPr lang="en-US" sz="1000" dirty="0">
                <a:solidFill>
                  <a:srgbClr val="000000"/>
                </a:solidFill>
                <a:latin typeface="Rockwell" pitchFamily="18" charset="0"/>
              </a:rPr>
              <a:t> </a:t>
            </a:r>
          </a:p>
        </p:txBody>
      </p:sp>
      <p:pic>
        <p:nvPicPr>
          <p:cNvPr id="3077" name="Picture 5" descr="C:\Documents and Settings\Emily Conner\Local Settings\Temporary Internet Files\Content.IE5\YCHAW8CN\MC900278998[1].wmf"/>
          <p:cNvPicPr>
            <a:picLocks noChangeAspect="1" noChangeArrowheads="1"/>
          </p:cNvPicPr>
          <p:nvPr/>
        </p:nvPicPr>
        <p:blipFill>
          <a:blip r:embed="rId2" cstate="print"/>
          <a:srcRect/>
          <a:stretch>
            <a:fillRect/>
          </a:stretch>
        </p:blipFill>
        <p:spPr bwMode="auto">
          <a:xfrm>
            <a:off x="76200" y="4572000"/>
            <a:ext cx="1371600" cy="1643063"/>
          </a:xfrm>
          <a:prstGeom prst="rect">
            <a:avLst/>
          </a:prstGeom>
          <a:noFill/>
          <a:ln w="9525">
            <a:noFill/>
            <a:miter lim="800000"/>
            <a:headEnd/>
            <a:tailEnd/>
          </a:ln>
        </p:spPr>
      </p:pic>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31</a:t>
            </a:fld>
            <a:endParaRPr lang="en-US"/>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33400" y="1295400"/>
          <a:ext cx="80772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5" descr="C:\Documents and Settings\Thomas Callan\Local Settings\Temporary Internet Files\Content.IE5\2E89V920\MC900090501[1].wmf"/>
          <p:cNvPicPr>
            <a:picLocks noChangeAspect="1" noChangeArrowheads="1"/>
          </p:cNvPicPr>
          <p:nvPr/>
        </p:nvPicPr>
        <p:blipFill>
          <a:blip r:embed="rId7" cstate="print"/>
          <a:srcRect/>
          <a:stretch>
            <a:fillRect/>
          </a:stretch>
        </p:blipFill>
        <p:spPr bwMode="auto">
          <a:xfrm>
            <a:off x="7239000" y="228600"/>
            <a:ext cx="1582738" cy="1470025"/>
          </a:xfrm>
          <a:prstGeom prst="rect">
            <a:avLst/>
          </a:prstGeom>
          <a:noFill/>
          <a:ln w="9525">
            <a:noFill/>
            <a:miter lim="800000"/>
            <a:headEnd/>
            <a:tailEnd/>
          </a:ln>
        </p:spPr>
      </p:pic>
      <p:sp>
        <p:nvSpPr>
          <p:cNvPr id="4101" name="TextBox 4"/>
          <p:cNvSpPr txBox="1">
            <a:spLocks noChangeArrowheads="1"/>
          </p:cNvSpPr>
          <p:nvPr/>
        </p:nvSpPr>
        <p:spPr bwMode="auto">
          <a:xfrm>
            <a:off x="457200" y="6427788"/>
            <a:ext cx="7924800" cy="246062"/>
          </a:xfrm>
          <a:prstGeom prst="rect">
            <a:avLst/>
          </a:prstGeom>
          <a:noFill/>
          <a:ln w="9525">
            <a:noFill/>
            <a:miter lim="800000"/>
            <a:headEnd/>
            <a:tailEnd/>
          </a:ln>
        </p:spPr>
        <p:txBody>
          <a:bodyPr>
            <a:spAutoFit/>
          </a:bodyPr>
          <a:lstStyle/>
          <a:p>
            <a:r>
              <a:rPr lang="en-US" sz="1000" baseline="30000" dirty="0">
                <a:solidFill>
                  <a:srgbClr val="000000"/>
                </a:solidFill>
                <a:latin typeface="Rockwell" pitchFamily="18" charset="0"/>
              </a:rPr>
              <a:t>1 </a:t>
            </a:r>
            <a:r>
              <a:rPr lang="en-US" sz="1000" dirty="0">
                <a:solidFill>
                  <a:srgbClr val="000000"/>
                </a:solidFill>
                <a:latin typeface="Rockwell" pitchFamily="18" charset="0"/>
              </a:rPr>
              <a:t>EPA, Green Chemistry</a:t>
            </a:r>
            <a:endParaRPr lang="en-US" sz="1000" baseline="30000" dirty="0">
              <a:solidFill>
                <a:srgbClr val="000000"/>
              </a:solidFill>
              <a:latin typeface="Rockwell" pitchFamily="18" charset="0"/>
            </a:endParaRPr>
          </a:p>
        </p:txBody>
      </p:sp>
      <p:sp>
        <p:nvSpPr>
          <p:cNvPr id="4102" name="TextBox 5"/>
          <p:cNvSpPr txBox="1">
            <a:spLocks noChangeArrowheads="1"/>
          </p:cNvSpPr>
          <p:nvPr/>
        </p:nvSpPr>
        <p:spPr bwMode="auto">
          <a:xfrm>
            <a:off x="457200" y="152400"/>
            <a:ext cx="8229600" cy="708025"/>
          </a:xfrm>
          <a:prstGeom prst="rect">
            <a:avLst/>
          </a:prstGeom>
          <a:noFill/>
          <a:ln w="9525">
            <a:noFill/>
            <a:miter lim="800000"/>
            <a:headEnd/>
            <a:tailEnd/>
          </a:ln>
        </p:spPr>
        <p:txBody>
          <a:bodyPr>
            <a:spAutoFit/>
          </a:bodyPr>
          <a:lstStyle/>
          <a:p>
            <a:pPr algn="ctr"/>
            <a:r>
              <a:rPr lang="en-US" sz="4000" dirty="0">
                <a:latin typeface="Rockwell" pitchFamily="18" charset="0"/>
              </a:rPr>
              <a:t>Green Chemistry</a:t>
            </a:r>
          </a:p>
        </p:txBody>
      </p:sp>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32</a:t>
            </a:fld>
            <a:endParaRPr lang="en-US"/>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52400"/>
            <a:ext cx="8229600" cy="3962400"/>
          </a:xfrm>
        </p:spPr>
        <p:txBody>
          <a:bodyPr rtlCol="0">
            <a:normAutofit fontScale="92500" lnSpcReduction="20000"/>
          </a:bodyPr>
          <a:lstStyle/>
          <a:p>
            <a:pPr algn="ctr" eaLnBrk="1" fontAlgn="auto" hangingPunct="1">
              <a:spcAft>
                <a:spcPts val="0"/>
              </a:spcAft>
              <a:buFont typeface="Arial" pitchFamily="34" charset="0"/>
              <a:buNone/>
              <a:defRPr/>
            </a:pPr>
            <a:r>
              <a:rPr lang="en-US" sz="3500" dirty="0" smtClean="0"/>
              <a:t>Benefits to Using Greener Chemical </a:t>
            </a:r>
          </a:p>
          <a:p>
            <a:pPr algn="ctr" eaLnBrk="1" fontAlgn="auto" hangingPunct="1">
              <a:spcAft>
                <a:spcPts val="0"/>
              </a:spcAft>
              <a:buFont typeface="Arial" pitchFamily="34" charset="0"/>
              <a:buNone/>
              <a:defRPr/>
            </a:pPr>
            <a:r>
              <a:rPr lang="en-US" sz="3500" dirty="0" smtClean="0"/>
              <a:t>Inputs</a:t>
            </a:r>
          </a:p>
          <a:p>
            <a:pPr algn="ctr"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r>
              <a:rPr lang="en-US" dirty="0" smtClean="0"/>
              <a:t>Reduced hazardous waste, eliminating costly end-of-the-pipe treatments</a:t>
            </a:r>
          </a:p>
          <a:p>
            <a:pPr lvl="1" eaLnBrk="1" fontAlgn="auto" hangingPunct="1">
              <a:spcAft>
                <a:spcPts val="0"/>
              </a:spcAft>
              <a:buFont typeface="Arial" pitchFamily="34" charset="0"/>
              <a:buChar char="–"/>
              <a:defRPr/>
            </a:pPr>
            <a:r>
              <a:rPr lang="en-US" dirty="0" smtClean="0"/>
              <a:t>Safer products that stand up to customer and regulatory scrutiny</a:t>
            </a:r>
          </a:p>
          <a:p>
            <a:pPr lvl="1" eaLnBrk="1" fontAlgn="auto" hangingPunct="1">
              <a:spcAft>
                <a:spcPts val="0"/>
              </a:spcAft>
              <a:buFont typeface="Arial" pitchFamily="34" charset="0"/>
              <a:buChar char="–"/>
              <a:defRPr/>
            </a:pPr>
            <a:r>
              <a:rPr lang="en-US" dirty="0" smtClean="0"/>
              <a:t>Enhanced employee safety</a:t>
            </a:r>
          </a:p>
          <a:p>
            <a:pPr lvl="1" eaLnBrk="1" fontAlgn="auto" hangingPunct="1">
              <a:spcAft>
                <a:spcPts val="0"/>
              </a:spcAft>
              <a:buFont typeface="Arial" pitchFamily="34" charset="0"/>
              <a:buChar char="–"/>
              <a:defRPr/>
            </a:pPr>
            <a:r>
              <a:rPr lang="en-US" dirty="0" smtClean="0"/>
              <a:t>Improved competitiveness</a:t>
            </a:r>
            <a:r>
              <a:rPr lang="en-US" b="1" baseline="30000" dirty="0" smtClean="0"/>
              <a:t>1 </a:t>
            </a:r>
            <a:endParaRPr lang="en-US" dirty="0" smtClean="0"/>
          </a:p>
        </p:txBody>
      </p:sp>
      <p:pic>
        <p:nvPicPr>
          <p:cNvPr id="5123" name="Picture 4" descr="C:\Documents and Settings\Thomas Callan\Local Settings\Temporary Internet Files\Content.IE5\QVYGWDT6\MC900237945[1].wmf"/>
          <p:cNvPicPr>
            <a:picLocks noChangeAspect="1" noChangeArrowheads="1"/>
          </p:cNvPicPr>
          <p:nvPr/>
        </p:nvPicPr>
        <p:blipFill>
          <a:blip r:embed="rId2" cstate="print"/>
          <a:srcRect/>
          <a:stretch>
            <a:fillRect/>
          </a:stretch>
        </p:blipFill>
        <p:spPr bwMode="auto">
          <a:xfrm>
            <a:off x="7743825" y="0"/>
            <a:ext cx="1400175" cy="1158875"/>
          </a:xfrm>
          <a:prstGeom prst="rect">
            <a:avLst/>
          </a:prstGeom>
          <a:noFill/>
          <a:ln w="9525">
            <a:noFill/>
            <a:miter lim="800000"/>
            <a:headEnd/>
            <a:tailEnd/>
          </a:ln>
        </p:spPr>
      </p:pic>
      <p:graphicFrame>
        <p:nvGraphicFramePr>
          <p:cNvPr id="8" name="Diagram 7"/>
          <p:cNvGraphicFramePr/>
          <p:nvPr/>
        </p:nvGraphicFramePr>
        <p:xfrm>
          <a:off x="0" y="3962400"/>
          <a:ext cx="91440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5" name="TextBox 4"/>
          <p:cNvSpPr txBox="1">
            <a:spLocks noChangeArrowheads="1"/>
          </p:cNvSpPr>
          <p:nvPr/>
        </p:nvSpPr>
        <p:spPr bwMode="auto">
          <a:xfrm>
            <a:off x="228600" y="6457950"/>
            <a:ext cx="8458200" cy="400050"/>
          </a:xfrm>
          <a:prstGeom prst="rect">
            <a:avLst/>
          </a:prstGeom>
          <a:noFill/>
          <a:ln w="9525">
            <a:noFill/>
            <a:miter lim="800000"/>
            <a:headEnd/>
            <a:tailEnd/>
          </a:ln>
        </p:spPr>
        <p:txBody>
          <a:bodyPr>
            <a:spAutoFit/>
          </a:bodyPr>
          <a:lstStyle/>
          <a:p>
            <a:r>
              <a:rPr lang="en-US" sz="1000" baseline="30000">
                <a:solidFill>
                  <a:srgbClr val="000000"/>
                </a:solidFill>
                <a:latin typeface="Rockwell" pitchFamily="18" charset="0"/>
              </a:rPr>
              <a:t>1 </a:t>
            </a:r>
            <a:r>
              <a:rPr lang="en-US" sz="1000">
                <a:solidFill>
                  <a:srgbClr val="000000"/>
                </a:solidFill>
                <a:latin typeface="Rockwell" pitchFamily="18" charset="0"/>
              </a:rPr>
              <a:t>"Green Chemistry." </a:t>
            </a:r>
            <a:r>
              <a:rPr lang="en-US" sz="1000" i="1">
                <a:solidFill>
                  <a:srgbClr val="000000"/>
                </a:solidFill>
                <a:latin typeface="Rockwell" pitchFamily="18" charset="0"/>
              </a:rPr>
              <a:t>US Environmental Protection Agency</a:t>
            </a:r>
            <a:r>
              <a:rPr lang="en-US" sz="1000">
                <a:solidFill>
                  <a:srgbClr val="000000"/>
                </a:solidFill>
                <a:latin typeface="Rockwell" pitchFamily="18" charset="0"/>
              </a:rPr>
              <a:t>. </a:t>
            </a:r>
            <a:endParaRPr lang="en-US" sz="1000" baseline="30000">
              <a:solidFill>
                <a:srgbClr val="000000"/>
              </a:solidFill>
              <a:latin typeface="Rockwell" pitchFamily="18" charset="0"/>
            </a:endParaRPr>
          </a:p>
          <a:p>
            <a:r>
              <a:rPr lang="en-US" sz="1000" baseline="30000">
                <a:solidFill>
                  <a:srgbClr val="000000"/>
                </a:solidFill>
                <a:latin typeface="Rockwell" pitchFamily="18" charset="0"/>
              </a:rPr>
              <a:t>2 </a:t>
            </a:r>
            <a:r>
              <a:rPr lang="en-US" sz="1000">
                <a:solidFill>
                  <a:srgbClr val="000000"/>
                </a:solidFill>
                <a:latin typeface="Rockwell" pitchFamily="18" charset="0"/>
              </a:rPr>
              <a:t>" Green Chemistry." </a:t>
            </a:r>
            <a:r>
              <a:rPr lang="en-US" sz="1000" i="1">
                <a:solidFill>
                  <a:srgbClr val="000000"/>
                </a:solidFill>
                <a:latin typeface="Rockwell" pitchFamily="18" charset="0"/>
              </a:rPr>
              <a:t>US Environmental Protection Agency</a:t>
            </a:r>
            <a:r>
              <a:rPr lang="en-US" sz="1000">
                <a:solidFill>
                  <a:srgbClr val="000000"/>
                </a:solidFill>
                <a:latin typeface="Rockwell" pitchFamily="18" charset="0"/>
              </a:rPr>
              <a:t>. </a:t>
            </a:r>
          </a:p>
        </p:txBody>
      </p:sp>
      <p:sp>
        <p:nvSpPr>
          <p:cNvPr id="6" name="Right Arrow 5">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33</a:t>
            </a:fld>
            <a:endParaRPr lang="en-US"/>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50838"/>
            <a:ext cx="8229600" cy="792162"/>
          </a:xfrm>
        </p:spPr>
        <p:txBody>
          <a:bodyPr>
            <a:normAutofit/>
          </a:bodyPr>
          <a:lstStyle/>
          <a:p>
            <a:pPr eaLnBrk="1" hangingPunct="1"/>
            <a:r>
              <a:rPr lang="en-US" sz="3200" dirty="0" smtClean="0"/>
              <a:t>12 Principles of Green Chemistry</a:t>
            </a:r>
          </a:p>
        </p:txBody>
      </p:sp>
      <p:graphicFrame>
        <p:nvGraphicFramePr>
          <p:cNvPr id="4" name="Content Placeholder 3"/>
          <p:cNvGraphicFramePr>
            <a:graphicFrameLocks noGrp="1"/>
          </p:cNvGraphicFramePr>
          <p:nvPr>
            <p:ph idx="1"/>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Box 4"/>
          <p:cNvSpPr txBox="1">
            <a:spLocks noChangeArrowheads="1"/>
          </p:cNvSpPr>
          <p:nvPr/>
        </p:nvSpPr>
        <p:spPr bwMode="auto">
          <a:xfrm>
            <a:off x="304800" y="6611938"/>
            <a:ext cx="8839200" cy="246062"/>
          </a:xfrm>
          <a:prstGeom prst="rect">
            <a:avLst/>
          </a:prstGeom>
          <a:noFill/>
          <a:ln w="9525">
            <a:noFill/>
            <a:miter lim="800000"/>
            <a:headEnd/>
            <a:tailEnd/>
          </a:ln>
        </p:spPr>
        <p:txBody>
          <a:bodyPr>
            <a:spAutoFit/>
          </a:bodyPr>
          <a:lstStyle/>
          <a:p>
            <a:r>
              <a:rPr lang="en-US" sz="1000" dirty="0" smtClean="0">
                <a:solidFill>
                  <a:srgbClr val="000000"/>
                </a:solidFill>
                <a:latin typeface="Rockwell" pitchFamily="18" charset="0"/>
              </a:rPr>
              <a:t>Source: “Science </a:t>
            </a:r>
            <a:r>
              <a:rPr lang="en-US" sz="1000" dirty="0">
                <a:solidFill>
                  <a:srgbClr val="000000"/>
                </a:solidFill>
                <a:latin typeface="Rockwell" pitchFamily="18" charset="0"/>
              </a:rPr>
              <a:t>Matters- Twelve Principles of Green Chemistry.” Environmental Protection Agency. </a:t>
            </a:r>
          </a:p>
        </p:txBody>
      </p:sp>
      <p:sp>
        <p:nvSpPr>
          <p:cNvPr id="5" name="Right Arrow 4">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34</a:t>
            </a:fld>
            <a:endParaRPr lang="en-US"/>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a:spLocks noChangeArrowheads="1"/>
          </p:cNvSpPr>
          <p:nvPr/>
        </p:nvSpPr>
        <p:spPr bwMode="auto">
          <a:xfrm>
            <a:off x="304800" y="6611938"/>
            <a:ext cx="7162800" cy="246062"/>
          </a:xfrm>
          <a:prstGeom prst="rect">
            <a:avLst/>
          </a:prstGeom>
          <a:noFill/>
          <a:ln w="9525">
            <a:noFill/>
            <a:miter lim="800000"/>
            <a:headEnd/>
            <a:tailEnd/>
          </a:ln>
        </p:spPr>
        <p:txBody>
          <a:bodyPr wrap="square">
            <a:spAutoFit/>
          </a:bodyPr>
          <a:lstStyle/>
          <a:p>
            <a:r>
              <a:rPr lang="en-US" sz="1000" dirty="0" smtClean="0">
                <a:solidFill>
                  <a:srgbClr val="000000"/>
                </a:solidFill>
                <a:latin typeface="Rockwell" pitchFamily="18" charset="0"/>
              </a:rPr>
              <a:t>Source: “Science </a:t>
            </a:r>
            <a:r>
              <a:rPr lang="en-US" sz="1000" dirty="0">
                <a:solidFill>
                  <a:srgbClr val="000000"/>
                </a:solidFill>
                <a:latin typeface="Rockwell" pitchFamily="18" charset="0"/>
              </a:rPr>
              <a:t>Matters- Twelve Principles of Green Chemistry.” Environmental Protection Agency. </a:t>
            </a:r>
          </a:p>
        </p:txBody>
      </p:sp>
      <p:sp>
        <p:nvSpPr>
          <p:cNvPr id="6" name="Right Arrow 5">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35</a:t>
            </a:fld>
            <a:endParaRPr lang="en-US"/>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334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lIns="91439" tIns="45719" rIns="91439" bIns="45719" anchor="ctr"/>
          <a:lstStyle/>
          <a:p>
            <a:pPr algn="ctr" fontAlgn="auto">
              <a:spcBef>
                <a:spcPts val="0"/>
              </a:spcBef>
              <a:spcAft>
                <a:spcPts val="0"/>
              </a:spcAft>
              <a:defRPr/>
            </a:pPr>
            <a:endParaRPr lang="en-US">
              <a:solidFill>
                <a:prstClr val="white"/>
              </a:solidFill>
            </a:endParaRPr>
          </a:p>
        </p:txBody>
      </p:sp>
      <p:pic>
        <p:nvPicPr>
          <p:cNvPr id="9223" name="Picture 5" descr="House.png">
            <a:hlinkClick r:id="rId8" action="ppaction://hlinksldjump"/>
          </p:cNvPr>
          <p:cNvPicPr>
            <a:picLocks noChangeAspect="1"/>
          </p:cNvPicPr>
          <p:nvPr/>
        </p:nvPicPr>
        <p:blipFill>
          <a:blip r:embed="rId9" cstate="print"/>
          <a:srcRect/>
          <a:stretch>
            <a:fillRect/>
          </a:stretch>
        </p:blipFill>
        <p:spPr bwMode="auto">
          <a:xfrm>
            <a:off x="8229600" y="6400800"/>
            <a:ext cx="431800" cy="365125"/>
          </a:xfrm>
          <a:prstGeom prst="rect">
            <a:avLst/>
          </a:prstGeom>
          <a:noFill/>
          <a:ln w="9525">
            <a:noFill/>
            <a:miter lim="800000"/>
            <a:headEnd/>
            <a:tailEnd/>
          </a:ln>
        </p:spPr>
      </p:pic>
      <p:sp>
        <p:nvSpPr>
          <p:cNvPr id="6" name="TextBox 4"/>
          <p:cNvSpPr txBox="1">
            <a:spLocks noChangeArrowheads="1"/>
          </p:cNvSpPr>
          <p:nvPr/>
        </p:nvSpPr>
        <p:spPr bwMode="auto">
          <a:xfrm>
            <a:off x="304800" y="6611938"/>
            <a:ext cx="8839200" cy="246062"/>
          </a:xfrm>
          <a:prstGeom prst="rect">
            <a:avLst/>
          </a:prstGeom>
          <a:noFill/>
          <a:ln w="9525">
            <a:noFill/>
            <a:miter lim="800000"/>
            <a:headEnd/>
            <a:tailEnd/>
          </a:ln>
        </p:spPr>
        <p:txBody>
          <a:bodyPr>
            <a:spAutoFit/>
          </a:bodyPr>
          <a:lstStyle/>
          <a:p>
            <a:r>
              <a:rPr lang="en-US" sz="1000" dirty="0" smtClean="0">
                <a:solidFill>
                  <a:srgbClr val="000000"/>
                </a:solidFill>
                <a:latin typeface="Rockwell" pitchFamily="18" charset="0"/>
              </a:rPr>
              <a:t>Source: “Science </a:t>
            </a:r>
            <a:r>
              <a:rPr lang="en-US" sz="1000" dirty="0">
                <a:solidFill>
                  <a:srgbClr val="000000"/>
                </a:solidFill>
                <a:latin typeface="Rockwell" pitchFamily="18" charset="0"/>
              </a:rPr>
              <a:t>Matters- Twelve Principles of Green Chemistry.” Environmental Protection Agency. </a:t>
            </a:r>
          </a:p>
        </p:txBody>
      </p:sp>
      <p:sp>
        <p:nvSpPr>
          <p:cNvPr id="7" name="Slide Number Placeholder 6"/>
          <p:cNvSpPr>
            <a:spLocks noGrp="1"/>
          </p:cNvSpPr>
          <p:nvPr>
            <p:ph type="sldNum" sz="quarter" idx="12"/>
          </p:nvPr>
        </p:nvSpPr>
        <p:spPr/>
        <p:txBody>
          <a:bodyPr/>
          <a:lstStyle/>
          <a:p>
            <a:fld id="{197B56AA-1A1D-44A6-9AFD-24AEBEFDBFF0}" type="slidenum">
              <a:rPr lang="en-US" smtClean="0"/>
              <a:pPr/>
              <a:t>36</a:t>
            </a:fld>
            <a:endParaRPr lang="en-US"/>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629400" cy="792162"/>
          </a:xfrm>
        </p:spPr>
        <p:txBody>
          <a:bodyPr/>
          <a:lstStyle/>
          <a:p>
            <a:r>
              <a:rPr lang="en-US" dirty="0" smtClean="0"/>
              <a:t>The Impact of Capital Purchases</a:t>
            </a:r>
            <a:endParaRPr lang="en-US" dirty="0"/>
          </a:p>
        </p:txBody>
      </p:sp>
      <p:sp>
        <p:nvSpPr>
          <p:cNvPr id="3" name="Content Placeholder 2"/>
          <p:cNvSpPr>
            <a:spLocks noGrp="1"/>
          </p:cNvSpPr>
          <p:nvPr>
            <p:ph idx="1"/>
          </p:nvPr>
        </p:nvSpPr>
        <p:spPr>
          <a:xfrm>
            <a:off x="457200" y="1981200"/>
            <a:ext cx="7772400" cy="4144963"/>
          </a:xfrm>
        </p:spPr>
        <p:txBody>
          <a:bodyPr>
            <a:normAutofit fontScale="85000" lnSpcReduction="20000"/>
          </a:bodyPr>
          <a:lstStyle/>
          <a:p>
            <a:r>
              <a:rPr lang="en-US" sz="2400" dirty="0" smtClean="0"/>
              <a:t>Total Cost of Ownership is a method of estimating both the immediate and long-term costs (including natural resource consumption and/or environmental impacts) of a product or system and is often an important calculation to run prior to making a large capital equipment investment.</a:t>
            </a:r>
          </a:p>
          <a:p>
            <a:endParaRPr lang="en-US" sz="2400" dirty="0" smtClean="0"/>
          </a:p>
          <a:p>
            <a:r>
              <a:rPr lang="en-US" sz="2400" dirty="0" smtClean="0"/>
              <a:t>Factoring the long-term cost implications (such as energy efficiency) of a capital investment is important when assessing an investment's true value. Premiums for higher quality equipment sometimes result in greater long-term cost savings.</a:t>
            </a:r>
          </a:p>
          <a:p>
            <a:endParaRPr lang="en-US" sz="2400" dirty="0" smtClean="0"/>
          </a:p>
          <a:p>
            <a:r>
              <a:rPr lang="en-US" sz="2400" dirty="0" smtClean="0"/>
              <a:t>The TCO worksheet on the following slide provides one way of estimating the total direct and indirect costs associated with a typical equipment purchase.</a:t>
            </a:r>
            <a:endParaRPr lang="en-US" sz="2400" dirty="0"/>
          </a:p>
        </p:txBody>
      </p:sp>
      <p:pic>
        <p:nvPicPr>
          <p:cNvPr id="225282" name="Picture 2" descr="C:\Documents and Settings\Morgan Barr\Local Settings\Temporary Internet Files\Content.IE5\XUDLTW75\MC900198075[1].wmf"/>
          <p:cNvPicPr>
            <a:picLocks noChangeAspect="1" noChangeArrowheads="1"/>
          </p:cNvPicPr>
          <p:nvPr/>
        </p:nvPicPr>
        <p:blipFill>
          <a:blip r:embed="rId2" cstate="print"/>
          <a:srcRect/>
          <a:stretch>
            <a:fillRect/>
          </a:stretch>
        </p:blipFill>
        <p:spPr bwMode="auto">
          <a:xfrm>
            <a:off x="7086600" y="304800"/>
            <a:ext cx="1589308" cy="1447800"/>
          </a:xfrm>
          <a:prstGeom prst="rect">
            <a:avLst/>
          </a:prstGeom>
          <a:noFill/>
        </p:spPr>
      </p:pic>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37</a:t>
            </a:fld>
            <a:endParaRPr lang="en-US"/>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362200" y="381000"/>
          <a:ext cx="4648199" cy="5791227"/>
        </p:xfrm>
        <a:graphic>
          <a:graphicData uri="http://schemas.openxmlformats.org/drawingml/2006/table">
            <a:tbl>
              <a:tblPr/>
              <a:tblGrid>
                <a:gridCol w="3695554"/>
                <a:gridCol w="952645"/>
              </a:tblGrid>
              <a:tr h="151874">
                <a:tc>
                  <a:txBody>
                    <a:bodyPr/>
                    <a:lstStyle/>
                    <a:p>
                      <a:pPr marL="0" marR="0">
                        <a:lnSpc>
                          <a:spcPct val="115000"/>
                        </a:lnSpc>
                        <a:spcBef>
                          <a:spcPts val="0"/>
                        </a:spcBef>
                        <a:spcAft>
                          <a:spcPts val="0"/>
                        </a:spcAft>
                      </a:pPr>
                      <a:r>
                        <a:rPr lang="en-US" sz="800" b="1" dirty="0">
                          <a:solidFill>
                            <a:srgbClr val="000000"/>
                          </a:solidFill>
                          <a:latin typeface="Calibri"/>
                          <a:ea typeface="Times New Roman"/>
                        </a:rPr>
                        <a:t>Description</a:t>
                      </a:r>
                      <a:endParaRPr lang="en-US" sz="800" dirty="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r>
                        <a:rPr lang="en-US" sz="800" b="1">
                          <a:solidFill>
                            <a:srgbClr val="000000"/>
                          </a:solidFill>
                          <a:latin typeface="Calibri"/>
                          <a:ea typeface="Times New Roman"/>
                        </a:rPr>
                        <a:t>Amount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Initial Investment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Equipment Base Price</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Equipment Options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Factory Acceptance Test (FAT)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Platforms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Spare Parts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Installation Costs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Training Costs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Training Documentation</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Start Up Costs - Technician On-Site</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On-Site Qualification &amp; Verification Support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Service Contract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Warranty (beyond standard period)</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Taxes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Freight Charges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b="1">
                          <a:solidFill>
                            <a:srgbClr val="000000"/>
                          </a:solidFill>
                          <a:latin typeface="Calibri"/>
                          <a:ea typeface="Times New Roman"/>
                        </a:rPr>
                        <a:t>Total Initial Investment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31">
                <a:tc>
                  <a:txBody>
                    <a:bodyPr/>
                    <a:lstStyle/>
                    <a:p>
                      <a:pPr marL="0" marR="0">
                        <a:lnSpc>
                          <a:spcPct val="115000"/>
                        </a:lnSpc>
                        <a:spcBef>
                          <a:spcPts val="0"/>
                        </a:spcBef>
                        <a:spcAft>
                          <a:spcPts val="0"/>
                        </a:spcAft>
                      </a:pPr>
                      <a:r>
                        <a:rPr lang="en-US" sz="800" b="1">
                          <a:solidFill>
                            <a:srgbClr val="000000"/>
                          </a:solidFill>
                          <a:latin typeface="Calibri"/>
                          <a:ea typeface="Times New Roman"/>
                        </a:rPr>
                        <a:t>Annual Operating and Maintenance Costs (to be aggregated over product’s expected lifespan)</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Maintenance Costs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Spare Parts - Electrical</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Spare Parts - Mechanical</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Technical Service Labor Costs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Changeover &amp; Downtime Costs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Downtime for Change Parts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Expected Service Downtime</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58">
                <a:tc>
                  <a:txBody>
                    <a:bodyPr/>
                    <a:lstStyle/>
                    <a:p>
                      <a:pPr marL="0" marR="0">
                        <a:lnSpc>
                          <a:spcPct val="115000"/>
                        </a:lnSpc>
                        <a:spcBef>
                          <a:spcPts val="0"/>
                        </a:spcBef>
                        <a:spcAft>
                          <a:spcPts val="0"/>
                        </a:spcAft>
                      </a:pPr>
                      <a:r>
                        <a:rPr lang="en-US" sz="800">
                          <a:solidFill>
                            <a:srgbClr val="000000"/>
                          </a:solidFill>
                          <a:latin typeface="Calibri"/>
                          <a:ea typeface="Times New Roman"/>
                        </a:rPr>
                        <a:t>Natural Resource Consumption &amp; Waste Disposal Costs</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800">
                          <a:solidFill>
                            <a:srgbClr val="000000"/>
                          </a:solidFill>
                          <a:latin typeface="Calibri"/>
                          <a:ea typeface="Times New Roman"/>
                        </a:rPr>
                        <a:t> </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Electricity/Energy</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Water</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Line Lubrication</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Solid Waste Handling Cost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Hazardous Waste Handling Cost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4">
                <a:tc>
                  <a:txBody>
                    <a:bodyPr/>
                    <a:lstStyle/>
                    <a:p>
                      <a:pPr marL="0" marR="0">
                        <a:lnSpc>
                          <a:spcPct val="115000"/>
                        </a:lnSpc>
                        <a:spcBef>
                          <a:spcPts val="0"/>
                        </a:spcBef>
                        <a:spcAft>
                          <a:spcPts val="0"/>
                        </a:spcAft>
                      </a:pPr>
                      <a:r>
                        <a:rPr lang="en-US" sz="800">
                          <a:solidFill>
                            <a:srgbClr val="000000"/>
                          </a:solidFill>
                          <a:latin typeface="Calibri"/>
                          <a:ea typeface="Times New Roman"/>
                        </a:rPr>
                        <a:t>Wastewater Handling Cost</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75">
                <a:tc>
                  <a:txBody>
                    <a:bodyPr/>
                    <a:lstStyle/>
                    <a:p>
                      <a:pPr marL="0" marR="0">
                        <a:lnSpc>
                          <a:spcPct val="115000"/>
                        </a:lnSpc>
                        <a:spcBef>
                          <a:spcPts val="0"/>
                        </a:spcBef>
                        <a:spcAft>
                          <a:spcPts val="0"/>
                        </a:spcAft>
                      </a:pPr>
                      <a:r>
                        <a:rPr lang="en-US" sz="800">
                          <a:solidFill>
                            <a:srgbClr val="000000"/>
                          </a:solidFill>
                          <a:latin typeface="Calibri"/>
                          <a:ea typeface="Times New Roman"/>
                        </a:rPr>
                        <a:t>Salvage Value At End Of Life</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800">
                          <a:solidFill>
                            <a:srgbClr val="000000"/>
                          </a:solidFill>
                          <a:latin typeface="Calibri"/>
                          <a:ea typeface="Times New Roman"/>
                        </a:rPr>
                        <a:t>($__________)</a:t>
                      </a:r>
                      <a:endParaRPr lang="en-US" sz="80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7895">
                <a:tc>
                  <a:txBody>
                    <a:bodyPr/>
                    <a:lstStyle/>
                    <a:p>
                      <a:pPr marL="0" marR="0">
                        <a:lnSpc>
                          <a:spcPct val="115000"/>
                        </a:lnSpc>
                        <a:spcBef>
                          <a:spcPts val="0"/>
                        </a:spcBef>
                        <a:spcAft>
                          <a:spcPts val="0"/>
                        </a:spcAft>
                      </a:pPr>
                      <a:r>
                        <a:rPr lang="en-US" sz="800" b="1" dirty="0">
                          <a:solidFill>
                            <a:srgbClr val="000000"/>
                          </a:solidFill>
                          <a:latin typeface="Calibri"/>
                          <a:ea typeface="Times New Roman"/>
                        </a:rPr>
                        <a:t>Total Cost of Ownership</a:t>
                      </a:r>
                      <a:endParaRPr lang="en-US" sz="800" dirty="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800" dirty="0">
                          <a:solidFill>
                            <a:srgbClr val="000000"/>
                          </a:solidFill>
                          <a:latin typeface="Calibri"/>
                          <a:ea typeface="Times New Roman"/>
                        </a:rPr>
                        <a:t>$__________</a:t>
                      </a:r>
                      <a:endParaRPr lang="en-US" sz="800" dirty="0">
                        <a:latin typeface="Times New Roman"/>
                        <a:ea typeface="Times New Roman"/>
                      </a:endParaRPr>
                    </a:p>
                  </a:txBody>
                  <a:tcPr marL="47533" marR="47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8" name="TextBox 7"/>
          <p:cNvSpPr txBox="1"/>
          <p:nvPr/>
        </p:nvSpPr>
        <p:spPr>
          <a:xfrm>
            <a:off x="228600" y="6477000"/>
            <a:ext cx="7239000" cy="246221"/>
          </a:xfrm>
          <a:prstGeom prst="rect">
            <a:avLst/>
          </a:prstGeom>
          <a:noFill/>
        </p:spPr>
        <p:txBody>
          <a:bodyPr wrap="square" rtlCol="0">
            <a:spAutoFit/>
          </a:bodyPr>
          <a:lstStyle/>
          <a:p>
            <a:r>
              <a:rPr lang="en-US" sz="1000" dirty="0" smtClean="0"/>
              <a:t>Source: Deloitte Consulting LLP and </a:t>
            </a:r>
            <a:r>
              <a:rPr lang="en-US" sz="1000" dirty="0" err="1" smtClean="0"/>
              <a:t>Hartness</a:t>
            </a:r>
            <a:r>
              <a:rPr lang="en-US" sz="1000" dirty="0" smtClean="0"/>
              <a:t> International</a:t>
            </a:r>
            <a:endParaRPr lang="en-US" dirty="0"/>
          </a:p>
        </p:txBody>
      </p:sp>
      <p:sp>
        <p:nvSpPr>
          <p:cNvPr id="5" name="Right Arrow 4">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38</a:t>
            </a:fld>
            <a:endParaRPr lang="en-US"/>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Green Purchasing</a:t>
            </a:r>
            <a:endParaRPr lang="en-US" sz="4000" dirty="0"/>
          </a:p>
        </p:txBody>
      </p:sp>
      <p:sp>
        <p:nvSpPr>
          <p:cNvPr id="3" name="Content Placeholder 2"/>
          <p:cNvSpPr>
            <a:spLocks noGrp="1"/>
          </p:cNvSpPr>
          <p:nvPr>
            <p:ph idx="1"/>
          </p:nvPr>
        </p:nvSpPr>
        <p:spPr>
          <a:xfrm>
            <a:off x="457200" y="1341437"/>
            <a:ext cx="5334000" cy="4983163"/>
          </a:xfrm>
        </p:spPr>
        <p:txBody>
          <a:bodyPr>
            <a:normAutofit fontScale="85000" lnSpcReduction="10000"/>
          </a:bodyPr>
          <a:lstStyle/>
          <a:p>
            <a:pPr>
              <a:spcAft>
                <a:spcPts val="1200"/>
              </a:spcAft>
            </a:pPr>
            <a:r>
              <a:rPr lang="en-US" dirty="0" smtClean="0"/>
              <a:t>Green purchasing can also apply to any products or technologies used in non-production related operations, which may include things like:</a:t>
            </a:r>
          </a:p>
          <a:p>
            <a:pPr lvl="1">
              <a:spcAft>
                <a:spcPts val="1200"/>
              </a:spcAft>
            </a:pPr>
            <a:r>
              <a:rPr lang="en-US" dirty="0" smtClean="0"/>
              <a:t>Office Equipment</a:t>
            </a:r>
          </a:p>
          <a:p>
            <a:pPr lvl="1">
              <a:spcAft>
                <a:spcPts val="1200"/>
              </a:spcAft>
            </a:pPr>
            <a:r>
              <a:rPr lang="en-US" dirty="0" smtClean="0"/>
              <a:t>Stationery</a:t>
            </a:r>
          </a:p>
          <a:p>
            <a:pPr lvl="1">
              <a:spcAft>
                <a:spcPts val="1200"/>
              </a:spcAft>
            </a:pPr>
            <a:r>
              <a:rPr lang="en-US" dirty="0" smtClean="0"/>
              <a:t>Carpeting</a:t>
            </a:r>
          </a:p>
          <a:p>
            <a:pPr lvl="1">
              <a:spcAft>
                <a:spcPts val="1200"/>
              </a:spcAft>
            </a:pPr>
            <a:r>
              <a:rPr lang="en-US" dirty="0" smtClean="0"/>
              <a:t>Cleaning materials</a:t>
            </a:r>
          </a:p>
          <a:p>
            <a:pPr lvl="1">
              <a:spcAft>
                <a:spcPts val="1200"/>
              </a:spcAft>
            </a:pPr>
            <a:r>
              <a:rPr lang="en-US" dirty="0" smtClean="0"/>
              <a:t>Furniture. </a:t>
            </a:r>
            <a:r>
              <a:rPr lang="en-US" baseline="30000" dirty="0" smtClean="0"/>
              <a:t>2</a:t>
            </a:r>
            <a:endParaRPr lang="en-US" dirty="0" smtClean="0"/>
          </a:p>
        </p:txBody>
      </p:sp>
      <p:pic>
        <p:nvPicPr>
          <p:cNvPr id="2050" name="Picture 2" descr="C:\Documents and Settings\Emily Conner\Local Settings\Temporary Internet Files\Content.IE5\U2J2QXR9\MC900060112[1].wmf"/>
          <p:cNvPicPr>
            <a:picLocks noChangeAspect="1" noChangeArrowheads="1"/>
          </p:cNvPicPr>
          <p:nvPr/>
        </p:nvPicPr>
        <p:blipFill>
          <a:blip r:embed="rId2" cstate="print"/>
          <a:srcRect/>
          <a:stretch>
            <a:fillRect/>
          </a:stretch>
        </p:blipFill>
        <p:spPr bwMode="auto">
          <a:xfrm>
            <a:off x="533400" y="117169"/>
            <a:ext cx="1143000" cy="972498"/>
          </a:xfrm>
          <a:prstGeom prst="rect">
            <a:avLst/>
          </a:prstGeom>
          <a:noFill/>
        </p:spPr>
      </p:pic>
      <p:sp>
        <p:nvSpPr>
          <p:cNvPr id="7" name="TextBox 6"/>
          <p:cNvSpPr txBox="1"/>
          <p:nvPr/>
        </p:nvSpPr>
        <p:spPr>
          <a:xfrm>
            <a:off x="533400" y="6324600"/>
            <a:ext cx="4400564" cy="400110"/>
          </a:xfrm>
          <a:prstGeom prst="rect">
            <a:avLst/>
          </a:prstGeom>
          <a:noFill/>
        </p:spPr>
        <p:txBody>
          <a:bodyPr wrap="none" rtlCol="0">
            <a:spAutoFit/>
          </a:bodyPr>
          <a:lstStyle/>
          <a:p>
            <a:pPr lvl="0"/>
            <a:r>
              <a:rPr lang="en-US" sz="1000" baseline="30000" dirty="0" smtClean="0"/>
              <a:t>1</a:t>
            </a:r>
            <a:r>
              <a:rPr lang="en-US" sz="1000" dirty="0" smtClean="0"/>
              <a:t> EPA. “Environmentally Preferred Purchasing”</a:t>
            </a:r>
          </a:p>
          <a:p>
            <a:pPr lvl="0"/>
            <a:r>
              <a:rPr lang="en-US" sz="1000" baseline="30000" dirty="0" smtClean="0"/>
              <a:t>2</a:t>
            </a:r>
            <a:r>
              <a:rPr lang="en-US" sz="1000" dirty="0" smtClean="0"/>
              <a:t> EPA. “Environmentally Preferred Purchasing- Products and Service”</a:t>
            </a:r>
            <a:endParaRPr lang="en-US" sz="1000" baseline="30000" dirty="0"/>
          </a:p>
        </p:txBody>
      </p:sp>
      <p:graphicFrame>
        <p:nvGraphicFramePr>
          <p:cNvPr id="8" name="Diagram 7"/>
          <p:cNvGraphicFramePr/>
          <p:nvPr/>
        </p:nvGraphicFramePr>
        <p:xfrm>
          <a:off x="5867400" y="1295400"/>
          <a:ext cx="3124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39</a:t>
            </a:fld>
            <a:endParaRPr lang="en-US"/>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Morgan Barr\Local Settings\Temporary Internet Files\Content.IE5\3T3MP2BV\MCj04401040000[1].png"/>
          <p:cNvPicPr>
            <a:picLocks noChangeAspect="1" noChangeArrowheads="1"/>
          </p:cNvPicPr>
          <p:nvPr/>
        </p:nvPicPr>
        <p:blipFill>
          <a:blip r:embed="rId2" cstate="print"/>
          <a:srcRect/>
          <a:stretch>
            <a:fillRect/>
          </a:stretch>
        </p:blipFill>
        <p:spPr bwMode="auto">
          <a:xfrm>
            <a:off x="2438400" y="3352800"/>
            <a:ext cx="483790" cy="514162"/>
          </a:xfrm>
          <a:prstGeom prst="rect">
            <a:avLst/>
          </a:prstGeom>
          <a:noFill/>
        </p:spPr>
      </p:pic>
      <p:sp>
        <p:nvSpPr>
          <p:cNvPr id="2" name="Title 1"/>
          <p:cNvSpPr>
            <a:spLocks noGrp="1"/>
          </p:cNvSpPr>
          <p:nvPr>
            <p:ph type="title"/>
          </p:nvPr>
        </p:nvSpPr>
        <p:spPr>
          <a:xfrm>
            <a:off x="152400" y="304800"/>
            <a:ext cx="6248400" cy="792162"/>
          </a:xfrm>
        </p:spPr>
        <p:txBody>
          <a:bodyPr>
            <a:normAutofit fontScale="90000"/>
          </a:bodyPr>
          <a:lstStyle/>
          <a:p>
            <a:r>
              <a:rPr lang="en-US" dirty="0" smtClean="0"/>
              <a:t>The Manufacturing and Product Life Cycle</a:t>
            </a:r>
            <a:endParaRPr lang="en-US" dirty="0"/>
          </a:p>
        </p:txBody>
      </p:sp>
      <p:sp>
        <p:nvSpPr>
          <p:cNvPr id="9" name="Freeform 8"/>
          <p:cNvSpPr/>
          <p:nvPr/>
        </p:nvSpPr>
        <p:spPr>
          <a:xfrm>
            <a:off x="990600" y="2057400"/>
            <a:ext cx="7162808" cy="3276600"/>
          </a:xfrm>
          <a:custGeom>
            <a:avLst/>
            <a:gdLst>
              <a:gd name="connsiteX0" fmla="*/ 0 w 7162800"/>
              <a:gd name="connsiteY0" fmla="*/ 1828800 h 3657600"/>
              <a:gd name="connsiteX1" fmla="*/ 1952665 w 7162800"/>
              <a:gd name="connsiteY1" fmla="*/ 200064 h 3657600"/>
              <a:gd name="connsiteX2" fmla="*/ 3581403 w 7162800"/>
              <a:gd name="connsiteY2" fmla="*/ 4 h 3657600"/>
              <a:gd name="connsiteX3" fmla="*/ 5210144 w 7162800"/>
              <a:gd name="connsiteY3" fmla="*/ 200066 h 3657600"/>
              <a:gd name="connsiteX4" fmla="*/ 7162801 w 7162800"/>
              <a:gd name="connsiteY4" fmla="*/ 1828810 h 3657600"/>
              <a:gd name="connsiteX5" fmla="*/ 5210139 w 7162800"/>
              <a:gd name="connsiteY5" fmla="*/ 3457549 h 3657600"/>
              <a:gd name="connsiteX6" fmla="*/ 3581400 w 7162800"/>
              <a:gd name="connsiteY6" fmla="*/ 3657610 h 3657600"/>
              <a:gd name="connsiteX7" fmla="*/ 1952660 w 7162800"/>
              <a:gd name="connsiteY7" fmla="*/ 3457548 h 3657600"/>
              <a:gd name="connsiteX8" fmla="*/ 1 w 7162800"/>
              <a:gd name="connsiteY8" fmla="*/ 1828806 h 3657600"/>
              <a:gd name="connsiteX9" fmla="*/ 0 w 7162800"/>
              <a:gd name="connsiteY9" fmla="*/ 1828800 h 3657600"/>
              <a:gd name="connsiteX10" fmla="*/ 914400 w 7162800"/>
              <a:gd name="connsiteY10" fmla="*/ 1828800 h 3657600"/>
              <a:gd name="connsiteX11" fmla="*/ 3581399 w 7162800"/>
              <a:gd name="connsiteY11" fmla="*/ 2743203 h 3657600"/>
              <a:gd name="connsiteX12" fmla="*/ 6248400 w 7162800"/>
              <a:gd name="connsiteY12" fmla="*/ 1828805 h 3657600"/>
              <a:gd name="connsiteX13" fmla="*/ 3581400 w 7162800"/>
              <a:gd name="connsiteY13" fmla="*/ 914405 h 3657600"/>
              <a:gd name="connsiteX14" fmla="*/ 914399 w 7162800"/>
              <a:gd name="connsiteY14" fmla="*/ 1828802 h 3657600"/>
              <a:gd name="connsiteX15" fmla="*/ 914400 w 7162800"/>
              <a:gd name="connsiteY15" fmla="*/ 1828800 h 3657600"/>
              <a:gd name="connsiteX0" fmla="*/ 2 w 7162808"/>
              <a:gd name="connsiteY0" fmla="*/ 1828796 h 3733796"/>
              <a:gd name="connsiteX1" fmla="*/ 1952667 w 7162808"/>
              <a:gd name="connsiteY1" fmla="*/ 200060 h 3733796"/>
              <a:gd name="connsiteX2" fmla="*/ 3581405 w 7162808"/>
              <a:gd name="connsiteY2" fmla="*/ 0 h 3733796"/>
              <a:gd name="connsiteX3" fmla="*/ 5210146 w 7162808"/>
              <a:gd name="connsiteY3" fmla="*/ 200062 h 3733796"/>
              <a:gd name="connsiteX4" fmla="*/ 7162803 w 7162808"/>
              <a:gd name="connsiteY4" fmla="*/ 1828806 h 3733796"/>
              <a:gd name="connsiteX5" fmla="*/ 5210141 w 7162808"/>
              <a:gd name="connsiteY5" fmla="*/ 3457545 h 3733796"/>
              <a:gd name="connsiteX6" fmla="*/ 3581402 w 7162808"/>
              <a:gd name="connsiteY6" fmla="*/ 3733796 h 3733796"/>
              <a:gd name="connsiteX7" fmla="*/ 1952662 w 7162808"/>
              <a:gd name="connsiteY7" fmla="*/ 3457544 h 3733796"/>
              <a:gd name="connsiteX8" fmla="*/ 3 w 7162808"/>
              <a:gd name="connsiteY8" fmla="*/ 1828802 h 3733796"/>
              <a:gd name="connsiteX9" fmla="*/ 2 w 7162808"/>
              <a:gd name="connsiteY9" fmla="*/ 1828796 h 3733796"/>
              <a:gd name="connsiteX10" fmla="*/ 914402 w 7162808"/>
              <a:gd name="connsiteY10" fmla="*/ 1828796 h 3733796"/>
              <a:gd name="connsiteX11" fmla="*/ 3581401 w 7162808"/>
              <a:gd name="connsiteY11" fmla="*/ 2743199 h 3733796"/>
              <a:gd name="connsiteX12" fmla="*/ 6248402 w 7162808"/>
              <a:gd name="connsiteY12" fmla="*/ 1828801 h 3733796"/>
              <a:gd name="connsiteX13" fmla="*/ 3581402 w 7162808"/>
              <a:gd name="connsiteY13" fmla="*/ 914401 h 3733796"/>
              <a:gd name="connsiteX14" fmla="*/ 914401 w 7162808"/>
              <a:gd name="connsiteY14" fmla="*/ 1828798 h 3733796"/>
              <a:gd name="connsiteX15" fmla="*/ 914402 w 7162808"/>
              <a:gd name="connsiteY15" fmla="*/ 1828796 h 3733796"/>
              <a:gd name="connsiteX0" fmla="*/ 2 w 7162808"/>
              <a:gd name="connsiteY0" fmla="*/ 1828796 h 3741738"/>
              <a:gd name="connsiteX1" fmla="*/ 1952667 w 7162808"/>
              <a:gd name="connsiteY1" fmla="*/ 200060 h 3741738"/>
              <a:gd name="connsiteX2" fmla="*/ 3581405 w 7162808"/>
              <a:gd name="connsiteY2" fmla="*/ 0 h 3741738"/>
              <a:gd name="connsiteX3" fmla="*/ 5210146 w 7162808"/>
              <a:gd name="connsiteY3" fmla="*/ 200062 h 3741738"/>
              <a:gd name="connsiteX4" fmla="*/ 7162803 w 7162808"/>
              <a:gd name="connsiteY4" fmla="*/ 1828806 h 3741738"/>
              <a:gd name="connsiteX5" fmla="*/ 5181602 w 7162808"/>
              <a:gd name="connsiteY5" fmla="*/ 3505196 h 3741738"/>
              <a:gd name="connsiteX6" fmla="*/ 3581402 w 7162808"/>
              <a:gd name="connsiteY6" fmla="*/ 3733796 h 3741738"/>
              <a:gd name="connsiteX7" fmla="*/ 1952662 w 7162808"/>
              <a:gd name="connsiteY7" fmla="*/ 3457544 h 3741738"/>
              <a:gd name="connsiteX8" fmla="*/ 3 w 7162808"/>
              <a:gd name="connsiteY8" fmla="*/ 1828802 h 3741738"/>
              <a:gd name="connsiteX9" fmla="*/ 2 w 7162808"/>
              <a:gd name="connsiteY9" fmla="*/ 1828796 h 3741738"/>
              <a:gd name="connsiteX10" fmla="*/ 914402 w 7162808"/>
              <a:gd name="connsiteY10" fmla="*/ 1828796 h 3741738"/>
              <a:gd name="connsiteX11" fmla="*/ 3581401 w 7162808"/>
              <a:gd name="connsiteY11" fmla="*/ 2743199 h 3741738"/>
              <a:gd name="connsiteX12" fmla="*/ 6248402 w 7162808"/>
              <a:gd name="connsiteY12" fmla="*/ 1828801 h 3741738"/>
              <a:gd name="connsiteX13" fmla="*/ 3581402 w 7162808"/>
              <a:gd name="connsiteY13" fmla="*/ 914401 h 3741738"/>
              <a:gd name="connsiteX14" fmla="*/ 914401 w 7162808"/>
              <a:gd name="connsiteY14" fmla="*/ 1828798 h 3741738"/>
              <a:gd name="connsiteX15" fmla="*/ 914402 w 7162808"/>
              <a:gd name="connsiteY15" fmla="*/ 1828796 h 3741738"/>
              <a:gd name="connsiteX0" fmla="*/ 2 w 7162808"/>
              <a:gd name="connsiteY0" fmla="*/ 1828796 h 3733796"/>
              <a:gd name="connsiteX1" fmla="*/ 1952667 w 7162808"/>
              <a:gd name="connsiteY1" fmla="*/ 200060 h 3733796"/>
              <a:gd name="connsiteX2" fmla="*/ 3581405 w 7162808"/>
              <a:gd name="connsiteY2" fmla="*/ 0 h 3733796"/>
              <a:gd name="connsiteX3" fmla="*/ 5210146 w 7162808"/>
              <a:gd name="connsiteY3" fmla="*/ 200062 h 3733796"/>
              <a:gd name="connsiteX4" fmla="*/ 7162803 w 7162808"/>
              <a:gd name="connsiteY4" fmla="*/ 1828806 h 3733796"/>
              <a:gd name="connsiteX5" fmla="*/ 5181602 w 7162808"/>
              <a:gd name="connsiteY5" fmla="*/ 3505196 h 3733796"/>
              <a:gd name="connsiteX6" fmla="*/ 3581402 w 7162808"/>
              <a:gd name="connsiteY6" fmla="*/ 3733796 h 3733796"/>
              <a:gd name="connsiteX7" fmla="*/ 1905002 w 7162808"/>
              <a:gd name="connsiteY7" fmla="*/ 3505196 h 3733796"/>
              <a:gd name="connsiteX8" fmla="*/ 3 w 7162808"/>
              <a:gd name="connsiteY8" fmla="*/ 1828802 h 3733796"/>
              <a:gd name="connsiteX9" fmla="*/ 2 w 7162808"/>
              <a:gd name="connsiteY9" fmla="*/ 1828796 h 3733796"/>
              <a:gd name="connsiteX10" fmla="*/ 914402 w 7162808"/>
              <a:gd name="connsiteY10" fmla="*/ 1828796 h 3733796"/>
              <a:gd name="connsiteX11" fmla="*/ 3581401 w 7162808"/>
              <a:gd name="connsiteY11" fmla="*/ 2743199 h 3733796"/>
              <a:gd name="connsiteX12" fmla="*/ 6248402 w 7162808"/>
              <a:gd name="connsiteY12" fmla="*/ 1828801 h 3733796"/>
              <a:gd name="connsiteX13" fmla="*/ 3581402 w 7162808"/>
              <a:gd name="connsiteY13" fmla="*/ 914401 h 3733796"/>
              <a:gd name="connsiteX14" fmla="*/ 914401 w 7162808"/>
              <a:gd name="connsiteY14" fmla="*/ 1828798 h 3733796"/>
              <a:gd name="connsiteX15" fmla="*/ 914402 w 7162808"/>
              <a:gd name="connsiteY15" fmla="*/ 1828796 h 3733796"/>
              <a:gd name="connsiteX0" fmla="*/ 2 w 7162808"/>
              <a:gd name="connsiteY0" fmla="*/ 1760234 h 3665234"/>
              <a:gd name="connsiteX1" fmla="*/ 1952667 w 7162808"/>
              <a:gd name="connsiteY1" fmla="*/ 131498 h 3665234"/>
              <a:gd name="connsiteX2" fmla="*/ 3581402 w 7162808"/>
              <a:gd name="connsiteY2" fmla="*/ 388634 h 3665234"/>
              <a:gd name="connsiteX3" fmla="*/ 5210146 w 7162808"/>
              <a:gd name="connsiteY3" fmla="*/ 131500 h 3665234"/>
              <a:gd name="connsiteX4" fmla="*/ 7162803 w 7162808"/>
              <a:gd name="connsiteY4" fmla="*/ 1760244 h 3665234"/>
              <a:gd name="connsiteX5" fmla="*/ 5181602 w 7162808"/>
              <a:gd name="connsiteY5" fmla="*/ 3436634 h 3665234"/>
              <a:gd name="connsiteX6" fmla="*/ 3581402 w 7162808"/>
              <a:gd name="connsiteY6" fmla="*/ 3665234 h 3665234"/>
              <a:gd name="connsiteX7" fmla="*/ 1905002 w 7162808"/>
              <a:gd name="connsiteY7" fmla="*/ 3436634 h 3665234"/>
              <a:gd name="connsiteX8" fmla="*/ 3 w 7162808"/>
              <a:gd name="connsiteY8" fmla="*/ 1760240 h 3665234"/>
              <a:gd name="connsiteX9" fmla="*/ 2 w 7162808"/>
              <a:gd name="connsiteY9" fmla="*/ 1760234 h 3665234"/>
              <a:gd name="connsiteX10" fmla="*/ 914402 w 7162808"/>
              <a:gd name="connsiteY10" fmla="*/ 1760234 h 3665234"/>
              <a:gd name="connsiteX11" fmla="*/ 3581401 w 7162808"/>
              <a:gd name="connsiteY11" fmla="*/ 2674637 h 3665234"/>
              <a:gd name="connsiteX12" fmla="*/ 6248402 w 7162808"/>
              <a:gd name="connsiteY12" fmla="*/ 1760239 h 3665234"/>
              <a:gd name="connsiteX13" fmla="*/ 3581402 w 7162808"/>
              <a:gd name="connsiteY13" fmla="*/ 845839 h 3665234"/>
              <a:gd name="connsiteX14" fmla="*/ 914401 w 7162808"/>
              <a:gd name="connsiteY14" fmla="*/ 1760236 h 3665234"/>
              <a:gd name="connsiteX15" fmla="*/ 914402 w 7162808"/>
              <a:gd name="connsiteY15" fmla="*/ 1760234 h 3665234"/>
              <a:gd name="connsiteX0" fmla="*/ 2 w 7162808"/>
              <a:gd name="connsiteY0" fmla="*/ 1760234 h 3665234"/>
              <a:gd name="connsiteX1" fmla="*/ 1952667 w 7162808"/>
              <a:gd name="connsiteY1" fmla="*/ 131498 h 3665234"/>
              <a:gd name="connsiteX2" fmla="*/ 3581402 w 7162808"/>
              <a:gd name="connsiteY2" fmla="*/ 388634 h 3665234"/>
              <a:gd name="connsiteX3" fmla="*/ 5257802 w 7162808"/>
              <a:gd name="connsiteY3" fmla="*/ 541034 h 3665234"/>
              <a:gd name="connsiteX4" fmla="*/ 7162803 w 7162808"/>
              <a:gd name="connsiteY4" fmla="*/ 1760244 h 3665234"/>
              <a:gd name="connsiteX5" fmla="*/ 5181602 w 7162808"/>
              <a:gd name="connsiteY5" fmla="*/ 3436634 h 3665234"/>
              <a:gd name="connsiteX6" fmla="*/ 3581402 w 7162808"/>
              <a:gd name="connsiteY6" fmla="*/ 3665234 h 3665234"/>
              <a:gd name="connsiteX7" fmla="*/ 1905002 w 7162808"/>
              <a:gd name="connsiteY7" fmla="*/ 3436634 h 3665234"/>
              <a:gd name="connsiteX8" fmla="*/ 3 w 7162808"/>
              <a:gd name="connsiteY8" fmla="*/ 1760240 h 3665234"/>
              <a:gd name="connsiteX9" fmla="*/ 2 w 7162808"/>
              <a:gd name="connsiteY9" fmla="*/ 1760234 h 3665234"/>
              <a:gd name="connsiteX10" fmla="*/ 914402 w 7162808"/>
              <a:gd name="connsiteY10" fmla="*/ 1760234 h 3665234"/>
              <a:gd name="connsiteX11" fmla="*/ 3581401 w 7162808"/>
              <a:gd name="connsiteY11" fmla="*/ 2674637 h 3665234"/>
              <a:gd name="connsiteX12" fmla="*/ 6248402 w 7162808"/>
              <a:gd name="connsiteY12" fmla="*/ 1760239 h 3665234"/>
              <a:gd name="connsiteX13" fmla="*/ 3581402 w 7162808"/>
              <a:gd name="connsiteY13" fmla="*/ 845839 h 3665234"/>
              <a:gd name="connsiteX14" fmla="*/ 914401 w 7162808"/>
              <a:gd name="connsiteY14" fmla="*/ 1760236 h 3665234"/>
              <a:gd name="connsiteX15" fmla="*/ 914402 w 7162808"/>
              <a:gd name="connsiteY15" fmla="*/ 1760234 h 3665234"/>
              <a:gd name="connsiteX0" fmla="*/ 2 w 7162808"/>
              <a:gd name="connsiteY0" fmla="*/ 1371600 h 3276600"/>
              <a:gd name="connsiteX1" fmla="*/ 1905002 w 7162808"/>
              <a:gd name="connsiteY1" fmla="*/ 152400 h 3276600"/>
              <a:gd name="connsiteX2" fmla="*/ 3581402 w 7162808"/>
              <a:gd name="connsiteY2" fmla="*/ 0 h 3276600"/>
              <a:gd name="connsiteX3" fmla="*/ 5257802 w 7162808"/>
              <a:gd name="connsiteY3" fmla="*/ 1524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84300 h 3289300"/>
              <a:gd name="connsiteX1" fmla="*/ 1676402 w 7162808"/>
              <a:gd name="connsiteY1" fmla="*/ 241300 h 3289300"/>
              <a:gd name="connsiteX2" fmla="*/ 3581402 w 7162808"/>
              <a:gd name="connsiteY2" fmla="*/ 12700 h 3289300"/>
              <a:gd name="connsiteX3" fmla="*/ 5257802 w 7162808"/>
              <a:gd name="connsiteY3" fmla="*/ 165100 h 3289300"/>
              <a:gd name="connsiteX4" fmla="*/ 7162803 w 7162808"/>
              <a:gd name="connsiteY4" fmla="*/ 1384310 h 3289300"/>
              <a:gd name="connsiteX5" fmla="*/ 5181602 w 7162808"/>
              <a:gd name="connsiteY5" fmla="*/ 3060700 h 3289300"/>
              <a:gd name="connsiteX6" fmla="*/ 3581402 w 7162808"/>
              <a:gd name="connsiteY6" fmla="*/ 3289300 h 3289300"/>
              <a:gd name="connsiteX7" fmla="*/ 1905002 w 7162808"/>
              <a:gd name="connsiteY7" fmla="*/ 3060700 h 3289300"/>
              <a:gd name="connsiteX8" fmla="*/ 3 w 7162808"/>
              <a:gd name="connsiteY8" fmla="*/ 1384306 h 3289300"/>
              <a:gd name="connsiteX9" fmla="*/ 2 w 7162808"/>
              <a:gd name="connsiteY9" fmla="*/ 1384300 h 3289300"/>
              <a:gd name="connsiteX10" fmla="*/ 914402 w 7162808"/>
              <a:gd name="connsiteY10" fmla="*/ 1384300 h 3289300"/>
              <a:gd name="connsiteX11" fmla="*/ 3581401 w 7162808"/>
              <a:gd name="connsiteY11" fmla="*/ 2298703 h 3289300"/>
              <a:gd name="connsiteX12" fmla="*/ 6248402 w 7162808"/>
              <a:gd name="connsiteY12" fmla="*/ 1384305 h 3289300"/>
              <a:gd name="connsiteX13" fmla="*/ 3581402 w 7162808"/>
              <a:gd name="connsiteY13" fmla="*/ 469905 h 3289300"/>
              <a:gd name="connsiteX14" fmla="*/ 914401 w 7162808"/>
              <a:gd name="connsiteY14" fmla="*/ 1384302 h 3289300"/>
              <a:gd name="connsiteX15" fmla="*/ 914402 w 7162808"/>
              <a:gd name="connsiteY15" fmla="*/ 1384300 h 3289300"/>
              <a:gd name="connsiteX0" fmla="*/ 2 w 7162808"/>
              <a:gd name="connsiteY0" fmla="*/ 1384300 h 3289300"/>
              <a:gd name="connsiteX1" fmla="*/ 1676402 w 7162808"/>
              <a:gd name="connsiteY1" fmla="*/ 241300 h 3289300"/>
              <a:gd name="connsiteX2" fmla="*/ 3581402 w 7162808"/>
              <a:gd name="connsiteY2" fmla="*/ 12700 h 3289300"/>
              <a:gd name="connsiteX3" fmla="*/ 5562602 w 7162808"/>
              <a:gd name="connsiteY3" fmla="*/ 317500 h 3289300"/>
              <a:gd name="connsiteX4" fmla="*/ 7162803 w 7162808"/>
              <a:gd name="connsiteY4" fmla="*/ 1384310 h 3289300"/>
              <a:gd name="connsiteX5" fmla="*/ 5181602 w 7162808"/>
              <a:gd name="connsiteY5" fmla="*/ 3060700 h 3289300"/>
              <a:gd name="connsiteX6" fmla="*/ 3581402 w 7162808"/>
              <a:gd name="connsiteY6" fmla="*/ 3289300 h 3289300"/>
              <a:gd name="connsiteX7" fmla="*/ 1905002 w 7162808"/>
              <a:gd name="connsiteY7" fmla="*/ 3060700 h 3289300"/>
              <a:gd name="connsiteX8" fmla="*/ 3 w 7162808"/>
              <a:gd name="connsiteY8" fmla="*/ 1384306 h 3289300"/>
              <a:gd name="connsiteX9" fmla="*/ 2 w 7162808"/>
              <a:gd name="connsiteY9" fmla="*/ 1384300 h 3289300"/>
              <a:gd name="connsiteX10" fmla="*/ 914402 w 7162808"/>
              <a:gd name="connsiteY10" fmla="*/ 1384300 h 3289300"/>
              <a:gd name="connsiteX11" fmla="*/ 3581401 w 7162808"/>
              <a:gd name="connsiteY11" fmla="*/ 2298703 h 3289300"/>
              <a:gd name="connsiteX12" fmla="*/ 6248402 w 7162808"/>
              <a:gd name="connsiteY12" fmla="*/ 1384305 h 3289300"/>
              <a:gd name="connsiteX13" fmla="*/ 3581402 w 7162808"/>
              <a:gd name="connsiteY13" fmla="*/ 469905 h 3289300"/>
              <a:gd name="connsiteX14" fmla="*/ 914401 w 7162808"/>
              <a:gd name="connsiteY14" fmla="*/ 1384302 h 3289300"/>
              <a:gd name="connsiteX15" fmla="*/ 914402 w 7162808"/>
              <a:gd name="connsiteY15" fmla="*/ 1384300 h 32893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62808" h="3276600">
                <a:moveTo>
                  <a:pt x="2" y="1371600"/>
                </a:moveTo>
                <a:cubicBezTo>
                  <a:pt x="5" y="897842"/>
                  <a:pt x="477997" y="541085"/>
                  <a:pt x="1676402" y="228600"/>
                </a:cubicBezTo>
                <a:cubicBezTo>
                  <a:pt x="2180708" y="97102"/>
                  <a:pt x="2933702" y="0"/>
                  <a:pt x="3581402" y="0"/>
                </a:cubicBezTo>
                <a:cubicBezTo>
                  <a:pt x="4229102" y="0"/>
                  <a:pt x="5058295" y="97101"/>
                  <a:pt x="5562602" y="228600"/>
                </a:cubicBezTo>
                <a:cubicBezTo>
                  <a:pt x="6589559" y="493462"/>
                  <a:pt x="7162808" y="920710"/>
                  <a:pt x="7162803" y="1371610"/>
                </a:cubicBezTo>
                <a:cubicBezTo>
                  <a:pt x="7162803" y="2058729"/>
                  <a:pt x="6456208" y="2687889"/>
                  <a:pt x="5257802" y="3048000"/>
                </a:cubicBezTo>
                <a:cubicBezTo>
                  <a:pt x="4753496" y="3179499"/>
                  <a:pt x="4152902" y="3276600"/>
                  <a:pt x="3581402" y="3276600"/>
                </a:cubicBezTo>
                <a:cubicBezTo>
                  <a:pt x="3009902" y="3276600"/>
                  <a:pt x="2333108" y="3179499"/>
                  <a:pt x="1828802" y="3048000"/>
                </a:cubicBezTo>
                <a:cubicBezTo>
                  <a:pt x="611345" y="2678363"/>
                  <a:pt x="0" y="2058725"/>
                  <a:pt x="3" y="1371606"/>
                </a:cubicBezTo>
                <a:cubicBezTo>
                  <a:pt x="3" y="1371604"/>
                  <a:pt x="2" y="1371602"/>
                  <a:pt x="2" y="1371600"/>
                </a:cubicBezTo>
                <a:close/>
                <a:moveTo>
                  <a:pt x="914402" y="1371600"/>
                </a:moveTo>
                <a:cubicBezTo>
                  <a:pt x="914397" y="1876610"/>
                  <a:pt x="2108454" y="2286003"/>
                  <a:pt x="3581401" y="2286003"/>
                </a:cubicBezTo>
                <a:cubicBezTo>
                  <a:pt x="5054343" y="2286003"/>
                  <a:pt x="6248399" y="1876613"/>
                  <a:pt x="6248402" y="1371605"/>
                </a:cubicBezTo>
                <a:cubicBezTo>
                  <a:pt x="6248402" y="866596"/>
                  <a:pt x="5054345" y="457205"/>
                  <a:pt x="3581402" y="457205"/>
                </a:cubicBezTo>
                <a:cubicBezTo>
                  <a:pt x="2108462" y="457205"/>
                  <a:pt x="914406" y="866594"/>
                  <a:pt x="914401" y="1371602"/>
                </a:cubicBezTo>
                <a:cubicBezTo>
                  <a:pt x="914401" y="1371601"/>
                  <a:pt x="914402" y="1371601"/>
                  <a:pt x="914402" y="1371600"/>
                </a:cubicBez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228600" y="1676400"/>
            <a:ext cx="2133600" cy="1905000"/>
          </a:xfrm>
          <a:prstGeom prst="circularArrow">
            <a:avLst>
              <a:gd name="adj1" fmla="val 12500"/>
              <a:gd name="adj2" fmla="val 1142319"/>
              <a:gd name="adj3" fmla="val 20457681"/>
              <a:gd name="adj4" fmla="val 18048919"/>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21418447" flipV="1">
            <a:off x="5230340" y="59573"/>
            <a:ext cx="1959919" cy="1898479"/>
          </a:xfrm>
          <a:prstGeom prst="circularArrow">
            <a:avLst>
              <a:gd name="adj1" fmla="val 12500"/>
              <a:gd name="adj2" fmla="val 1142319"/>
              <a:gd name="adj3" fmla="val 20457681"/>
              <a:gd name="adj4" fmla="val 16136164"/>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5225771" flipV="1">
            <a:off x="2186371" y="4468413"/>
            <a:ext cx="2133600" cy="1981200"/>
          </a:xfrm>
          <a:prstGeom prst="circularArrow">
            <a:avLst>
              <a:gd name="adj1" fmla="val 12500"/>
              <a:gd name="adj2" fmla="val 1142319"/>
              <a:gd name="adj3" fmla="val 20457681"/>
              <a:gd name="adj4" fmla="val 14359226"/>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7" name="Rounded Rectangle 16">
            <a:hlinkClick r:id="rId3" action="ppaction://hlinksldjump"/>
          </p:cNvPr>
          <p:cNvSpPr/>
          <p:nvPr/>
        </p:nvSpPr>
        <p:spPr>
          <a:xfrm>
            <a:off x="2819400" y="1676400"/>
            <a:ext cx="1295400" cy="5334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Inputs and Procurement</a:t>
            </a:r>
            <a:endParaRPr lang="en-US" sz="1400" dirty="0"/>
          </a:p>
        </p:txBody>
      </p:sp>
      <p:sp>
        <p:nvSpPr>
          <p:cNvPr id="25" name="TextBox 24"/>
          <p:cNvSpPr txBox="1"/>
          <p:nvPr/>
        </p:nvSpPr>
        <p:spPr>
          <a:xfrm>
            <a:off x="6477000" y="228600"/>
            <a:ext cx="914400" cy="276999"/>
          </a:xfrm>
          <a:prstGeom prst="rect">
            <a:avLst/>
          </a:prstGeom>
          <a:noFill/>
        </p:spPr>
        <p:txBody>
          <a:bodyPr wrap="square" rtlCol="0">
            <a:spAutoFit/>
          </a:bodyPr>
          <a:lstStyle/>
          <a:p>
            <a:r>
              <a:rPr lang="en-US" sz="1200" dirty="0" smtClean="0"/>
              <a:t>Pollution</a:t>
            </a:r>
            <a:endParaRPr lang="en-US" sz="1200" dirty="0"/>
          </a:p>
        </p:txBody>
      </p:sp>
      <p:sp>
        <p:nvSpPr>
          <p:cNvPr id="26" name="Rounded Rectangle 25">
            <a:hlinkClick r:id="rId4" action="ppaction://hlinksldjump"/>
          </p:cNvPr>
          <p:cNvSpPr/>
          <p:nvPr/>
        </p:nvSpPr>
        <p:spPr>
          <a:xfrm>
            <a:off x="1828800" y="4419600"/>
            <a:ext cx="1371600" cy="6096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Product End-of-Life </a:t>
            </a:r>
            <a:endParaRPr lang="en-US" sz="1400" dirty="0"/>
          </a:p>
        </p:txBody>
      </p:sp>
      <p:sp>
        <p:nvSpPr>
          <p:cNvPr id="27" name="TextBox 26"/>
          <p:cNvSpPr txBox="1"/>
          <p:nvPr/>
        </p:nvSpPr>
        <p:spPr>
          <a:xfrm>
            <a:off x="3200400" y="6477000"/>
            <a:ext cx="838200" cy="276999"/>
          </a:xfrm>
          <a:prstGeom prst="rect">
            <a:avLst/>
          </a:prstGeom>
          <a:noFill/>
        </p:spPr>
        <p:txBody>
          <a:bodyPr wrap="square" rtlCol="0">
            <a:spAutoFit/>
          </a:bodyPr>
          <a:lstStyle/>
          <a:p>
            <a:r>
              <a:rPr lang="en-US" sz="1200" dirty="0" smtClean="0"/>
              <a:t>Disposal</a:t>
            </a:r>
            <a:endParaRPr lang="en-US" sz="1200" dirty="0"/>
          </a:p>
        </p:txBody>
      </p:sp>
      <p:sp>
        <p:nvSpPr>
          <p:cNvPr id="29" name="Circular Arrow 28"/>
          <p:cNvSpPr/>
          <p:nvPr/>
        </p:nvSpPr>
        <p:spPr>
          <a:xfrm rot="20120791" flipV="1">
            <a:off x="4599843" y="4116362"/>
            <a:ext cx="2759768" cy="2563348"/>
          </a:xfrm>
          <a:prstGeom prst="circularArrow">
            <a:avLst>
              <a:gd name="adj1" fmla="val 12500"/>
              <a:gd name="adj2" fmla="val 1142319"/>
              <a:gd name="adj3" fmla="val 20457681"/>
              <a:gd name="adj4" fmla="val 9447505"/>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30" name="TextBox 29"/>
          <p:cNvSpPr txBox="1"/>
          <p:nvPr/>
        </p:nvSpPr>
        <p:spPr>
          <a:xfrm>
            <a:off x="5486400" y="5486400"/>
            <a:ext cx="762000" cy="461665"/>
          </a:xfrm>
          <a:prstGeom prst="rect">
            <a:avLst/>
          </a:prstGeom>
          <a:noFill/>
        </p:spPr>
        <p:txBody>
          <a:bodyPr wrap="square" rtlCol="0">
            <a:spAutoFit/>
          </a:bodyPr>
          <a:lstStyle/>
          <a:p>
            <a:r>
              <a:rPr lang="en-US" sz="1200" dirty="0" smtClean="0"/>
              <a:t>Product Reuse</a:t>
            </a:r>
            <a:endParaRPr lang="en-US" sz="1200" dirty="0"/>
          </a:p>
        </p:txBody>
      </p:sp>
      <p:sp>
        <p:nvSpPr>
          <p:cNvPr id="33" name="Circular Arrow 32"/>
          <p:cNvSpPr/>
          <p:nvPr/>
        </p:nvSpPr>
        <p:spPr>
          <a:xfrm rot="17230725">
            <a:off x="2870585" y="2659831"/>
            <a:ext cx="2600523" cy="1677404"/>
          </a:xfrm>
          <a:prstGeom prst="circularArrow">
            <a:avLst>
              <a:gd name="adj1" fmla="val 12500"/>
              <a:gd name="adj2" fmla="val 982350"/>
              <a:gd name="adj3" fmla="val 20457681"/>
              <a:gd name="adj4" fmla="val 10991242"/>
              <a:gd name="adj5" fmla="val 1391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2209800" y="3124200"/>
            <a:ext cx="914400" cy="276999"/>
          </a:xfrm>
          <a:prstGeom prst="rect">
            <a:avLst/>
          </a:prstGeom>
          <a:noFill/>
        </p:spPr>
        <p:txBody>
          <a:bodyPr wrap="square" rtlCol="0">
            <a:spAutoFit/>
          </a:bodyPr>
          <a:lstStyle/>
          <a:p>
            <a:r>
              <a:rPr lang="en-US" sz="1200" dirty="0" smtClean="0"/>
              <a:t>Recycling</a:t>
            </a:r>
            <a:endParaRPr lang="en-US" sz="1200" dirty="0"/>
          </a:p>
        </p:txBody>
      </p:sp>
      <p:sp>
        <p:nvSpPr>
          <p:cNvPr id="36" name="TextBox 35"/>
          <p:cNvSpPr txBox="1"/>
          <p:nvPr/>
        </p:nvSpPr>
        <p:spPr>
          <a:xfrm>
            <a:off x="3886200" y="2895600"/>
            <a:ext cx="1447800" cy="276999"/>
          </a:xfrm>
          <a:prstGeom prst="rect">
            <a:avLst/>
          </a:prstGeom>
          <a:noFill/>
        </p:spPr>
        <p:txBody>
          <a:bodyPr wrap="square" rtlCol="0">
            <a:spAutoFit/>
          </a:bodyPr>
          <a:lstStyle/>
          <a:p>
            <a:r>
              <a:rPr lang="en-US" sz="1200" dirty="0" smtClean="0"/>
              <a:t>Remanufacturing</a:t>
            </a:r>
            <a:endParaRPr lang="en-US" sz="1200" dirty="0"/>
          </a:p>
        </p:txBody>
      </p:sp>
      <p:sp>
        <p:nvSpPr>
          <p:cNvPr id="37" name="TextBox 36"/>
          <p:cNvSpPr txBox="1"/>
          <p:nvPr/>
        </p:nvSpPr>
        <p:spPr>
          <a:xfrm>
            <a:off x="8077200" y="3200400"/>
            <a:ext cx="1066800" cy="276999"/>
          </a:xfrm>
          <a:prstGeom prst="rect">
            <a:avLst/>
          </a:prstGeom>
          <a:noFill/>
        </p:spPr>
        <p:txBody>
          <a:bodyPr wrap="square" rtlCol="0">
            <a:spAutoFit/>
          </a:bodyPr>
          <a:lstStyle/>
          <a:p>
            <a:r>
              <a:rPr lang="en-US" sz="1200" dirty="0" smtClean="0"/>
              <a:t>Distribution</a:t>
            </a:r>
            <a:endParaRPr lang="en-US" sz="1200" dirty="0"/>
          </a:p>
        </p:txBody>
      </p:sp>
      <p:sp>
        <p:nvSpPr>
          <p:cNvPr id="38" name="TextBox 37"/>
          <p:cNvSpPr txBox="1"/>
          <p:nvPr/>
        </p:nvSpPr>
        <p:spPr>
          <a:xfrm>
            <a:off x="7467600" y="4572000"/>
            <a:ext cx="1143000" cy="276999"/>
          </a:xfrm>
          <a:prstGeom prst="rect">
            <a:avLst/>
          </a:prstGeom>
          <a:noFill/>
        </p:spPr>
        <p:txBody>
          <a:bodyPr wrap="square" rtlCol="0">
            <a:spAutoFit/>
          </a:bodyPr>
          <a:lstStyle/>
          <a:p>
            <a:r>
              <a:rPr lang="en-US" sz="1200" dirty="0" smtClean="0"/>
              <a:t>Retailing</a:t>
            </a:r>
            <a:endParaRPr lang="en-US" sz="1200" dirty="0"/>
          </a:p>
        </p:txBody>
      </p:sp>
      <p:sp>
        <p:nvSpPr>
          <p:cNvPr id="39" name="TextBox 38"/>
          <p:cNvSpPr txBox="1"/>
          <p:nvPr/>
        </p:nvSpPr>
        <p:spPr>
          <a:xfrm>
            <a:off x="152400" y="1828800"/>
            <a:ext cx="1295400" cy="276999"/>
          </a:xfrm>
          <a:prstGeom prst="rect">
            <a:avLst/>
          </a:prstGeom>
          <a:noFill/>
        </p:spPr>
        <p:txBody>
          <a:bodyPr wrap="square" rtlCol="0">
            <a:spAutoFit/>
          </a:bodyPr>
          <a:lstStyle/>
          <a:p>
            <a:r>
              <a:rPr lang="en-US" sz="1200" dirty="0" smtClean="0"/>
              <a:t>Raw Materials</a:t>
            </a:r>
          </a:p>
        </p:txBody>
      </p:sp>
      <p:sp>
        <p:nvSpPr>
          <p:cNvPr id="40" name="Rounded Rectangle 39">
            <a:hlinkClick r:id="rId5" action="ppaction://hlinksldjump"/>
          </p:cNvPr>
          <p:cNvSpPr/>
          <p:nvPr/>
        </p:nvSpPr>
        <p:spPr>
          <a:xfrm>
            <a:off x="152400" y="2971800"/>
            <a:ext cx="1295400" cy="5334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Product Design</a:t>
            </a:r>
            <a:endParaRPr lang="en-US" sz="1400" dirty="0"/>
          </a:p>
        </p:txBody>
      </p:sp>
      <p:sp>
        <p:nvSpPr>
          <p:cNvPr id="42" name="TextBox 41"/>
          <p:cNvSpPr txBox="1"/>
          <p:nvPr/>
        </p:nvSpPr>
        <p:spPr>
          <a:xfrm>
            <a:off x="1905000" y="1905000"/>
            <a:ext cx="990600" cy="276999"/>
          </a:xfrm>
          <a:prstGeom prst="rect">
            <a:avLst/>
          </a:prstGeom>
          <a:noFill/>
        </p:spPr>
        <p:txBody>
          <a:bodyPr wrap="square" rtlCol="0">
            <a:spAutoFit/>
          </a:bodyPr>
          <a:lstStyle/>
          <a:p>
            <a:r>
              <a:rPr lang="en-US" sz="1200" dirty="0" smtClean="0"/>
              <a:t>Processing</a:t>
            </a:r>
          </a:p>
        </p:txBody>
      </p:sp>
      <p:pic>
        <p:nvPicPr>
          <p:cNvPr id="1026" name="Picture 2" descr="C:\Documents and Settings\Morgan Barr\Local Settings\Temporary Internet Files\Content.IE5\DV54DEJD\MCj03039090000[1].wmf"/>
          <p:cNvPicPr>
            <a:picLocks noChangeAspect="1" noChangeArrowheads="1"/>
          </p:cNvPicPr>
          <p:nvPr/>
        </p:nvPicPr>
        <p:blipFill>
          <a:blip r:embed="rId6" cstate="print"/>
          <a:srcRect/>
          <a:stretch>
            <a:fillRect/>
          </a:stretch>
        </p:blipFill>
        <p:spPr bwMode="auto">
          <a:xfrm>
            <a:off x="5334000" y="1219200"/>
            <a:ext cx="740969" cy="573436"/>
          </a:xfrm>
          <a:prstGeom prst="rect">
            <a:avLst/>
          </a:prstGeom>
          <a:noFill/>
        </p:spPr>
      </p:pic>
      <p:pic>
        <p:nvPicPr>
          <p:cNvPr id="1030" name="Picture 6" descr="C:\Documents and Settings\Morgan Barr\Local Settings\Temporary Internet Files\Content.IE5\45QZ5ZFD\MCj01994000000[1].wmf"/>
          <p:cNvPicPr>
            <a:picLocks noChangeAspect="1" noChangeArrowheads="1"/>
          </p:cNvPicPr>
          <p:nvPr/>
        </p:nvPicPr>
        <p:blipFill>
          <a:blip r:embed="rId7" cstate="print"/>
          <a:srcRect/>
          <a:stretch>
            <a:fillRect/>
          </a:stretch>
        </p:blipFill>
        <p:spPr bwMode="auto">
          <a:xfrm>
            <a:off x="457200" y="1371600"/>
            <a:ext cx="685800" cy="533927"/>
          </a:xfrm>
          <a:prstGeom prst="rect">
            <a:avLst/>
          </a:prstGeom>
          <a:noFill/>
        </p:spPr>
      </p:pic>
      <p:pic>
        <p:nvPicPr>
          <p:cNvPr id="1031" name="Picture 7" descr="C:\Documents and Settings\Morgan Barr\Local Settings\Temporary Internet Files\Content.IE5\0KUJTW0W\MCj04370950000[1].png"/>
          <p:cNvPicPr>
            <a:picLocks noChangeAspect="1" noChangeArrowheads="1"/>
          </p:cNvPicPr>
          <p:nvPr/>
        </p:nvPicPr>
        <p:blipFill>
          <a:blip r:embed="rId8" cstate="print"/>
          <a:srcRect/>
          <a:stretch>
            <a:fillRect/>
          </a:stretch>
        </p:blipFill>
        <p:spPr bwMode="auto">
          <a:xfrm>
            <a:off x="0" y="2590800"/>
            <a:ext cx="609600" cy="609600"/>
          </a:xfrm>
          <a:prstGeom prst="rect">
            <a:avLst/>
          </a:prstGeom>
          <a:noFill/>
        </p:spPr>
      </p:pic>
      <p:pic>
        <p:nvPicPr>
          <p:cNvPr id="1032" name="Picture 8" descr="C:\Documents and Settings\Morgan Barr\Local Settings\Temporary Internet Files\Content.IE5\45QZ5ZFD\MCj03039450000[1].wmf"/>
          <p:cNvPicPr>
            <a:picLocks noChangeAspect="1" noChangeArrowheads="1"/>
          </p:cNvPicPr>
          <p:nvPr/>
        </p:nvPicPr>
        <p:blipFill>
          <a:blip r:embed="rId9" cstate="print"/>
          <a:srcRect/>
          <a:stretch>
            <a:fillRect/>
          </a:stretch>
        </p:blipFill>
        <p:spPr bwMode="auto">
          <a:xfrm>
            <a:off x="4495800" y="4038600"/>
            <a:ext cx="1029630" cy="589635"/>
          </a:xfrm>
          <a:prstGeom prst="rect">
            <a:avLst/>
          </a:prstGeom>
          <a:noFill/>
        </p:spPr>
      </p:pic>
      <p:pic>
        <p:nvPicPr>
          <p:cNvPr id="1033" name="Picture 9" descr="C:\Documents and Settings\Morgan Barr\Local Settings\Temporary Internet Files\Content.IE5\VV4NQKAF\MCj02788680000[1].wmf"/>
          <p:cNvPicPr>
            <a:picLocks noChangeAspect="1" noChangeArrowheads="1"/>
          </p:cNvPicPr>
          <p:nvPr/>
        </p:nvPicPr>
        <p:blipFill>
          <a:blip r:embed="rId10" cstate="print"/>
          <a:srcRect/>
          <a:stretch>
            <a:fillRect/>
          </a:stretch>
        </p:blipFill>
        <p:spPr bwMode="auto">
          <a:xfrm>
            <a:off x="6705600" y="457200"/>
            <a:ext cx="533400" cy="491025"/>
          </a:xfrm>
          <a:prstGeom prst="rect">
            <a:avLst/>
          </a:prstGeom>
          <a:noFill/>
        </p:spPr>
      </p:pic>
      <p:pic>
        <p:nvPicPr>
          <p:cNvPr id="1034" name="Picture 10" descr="C:\Documents and Settings\Morgan Barr\Local Settings\Temporary Internet Files\Content.IE5\72S8NM0Q\MCj04338350000[1].png"/>
          <p:cNvPicPr>
            <a:picLocks noChangeAspect="1" noChangeArrowheads="1"/>
          </p:cNvPicPr>
          <p:nvPr/>
        </p:nvPicPr>
        <p:blipFill>
          <a:blip r:embed="rId11" cstate="print"/>
          <a:srcRect/>
          <a:stretch>
            <a:fillRect/>
          </a:stretch>
        </p:blipFill>
        <p:spPr bwMode="auto">
          <a:xfrm>
            <a:off x="8077200" y="4343400"/>
            <a:ext cx="685800" cy="685800"/>
          </a:xfrm>
          <a:prstGeom prst="rect">
            <a:avLst/>
          </a:prstGeom>
          <a:noFill/>
        </p:spPr>
      </p:pic>
      <p:pic>
        <p:nvPicPr>
          <p:cNvPr id="1035" name="Picture 11" descr="C:\Documents and Settings\Morgan Barr\Local Settings\Temporary Internet Files\Content.IE5\ZER3WOGP\MCj02957450000[1].wmf"/>
          <p:cNvPicPr>
            <a:picLocks noChangeAspect="1" noChangeArrowheads="1"/>
          </p:cNvPicPr>
          <p:nvPr/>
        </p:nvPicPr>
        <p:blipFill>
          <a:blip r:embed="rId12" cstate="print"/>
          <a:srcRect/>
          <a:stretch>
            <a:fillRect/>
          </a:stretch>
        </p:blipFill>
        <p:spPr bwMode="auto">
          <a:xfrm>
            <a:off x="8153400" y="2514600"/>
            <a:ext cx="781616" cy="713468"/>
          </a:xfrm>
          <a:prstGeom prst="rect">
            <a:avLst/>
          </a:prstGeom>
          <a:noFill/>
        </p:spPr>
      </p:pic>
      <p:pic>
        <p:nvPicPr>
          <p:cNvPr id="1037" name="Picture 13" descr="C:\Documents and Settings\Morgan Barr\Local Settings\Temporary Internet Files\Content.IE5\0KUJTW0W\MCj02151920000[1].wmf"/>
          <p:cNvPicPr>
            <a:picLocks noChangeAspect="1" noChangeArrowheads="1"/>
          </p:cNvPicPr>
          <p:nvPr/>
        </p:nvPicPr>
        <p:blipFill>
          <a:blip r:embed="rId13" cstate="print"/>
          <a:srcRect/>
          <a:stretch>
            <a:fillRect/>
          </a:stretch>
        </p:blipFill>
        <p:spPr bwMode="auto">
          <a:xfrm>
            <a:off x="3276600" y="5867400"/>
            <a:ext cx="620516" cy="685800"/>
          </a:xfrm>
          <a:prstGeom prst="rect">
            <a:avLst/>
          </a:prstGeom>
          <a:noFill/>
        </p:spPr>
      </p:pic>
      <p:sp>
        <p:nvSpPr>
          <p:cNvPr id="19" name="Right Triangle 18"/>
          <p:cNvSpPr/>
          <p:nvPr/>
        </p:nvSpPr>
        <p:spPr>
          <a:xfrm rot="14448882">
            <a:off x="5775362" y="2089591"/>
            <a:ext cx="717999" cy="733011"/>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041" name="Picture 17" descr="C:\Documents and Settings\Morgan Barr\Local Settings\Temporary Internet Files\Content.IE5\FYLANA08\MCj01497220000[1].wmf"/>
          <p:cNvPicPr>
            <a:picLocks noChangeAspect="1" noChangeArrowheads="1"/>
          </p:cNvPicPr>
          <p:nvPr/>
        </p:nvPicPr>
        <p:blipFill>
          <a:blip r:embed="rId14" cstate="print"/>
          <a:srcRect/>
          <a:stretch>
            <a:fillRect/>
          </a:stretch>
        </p:blipFill>
        <p:spPr bwMode="auto">
          <a:xfrm>
            <a:off x="1981200" y="1219200"/>
            <a:ext cx="726189" cy="685800"/>
          </a:xfrm>
          <a:prstGeom prst="rect">
            <a:avLst/>
          </a:prstGeom>
          <a:noFill/>
        </p:spPr>
      </p:pic>
      <p:sp>
        <p:nvSpPr>
          <p:cNvPr id="21" name="Right Triangle 20"/>
          <p:cNvSpPr/>
          <p:nvPr/>
        </p:nvSpPr>
        <p:spPr>
          <a:xfrm rot="1778882">
            <a:off x="5520004" y="4069071"/>
            <a:ext cx="1340364" cy="1106769"/>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 name="Right Triangle 19"/>
          <p:cNvSpPr/>
          <p:nvPr/>
        </p:nvSpPr>
        <p:spPr>
          <a:xfrm rot="19904847">
            <a:off x="7127673" y="3000836"/>
            <a:ext cx="1038538" cy="1080574"/>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8" name="Right Triangle 17"/>
          <p:cNvSpPr/>
          <p:nvPr/>
        </p:nvSpPr>
        <p:spPr>
          <a:xfrm rot="11687479">
            <a:off x="2331777" y="2226565"/>
            <a:ext cx="822845" cy="728468"/>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2" name="Right Triangle 21"/>
          <p:cNvSpPr/>
          <p:nvPr/>
        </p:nvSpPr>
        <p:spPr>
          <a:xfrm rot="6299807">
            <a:off x="1231697" y="3594830"/>
            <a:ext cx="1247319" cy="1177999"/>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ounded Rectangle 23">
            <a:hlinkClick r:id="rId15" action="ppaction://hlinksldjump"/>
          </p:cNvPr>
          <p:cNvSpPr/>
          <p:nvPr/>
        </p:nvSpPr>
        <p:spPr>
          <a:xfrm>
            <a:off x="4953000" y="1905000"/>
            <a:ext cx="1447800" cy="4572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Manufacturing</a:t>
            </a:r>
            <a:endParaRPr lang="en-US" sz="1400" dirty="0"/>
          </a:p>
        </p:txBody>
      </p:sp>
      <p:sp>
        <p:nvSpPr>
          <p:cNvPr id="28" name="Rounded Rectangle 27"/>
          <p:cNvSpPr/>
          <p:nvPr/>
        </p:nvSpPr>
        <p:spPr>
          <a:xfrm>
            <a:off x="4267200" y="4724400"/>
            <a:ext cx="13716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t>Consumer Use</a:t>
            </a:r>
            <a:endParaRPr lang="en-US" sz="1400" dirty="0"/>
          </a:p>
        </p:txBody>
      </p:sp>
      <p:sp>
        <p:nvSpPr>
          <p:cNvPr id="41" name="Circular Arrow 40"/>
          <p:cNvSpPr/>
          <p:nvPr/>
        </p:nvSpPr>
        <p:spPr>
          <a:xfrm rot="2022070" flipH="1" flipV="1">
            <a:off x="1546230" y="2399474"/>
            <a:ext cx="2355450" cy="1892203"/>
          </a:xfrm>
          <a:prstGeom prst="circularArrow">
            <a:avLst>
              <a:gd name="adj1" fmla="val 12500"/>
              <a:gd name="adj2" fmla="val 1142319"/>
              <a:gd name="adj3" fmla="val 20457681"/>
              <a:gd name="adj4" fmla="val 14273876"/>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pic>
        <p:nvPicPr>
          <p:cNvPr id="2050" name="Picture 2" descr="C:\Documents and Settings\Morgan Barr\My Documents\My Pictures\Microsoft Clip Organizer\j0303837.wmf"/>
          <p:cNvPicPr>
            <a:picLocks noChangeAspect="1" noChangeArrowheads="1"/>
          </p:cNvPicPr>
          <p:nvPr/>
        </p:nvPicPr>
        <p:blipFill>
          <a:blip r:embed="rId16" cstate="print"/>
          <a:srcRect/>
          <a:stretch>
            <a:fillRect/>
          </a:stretch>
        </p:blipFill>
        <p:spPr bwMode="auto">
          <a:xfrm>
            <a:off x="4953000" y="3200400"/>
            <a:ext cx="838200" cy="554252"/>
          </a:xfrm>
          <a:prstGeom prst="rect">
            <a:avLst/>
          </a:prstGeom>
          <a:noFill/>
        </p:spPr>
      </p:pic>
      <p:pic>
        <p:nvPicPr>
          <p:cNvPr id="45" name="Picture 13" descr="C:\Documents and Settings\Morgan Barr\Local Settings\Temporary Internet Files\Content.IE5\0KUJTW0W\MCj02151920000[1].wmf"/>
          <p:cNvPicPr>
            <a:picLocks noChangeAspect="1" noChangeArrowheads="1"/>
          </p:cNvPicPr>
          <p:nvPr/>
        </p:nvPicPr>
        <p:blipFill>
          <a:blip r:embed="rId13" cstate="print"/>
          <a:srcRect/>
          <a:stretch>
            <a:fillRect/>
          </a:stretch>
        </p:blipFill>
        <p:spPr bwMode="auto">
          <a:xfrm>
            <a:off x="7239000" y="762000"/>
            <a:ext cx="620516" cy="685800"/>
          </a:xfrm>
          <a:prstGeom prst="rect">
            <a:avLst/>
          </a:prstGeom>
          <a:noFill/>
        </p:spPr>
      </p:pic>
      <p:sp>
        <p:nvSpPr>
          <p:cNvPr id="46" name="TextBox 45"/>
          <p:cNvSpPr txBox="1"/>
          <p:nvPr/>
        </p:nvSpPr>
        <p:spPr>
          <a:xfrm>
            <a:off x="7239000" y="533400"/>
            <a:ext cx="609600" cy="276999"/>
          </a:xfrm>
          <a:prstGeom prst="rect">
            <a:avLst/>
          </a:prstGeom>
          <a:noFill/>
        </p:spPr>
        <p:txBody>
          <a:bodyPr wrap="square" rtlCol="0">
            <a:spAutoFit/>
          </a:bodyPr>
          <a:lstStyle/>
          <a:p>
            <a:r>
              <a:rPr lang="en-US" sz="1200" dirty="0" smtClean="0"/>
              <a:t>Waste</a:t>
            </a:r>
            <a:endParaRPr lang="en-US" sz="1200" dirty="0"/>
          </a:p>
        </p:txBody>
      </p:sp>
      <p:sp>
        <p:nvSpPr>
          <p:cNvPr id="47" name="Circular Arrow 46"/>
          <p:cNvSpPr/>
          <p:nvPr/>
        </p:nvSpPr>
        <p:spPr>
          <a:xfrm rot="21232065" flipV="1">
            <a:off x="5509915" y="565491"/>
            <a:ext cx="2133600" cy="1981200"/>
          </a:xfrm>
          <a:prstGeom prst="circularArrow">
            <a:avLst>
              <a:gd name="adj1" fmla="val 12500"/>
              <a:gd name="adj2" fmla="val 1142319"/>
              <a:gd name="adj3" fmla="val 20457681"/>
              <a:gd name="adj4" fmla="val 15194639"/>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48" name="Circular Arrow 47"/>
          <p:cNvSpPr/>
          <p:nvPr/>
        </p:nvSpPr>
        <p:spPr>
          <a:xfrm rot="21232065" flipV="1">
            <a:off x="5507195" y="768688"/>
            <a:ext cx="3084637" cy="1981200"/>
          </a:xfrm>
          <a:prstGeom prst="circularArrow">
            <a:avLst>
              <a:gd name="adj1" fmla="val 12500"/>
              <a:gd name="adj2" fmla="val 950865"/>
              <a:gd name="adj3" fmla="val 20457681"/>
              <a:gd name="adj4" fmla="val 15194639"/>
              <a:gd name="adj5" fmla="val 1644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49" name="TextBox 48"/>
          <p:cNvSpPr txBox="1"/>
          <p:nvPr/>
        </p:nvSpPr>
        <p:spPr>
          <a:xfrm>
            <a:off x="8001000" y="609600"/>
            <a:ext cx="1143000" cy="276999"/>
          </a:xfrm>
          <a:prstGeom prst="rect">
            <a:avLst/>
          </a:prstGeom>
          <a:noFill/>
        </p:spPr>
        <p:txBody>
          <a:bodyPr wrap="square" rtlCol="0">
            <a:spAutoFit/>
          </a:bodyPr>
          <a:lstStyle/>
          <a:p>
            <a:r>
              <a:rPr lang="en-US" sz="1200" dirty="0" smtClean="0"/>
              <a:t>Byproducts</a:t>
            </a:r>
            <a:endParaRPr lang="en-US" sz="1200" dirty="0"/>
          </a:p>
        </p:txBody>
      </p:sp>
      <p:pic>
        <p:nvPicPr>
          <p:cNvPr id="3" name="Picture 2" descr="C:\Users\Morgan\AppData\Local\Microsoft\Windows\Temporary Internet Files\Content.IE5\P7MM7M5J\MC900238375[1].wmf"/>
          <p:cNvPicPr>
            <a:picLocks noChangeAspect="1" noChangeArrowheads="1"/>
          </p:cNvPicPr>
          <p:nvPr/>
        </p:nvPicPr>
        <p:blipFill>
          <a:blip r:embed="rId17" cstate="print"/>
          <a:srcRect/>
          <a:stretch>
            <a:fillRect/>
          </a:stretch>
        </p:blipFill>
        <p:spPr bwMode="auto">
          <a:xfrm>
            <a:off x="7924800" y="914400"/>
            <a:ext cx="1000670" cy="685800"/>
          </a:xfrm>
          <a:prstGeom prst="rect">
            <a:avLst/>
          </a:prstGeom>
          <a:noFill/>
        </p:spPr>
      </p:pic>
      <p:sp>
        <p:nvSpPr>
          <p:cNvPr id="50" name="Right Arrow 49"/>
          <p:cNvSpPr/>
          <p:nvPr/>
        </p:nvSpPr>
        <p:spPr>
          <a:xfrm rot="19376657">
            <a:off x="245378" y="4999649"/>
            <a:ext cx="2268244" cy="15745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t>Click on the green boxes for more information</a:t>
            </a:r>
            <a:endParaRPr lang="en-US" sz="1200" b="1" dirty="0"/>
          </a:p>
        </p:txBody>
      </p:sp>
      <p:sp>
        <p:nvSpPr>
          <p:cNvPr id="43" name="Rounded Rectangle 42">
            <a:hlinkClick r:id="rId18" action="ppaction://hlinksldjump"/>
          </p:cNvPr>
          <p:cNvSpPr/>
          <p:nvPr/>
        </p:nvSpPr>
        <p:spPr>
          <a:xfrm>
            <a:off x="5715000" y="3048000"/>
            <a:ext cx="1524000" cy="6858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Transportation and Distribution</a:t>
            </a:r>
            <a:endParaRPr lang="en-US" sz="1400" dirty="0"/>
          </a:p>
        </p:txBody>
      </p:sp>
      <p:sp>
        <p:nvSpPr>
          <p:cNvPr id="51" name="Slide Number Placeholder 50"/>
          <p:cNvSpPr>
            <a:spLocks noGrp="1"/>
          </p:cNvSpPr>
          <p:nvPr>
            <p:ph type="sldNum" sz="quarter" idx="12"/>
          </p:nvPr>
        </p:nvSpPr>
        <p:spPr/>
        <p:txBody>
          <a:bodyPr/>
          <a:lstStyle/>
          <a:p>
            <a:fld id="{197B56AA-1A1D-44A6-9AFD-24AEBEFDBFF0}" type="slidenum">
              <a:rPr lang="en-US" smtClean="0"/>
              <a:pPr/>
              <a:t>4</a:t>
            </a:fld>
            <a:endParaRPr lang="en-US"/>
          </a:p>
        </p:txBody>
      </p:sp>
      <p:pic>
        <p:nvPicPr>
          <p:cNvPr id="52" name="Picture 51" descr="House.png">
            <a:hlinkClick r:id="rId19" action="ppaction://hlinksldjump"/>
          </p:cNvPr>
          <p:cNvPicPr>
            <a:picLocks noChangeAspect="1"/>
          </p:cNvPicPr>
          <p:nvPr/>
        </p:nvPicPr>
        <p:blipFill>
          <a:blip r:embed="rId20"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12" fill="hold" grpId="0" nodeType="afterEffect">
                                  <p:stCondLst>
                                    <p:cond delay="0"/>
                                  </p:stCondLst>
                                  <p:iterate type="lt">
                                    <p:tmPct val="0"/>
                                  </p:iterate>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0-#ppt_w/2"/>
                                          </p:val>
                                        </p:tav>
                                        <p:tav tm="100000">
                                          <p:val>
                                            <p:strVal val="#ppt_x"/>
                                          </p:val>
                                        </p:tav>
                                      </p:tavLst>
                                    </p:anim>
                                    <p:anim calcmode="lin" valueType="num">
                                      <p:cBhvr additive="base">
                                        <p:cTn id="33" dur="500" fill="hold"/>
                                        <p:tgtEl>
                                          <p:spTgt spid="5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7" presetClass="emph" presetSubtype="0" fill="hold" grpId="0" nodeType="afterEffect">
                                  <p:stCondLst>
                                    <p:cond delay="0"/>
                                  </p:stCondLst>
                                  <p:childTnLst>
                                    <p:animClr clrSpc="rgb">
                                      <p:cBhvr override="childStyle">
                                        <p:cTn id="36" dur="250" autoRev="1" fill="hold"/>
                                        <p:tgtEl>
                                          <p:spTgt spid="18"/>
                                        </p:tgtEl>
                                        <p:attrNameLst>
                                          <p:attrName>style.color</p:attrName>
                                        </p:attrNameLst>
                                      </p:cBhvr>
                                      <p:to>
                                        <a:schemeClr val="bg1"/>
                                      </p:to>
                                    </p:animClr>
                                    <p:animClr clrSpc="rgb">
                                      <p:cBhvr>
                                        <p:cTn id="37" dur="250" autoRev="1" fill="hold"/>
                                        <p:tgtEl>
                                          <p:spTgt spid="18"/>
                                        </p:tgtEl>
                                        <p:attrNameLst>
                                          <p:attrName>fillcolor</p:attrName>
                                        </p:attrNameLst>
                                      </p:cBhvr>
                                      <p:to>
                                        <a:schemeClr val="bg1"/>
                                      </p:to>
                                    </p:animClr>
                                    <p:set>
                                      <p:cBhvr>
                                        <p:cTn id="38" dur="250" autoRev="1" fill="hold"/>
                                        <p:tgtEl>
                                          <p:spTgt spid="18"/>
                                        </p:tgtEl>
                                        <p:attrNameLst>
                                          <p:attrName>fill.type</p:attrName>
                                        </p:attrNameLst>
                                      </p:cBhvr>
                                      <p:to>
                                        <p:strVal val="solid"/>
                                      </p:to>
                                    </p:set>
                                    <p:set>
                                      <p:cBhvr>
                                        <p:cTn id="39" dur="250" autoRev="1" fill="hold"/>
                                        <p:tgtEl>
                                          <p:spTgt spid="18"/>
                                        </p:tgtEl>
                                        <p:attrNameLst>
                                          <p:attrName>fill.on</p:attrName>
                                        </p:attrNameLst>
                                      </p:cBhvr>
                                      <p:to>
                                        <p:strVal val="true"/>
                                      </p:to>
                                    </p:set>
                                  </p:childTnLst>
                                </p:cTn>
                              </p:par>
                            </p:childTnLst>
                          </p:cTn>
                        </p:par>
                        <p:par>
                          <p:cTn id="40" fill="hold">
                            <p:stCondLst>
                              <p:cond delay="1500"/>
                            </p:stCondLst>
                            <p:childTnLst>
                              <p:par>
                                <p:cTn id="41" presetID="27" presetClass="emph" presetSubtype="0" fill="hold" grpId="0" nodeType="afterEffect">
                                  <p:stCondLst>
                                    <p:cond delay="0"/>
                                  </p:stCondLst>
                                  <p:childTnLst>
                                    <p:animClr clrSpc="rgb">
                                      <p:cBhvr override="childStyle">
                                        <p:cTn id="42" dur="250" autoRev="1" fill="hold"/>
                                        <p:tgtEl>
                                          <p:spTgt spid="19"/>
                                        </p:tgtEl>
                                        <p:attrNameLst>
                                          <p:attrName>style.color</p:attrName>
                                        </p:attrNameLst>
                                      </p:cBhvr>
                                      <p:to>
                                        <a:schemeClr val="bg1"/>
                                      </p:to>
                                    </p:animClr>
                                    <p:animClr clrSpc="rgb">
                                      <p:cBhvr>
                                        <p:cTn id="43" dur="250" autoRev="1" fill="hold"/>
                                        <p:tgtEl>
                                          <p:spTgt spid="19"/>
                                        </p:tgtEl>
                                        <p:attrNameLst>
                                          <p:attrName>fillcolor</p:attrName>
                                        </p:attrNameLst>
                                      </p:cBhvr>
                                      <p:to>
                                        <a:schemeClr val="bg1"/>
                                      </p:to>
                                    </p:animClr>
                                    <p:set>
                                      <p:cBhvr>
                                        <p:cTn id="44" dur="250" autoRev="1" fill="hold"/>
                                        <p:tgtEl>
                                          <p:spTgt spid="19"/>
                                        </p:tgtEl>
                                        <p:attrNameLst>
                                          <p:attrName>fill.type</p:attrName>
                                        </p:attrNameLst>
                                      </p:cBhvr>
                                      <p:to>
                                        <p:strVal val="solid"/>
                                      </p:to>
                                    </p:set>
                                    <p:set>
                                      <p:cBhvr>
                                        <p:cTn id="45" dur="250" autoRev="1" fill="hold"/>
                                        <p:tgtEl>
                                          <p:spTgt spid="19"/>
                                        </p:tgtEl>
                                        <p:attrNameLst>
                                          <p:attrName>fill.on</p:attrName>
                                        </p:attrNameLst>
                                      </p:cBhvr>
                                      <p:to>
                                        <p:strVal val="true"/>
                                      </p:to>
                                    </p:set>
                                  </p:childTnLst>
                                </p:cTn>
                              </p:par>
                            </p:childTnLst>
                          </p:cTn>
                        </p:par>
                        <p:par>
                          <p:cTn id="46" fill="hold">
                            <p:stCondLst>
                              <p:cond delay="2000"/>
                            </p:stCondLst>
                            <p:childTnLst>
                              <p:par>
                                <p:cTn id="47" presetID="27" presetClass="emph" presetSubtype="0" fill="hold" grpId="0" nodeType="afterEffect">
                                  <p:stCondLst>
                                    <p:cond delay="0"/>
                                  </p:stCondLst>
                                  <p:childTnLst>
                                    <p:animClr clrSpc="rgb">
                                      <p:cBhvr override="childStyle">
                                        <p:cTn id="48" dur="250" autoRev="1" fill="hold"/>
                                        <p:tgtEl>
                                          <p:spTgt spid="20"/>
                                        </p:tgtEl>
                                        <p:attrNameLst>
                                          <p:attrName>style.color</p:attrName>
                                        </p:attrNameLst>
                                      </p:cBhvr>
                                      <p:to>
                                        <a:schemeClr val="bg1"/>
                                      </p:to>
                                    </p:animClr>
                                    <p:animClr clrSpc="rgb">
                                      <p:cBhvr>
                                        <p:cTn id="49" dur="250" autoRev="1" fill="hold"/>
                                        <p:tgtEl>
                                          <p:spTgt spid="20"/>
                                        </p:tgtEl>
                                        <p:attrNameLst>
                                          <p:attrName>fillcolor</p:attrName>
                                        </p:attrNameLst>
                                      </p:cBhvr>
                                      <p:to>
                                        <a:schemeClr val="bg1"/>
                                      </p:to>
                                    </p:animClr>
                                    <p:set>
                                      <p:cBhvr>
                                        <p:cTn id="50" dur="250" autoRev="1" fill="hold"/>
                                        <p:tgtEl>
                                          <p:spTgt spid="20"/>
                                        </p:tgtEl>
                                        <p:attrNameLst>
                                          <p:attrName>fill.type</p:attrName>
                                        </p:attrNameLst>
                                      </p:cBhvr>
                                      <p:to>
                                        <p:strVal val="solid"/>
                                      </p:to>
                                    </p:set>
                                    <p:set>
                                      <p:cBhvr>
                                        <p:cTn id="51" dur="250" autoRev="1" fill="hold"/>
                                        <p:tgtEl>
                                          <p:spTgt spid="20"/>
                                        </p:tgtEl>
                                        <p:attrNameLst>
                                          <p:attrName>fill.on</p:attrName>
                                        </p:attrNameLst>
                                      </p:cBhvr>
                                      <p:to>
                                        <p:strVal val="true"/>
                                      </p:to>
                                    </p:set>
                                  </p:childTnLst>
                                </p:cTn>
                              </p:par>
                            </p:childTnLst>
                          </p:cTn>
                        </p:par>
                        <p:par>
                          <p:cTn id="52" fill="hold">
                            <p:stCondLst>
                              <p:cond delay="2500"/>
                            </p:stCondLst>
                            <p:childTnLst>
                              <p:par>
                                <p:cTn id="53" presetID="27" presetClass="emph" presetSubtype="0" fill="hold" grpId="0" nodeType="afterEffect">
                                  <p:stCondLst>
                                    <p:cond delay="0"/>
                                  </p:stCondLst>
                                  <p:childTnLst>
                                    <p:animClr clrSpc="rgb">
                                      <p:cBhvr override="childStyle">
                                        <p:cTn id="54" dur="250" autoRev="1" fill="hold"/>
                                        <p:tgtEl>
                                          <p:spTgt spid="21"/>
                                        </p:tgtEl>
                                        <p:attrNameLst>
                                          <p:attrName>style.color</p:attrName>
                                        </p:attrNameLst>
                                      </p:cBhvr>
                                      <p:to>
                                        <a:schemeClr val="bg1"/>
                                      </p:to>
                                    </p:animClr>
                                    <p:animClr clrSpc="rgb">
                                      <p:cBhvr>
                                        <p:cTn id="55" dur="250" autoRev="1" fill="hold"/>
                                        <p:tgtEl>
                                          <p:spTgt spid="21"/>
                                        </p:tgtEl>
                                        <p:attrNameLst>
                                          <p:attrName>fillcolor</p:attrName>
                                        </p:attrNameLst>
                                      </p:cBhvr>
                                      <p:to>
                                        <a:schemeClr val="bg1"/>
                                      </p:to>
                                    </p:animClr>
                                    <p:set>
                                      <p:cBhvr>
                                        <p:cTn id="56" dur="250" autoRev="1" fill="hold"/>
                                        <p:tgtEl>
                                          <p:spTgt spid="21"/>
                                        </p:tgtEl>
                                        <p:attrNameLst>
                                          <p:attrName>fill.type</p:attrName>
                                        </p:attrNameLst>
                                      </p:cBhvr>
                                      <p:to>
                                        <p:strVal val="solid"/>
                                      </p:to>
                                    </p:set>
                                    <p:set>
                                      <p:cBhvr>
                                        <p:cTn id="57" dur="250" autoRev="1" fill="hold"/>
                                        <p:tgtEl>
                                          <p:spTgt spid="21"/>
                                        </p:tgtEl>
                                        <p:attrNameLst>
                                          <p:attrName>fill.on</p:attrName>
                                        </p:attrNameLst>
                                      </p:cBhvr>
                                      <p:to>
                                        <p:strVal val="true"/>
                                      </p:to>
                                    </p:set>
                                  </p:childTnLst>
                                </p:cTn>
                              </p:par>
                            </p:childTnLst>
                          </p:cTn>
                        </p:par>
                        <p:par>
                          <p:cTn id="58" fill="hold">
                            <p:stCondLst>
                              <p:cond delay="3000"/>
                            </p:stCondLst>
                            <p:childTnLst>
                              <p:par>
                                <p:cTn id="59" presetID="27" presetClass="emph" presetSubtype="0" fill="hold" grpId="0" nodeType="afterEffect">
                                  <p:stCondLst>
                                    <p:cond delay="0"/>
                                  </p:stCondLst>
                                  <p:childTnLst>
                                    <p:animClr clrSpc="rgb">
                                      <p:cBhvr override="childStyle">
                                        <p:cTn id="60" dur="250" autoRev="1" fill="hold"/>
                                        <p:tgtEl>
                                          <p:spTgt spid="22"/>
                                        </p:tgtEl>
                                        <p:attrNameLst>
                                          <p:attrName>style.color</p:attrName>
                                        </p:attrNameLst>
                                      </p:cBhvr>
                                      <p:to>
                                        <a:schemeClr val="bg1"/>
                                      </p:to>
                                    </p:animClr>
                                    <p:animClr clrSpc="rgb">
                                      <p:cBhvr>
                                        <p:cTn id="61" dur="250" autoRev="1" fill="hold"/>
                                        <p:tgtEl>
                                          <p:spTgt spid="22"/>
                                        </p:tgtEl>
                                        <p:attrNameLst>
                                          <p:attrName>fillcolor</p:attrName>
                                        </p:attrNameLst>
                                      </p:cBhvr>
                                      <p:to>
                                        <a:schemeClr val="bg1"/>
                                      </p:to>
                                    </p:animClr>
                                    <p:set>
                                      <p:cBhvr>
                                        <p:cTn id="62" dur="250" autoRev="1" fill="hold"/>
                                        <p:tgtEl>
                                          <p:spTgt spid="22"/>
                                        </p:tgtEl>
                                        <p:attrNameLst>
                                          <p:attrName>fill.type</p:attrName>
                                        </p:attrNameLst>
                                      </p:cBhvr>
                                      <p:to>
                                        <p:strVal val="solid"/>
                                      </p:to>
                                    </p:set>
                                    <p:set>
                                      <p:cBhvr>
                                        <p:cTn id="63" dur="250" autoRev="1" fill="hold"/>
                                        <p:tgtEl>
                                          <p:spTgt spid="22"/>
                                        </p:tgtEl>
                                        <p:attrNameLst>
                                          <p:attrName>fill.on</p:attrName>
                                        </p:attrNameLst>
                                      </p:cBhvr>
                                      <p:to>
                                        <p:strVal val="true"/>
                                      </p:to>
                                    </p:set>
                                  </p:childTnLst>
                                </p:cTn>
                              </p:par>
                            </p:childTnLst>
                          </p:cTn>
                        </p:par>
                        <p:par>
                          <p:cTn id="64" fill="hold">
                            <p:stCondLst>
                              <p:cond delay="3500"/>
                            </p:stCondLst>
                            <p:childTnLst>
                              <p:par>
                                <p:cTn id="65" presetID="27" presetClass="emph" presetSubtype="0" repeatCount="3000" fill="hold" grpId="1" nodeType="afterEffect">
                                  <p:stCondLst>
                                    <p:cond delay="0"/>
                                  </p:stCondLst>
                                  <p:iterate type="lt">
                                    <p:tmPct val="0"/>
                                  </p:iterate>
                                  <p:childTnLst>
                                    <p:animClr clrSpc="rgb">
                                      <p:cBhvr override="childStyle">
                                        <p:cTn id="66" dur="250" autoRev="1" fill="hold"/>
                                        <p:tgtEl>
                                          <p:spTgt spid="50"/>
                                        </p:tgtEl>
                                        <p:attrNameLst>
                                          <p:attrName>style.color</p:attrName>
                                        </p:attrNameLst>
                                      </p:cBhvr>
                                      <p:to>
                                        <a:schemeClr val="bg1"/>
                                      </p:to>
                                    </p:animClr>
                                    <p:animClr clrSpc="rgb">
                                      <p:cBhvr>
                                        <p:cTn id="67" dur="250" autoRev="1" fill="hold"/>
                                        <p:tgtEl>
                                          <p:spTgt spid="50"/>
                                        </p:tgtEl>
                                        <p:attrNameLst>
                                          <p:attrName>fillcolor</p:attrName>
                                        </p:attrNameLst>
                                      </p:cBhvr>
                                      <p:to>
                                        <a:schemeClr val="bg1"/>
                                      </p:to>
                                    </p:animClr>
                                    <p:set>
                                      <p:cBhvr>
                                        <p:cTn id="68" dur="250" autoRev="1" fill="hold"/>
                                        <p:tgtEl>
                                          <p:spTgt spid="50"/>
                                        </p:tgtEl>
                                        <p:attrNameLst>
                                          <p:attrName>fill.type</p:attrName>
                                        </p:attrNameLst>
                                      </p:cBhvr>
                                      <p:to>
                                        <p:strVal val="solid"/>
                                      </p:to>
                                    </p:set>
                                    <p:set>
                                      <p:cBhvr>
                                        <p:cTn id="69" dur="250" autoRev="1"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40" grpId="0" animBg="1"/>
      <p:bldP spid="19" grpId="0" animBg="1"/>
      <p:bldP spid="21" grpId="0" animBg="1"/>
      <p:bldP spid="20" grpId="0" animBg="1"/>
      <p:bldP spid="18" grpId="0" animBg="1"/>
      <p:bldP spid="22" grpId="0" animBg="1"/>
      <p:bldP spid="24" grpId="0" animBg="1"/>
      <p:bldP spid="28" grpId="0" animBg="1"/>
      <p:bldP spid="50" grpId="0" animBg="1"/>
      <p:bldP spid="50" grpId="1"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normAutofit/>
          </a:bodyPr>
          <a:lstStyle/>
          <a:p>
            <a:r>
              <a:rPr lang="en-US" sz="3600" dirty="0" smtClean="0"/>
              <a:t>Supplier Engagement</a:t>
            </a:r>
            <a:endParaRPr lang="en-US" sz="3600" dirty="0"/>
          </a:p>
        </p:txBody>
      </p:sp>
      <p:sp>
        <p:nvSpPr>
          <p:cNvPr id="6" name="Content Placeholder 5"/>
          <p:cNvSpPr>
            <a:spLocks noGrp="1"/>
          </p:cNvSpPr>
          <p:nvPr>
            <p:ph idx="1"/>
          </p:nvPr>
        </p:nvSpPr>
        <p:spPr>
          <a:xfrm>
            <a:off x="381000" y="1143000"/>
            <a:ext cx="6248400" cy="5181600"/>
          </a:xfrm>
        </p:spPr>
        <p:txBody>
          <a:bodyPr>
            <a:normAutofit fontScale="85000" lnSpcReduction="20000"/>
          </a:bodyPr>
          <a:lstStyle/>
          <a:p>
            <a:r>
              <a:rPr lang="en-US" dirty="0" smtClean="0"/>
              <a:t>Engaging your suppliers can play a </a:t>
            </a:r>
            <a:r>
              <a:rPr lang="en-US" dirty="0" smtClean="0">
                <a:solidFill>
                  <a:schemeClr val="accent5"/>
                </a:solidFill>
              </a:rPr>
              <a:t>key role in reducing the environmental footprint of your inputs and equipment</a:t>
            </a:r>
            <a:r>
              <a:rPr lang="en-US" dirty="0" smtClean="0"/>
              <a:t>.</a:t>
            </a:r>
          </a:p>
          <a:p>
            <a:endParaRPr lang="en-US" dirty="0" smtClean="0"/>
          </a:p>
          <a:p>
            <a:r>
              <a:rPr lang="en-US" dirty="0" smtClean="0"/>
              <a:t>By better communicating to your suppliers what you are trying to achieve , they in turn will be in a better position to provide you with the inputs you need.</a:t>
            </a:r>
          </a:p>
          <a:p>
            <a:endParaRPr lang="en-US" dirty="0" smtClean="0"/>
          </a:p>
          <a:p>
            <a:r>
              <a:rPr lang="en-US" dirty="0" smtClean="0"/>
              <a:t>The following slides provide some helpful tips for engaging your suppliers in green initiatives.</a:t>
            </a:r>
          </a:p>
        </p:txBody>
      </p:sp>
      <p:pic>
        <p:nvPicPr>
          <p:cNvPr id="1026" name="Picture 2" descr="C:\Documents and Settings\Emily Conner\Local Settings\Temporary Internet Files\Content.IE5\Q3EUJLUY\MC900198047[1].wmf"/>
          <p:cNvPicPr>
            <a:picLocks noChangeAspect="1" noChangeArrowheads="1"/>
          </p:cNvPicPr>
          <p:nvPr/>
        </p:nvPicPr>
        <p:blipFill>
          <a:blip r:embed="rId2" cstate="print"/>
          <a:srcRect/>
          <a:stretch>
            <a:fillRect/>
          </a:stretch>
        </p:blipFill>
        <p:spPr bwMode="auto">
          <a:xfrm>
            <a:off x="7467600" y="914400"/>
            <a:ext cx="1272012" cy="953336"/>
          </a:xfrm>
          <a:prstGeom prst="rect">
            <a:avLst/>
          </a:prstGeom>
          <a:noFill/>
        </p:spPr>
      </p:pic>
      <p:sp>
        <p:nvSpPr>
          <p:cNvPr id="10" name="Rectangle 9"/>
          <p:cNvSpPr/>
          <p:nvPr/>
        </p:nvSpPr>
        <p:spPr>
          <a:xfrm>
            <a:off x="10058400" y="4495800"/>
            <a:ext cx="1676400" cy="762000"/>
          </a:xfrm>
          <a:prstGeom prst="rect">
            <a:avLst/>
          </a:prstGeom>
        </p:spPr>
        <p:style>
          <a:lnRef idx="0">
            <a:schemeClr val="accent4"/>
          </a:lnRef>
          <a:fillRef idx="3">
            <a:schemeClr val="accent4"/>
          </a:fillRef>
          <a:effectRef idx="3">
            <a:schemeClr val="accent4"/>
          </a:effectRef>
          <a:fontRef idx="minor">
            <a:schemeClr val="lt1"/>
          </a:fontRef>
        </p:style>
        <p:txBody>
          <a:bodyPr tIns="182880" rtlCol="0" anchor="ctr">
            <a:normAutofit fontScale="32500" lnSpcReduction="20000"/>
          </a:bodyPr>
          <a:lstStyle/>
          <a:p>
            <a:pPr algn="ctr"/>
            <a:r>
              <a:rPr lang="en-US" sz="2000" b="1" dirty="0" smtClean="0"/>
              <a:t>Information that can be Obtained from Suppliers</a:t>
            </a:r>
          </a:p>
          <a:p>
            <a:pPr>
              <a:buFont typeface="Arial" pitchFamily="34" charset="0"/>
              <a:buChar char="•"/>
            </a:pPr>
            <a:r>
              <a:rPr lang="en-US" dirty="0" smtClean="0"/>
              <a:t>Supplier environmental and social policies and efforts</a:t>
            </a:r>
          </a:p>
          <a:p>
            <a:pPr>
              <a:buFont typeface="Arial" pitchFamily="34" charset="0"/>
              <a:buChar char="•"/>
            </a:pPr>
            <a:r>
              <a:rPr lang="en-US" dirty="0" smtClean="0"/>
              <a:t>Environmental data on the inputs</a:t>
            </a:r>
          </a:p>
          <a:p>
            <a:pPr>
              <a:buFont typeface="Arial" pitchFamily="34" charset="0"/>
              <a:buChar char="•"/>
            </a:pPr>
            <a:r>
              <a:rPr lang="en-US" dirty="0" smtClean="0"/>
              <a:t>Information on working conditions</a:t>
            </a:r>
          </a:p>
          <a:p>
            <a:endParaRPr lang="en-US" dirty="0" smtClean="0"/>
          </a:p>
        </p:txBody>
      </p:sp>
      <p:sp>
        <p:nvSpPr>
          <p:cNvPr id="11" name="Right Arrow 10">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40</a:t>
            </a:fld>
            <a:endParaRPr lang="en-US"/>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792162"/>
          </a:xfrm>
        </p:spPr>
        <p:txBody>
          <a:bodyPr>
            <a:normAutofit/>
          </a:bodyPr>
          <a:lstStyle/>
          <a:p>
            <a:r>
              <a:rPr lang="en-US" sz="3200" u="sng" dirty="0" smtClean="0"/>
              <a:t>Helpful Tips for Engaging Suppliers</a:t>
            </a:r>
            <a:r>
              <a:rPr lang="en-US" sz="3200" u="sng" baseline="30000" dirty="0" smtClean="0"/>
              <a:t>1</a:t>
            </a:r>
            <a:endParaRPr lang="en-US" sz="3200" u="sng" dirty="0"/>
          </a:p>
        </p:txBody>
      </p:sp>
      <p:sp>
        <p:nvSpPr>
          <p:cNvPr id="5" name="TextBox 4"/>
          <p:cNvSpPr txBox="1"/>
          <p:nvPr/>
        </p:nvSpPr>
        <p:spPr>
          <a:xfrm>
            <a:off x="533400" y="6324600"/>
            <a:ext cx="4960012" cy="246221"/>
          </a:xfrm>
          <a:prstGeom prst="rect">
            <a:avLst/>
          </a:prstGeom>
          <a:noFill/>
        </p:spPr>
        <p:txBody>
          <a:bodyPr wrap="none" rtlCol="0">
            <a:spAutoFit/>
          </a:bodyPr>
          <a:lstStyle/>
          <a:p>
            <a:pPr lvl="0"/>
            <a:r>
              <a:rPr lang="en-US" sz="1000" baseline="30000" dirty="0" smtClean="0"/>
              <a:t>1</a:t>
            </a:r>
            <a:r>
              <a:rPr lang="en-US" sz="1000" dirty="0" smtClean="0"/>
              <a:t> </a:t>
            </a:r>
            <a:r>
              <a:rPr lang="en-US" sz="1000" dirty="0" err="1" smtClean="0"/>
              <a:t>GreenBiz</a:t>
            </a:r>
            <a:r>
              <a:rPr lang="en-US" sz="1000" dirty="0" smtClean="0"/>
              <a:t>, “Ten Things to Know About Engaging Suppliers for Green Programs.”</a:t>
            </a:r>
            <a:endParaRPr lang="en-US" sz="1000" baseline="30000" dirty="0"/>
          </a:p>
        </p:txBody>
      </p:sp>
      <p:sp>
        <p:nvSpPr>
          <p:cNvPr id="6" name="Content Placeholder 5"/>
          <p:cNvSpPr>
            <a:spLocks noGrp="1"/>
          </p:cNvSpPr>
          <p:nvPr>
            <p:ph idx="1"/>
          </p:nvPr>
        </p:nvSpPr>
        <p:spPr>
          <a:xfrm>
            <a:off x="381000" y="1143000"/>
            <a:ext cx="8382000" cy="4876800"/>
          </a:xfrm>
        </p:spPr>
        <p:txBody>
          <a:bodyPr>
            <a:normAutofit lnSpcReduction="10000"/>
          </a:bodyPr>
          <a:lstStyle/>
          <a:p>
            <a:pPr marL="514350" indent="-514350">
              <a:buFont typeface="+mj-lt"/>
              <a:buAutoNum type="arabicPeriod"/>
            </a:pPr>
            <a:r>
              <a:rPr lang="en-US" sz="2000" b="1" dirty="0" smtClean="0"/>
              <a:t>Clearly communicate your sustainability goals to your suppliers.  </a:t>
            </a:r>
            <a:r>
              <a:rPr lang="en-US" sz="2000" dirty="0" smtClean="0"/>
              <a:t>The more they understand what you’re trying to achieve and what you need to achieve it (be it greener inputs or environmental data), the more likely they will be able to provide it. </a:t>
            </a:r>
          </a:p>
          <a:p>
            <a:pPr marL="514350" indent="-514350">
              <a:buFont typeface="+mj-lt"/>
              <a:buAutoNum type="arabicPeriod"/>
            </a:pPr>
            <a:endParaRPr lang="en-US" sz="2000" b="1" dirty="0" smtClean="0"/>
          </a:p>
          <a:p>
            <a:pPr marL="514350" indent="-514350">
              <a:buFont typeface="+mj-lt"/>
              <a:buAutoNum type="arabicPeriod"/>
            </a:pPr>
            <a:r>
              <a:rPr lang="en-US" sz="2000" b="1" dirty="0" smtClean="0"/>
              <a:t>Communicate the business case for what you’re asking them to do. </a:t>
            </a:r>
            <a:r>
              <a:rPr lang="en-US" sz="2000" dirty="0" smtClean="0"/>
              <a:t>If your suppliers understand how your requests for greener products or data can lead to cost savings and/or added value, they may be more inclined to work with you.</a:t>
            </a:r>
          </a:p>
          <a:p>
            <a:pPr marL="514350" indent="-514350">
              <a:buFont typeface="+mj-lt"/>
              <a:buAutoNum type="arabicPeriod"/>
            </a:pPr>
            <a:endParaRPr lang="en-US" sz="2000" b="1" dirty="0" smtClean="0"/>
          </a:p>
          <a:p>
            <a:pPr marL="514350" indent="-514350">
              <a:buFont typeface="+mj-lt"/>
              <a:buAutoNum type="arabicPeriod"/>
            </a:pPr>
            <a:r>
              <a:rPr lang="en-US" sz="2000" b="1" dirty="0" smtClean="0"/>
              <a:t>Begin by working with the right suppliers.  </a:t>
            </a:r>
            <a:r>
              <a:rPr lang="en-US" sz="2000" dirty="0" smtClean="0"/>
              <a:t>When starting down the path of green input procurement, identify those suppliers you believe are best positioned to help you reduce your footprint or have green programs themselves.</a:t>
            </a:r>
          </a:p>
        </p:txBody>
      </p:sp>
      <p:pic>
        <p:nvPicPr>
          <p:cNvPr id="1026" name="Picture 2" descr="C:\Documents and Settings\Emily Conner\Local Settings\Temporary Internet Files\Content.IE5\Q3EUJLUY\MC900198047[1].wmf"/>
          <p:cNvPicPr>
            <a:picLocks noChangeAspect="1" noChangeArrowheads="1"/>
          </p:cNvPicPr>
          <p:nvPr/>
        </p:nvPicPr>
        <p:blipFill>
          <a:blip r:embed="rId2" cstate="print"/>
          <a:srcRect/>
          <a:stretch>
            <a:fillRect/>
          </a:stretch>
        </p:blipFill>
        <p:spPr bwMode="auto">
          <a:xfrm>
            <a:off x="7567188" y="113464"/>
            <a:ext cx="1272012" cy="953336"/>
          </a:xfrm>
          <a:prstGeom prst="rect">
            <a:avLst/>
          </a:prstGeom>
          <a:noFill/>
        </p:spPr>
      </p:pic>
      <p:sp>
        <p:nvSpPr>
          <p:cNvPr id="10" name="Right Arrow 9">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41</a:t>
            </a:fld>
            <a:endParaRPr lang="en-US"/>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792162"/>
          </a:xfrm>
        </p:spPr>
        <p:txBody>
          <a:bodyPr>
            <a:normAutofit/>
          </a:bodyPr>
          <a:lstStyle/>
          <a:p>
            <a:r>
              <a:rPr lang="en-US" sz="3200" u="sng" dirty="0" smtClean="0"/>
              <a:t>Helpful Tips for Engaging Suppliers</a:t>
            </a:r>
            <a:r>
              <a:rPr lang="en-US" sz="3200" u="sng" baseline="30000" dirty="0" smtClean="0"/>
              <a:t>1</a:t>
            </a:r>
            <a:endParaRPr lang="en-US" sz="3200" u="sng" dirty="0"/>
          </a:p>
        </p:txBody>
      </p:sp>
      <p:sp>
        <p:nvSpPr>
          <p:cNvPr id="6" name="Content Placeholder 5"/>
          <p:cNvSpPr>
            <a:spLocks noGrp="1"/>
          </p:cNvSpPr>
          <p:nvPr>
            <p:ph idx="1"/>
          </p:nvPr>
        </p:nvSpPr>
        <p:spPr>
          <a:xfrm>
            <a:off x="381000" y="1143000"/>
            <a:ext cx="8382000" cy="4572000"/>
          </a:xfrm>
        </p:spPr>
        <p:txBody>
          <a:bodyPr>
            <a:normAutofit/>
          </a:bodyPr>
          <a:lstStyle/>
          <a:p>
            <a:pPr marL="514350" indent="-514350">
              <a:buNone/>
            </a:pPr>
            <a:r>
              <a:rPr lang="en-US" sz="2000" b="1" dirty="0" smtClean="0"/>
              <a:t>4.	For ambitious or large scale supplier engagement, explore partnerships with NGOs and universities. </a:t>
            </a:r>
            <a:r>
              <a:rPr lang="en-US" sz="2000" dirty="0" smtClean="0"/>
              <a:t>Partnering with outside entities, particularly on ambitious supplier initiatives, expands the level of expertise you can leverage and may lead to greater product innovation.</a:t>
            </a:r>
          </a:p>
          <a:p>
            <a:pPr marL="514350" indent="-514350">
              <a:buFont typeface="+mj-lt"/>
              <a:buAutoNum type="arabicPeriod"/>
            </a:pPr>
            <a:endParaRPr lang="en-US" sz="2000" b="1" dirty="0" smtClean="0"/>
          </a:p>
          <a:p>
            <a:pPr marL="514350" indent="-514350">
              <a:buNone/>
            </a:pPr>
            <a:r>
              <a:rPr lang="en-US" sz="2000" b="1" dirty="0" smtClean="0"/>
              <a:t>5.	Encourage information sharing and collaboration among suppliers. </a:t>
            </a:r>
            <a:r>
              <a:rPr lang="en-US" sz="2000" dirty="0" smtClean="0"/>
              <a:t>Some U.S. companies have had success in convening their suppliers to communicate their green supply chain objectives and provide a forum for information exchange between suppliers. This type of collaboration can lead to a more informed and stronger supplier base.</a:t>
            </a:r>
          </a:p>
          <a:p>
            <a:pPr marL="514350" indent="-514350">
              <a:buFont typeface="+mj-lt"/>
              <a:buAutoNum type="arabicPeriod"/>
            </a:pPr>
            <a:endParaRPr lang="en-US" sz="2000" b="1" dirty="0" smtClean="0"/>
          </a:p>
          <a:p>
            <a:pPr marL="514350" indent="-514350">
              <a:buNone/>
            </a:pPr>
            <a:endParaRPr lang="en-US" sz="2400" dirty="0" smtClean="0"/>
          </a:p>
        </p:txBody>
      </p:sp>
      <p:pic>
        <p:nvPicPr>
          <p:cNvPr id="1026" name="Picture 2" descr="C:\Documents and Settings\Emily Conner\Local Settings\Temporary Internet Files\Content.IE5\Q3EUJLUY\MC900198047[1].wmf"/>
          <p:cNvPicPr>
            <a:picLocks noChangeAspect="1" noChangeArrowheads="1"/>
          </p:cNvPicPr>
          <p:nvPr/>
        </p:nvPicPr>
        <p:blipFill>
          <a:blip r:embed="rId2" cstate="print"/>
          <a:srcRect/>
          <a:stretch>
            <a:fillRect/>
          </a:stretch>
        </p:blipFill>
        <p:spPr bwMode="auto">
          <a:xfrm>
            <a:off x="7567188" y="113464"/>
            <a:ext cx="1272012" cy="953336"/>
          </a:xfrm>
          <a:prstGeom prst="rect">
            <a:avLst/>
          </a:prstGeom>
          <a:noFill/>
        </p:spPr>
      </p:pic>
      <p:sp>
        <p:nvSpPr>
          <p:cNvPr id="10" name="TextBox 9"/>
          <p:cNvSpPr txBox="1"/>
          <p:nvPr/>
        </p:nvSpPr>
        <p:spPr>
          <a:xfrm>
            <a:off x="381000" y="6400800"/>
            <a:ext cx="4960012" cy="246221"/>
          </a:xfrm>
          <a:prstGeom prst="rect">
            <a:avLst/>
          </a:prstGeom>
          <a:noFill/>
        </p:spPr>
        <p:txBody>
          <a:bodyPr wrap="none" rtlCol="0">
            <a:spAutoFit/>
          </a:bodyPr>
          <a:lstStyle/>
          <a:p>
            <a:pPr lvl="0"/>
            <a:r>
              <a:rPr lang="en-US" sz="1000" baseline="30000" dirty="0" smtClean="0"/>
              <a:t>1</a:t>
            </a:r>
            <a:r>
              <a:rPr lang="en-US" sz="1000" dirty="0" smtClean="0"/>
              <a:t> </a:t>
            </a:r>
            <a:r>
              <a:rPr lang="en-US" sz="1000" dirty="0" err="1" smtClean="0"/>
              <a:t>GreenBiz</a:t>
            </a:r>
            <a:r>
              <a:rPr lang="en-US" sz="1000" dirty="0" smtClean="0"/>
              <a:t>, “Ten Things to Know About Engaging Suppliers for Green Programs”</a:t>
            </a:r>
            <a:endParaRPr lang="en-US" sz="1000" baseline="30000" dirty="0"/>
          </a:p>
        </p:txBody>
      </p:sp>
      <p:sp>
        <p:nvSpPr>
          <p:cNvPr id="11" name="Right Arrow 10">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42</a:t>
            </a:fld>
            <a:endParaRPr lang="en-US"/>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Where to Go for Help</a:t>
            </a:r>
            <a:endParaRPr lang="en-US" sz="3600" dirty="0"/>
          </a:p>
        </p:txBody>
      </p:sp>
      <p:sp>
        <p:nvSpPr>
          <p:cNvPr id="3" name="Content Placeholder 2"/>
          <p:cNvSpPr>
            <a:spLocks noGrp="1"/>
          </p:cNvSpPr>
          <p:nvPr>
            <p:ph idx="1"/>
          </p:nvPr>
        </p:nvSpPr>
        <p:spPr>
          <a:xfrm>
            <a:off x="457200" y="1143001"/>
            <a:ext cx="7391400" cy="3505199"/>
          </a:xfrm>
        </p:spPr>
        <p:txBody>
          <a:bodyPr>
            <a:normAutofit fontScale="55000" lnSpcReduction="20000"/>
          </a:bodyPr>
          <a:lstStyle/>
          <a:p>
            <a:pPr>
              <a:spcAft>
                <a:spcPts val="1800"/>
              </a:spcAft>
            </a:pPr>
            <a:r>
              <a:rPr lang="en-US" dirty="0" smtClean="0"/>
              <a:t>EPA’s </a:t>
            </a:r>
            <a:r>
              <a:rPr lang="en-US" dirty="0" smtClean="0">
                <a:hlinkClick r:id="rId2"/>
              </a:rPr>
              <a:t>Environmentally Preferable Purchasing Database</a:t>
            </a:r>
            <a:r>
              <a:rPr lang="en-US" dirty="0" smtClean="0"/>
              <a:t> (what </a:t>
            </a:r>
            <a:r>
              <a:rPr lang="en-US" dirty="0" smtClean="0">
                <a:hlinkClick r:id="rId3"/>
              </a:rPr>
              <a:t>EPP</a:t>
            </a:r>
            <a:r>
              <a:rPr lang="en-US" dirty="0" smtClean="0"/>
              <a:t> means, lists of products, and standards)</a:t>
            </a:r>
          </a:p>
          <a:p>
            <a:pPr>
              <a:spcAft>
                <a:spcPts val="1800"/>
              </a:spcAft>
            </a:pPr>
            <a:r>
              <a:rPr lang="en-US" dirty="0" smtClean="0"/>
              <a:t>EPA’s </a:t>
            </a:r>
            <a:r>
              <a:rPr lang="en-US" dirty="0" smtClean="0">
                <a:hlinkClick r:id="rId4"/>
              </a:rPr>
              <a:t>Integrating Green Purchasing into Your Environmental Management Systems </a:t>
            </a:r>
            <a:r>
              <a:rPr lang="en-US" dirty="0" smtClean="0"/>
              <a:t>(a how to guide on improving green purchasing)</a:t>
            </a:r>
          </a:p>
          <a:p>
            <a:pPr>
              <a:spcAft>
                <a:spcPts val="1800"/>
              </a:spcAft>
            </a:pPr>
            <a:r>
              <a:rPr lang="en-US" dirty="0" smtClean="0">
                <a:hlinkClick r:id="rId5"/>
              </a:rPr>
              <a:t>OECD’s Sustainable Materials Management Portal </a:t>
            </a:r>
            <a:r>
              <a:rPr lang="en-US" dirty="0" smtClean="0"/>
              <a:t>(includes expert materials management methodologies and industry case studies)</a:t>
            </a:r>
          </a:p>
          <a:p>
            <a:pPr>
              <a:spcAft>
                <a:spcPts val="1800"/>
              </a:spcAft>
            </a:pPr>
            <a:r>
              <a:rPr lang="en-US" dirty="0" smtClean="0"/>
              <a:t>EPA’s </a:t>
            </a:r>
            <a:r>
              <a:rPr lang="en-US" dirty="0" smtClean="0">
                <a:hlinkClick r:id="rId6"/>
              </a:rPr>
              <a:t>Resource Conservation Challenge </a:t>
            </a:r>
            <a:r>
              <a:rPr lang="en-US" dirty="0" smtClean="0"/>
              <a:t>(national effort to conserve natural resources and energy by managing materials more efficiently)</a:t>
            </a:r>
          </a:p>
        </p:txBody>
      </p:sp>
      <p:graphicFrame>
        <p:nvGraphicFramePr>
          <p:cNvPr id="7" name="Diagram 6"/>
          <p:cNvGraphicFramePr/>
          <p:nvPr/>
        </p:nvGraphicFramePr>
        <p:xfrm>
          <a:off x="609600" y="4851400"/>
          <a:ext cx="3581400" cy="170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2" descr="C:\Users\Morgan\AppData\Local\Microsoft\Windows\Temporary Internet Files\Content.IE5\P8TQ053Y\MC900432556[1].png"/>
          <p:cNvPicPr>
            <a:picLocks noChangeAspect="1" noChangeArrowheads="1"/>
          </p:cNvPicPr>
          <p:nvPr/>
        </p:nvPicPr>
        <p:blipFill>
          <a:blip r:embed="rId12" cstate="print"/>
          <a:srcRect/>
          <a:stretch>
            <a:fillRect/>
          </a:stretch>
        </p:blipFill>
        <p:spPr bwMode="auto">
          <a:xfrm>
            <a:off x="7467600" y="76200"/>
            <a:ext cx="1143000" cy="1143000"/>
          </a:xfrm>
          <a:prstGeom prst="rect">
            <a:avLst/>
          </a:prstGeom>
          <a:noFill/>
        </p:spPr>
      </p:pic>
      <p:sp>
        <p:nvSpPr>
          <p:cNvPr id="12" name="Right Arrow 11">
            <a:hlinkClick r:id="rId13"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3" name="Picture 9" descr="House.png">
            <a:hlinkClick r:id="rId14" action="ppaction://hlinksldjump"/>
          </p:cNvPr>
          <p:cNvPicPr>
            <a:picLocks noChangeAspect="1"/>
          </p:cNvPicPr>
          <p:nvPr/>
        </p:nvPicPr>
        <p:blipFill>
          <a:blip r:embed="rId15" cstate="print"/>
          <a:srcRect/>
          <a:stretch>
            <a:fillRect/>
          </a:stretch>
        </p:blipFill>
        <p:spPr bwMode="auto">
          <a:xfrm>
            <a:off x="8229600" y="6400800"/>
            <a:ext cx="431800" cy="3651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197B56AA-1A1D-44A6-9AFD-24AEBEFDBFF0}" type="slidenum">
              <a:rPr lang="en-US" smtClean="0"/>
              <a:pPr/>
              <a:t>43</a:t>
            </a:fld>
            <a:endParaRPr lang="en-US"/>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a:t>
            </a:r>
            <a:endParaRPr lang="en-US" dirty="0"/>
          </a:p>
        </p:txBody>
      </p:sp>
      <p:sp>
        <p:nvSpPr>
          <p:cNvPr id="3" name="Content Placeholder 2"/>
          <p:cNvSpPr>
            <a:spLocks noGrp="1"/>
          </p:cNvSpPr>
          <p:nvPr>
            <p:ph idx="1"/>
          </p:nvPr>
        </p:nvSpPr>
        <p:spPr>
          <a:xfrm>
            <a:off x="5105400" y="3657600"/>
            <a:ext cx="3581400" cy="304800"/>
          </a:xfrm>
        </p:spPr>
        <p:txBody>
          <a:bodyPr>
            <a:normAutofit/>
          </a:bodyPr>
          <a:lstStyle/>
          <a:p>
            <a:pPr algn="ctr">
              <a:buNone/>
            </a:pPr>
            <a:r>
              <a:rPr lang="en-US" sz="1400" dirty="0" smtClean="0"/>
              <a:t>Click on each of the topics to learn more </a:t>
            </a:r>
          </a:p>
          <a:p>
            <a:endParaRPr lang="en-US" dirty="0"/>
          </a:p>
        </p:txBody>
      </p:sp>
      <p:sp>
        <p:nvSpPr>
          <p:cNvPr id="4" name="Rounded Rectangle 3">
            <a:hlinkClick r:id="rId3" action="ppaction://hlinksldjump"/>
          </p:cNvPr>
          <p:cNvSpPr/>
          <p:nvPr/>
        </p:nvSpPr>
        <p:spPr>
          <a:xfrm>
            <a:off x="27432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Energy</a:t>
            </a:r>
            <a:endParaRPr lang="en-US" sz="1400" b="1" dirty="0">
              <a:solidFill>
                <a:schemeClr val="bg1"/>
              </a:solidFill>
            </a:endParaRPr>
          </a:p>
        </p:txBody>
      </p:sp>
      <p:sp>
        <p:nvSpPr>
          <p:cNvPr id="5" name="Rounded Rectangle 4">
            <a:hlinkClick r:id="rId4" action="ppaction://hlinksldjump"/>
          </p:cNvPr>
          <p:cNvSpPr/>
          <p:nvPr/>
        </p:nvSpPr>
        <p:spPr>
          <a:xfrm>
            <a:off x="44196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Materials and Waste</a:t>
            </a:r>
            <a:endParaRPr lang="en-US" sz="1400" b="1" dirty="0">
              <a:solidFill>
                <a:schemeClr val="bg1"/>
              </a:solidFill>
            </a:endParaRPr>
          </a:p>
        </p:txBody>
      </p:sp>
      <p:sp>
        <p:nvSpPr>
          <p:cNvPr id="6" name="Rounded Rectangle 5">
            <a:hlinkClick r:id="rId5" action="ppaction://hlinksldjump"/>
          </p:cNvPr>
          <p:cNvSpPr/>
          <p:nvPr/>
        </p:nvSpPr>
        <p:spPr>
          <a:xfrm>
            <a:off x="3429000" y="51677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Packaging</a:t>
            </a:r>
            <a:endParaRPr lang="en-US" sz="1400" b="1" dirty="0">
              <a:solidFill>
                <a:schemeClr val="bg1"/>
              </a:solidFill>
            </a:endParaRPr>
          </a:p>
        </p:txBody>
      </p:sp>
      <p:sp>
        <p:nvSpPr>
          <p:cNvPr id="7" name="Rounded Rectangle 6">
            <a:hlinkClick r:id="rId5" action="ppaction://hlinksldjump"/>
          </p:cNvPr>
          <p:cNvSpPr/>
          <p:nvPr/>
        </p:nvSpPr>
        <p:spPr>
          <a:xfrm>
            <a:off x="60960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Greenhouse Gases</a:t>
            </a:r>
            <a:endParaRPr lang="en-US" sz="1400" b="1" dirty="0">
              <a:solidFill>
                <a:schemeClr val="bg1"/>
              </a:solidFill>
            </a:endParaRPr>
          </a:p>
        </p:txBody>
      </p:sp>
      <p:sp>
        <p:nvSpPr>
          <p:cNvPr id="8" name="Rounded Rectangle 7">
            <a:hlinkClick r:id="rId6" action="ppaction://hlinksldjump"/>
          </p:cNvPr>
          <p:cNvSpPr/>
          <p:nvPr/>
        </p:nvSpPr>
        <p:spPr>
          <a:xfrm>
            <a:off x="10668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Water</a:t>
            </a:r>
            <a:endParaRPr lang="en-US" sz="1400" b="1" dirty="0">
              <a:solidFill>
                <a:schemeClr val="bg1"/>
              </a:solidFill>
            </a:endParaRPr>
          </a:p>
        </p:txBody>
      </p:sp>
      <p:sp>
        <p:nvSpPr>
          <p:cNvPr id="13" name="Rounded Rectangle 12"/>
          <p:cNvSpPr/>
          <p:nvPr/>
        </p:nvSpPr>
        <p:spPr>
          <a:xfrm>
            <a:off x="304800" y="990600"/>
            <a:ext cx="4648200" cy="2819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buNone/>
            </a:pPr>
            <a:r>
              <a:rPr lang="en-US" dirty="0" smtClean="0"/>
              <a:t>For each topic, you will learn:</a:t>
            </a:r>
          </a:p>
          <a:p>
            <a:pPr lvl="1">
              <a:buFont typeface="Arial" pitchFamily="34" charset="0"/>
              <a:buChar char="•"/>
            </a:pPr>
            <a:r>
              <a:rPr lang="en-US" sz="1400" dirty="0" smtClean="0"/>
              <a:t>Why it is an important sustainability issue</a:t>
            </a:r>
          </a:p>
          <a:p>
            <a:pPr lvl="1">
              <a:buFont typeface="Arial" pitchFamily="34" charset="0"/>
              <a:buChar char="•"/>
            </a:pPr>
            <a:r>
              <a:rPr lang="en-US" sz="1400" dirty="0" smtClean="0"/>
              <a:t>Important terms and concepts</a:t>
            </a:r>
          </a:p>
          <a:p>
            <a:pPr lvl="1">
              <a:buFont typeface="Arial" pitchFamily="34" charset="0"/>
              <a:buChar char="•"/>
            </a:pPr>
            <a:r>
              <a:rPr lang="en-US" sz="1400" dirty="0" smtClean="0"/>
              <a:t>An introduction to approaching the issue</a:t>
            </a:r>
          </a:p>
          <a:p>
            <a:pPr lvl="1">
              <a:buFont typeface="Arial" pitchFamily="34" charset="0"/>
              <a:buChar char="•"/>
            </a:pPr>
            <a:r>
              <a:rPr lang="en-US" sz="1400" dirty="0" smtClean="0"/>
              <a:t>Typical opportunities for improvement</a:t>
            </a:r>
          </a:p>
          <a:p>
            <a:pPr lvl="1">
              <a:buFont typeface="Arial" pitchFamily="34" charset="0"/>
              <a:buChar char="•"/>
            </a:pPr>
            <a:r>
              <a:rPr lang="en-US" sz="1400" dirty="0" smtClean="0"/>
              <a:t>Examples from real companies</a:t>
            </a:r>
          </a:p>
          <a:p>
            <a:pPr lvl="1">
              <a:buFont typeface="Arial" pitchFamily="34" charset="0"/>
              <a:buChar char="•"/>
            </a:pPr>
            <a:r>
              <a:rPr lang="en-US" sz="1400" dirty="0" smtClean="0"/>
              <a:t>A checklist to help with implementation</a:t>
            </a:r>
          </a:p>
          <a:p>
            <a:pPr lvl="1">
              <a:buFont typeface="Arial" pitchFamily="34" charset="0"/>
              <a:buChar char="•"/>
            </a:pPr>
            <a:r>
              <a:rPr lang="en-US" sz="1400" dirty="0" smtClean="0"/>
              <a:t>Search terms for the Sustainable Business Clearinghouse</a:t>
            </a:r>
          </a:p>
          <a:p>
            <a:pPr lvl="1">
              <a:buFont typeface="Arial" pitchFamily="34" charset="0"/>
              <a:buChar char="•"/>
            </a:pPr>
            <a:r>
              <a:rPr lang="en-US" sz="1400" dirty="0" smtClean="0"/>
              <a:t>Additional resources to help you </a:t>
            </a:r>
          </a:p>
        </p:txBody>
      </p:sp>
      <p:sp>
        <p:nvSpPr>
          <p:cNvPr id="15" name="Rounded Rectangle 14">
            <a:hlinkClick r:id="rId7" action="ppaction://hlinksldjump"/>
          </p:cNvPr>
          <p:cNvSpPr/>
          <p:nvPr/>
        </p:nvSpPr>
        <p:spPr>
          <a:xfrm>
            <a:off x="1752600" y="51677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Air Quality</a:t>
            </a:r>
            <a:endParaRPr lang="en-US" sz="1400" b="1" dirty="0">
              <a:solidFill>
                <a:schemeClr val="bg1"/>
              </a:solidFill>
            </a:endParaRPr>
          </a:p>
        </p:txBody>
      </p:sp>
      <p:sp>
        <p:nvSpPr>
          <p:cNvPr id="14" name="Rounded Rectangle 13">
            <a:hlinkClick r:id="rId8" action="ppaction://hlinksldjump"/>
          </p:cNvPr>
          <p:cNvSpPr/>
          <p:nvPr/>
        </p:nvSpPr>
        <p:spPr>
          <a:xfrm>
            <a:off x="5638800" y="2057400"/>
            <a:ext cx="2667000" cy="914400"/>
          </a:xfrm>
          <a:prstGeom prst="roundRect">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t>Click here to learn about common manufacturing processes that often have environmental opportunities</a:t>
            </a:r>
            <a:endParaRPr lang="en-US" sz="1200" dirty="0"/>
          </a:p>
        </p:txBody>
      </p:sp>
      <p:sp>
        <p:nvSpPr>
          <p:cNvPr id="16" name="Rounded Rectangle 15">
            <a:hlinkClick r:id="rId9" action="ppaction://hlinksldjump"/>
          </p:cNvPr>
          <p:cNvSpPr/>
          <p:nvPr/>
        </p:nvSpPr>
        <p:spPr>
          <a:xfrm>
            <a:off x="5105400" y="51677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Buildings and Infrastructure</a:t>
            </a:r>
            <a:endParaRPr lang="en-US" sz="1400" b="1" dirty="0">
              <a:solidFill>
                <a:schemeClr val="bg1"/>
              </a:solidFill>
            </a:endParaRPr>
          </a:p>
        </p:txBody>
      </p:sp>
      <p:sp>
        <p:nvSpPr>
          <p:cNvPr id="17" name="Right Arrow 16">
            <a:hlinkClick r:id="rId10"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8" name="Picture 9" descr="House.png">
            <a:hlinkClick r:id="rId11" action="ppaction://hlinksldjump"/>
          </p:cNvPr>
          <p:cNvPicPr>
            <a:picLocks noChangeAspect="1"/>
          </p:cNvPicPr>
          <p:nvPr/>
        </p:nvPicPr>
        <p:blipFill>
          <a:blip r:embed="rId12" cstate="print"/>
          <a:srcRect/>
          <a:stretch>
            <a:fillRect/>
          </a:stretch>
        </p:blipFill>
        <p:spPr bwMode="auto">
          <a:xfrm>
            <a:off x="8229600" y="6400800"/>
            <a:ext cx="431800" cy="365125"/>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197B56AA-1A1D-44A6-9AFD-24AEBEFDBFF0}" type="slidenum">
              <a:rPr lang="en-US" smtClean="0"/>
              <a:pPr/>
              <a:t>44</a:t>
            </a:fld>
            <a:endParaRPr lang="en-US"/>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Manufacturing Processes With Environmental Opportunities</a:t>
            </a:r>
            <a:r>
              <a:rPr lang="en-US" baseline="30000" dirty="0" smtClean="0"/>
              <a:t>1</a:t>
            </a:r>
            <a:r>
              <a:rPr lang="en-US" dirty="0" smtClean="0"/>
              <a:t>	</a:t>
            </a:r>
            <a:endParaRPr lang="en-US" dirty="0"/>
          </a:p>
        </p:txBody>
      </p:sp>
      <p:sp>
        <p:nvSpPr>
          <p:cNvPr id="3" name="Content Placeholder 2"/>
          <p:cNvSpPr>
            <a:spLocks noGrp="1"/>
          </p:cNvSpPr>
          <p:nvPr>
            <p:ph idx="1"/>
          </p:nvPr>
        </p:nvSpPr>
        <p:spPr/>
        <p:txBody>
          <a:bodyPr>
            <a:normAutofit/>
          </a:bodyPr>
          <a:lstStyle/>
          <a:p>
            <a:pPr>
              <a:spcAft>
                <a:spcPts val="1200"/>
              </a:spcAft>
            </a:pPr>
            <a:r>
              <a:rPr lang="en-US" sz="2000" dirty="0" smtClean="0"/>
              <a:t>Metal Casting</a:t>
            </a:r>
          </a:p>
          <a:p>
            <a:pPr>
              <a:spcAft>
                <a:spcPts val="1200"/>
              </a:spcAft>
            </a:pPr>
            <a:r>
              <a:rPr lang="en-US" sz="2000" dirty="0" smtClean="0"/>
              <a:t>Materials Treatment</a:t>
            </a:r>
          </a:p>
          <a:p>
            <a:pPr>
              <a:spcAft>
                <a:spcPts val="1200"/>
              </a:spcAft>
            </a:pPr>
            <a:r>
              <a:rPr lang="en-US" sz="2000" dirty="0" smtClean="0"/>
              <a:t>Metal Fabrication and Machining</a:t>
            </a:r>
          </a:p>
          <a:p>
            <a:pPr>
              <a:spcAft>
                <a:spcPts val="1200"/>
              </a:spcAft>
            </a:pPr>
            <a:r>
              <a:rPr lang="en-US" sz="2000" dirty="0" smtClean="0"/>
              <a:t>Cleaning and Surface Preparation</a:t>
            </a:r>
          </a:p>
          <a:p>
            <a:pPr>
              <a:spcAft>
                <a:spcPts val="1200"/>
              </a:spcAft>
            </a:pPr>
            <a:r>
              <a:rPr lang="en-US" sz="2000" dirty="0" smtClean="0"/>
              <a:t>Bonding and Sealing</a:t>
            </a:r>
          </a:p>
          <a:p>
            <a:pPr>
              <a:spcAft>
                <a:spcPts val="1200"/>
              </a:spcAft>
            </a:pPr>
            <a:r>
              <a:rPr lang="en-US" sz="2000" dirty="0" smtClean="0"/>
              <a:t>Welding</a:t>
            </a:r>
          </a:p>
          <a:p>
            <a:pPr>
              <a:spcAft>
                <a:spcPts val="1200"/>
              </a:spcAft>
            </a:pPr>
            <a:r>
              <a:rPr lang="en-US" sz="2000" dirty="0" smtClean="0"/>
              <a:t>Metal Finishing and Plating</a:t>
            </a:r>
          </a:p>
          <a:p>
            <a:pPr>
              <a:spcAft>
                <a:spcPts val="1200"/>
              </a:spcAft>
            </a:pPr>
            <a:r>
              <a:rPr lang="en-US" sz="2000" dirty="0" smtClean="0"/>
              <a:t>Painting and Coating</a:t>
            </a:r>
          </a:p>
          <a:p>
            <a:pPr>
              <a:spcAft>
                <a:spcPts val="1200"/>
              </a:spcAft>
            </a:pPr>
            <a:r>
              <a:rPr lang="en-US" sz="2000" dirty="0" smtClean="0"/>
              <a:t>Chemical and Hazardous Materials Management</a:t>
            </a:r>
          </a:p>
          <a:p>
            <a:pPr>
              <a:spcAft>
                <a:spcPts val="1200"/>
              </a:spcAft>
            </a:pPr>
            <a:r>
              <a:rPr lang="en-US" sz="2000" dirty="0" smtClean="0"/>
              <a:t>Waste Management</a:t>
            </a:r>
            <a:endParaRPr lang="en-US" sz="2000" dirty="0"/>
          </a:p>
        </p:txBody>
      </p:sp>
      <p:sp>
        <p:nvSpPr>
          <p:cNvPr id="4" name="TextBox 3"/>
          <p:cNvSpPr txBox="1"/>
          <p:nvPr/>
        </p:nvSpPr>
        <p:spPr>
          <a:xfrm>
            <a:off x="304800" y="6400800"/>
            <a:ext cx="5410200" cy="230832"/>
          </a:xfrm>
          <a:prstGeom prst="rect">
            <a:avLst/>
          </a:prstGeom>
          <a:noFill/>
        </p:spPr>
        <p:txBody>
          <a:bodyPr wrap="square" rtlCol="0">
            <a:spAutoFit/>
          </a:bodyPr>
          <a:lstStyle/>
          <a:p>
            <a:r>
              <a:rPr lang="en-US" sz="900" baseline="30000" dirty="0" smtClean="0"/>
              <a:t>1</a:t>
            </a:r>
            <a:r>
              <a:rPr lang="en-US" sz="900" dirty="0" smtClean="0"/>
              <a:t> EPA Lean and Environment Toolkit</a:t>
            </a:r>
            <a:endParaRPr lang="en-US" sz="900" dirty="0"/>
          </a:p>
        </p:txBody>
      </p:sp>
      <p:pic>
        <p:nvPicPr>
          <p:cNvPr id="3075" name="Picture 3" descr="C:\Users\Morgan\AppData\Local\Microsoft\Windows\Temporary Internet Files\Content.IE5\VDBXSFMC\MC900280751[1].wmf"/>
          <p:cNvPicPr>
            <a:picLocks noChangeAspect="1" noChangeArrowheads="1"/>
          </p:cNvPicPr>
          <p:nvPr/>
        </p:nvPicPr>
        <p:blipFill>
          <a:blip r:embed="rId3" cstate="print"/>
          <a:srcRect/>
          <a:stretch>
            <a:fillRect/>
          </a:stretch>
        </p:blipFill>
        <p:spPr bwMode="auto">
          <a:xfrm>
            <a:off x="7125243" y="1143000"/>
            <a:ext cx="1797850" cy="1676400"/>
          </a:xfrm>
          <a:prstGeom prst="rect">
            <a:avLst/>
          </a:prstGeom>
          <a:noFill/>
        </p:spPr>
      </p:pic>
      <p:sp>
        <p:nvSpPr>
          <p:cNvPr id="6" name="Right Arrow 5">
            <a:hlinkClick r:id="rId4"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7" name="Picture 9" descr="House.png">
            <a:hlinkClick r:id="rId5" action="ppaction://hlinksldjump"/>
          </p:cNvPr>
          <p:cNvPicPr>
            <a:picLocks noChangeAspect="1"/>
          </p:cNvPicPr>
          <p:nvPr/>
        </p:nvPicPr>
        <p:blipFill>
          <a:blip r:embed="rId6" cstate="print"/>
          <a:srcRect/>
          <a:stretch>
            <a:fillRect/>
          </a:stretch>
        </p:blipFill>
        <p:spPr bwMode="auto">
          <a:xfrm>
            <a:off x="8229600" y="6400800"/>
            <a:ext cx="431800" cy="3651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197B56AA-1A1D-44A6-9AFD-24AEBEFDBFF0}" type="slidenum">
              <a:rPr lang="en-US" smtClean="0"/>
              <a:pPr/>
              <a:t>45</a:t>
            </a:fld>
            <a:endParaRPr lang="en-US"/>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792162"/>
          </a:xfrm>
        </p:spPr>
        <p:txBody>
          <a:bodyPr/>
          <a:lstStyle/>
          <a:p>
            <a:r>
              <a:rPr lang="en-US" dirty="0" smtClean="0"/>
              <a:t>Water</a:t>
            </a:r>
            <a:endParaRPr lang="en-US" dirty="0"/>
          </a:p>
        </p:txBody>
      </p:sp>
      <p:sp>
        <p:nvSpPr>
          <p:cNvPr id="3" name="Content Placeholder 2"/>
          <p:cNvSpPr>
            <a:spLocks noGrp="1"/>
          </p:cNvSpPr>
          <p:nvPr>
            <p:ph idx="1"/>
          </p:nvPr>
        </p:nvSpPr>
        <p:spPr>
          <a:xfrm>
            <a:off x="228600" y="914400"/>
            <a:ext cx="4114800" cy="5257800"/>
          </a:xfrm>
        </p:spPr>
        <p:txBody>
          <a:bodyPr>
            <a:normAutofit lnSpcReduction="10000"/>
          </a:bodyPr>
          <a:lstStyle/>
          <a:p>
            <a:pPr>
              <a:spcBef>
                <a:spcPts val="0"/>
              </a:spcBef>
            </a:pPr>
            <a:r>
              <a:rPr lang="en-US" sz="2200" dirty="0" smtClean="0">
                <a:solidFill>
                  <a:schemeClr val="tx1">
                    <a:lumMod val="95000"/>
                    <a:lumOff val="5000"/>
                  </a:schemeClr>
                </a:solidFill>
              </a:rPr>
              <a:t>Why is water important in manufacturing?</a:t>
            </a:r>
          </a:p>
          <a:p>
            <a:pPr lvl="1">
              <a:spcBef>
                <a:spcPts val="0"/>
              </a:spcBef>
            </a:pPr>
            <a:r>
              <a:rPr lang="en-US" sz="1800" dirty="0" smtClean="0">
                <a:solidFill>
                  <a:schemeClr val="tx1">
                    <a:lumMod val="95000"/>
                    <a:lumOff val="5000"/>
                  </a:schemeClr>
                </a:solidFill>
              </a:rPr>
              <a:t>Water is used in many manufacturing processes and can be a major expense for companies.  </a:t>
            </a:r>
          </a:p>
          <a:p>
            <a:pPr lvl="1">
              <a:spcBef>
                <a:spcPts val="0"/>
              </a:spcBef>
            </a:pPr>
            <a:r>
              <a:rPr lang="en-US" sz="1800" dirty="0" smtClean="0">
                <a:solidFill>
                  <a:schemeClr val="tx1">
                    <a:lumMod val="95000"/>
                    <a:lumOff val="5000"/>
                  </a:schemeClr>
                </a:solidFill>
              </a:rPr>
              <a:t>Additionally, i</a:t>
            </a:r>
            <a:r>
              <a:rPr lang="en-US" sz="1800" dirty="0" smtClean="0"/>
              <a:t>ndustry is an important source of water pollutants, which are regulated and impact the quality of water sources.</a:t>
            </a:r>
          </a:p>
          <a:p>
            <a:pPr>
              <a:spcBef>
                <a:spcPts val="0"/>
              </a:spcBef>
            </a:pPr>
            <a:endParaRPr lang="en-US" sz="1800" dirty="0" smtClean="0"/>
          </a:p>
          <a:p>
            <a:pPr>
              <a:spcBef>
                <a:spcPts val="0"/>
              </a:spcBef>
            </a:pPr>
            <a:r>
              <a:rPr lang="en-US" sz="2200" dirty="0" smtClean="0"/>
              <a:t>Manufacturers need to worry about both the </a:t>
            </a:r>
            <a:r>
              <a:rPr lang="en-US" sz="2200" b="1" dirty="0" smtClean="0">
                <a:solidFill>
                  <a:schemeClr val="accent5"/>
                </a:solidFill>
              </a:rPr>
              <a:t>amount of  water they use</a:t>
            </a:r>
            <a:r>
              <a:rPr lang="en-US" sz="2200" dirty="0" smtClean="0">
                <a:solidFill>
                  <a:schemeClr val="accent5"/>
                </a:solidFill>
              </a:rPr>
              <a:t> </a:t>
            </a:r>
            <a:r>
              <a:rPr lang="en-US" sz="2200" dirty="0" smtClean="0"/>
              <a:t>and the </a:t>
            </a:r>
            <a:r>
              <a:rPr lang="en-US" sz="2200" b="1" dirty="0" smtClean="0">
                <a:solidFill>
                  <a:schemeClr val="accent5"/>
                </a:solidFill>
              </a:rPr>
              <a:t>water quality</a:t>
            </a:r>
            <a:r>
              <a:rPr lang="en-US" sz="2200" dirty="0" smtClean="0"/>
              <a:t> of water before and after it is used.</a:t>
            </a:r>
            <a:endParaRPr lang="en-US" sz="2200" b="1" dirty="0" smtClean="0">
              <a:solidFill>
                <a:schemeClr val="accent5"/>
              </a:solidFill>
            </a:endParaRPr>
          </a:p>
          <a:p>
            <a:pPr marL="0">
              <a:spcBef>
                <a:spcPts val="0"/>
              </a:spcBef>
            </a:pPr>
            <a:endParaRPr lang="en-US" sz="1800" dirty="0" smtClean="0"/>
          </a:p>
          <a:p>
            <a:pPr marL="0">
              <a:spcBef>
                <a:spcPts val="0"/>
              </a:spcBef>
              <a:buBlip>
                <a:blip r:embed="rId3"/>
              </a:buBlip>
            </a:pPr>
            <a:endParaRPr lang="en-US" sz="1800" dirty="0" smtClean="0"/>
          </a:p>
        </p:txBody>
      </p:sp>
      <p:sp>
        <p:nvSpPr>
          <p:cNvPr id="8" name="TextBox 7"/>
          <p:cNvSpPr txBox="1"/>
          <p:nvPr/>
        </p:nvSpPr>
        <p:spPr>
          <a:xfrm>
            <a:off x="228600" y="6451684"/>
            <a:ext cx="7696200" cy="253916"/>
          </a:xfrm>
          <a:prstGeom prst="rect">
            <a:avLst/>
          </a:prstGeom>
          <a:noFill/>
        </p:spPr>
        <p:txBody>
          <a:bodyPr wrap="square" rtlCol="0">
            <a:spAutoFit/>
          </a:bodyPr>
          <a:lstStyle/>
          <a:p>
            <a:r>
              <a:rPr lang="en-US" sz="1050" baseline="30000" dirty="0" smtClean="0"/>
              <a:t>1</a:t>
            </a:r>
            <a:r>
              <a:rPr lang="en-US" sz="1050" dirty="0" smtClean="0"/>
              <a:t> Global Environmental Management Initiative, “Water Trends”</a:t>
            </a:r>
          </a:p>
        </p:txBody>
      </p:sp>
      <p:graphicFrame>
        <p:nvGraphicFramePr>
          <p:cNvPr id="13" name="Chart 12"/>
          <p:cNvGraphicFramePr/>
          <p:nvPr/>
        </p:nvGraphicFramePr>
        <p:xfrm>
          <a:off x="4343400" y="990600"/>
          <a:ext cx="4572000"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p:cNvSpPr/>
          <p:nvPr/>
        </p:nvSpPr>
        <p:spPr>
          <a:xfrm>
            <a:off x="4572000" y="4648200"/>
            <a:ext cx="4495800"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Only 3% of the world’s water is freshwater, and most of that is not easily accessible in lakes and rivers.  </a:t>
            </a:r>
          </a:p>
          <a:p>
            <a:pPr algn="ctr"/>
            <a:r>
              <a:rPr lang="en-US" sz="1600" dirty="0" smtClean="0"/>
              <a:t>Fresh water is also not evenly distributed geographically, so it is scarce in many areas.</a:t>
            </a:r>
            <a:endParaRPr lang="en-US" sz="1600" dirty="0"/>
          </a:p>
        </p:txBody>
      </p:sp>
      <p:sp>
        <p:nvSpPr>
          <p:cNvPr id="9" name="Right Arrow 8">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46</a:t>
            </a:fld>
            <a:endParaRPr lang="en-US"/>
          </a:p>
        </p:txBody>
      </p:sp>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of Water</a:t>
            </a:r>
            <a:endParaRPr lang="en-US" dirty="0"/>
          </a:p>
        </p:txBody>
      </p:sp>
      <p:sp>
        <p:nvSpPr>
          <p:cNvPr id="3" name="Content Placeholder 2"/>
          <p:cNvSpPr>
            <a:spLocks noGrp="1"/>
          </p:cNvSpPr>
          <p:nvPr>
            <p:ph idx="1"/>
          </p:nvPr>
        </p:nvSpPr>
        <p:spPr>
          <a:xfrm>
            <a:off x="457200" y="990600"/>
            <a:ext cx="5257800" cy="4724400"/>
          </a:xfrm>
        </p:spPr>
        <p:txBody>
          <a:bodyPr>
            <a:noAutofit/>
          </a:bodyPr>
          <a:lstStyle/>
          <a:p>
            <a:pPr>
              <a:spcBef>
                <a:spcPts val="0"/>
              </a:spcBef>
            </a:pPr>
            <a:r>
              <a:rPr lang="en-US" sz="1800" dirty="0" smtClean="0"/>
              <a:t>Using water </a:t>
            </a:r>
            <a:r>
              <a:rPr lang="en-US" sz="1800" dirty="0" smtClean="0">
                <a:solidFill>
                  <a:schemeClr val="accent5"/>
                </a:solidFill>
              </a:rPr>
              <a:t>more efficiently can save your company money </a:t>
            </a:r>
            <a:r>
              <a:rPr lang="en-US" sz="1800" dirty="0" smtClean="0"/>
              <a:t>by reducing: </a:t>
            </a:r>
          </a:p>
          <a:p>
            <a:pPr lvl="1">
              <a:spcBef>
                <a:spcPts val="0"/>
              </a:spcBef>
            </a:pPr>
            <a:r>
              <a:rPr lang="en-US" sz="1800" dirty="0" smtClean="0"/>
              <a:t>purchased water expenditures, </a:t>
            </a:r>
          </a:p>
          <a:p>
            <a:pPr lvl="1">
              <a:spcBef>
                <a:spcPts val="0"/>
              </a:spcBef>
            </a:pPr>
            <a:r>
              <a:rPr lang="en-US" sz="1800" dirty="0" smtClean="0"/>
              <a:t>costs for treating wastewater, </a:t>
            </a:r>
          </a:p>
          <a:p>
            <a:pPr lvl="1">
              <a:spcBef>
                <a:spcPts val="0"/>
              </a:spcBef>
            </a:pPr>
            <a:r>
              <a:rPr lang="en-US" sz="1800" dirty="0" smtClean="0"/>
              <a:t>maintenance costs for equipment and </a:t>
            </a:r>
          </a:p>
          <a:p>
            <a:pPr lvl="1">
              <a:spcBef>
                <a:spcPts val="0"/>
              </a:spcBef>
            </a:pPr>
            <a:r>
              <a:rPr lang="en-US" sz="1800" dirty="0" smtClean="0"/>
              <a:t>also the energy costs from pumping, heating and cooling water.  </a:t>
            </a:r>
          </a:p>
          <a:p>
            <a:pPr>
              <a:spcBef>
                <a:spcPts val="0"/>
              </a:spcBef>
            </a:pPr>
            <a:endParaRPr lang="en-US" sz="1800" dirty="0" smtClean="0"/>
          </a:p>
          <a:p>
            <a:pPr>
              <a:spcBef>
                <a:spcPts val="0"/>
              </a:spcBef>
            </a:pPr>
            <a:r>
              <a:rPr lang="en-US" sz="1800" dirty="0" smtClean="0"/>
              <a:t>Water quality is a issue</a:t>
            </a:r>
            <a:r>
              <a:rPr lang="en-US" sz="1800" dirty="0" smtClean="0">
                <a:solidFill>
                  <a:schemeClr val="accent5"/>
                </a:solidFill>
              </a:rPr>
              <a:t> </a:t>
            </a:r>
            <a:r>
              <a:rPr lang="en-US" sz="1800" dirty="0" smtClean="0"/>
              <a:t>that many communities, shareholders, and customers care about, so poor water quality can have a negative effect on a company’s reputation.</a:t>
            </a:r>
          </a:p>
          <a:p>
            <a:pPr>
              <a:spcBef>
                <a:spcPts val="0"/>
              </a:spcBef>
            </a:pPr>
            <a:endParaRPr lang="en-US" sz="1800" dirty="0" smtClean="0"/>
          </a:p>
          <a:p>
            <a:pPr>
              <a:spcBef>
                <a:spcPts val="0"/>
              </a:spcBef>
            </a:pPr>
            <a:r>
              <a:rPr lang="en-US" sz="1800" dirty="0" smtClean="0"/>
              <a:t>Let’s take a closer look at the basic water cycle to see how water is used.</a:t>
            </a:r>
            <a:endParaRPr lang="en-US" sz="1800" dirty="0"/>
          </a:p>
        </p:txBody>
      </p:sp>
      <p:sp>
        <p:nvSpPr>
          <p:cNvPr id="5" name="TextBox 4"/>
          <p:cNvSpPr txBox="1"/>
          <p:nvPr/>
        </p:nvSpPr>
        <p:spPr>
          <a:xfrm>
            <a:off x="6248400" y="990600"/>
            <a:ext cx="2667000" cy="3349050"/>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t>Common Uses of Water in Manufacturing</a:t>
            </a:r>
            <a:r>
              <a:rPr lang="en-US" sz="1400" b="1" baseline="30000" dirty="0" smtClean="0"/>
              <a:t>2</a:t>
            </a:r>
            <a:endParaRPr lang="en-US" sz="1400" b="1" dirty="0" smtClean="0"/>
          </a:p>
          <a:p>
            <a:pPr>
              <a:buFont typeface="Arial" pitchFamily="34" charset="0"/>
              <a:buChar char="•"/>
            </a:pPr>
            <a:r>
              <a:rPr lang="en-US" sz="1400" dirty="0" smtClean="0"/>
              <a:t> Cooling</a:t>
            </a:r>
          </a:p>
          <a:p>
            <a:pPr>
              <a:buFont typeface="Arial" pitchFamily="34" charset="0"/>
              <a:buChar char="•"/>
            </a:pPr>
            <a:r>
              <a:rPr lang="en-US" sz="1400" dirty="0" smtClean="0"/>
              <a:t> Process Uses</a:t>
            </a:r>
          </a:p>
          <a:p>
            <a:pPr lvl="1">
              <a:buFont typeface="Arial" pitchFamily="34" charset="0"/>
              <a:buChar char="•"/>
            </a:pPr>
            <a:r>
              <a:rPr lang="en-US" sz="1400" dirty="0" smtClean="0"/>
              <a:t> Rinsing</a:t>
            </a:r>
          </a:p>
          <a:p>
            <a:pPr lvl="1">
              <a:buFont typeface="Arial" pitchFamily="34" charset="0"/>
              <a:buChar char="•"/>
            </a:pPr>
            <a:r>
              <a:rPr lang="en-US" sz="1400" dirty="0" smtClean="0"/>
              <a:t> Transporting</a:t>
            </a:r>
          </a:p>
          <a:p>
            <a:pPr lvl="1">
              <a:buFont typeface="Arial" pitchFamily="34" charset="0"/>
              <a:buChar char="•"/>
            </a:pPr>
            <a:r>
              <a:rPr lang="en-US" sz="1400" dirty="0" smtClean="0"/>
              <a:t> Chemical reactions</a:t>
            </a:r>
          </a:p>
          <a:p>
            <a:pPr lvl="1">
              <a:buFont typeface="Arial" pitchFamily="34" charset="0"/>
              <a:buChar char="•"/>
            </a:pPr>
            <a:r>
              <a:rPr lang="en-US" sz="1400" dirty="0" smtClean="0"/>
              <a:t> Input to products</a:t>
            </a:r>
          </a:p>
          <a:p>
            <a:pPr lvl="1">
              <a:buFont typeface="Arial" pitchFamily="34" charset="0"/>
              <a:buChar char="•"/>
            </a:pPr>
            <a:r>
              <a:rPr lang="en-US" sz="1400" dirty="0" smtClean="0"/>
              <a:t> Lubricants</a:t>
            </a:r>
          </a:p>
          <a:p>
            <a:pPr lvl="1">
              <a:buFont typeface="Arial" pitchFamily="34" charset="0"/>
              <a:buChar char="•"/>
            </a:pPr>
            <a:r>
              <a:rPr lang="en-US" sz="1400" dirty="0" smtClean="0"/>
              <a:t> Sealing</a:t>
            </a:r>
          </a:p>
          <a:p>
            <a:pPr lvl="1">
              <a:buFont typeface="Arial" pitchFamily="34" charset="0"/>
              <a:buChar char="•"/>
            </a:pPr>
            <a:r>
              <a:rPr lang="en-US" sz="1400" dirty="0" smtClean="0"/>
              <a:t> Pollution control</a:t>
            </a:r>
          </a:p>
          <a:p>
            <a:pPr>
              <a:buFont typeface="Arial" pitchFamily="34" charset="0"/>
              <a:buChar char="•"/>
            </a:pPr>
            <a:r>
              <a:rPr lang="en-US" sz="1400" dirty="0" smtClean="0"/>
              <a:t> Cleaning</a:t>
            </a:r>
          </a:p>
          <a:p>
            <a:pPr>
              <a:buFont typeface="Arial" pitchFamily="34" charset="0"/>
              <a:buChar char="•"/>
            </a:pPr>
            <a:r>
              <a:rPr lang="en-US" sz="1400" dirty="0" smtClean="0"/>
              <a:t> Employee Sanitation</a:t>
            </a:r>
          </a:p>
          <a:p>
            <a:pPr>
              <a:buFont typeface="Arial" pitchFamily="34" charset="0"/>
              <a:buChar char="•"/>
            </a:pPr>
            <a:r>
              <a:rPr lang="en-US" sz="1400" dirty="0" smtClean="0"/>
              <a:t> Steam Generation</a:t>
            </a:r>
            <a:endParaRPr lang="en-US" sz="1400" dirty="0"/>
          </a:p>
        </p:txBody>
      </p:sp>
      <p:sp>
        <p:nvSpPr>
          <p:cNvPr id="6" name="TextBox 5"/>
          <p:cNvSpPr txBox="1"/>
          <p:nvPr/>
        </p:nvSpPr>
        <p:spPr>
          <a:xfrm>
            <a:off x="228600" y="6400800"/>
            <a:ext cx="7696200" cy="253916"/>
          </a:xfrm>
          <a:prstGeom prst="rect">
            <a:avLst/>
          </a:prstGeom>
          <a:noFill/>
        </p:spPr>
        <p:txBody>
          <a:bodyPr wrap="square" rtlCol="0">
            <a:spAutoFit/>
          </a:bodyPr>
          <a:lstStyle/>
          <a:p>
            <a:r>
              <a:rPr lang="en-US" sz="1050" baseline="30000" dirty="0" smtClean="0"/>
              <a:t>1</a:t>
            </a:r>
            <a:r>
              <a:rPr lang="en-US" sz="1050" dirty="0" smtClean="0"/>
              <a:t> EPA Small Business Division, “Practical Guide to Environmental Management for Small Business”</a:t>
            </a:r>
          </a:p>
        </p:txBody>
      </p:sp>
      <p:sp>
        <p:nvSpPr>
          <p:cNvPr id="8" name="Right Arrow 7">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47</a:t>
            </a:fld>
            <a:endParaRPr lang="en-US"/>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Water Cycle</a:t>
            </a:r>
            <a:endParaRPr lang="en-US" dirty="0"/>
          </a:p>
        </p:txBody>
      </p:sp>
      <p:sp>
        <p:nvSpPr>
          <p:cNvPr id="4" name="TextBox 3"/>
          <p:cNvSpPr txBox="1"/>
          <p:nvPr/>
        </p:nvSpPr>
        <p:spPr>
          <a:xfrm>
            <a:off x="457200" y="980182"/>
            <a:ext cx="8001000" cy="1323439"/>
          </a:xfrm>
          <a:prstGeom prst="rect">
            <a:avLst/>
          </a:prstGeom>
          <a:noFill/>
          <a:ln>
            <a:noFill/>
          </a:ln>
        </p:spPr>
        <p:txBody>
          <a:bodyPr wrap="square" rtlCol="0">
            <a:spAutoFit/>
          </a:bodyPr>
          <a:lstStyle/>
          <a:p>
            <a:pPr algn="ctr"/>
            <a:r>
              <a:rPr lang="en-US" sz="1600" dirty="0" smtClean="0"/>
              <a:t>This diagram shows the steps of the basic water cycle from source to use.</a:t>
            </a:r>
          </a:p>
          <a:p>
            <a:pPr algn="ctr"/>
            <a:endParaRPr lang="en-US" sz="1600" dirty="0" smtClean="0"/>
          </a:p>
          <a:p>
            <a:pPr algn="ctr"/>
            <a:r>
              <a:rPr lang="en-US" sz="1600" dirty="0" smtClean="0"/>
              <a:t>Water supply and conveyance is the most energy intensive step.  However, costs at each step can be reduced by reusing water.  You will learn more about water reuse and recycling later in this section.</a:t>
            </a:r>
            <a:r>
              <a:rPr lang="en-US" sz="1600" baseline="30000" dirty="0" smtClean="0"/>
              <a:t>1 </a:t>
            </a:r>
            <a:endParaRPr lang="en-US" sz="1600" dirty="0"/>
          </a:p>
        </p:txBody>
      </p:sp>
      <p:sp>
        <p:nvSpPr>
          <p:cNvPr id="26" name="TextBox 25"/>
          <p:cNvSpPr txBox="1"/>
          <p:nvPr/>
        </p:nvSpPr>
        <p:spPr>
          <a:xfrm>
            <a:off x="152400" y="6477000"/>
            <a:ext cx="4711546" cy="246221"/>
          </a:xfrm>
          <a:prstGeom prst="rect">
            <a:avLst/>
          </a:prstGeom>
          <a:noFill/>
        </p:spPr>
        <p:txBody>
          <a:bodyPr wrap="none" rtlCol="0">
            <a:spAutoFit/>
          </a:bodyPr>
          <a:lstStyle/>
          <a:p>
            <a:r>
              <a:rPr lang="en-US" sz="1000" baseline="30000" dirty="0" smtClean="0"/>
              <a:t>1</a:t>
            </a:r>
            <a:r>
              <a:rPr lang="en-US" sz="1000" dirty="0" smtClean="0"/>
              <a:t>  California Energy </a:t>
            </a:r>
            <a:r>
              <a:rPr lang="en-US" sz="1000" dirty="0" err="1" smtClean="0"/>
              <a:t>Commission,“California's</a:t>
            </a:r>
            <a:r>
              <a:rPr lang="en-US" sz="1000" dirty="0" smtClean="0"/>
              <a:t> Water – Energy  Relationship.”</a:t>
            </a:r>
          </a:p>
        </p:txBody>
      </p:sp>
      <p:sp>
        <p:nvSpPr>
          <p:cNvPr id="5" name="Rounded Rectangle 4"/>
          <p:cNvSpPr/>
          <p:nvPr/>
        </p:nvSpPr>
        <p:spPr>
          <a:xfrm>
            <a:off x="914400" y="2514600"/>
            <a:ext cx="13716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Water Supply and Conveyance</a:t>
            </a:r>
            <a:endParaRPr lang="en-US" sz="1400" dirty="0"/>
          </a:p>
        </p:txBody>
      </p:sp>
      <p:sp>
        <p:nvSpPr>
          <p:cNvPr id="6" name="Rounded Rectangle 5"/>
          <p:cNvSpPr/>
          <p:nvPr/>
        </p:nvSpPr>
        <p:spPr>
          <a:xfrm>
            <a:off x="2819400" y="2590800"/>
            <a:ext cx="13716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Water Treatment</a:t>
            </a:r>
            <a:endParaRPr lang="en-US" sz="1400" dirty="0"/>
          </a:p>
        </p:txBody>
      </p:sp>
      <p:sp>
        <p:nvSpPr>
          <p:cNvPr id="7" name="Rounded Rectangle 6"/>
          <p:cNvSpPr/>
          <p:nvPr/>
        </p:nvSpPr>
        <p:spPr>
          <a:xfrm>
            <a:off x="4876800" y="2590800"/>
            <a:ext cx="16002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Water Distribution</a:t>
            </a:r>
            <a:endParaRPr lang="en-US" sz="1400" dirty="0"/>
          </a:p>
        </p:txBody>
      </p:sp>
      <p:sp>
        <p:nvSpPr>
          <p:cNvPr id="8" name="Rounded Rectangle 7"/>
          <p:cNvSpPr/>
          <p:nvPr/>
        </p:nvSpPr>
        <p:spPr>
          <a:xfrm>
            <a:off x="6629400" y="3352800"/>
            <a:ext cx="2286000" cy="1905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b="1" dirty="0" smtClean="0"/>
              <a:t>Use</a:t>
            </a:r>
          </a:p>
          <a:p>
            <a:pPr algn="ctr"/>
            <a:endParaRPr lang="en-US" sz="800" b="1" dirty="0" smtClean="0"/>
          </a:p>
          <a:p>
            <a:pPr algn="ctr"/>
            <a:r>
              <a:rPr lang="en-US" sz="1400" dirty="0" smtClean="0"/>
              <a:t>-Manufacturing</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9" name="Rounded Rectangle 8"/>
          <p:cNvSpPr/>
          <p:nvPr/>
        </p:nvSpPr>
        <p:spPr>
          <a:xfrm>
            <a:off x="5334000" y="5257800"/>
            <a:ext cx="12192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Wastewater Collection</a:t>
            </a:r>
            <a:endParaRPr lang="en-US" sz="1400" dirty="0"/>
          </a:p>
        </p:txBody>
      </p:sp>
      <p:sp>
        <p:nvSpPr>
          <p:cNvPr id="10" name="Rounded Rectangle 9"/>
          <p:cNvSpPr/>
          <p:nvPr/>
        </p:nvSpPr>
        <p:spPr>
          <a:xfrm>
            <a:off x="4419600" y="3733800"/>
            <a:ext cx="15240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Recycled Water Distribution</a:t>
            </a:r>
            <a:endParaRPr lang="en-US" sz="1400" dirty="0"/>
          </a:p>
        </p:txBody>
      </p:sp>
      <p:sp>
        <p:nvSpPr>
          <p:cNvPr id="11" name="Rounded Rectangle 10"/>
          <p:cNvSpPr/>
          <p:nvPr/>
        </p:nvSpPr>
        <p:spPr>
          <a:xfrm>
            <a:off x="2286000" y="3733800"/>
            <a:ext cx="16002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Recycled Water Treatment</a:t>
            </a:r>
            <a:endParaRPr lang="en-US" sz="1400" dirty="0"/>
          </a:p>
        </p:txBody>
      </p:sp>
      <p:sp>
        <p:nvSpPr>
          <p:cNvPr id="12" name="Rounded Rectangle 11"/>
          <p:cNvSpPr/>
          <p:nvPr/>
        </p:nvSpPr>
        <p:spPr>
          <a:xfrm>
            <a:off x="3505200" y="5257800"/>
            <a:ext cx="12192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Wastewater  Treatment</a:t>
            </a:r>
            <a:endParaRPr lang="en-US" sz="1400" dirty="0"/>
          </a:p>
        </p:txBody>
      </p:sp>
      <p:sp>
        <p:nvSpPr>
          <p:cNvPr id="13" name="Rounded Rectangle 12"/>
          <p:cNvSpPr/>
          <p:nvPr/>
        </p:nvSpPr>
        <p:spPr>
          <a:xfrm>
            <a:off x="1752600" y="5257800"/>
            <a:ext cx="12192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Wastewater Discharge</a:t>
            </a:r>
            <a:endParaRPr lang="en-US" sz="1400" dirty="0"/>
          </a:p>
        </p:txBody>
      </p:sp>
      <p:sp>
        <p:nvSpPr>
          <p:cNvPr id="14" name="Rounded Rectangle 13"/>
          <p:cNvSpPr/>
          <p:nvPr/>
        </p:nvSpPr>
        <p:spPr>
          <a:xfrm>
            <a:off x="228600" y="3886200"/>
            <a:ext cx="1600200" cy="1066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Source</a:t>
            </a:r>
            <a:endParaRPr lang="en-US" dirty="0"/>
          </a:p>
        </p:txBody>
      </p:sp>
      <p:cxnSp>
        <p:nvCxnSpPr>
          <p:cNvPr id="15" name="Straight Arrow Connector 14"/>
          <p:cNvCxnSpPr>
            <a:stCxn id="14" idx="0"/>
            <a:endCxn id="5" idx="2"/>
          </p:cNvCxnSpPr>
          <p:nvPr/>
        </p:nvCxnSpPr>
        <p:spPr>
          <a:xfrm rot="5400000" flipH="1" flipV="1">
            <a:off x="1047750" y="3333750"/>
            <a:ext cx="533400" cy="571500"/>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a:stCxn id="7" idx="3"/>
            <a:endCxn id="8" idx="0"/>
          </p:cNvCxnSpPr>
          <p:nvPr/>
        </p:nvCxnSpPr>
        <p:spPr>
          <a:xfrm>
            <a:off x="6477000" y="2933700"/>
            <a:ext cx="1295400" cy="419100"/>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a:stCxn id="6" idx="3"/>
            <a:endCxn id="7" idx="1"/>
          </p:cNvCxnSpPr>
          <p:nvPr/>
        </p:nvCxnSpPr>
        <p:spPr>
          <a:xfrm>
            <a:off x="4191000" y="2933700"/>
            <a:ext cx="685800" cy="1588"/>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a:stCxn id="5" idx="3"/>
            <a:endCxn id="6" idx="1"/>
          </p:cNvCxnSpPr>
          <p:nvPr/>
        </p:nvCxnSpPr>
        <p:spPr>
          <a:xfrm>
            <a:off x="2286000" y="2933700"/>
            <a:ext cx="533400" cy="1588"/>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stCxn id="8" idx="2"/>
            <a:endCxn id="9" idx="3"/>
          </p:cNvCxnSpPr>
          <p:nvPr/>
        </p:nvCxnSpPr>
        <p:spPr>
          <a:xfrm rot="5400000">
            <a:off x="6991350" y="4819650"/>
            <a:ext cx="342900" cy="1219200"/>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a:off x="5943600" y="4267200"/>
            <a:ext cx="685800" cy="1588"/>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a:stCxn id="12" idx="0"/>
            <a:endCxn id="11" idx="2"/>
          </p:cNvCxnSpPr>
          <p:nvPr/>
        </p:nvCxnSpPr>
        <p:spPr>
          <a:xfrm rot="16200000" flipV="1">
            <a:off x="3333750" y="4476750"/>
            <a:ext cx="533400" cy="1028700"/>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a:stCxn id="11" idx="3"/>
            <a:endCxn id="10" idx="1"/>
          </p:cNvCxnSpPr>
          <p:nvPr/>
        </p:nvCxnSpPr>
        <p:spPr>
          <a:xfrm>
            <a:off x="3886200" y="4229100"/>
            <a:ext cx="533400" cy="1588"/>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a:stCxn id="12" idx="1"/>
            <a:endCxn id="13" idx="3"/>
          </p:cNvCxnSpPr>
          <p:nvPr/>
        </p:nvCxnSpPr>
        <p:spPr>
          <a:xfrm rot="10800000">
            <a:off x="2971800" y="5600700"/>
            <a:ext cx="533400" cy="1588"/>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a:stCxn id="13" idx="1"/>
            <a:endCxn id="14" idx="2"/>
          </p:cNvCxnSpPr>
          <p:nvPr/>
        </p:nvCxnSpPr>
        <p:spPr>
          <a:xfrm rot="10800000">
            <a:off x="1028700" y="4953000"/>
            <a:ext cx="723900" cy="647700"/>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a:stCxn id="9" idx="1"/>
            <a:endCxn id="12" idx="3"/>
          </p:cNvCxnSpPr>
          <p:nvPr/>
        </p:nvCxnSpPr>
        <p:spPr>
          <a:xfrm rot="10800000">
            <a:off x="4724400" y="5600700"/>
            <a:ext cx="609600" cy="1588"/>
          </a:xfrm>
          <a:prstGeom prst="straightConnector1">
            <a:avLst/>
          </a:prstGeom>
          <a:ln>
            <a:tailEnd type="arrow" w="lg" len="med"/>
          </a:ln>
        </p:spPr>
        <p:style>
          <a:lnRef idx="3">
            <a:schemeClr val="accent5"/>
          </a:lnRef>
          <a:fillRef idx="0">
            <a:schemeClr val="accent5"/>
          </a:fillRef>
          <a:effectRef idx="2">
            <a:schemeClr val="accent5"/>
          </a:effectRef>
          <a:fontRef idx="minor">
            <a:schemeClr val="tx1"/>
          </a:fontRef>
        </p:style>
      </p:cxnSp>
      <p:pic>
        <p:nvPicPr>
          <p:cNvPr id="27" name="Picture 4" descr="C:\Documents and Settings\Emily Conner\Local Settings\Temporary Internet Files\Content.IE5\R6LOKZS9\MC900014761[1].wmf"/>
          <p:cNvPicPr>
            <a:picLocks noChangeAspect="1" noChangeArrowheads="1"/>
          </p:cNvPicPr>
          <p:nvPr/>
        </p:nvPicPr>
        <p:blipFill>
          <a:blip r:embed="rId2" cstate="print"/>
          <a:srcRect/>
          <a:stretch>
            <a:fillRect/>
          </a:stretch>
        </p:blipFill>
        <p:spPr bwMode="auto">
          <a:xfrm>
            <a:off x="7162800" y="4114800"/>
            <a:ext cx="1231428" cy="982295"/>
          </a:xfrm>
          <a:prstGeom prst="rect">
            <a:avLst/>
          </a:prstGeom>
          <a:noFill/>
        </p:spPr>
      </p:pic>
      <p:sp>
        <p:nvSpPr>
          <p:cNvPr id="28" name="Right Arrow 2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9" name="Picture 2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30" name="Slide Number Placeholder 29"/>
          <p:cNvSpPr>
            <a:spLocks noGrp="1"/>
          </p:cNvSpPr>
          <p:nvPr>
            <p:ph type="sldNum" sz="quarter" idx="12"/>
          </p:nvPr>
        </p:nvSpPr>
        <p:spPr/>
        <p:txBody>
          <a:bodyPr/>
          <a:lstStyle/>
          <a:p>
            <a:fld id="{197B56AA-1A1D-44A6-9AFD-24AEBEFDBFF0}" type="slidenum">
              <a:rPr lang="en-US" smtClean="0"/>
              <a:pPr/>
              <a:t>48</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par>
                                <p:cTn id="40" presetID="22" presetClass="entr" presetSubtype="1"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childTnLst>
                          </p:cTn>
                        </p:par>
                        <p:par>
                          <p:cTn id="51" fill="hold">
                            <p:stCondLst>
                              <p:cond delay="5500"/>
                            </p:stCondLst>
                            <p:childTnLst>
                              <p:par>
                                <p:cTn id="52" presetID="22" presetClass="entr" presetSubtype="2"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par>
                          <p:cTn id="55" fill="hold">
                            <p:stCondLst>
                              <p:cond delay="6000"/>
                            </p:stCondLst>
                            <p:childTnLst>
                              <p:par>
                                <p:cTn id="56" presetID="22" presetClass="entr" presetSubtype="2"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right)">
                                      <p:cBhvr>
                                        <p:cTn id="58" dur="500"/>
                                        <p:tgtEl>
                                          <p:spTgt spid="12"/>
                                        </p:tgtEl>
                                      </p:cBhvr>
                                    </p:animEffect>
                                  </p:childTnLst>
                                </p:cTn>
                              </p:par>
                            </p:childTnLst>
                          </p:cTn>
                        </p:par>
                        <p:par>
                          <p:cTn id="59" fill="hold">
                            <p:stCondLst>
                              <p:cond delay="6500"/>
                            </p:stCondLst>
                            <p:childTnLst>
                              <p:par>
                                <p:cTn id="60" presetID="22" presetClass="entr" presetSubtype="2"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right)">
                                      <p:cBhvr>
                                        <p:cTn id="62" dur="500"/>
                                        <p:tgtEl>
                                          <p:spTgt spid="21"/>
                                        </p:tgtEl>
                                      </p:cBhvr>
                                    </p:animEffect>
                                  </p:childTnLst>
                                </p:cTn>
                              </p:par>
                              <p:par>
                                <p:cTn id="63" presetID="22" presetClass="entr" presetSubtype="2"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right)">
                                      <p:cBhvr>
                                        <p:cTn id="65" dur="500"/>
                                        <p:tgtEl>
                                          <p:spTgt spid="23"/>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right)">
                                      <p:cBhvr>
                                        <p:cTn id="72" dur="500"/>
                                        <p:tgtEl>
                                          <p:spTgt spid="13"/>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par>
                                <p:cTn id="77" presetID="2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8500"/>
                            </p:stCondLst>
                            <p:childTnLst>
                              <p:par>
                                <p:cTn id="85" presetID="22" presetClass="entr" presetSubtype="8"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Water and Energy</a:t>
            </a:r>
            <a:endParaRPr lang="en-US" dirty="0"/>
          </a:p>
        </p:txBody>
      </p:sp>
      <p:sp>
        <p:nvSpPr>
          <p:cNvPr id="3" name="Content Placeholder 2"/>
          <p:cNvSpPr>
            <a:spLocks noGrp="1"/>
          </p:cNvSpPr>
          <p:nvPr>
            <p:ph idx="1"/>
          </p:nvPr>
        </p:nvSpPr>
        <p:spPr>
          <a:xfrm>
            <a:off x="457200" y="990600"/>
            <a:ext cx="8305800" cy="1143000"/>
          </a:xfrm>
        </p:spPr>
        <p:txBody>
          <a:bodyPr>
            <a:normAutofit fontScale="92500" lnSpcReduction="10000"/>
          </a:bodyPr>
          <a:lstStyle/>
          <a:p>
            <a:pPr>
              <a:spcAft>
                <a:spcPts val="1200"/>
              </a:spcAft>
            </a:pPr>
            <a:r>
              <a:rPr lang="en-US" sz="1700" dirty="0" smtClean="0"/>
              <a:t>Water and energy are perpetually intertwined. </a:t>
            </a:r>
            <a:r>
              <a:rPr lang="en-US" sz="1700" dirty="0" smtClean="0">
                <a:solidFill>
                  <a:schemeClr val="accent5"/>
                </a:solidFill>
              </a:rPr>
              <a:t>Energy production is the largest use of water </a:t>
            </a:r>
            <a:r>
              <a:rPr lang="en-US" sz="1700" dirty="0" smtClean="0"/>
              <a:t>in the U.S. as water cools most thermal power plants and is used to make steam.  Conversely, </a:t>
            </a:r>
            <a:r>
              <a:rPr lang="en-US" sz="1700" dirty="0" smtClean="0">
                <a:solidFill>
                  <a:schemeClr val="accent5"/>
                </a:solidFill>
              </a:rPr>
              <a:t>energy is needed to pump, treat, transfer, heat, and recycle water</a:t>
            </a:r>
            <a:r>
              <a:rPr lang="en-US" sz="1700" dirty="0" smtClean="0"/>
              <a:t>.</a:t>
            </a:r>
            <a:r>
              <a:rPr lang="en-US" sz="1700" baseline="30000" dirty="0" smtClean="0"/>
              <a:t>1</a:t>
            </a:r>
            <a:r>
              <a:rPr lang="en-US" sz="1700" dirty="0" smtClean="0"/>
              <a:t> </a:t>
            </a:r>
          </a:p>
          <a:p>
            <a:pPr>
              <a:buNone/>
            </a:pPr>
            <a:endParaRPr lang="en-US" sz="1700" dirty="0">
              <a:solidFill>
                <a:schemeClr val="accent5"/>
              </a:solidFill>
            </a:endParaRPr>
          </a:p>
        </p:txBody>
      </p:sp>
      <p:sp>
        <p:nvSpPr>
          <p:cNvPr id="9" name="TextBox 8"/>
          <p:cNvSpPr txBox="1"/>
          <p:nvPr/>
        </p:nvSpPr>
        <p:spPr>
          <a:xfrm>
            <a:off x="228600" y="6280919"/>
            <a:ext cx="5439310" cy="553998"/>
          </a:xfrm>
          <a:prstGeom prst="rect">
            <a:avLst/>
          </a:prstGeom>
          <a:noFill/>
        </p:spPr>
        <p:txBody>
          <a:bodyPr wrap="none" rtlCol="0">
            <a:spAutoFit/>
          </a:bodyPr>
          <a:lstStyle/>
          <a:p>
            <a:pPr marL="228600" indent="-228600"/>
            <a:r>
              <a:rPr lang="en-US" sz="1000" baseline="30000" dirty="0" smtClean="0"/>
              <a:t>1  </a:t>
            </a:r>
            <a:r>
              <a:rPr lang="en-US" sz="1000" dirty="0" smtClean="0"/>
              <a:t>California's Water – Energy  Relationship.” California Energy Commission. </a:t>
            </a:r>
          </a:p>
          <a:p>
            <a:pPr marL="228600" indent="-228600"/>
            <a:r>
              <a:rPr lang="en-US" sz="1000" baseline="30000" dirty="0" smtClean="0"/>
              <a:t>2  </a:t>
            </a:r>
            <a:r>
              <a:rPr lang="en-US" sz="1000" dirty="0" smtClean="0"/>
              <a:t>U.S. DOE, “Energy Demands on Water Resources”</a:t>
            </a:r>
          </a:p>
          <a:p>
            <a:pPr marL="228600" indent="-228600"/>
            <a:r>
              <a:rPr lang="en-US" sz="1000" baseline="30000" dirty="0" smtClean="0"/>
              <a:t>3 </a:t>
            </a:r>
            <a:r>
              <a:rPr lang="en-US" sz="1000" dirty="0" smtClean="0"/>
              <a:t>U.S. Geological Survey, “Summary of Estimated Water Use in the United States in 2005.” </a:t>
            </a:r>
          </a:p>
        </p:txBody>
      </p:sp>
      <p:graphicFrame>
        <p:nvGraphicFramePr>
          <p:cNvPr id="7" name="Diagram 6"/>
          <p:cNvGraphicFramePr/>
          <p:nvPr/>
        </p:nvGraphicFramePr>
        <p:xfrm>
          <a:off x="1600200" y="1752600"/>
          <a:ext cx="59436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9" name="Picture 5" descr="C:\Documents and Settings\Morgan Barr\Local Settings\Temporary Internet Files\Content.IE5\MUUTRIHF\MC900310786[1].wmf"/>
          <p:cNvPicPr>
            <a:picLocks noChangeAspect="1" noChangeArrowheads="1"/>
          </p:cNvPicPr>
          <p:nvPr/>
        </p:nvPicPr>
        <p:blipFill>
          <a:blip r:embed="rId8" cstate="print"/>
          <a:srcRect/>
          <a:stretch>
            <a:fillRect/>
          </a:stretch>
        </p:blipFill>
        <p:spPr bwMode="auto">
          <a:xfrm>
            <a:off x="2514600" y="2209800"/>
            <a:ext cx="890318" cy="815035"/>
          </a:xfrm>
          <a:prstGeom prst="rect">
            <a:avLst/>
          </a:prstGeom>
          <a:noFill/>
        </p:spPr>
      </p:pic>
      <p:sp>
        <p:nvSpPr>
          <p:cNvPr id="12" name="Rounded Rectangle 11"/>
          <p:cNvSpPr/>
          <p:nvPr/>
        </p:nvSpPr>
        <p:spPr>
          <a:xfrm>
            <a:off x="381000" y="3124200"/>
            <a:ext cx="2560320" cy="10972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spcAft>
                <a:spcPts val="1200"/>
              </a:spcAft>
            </a:pPr>
            <a:r>
              <a:rPr lang="en-US" sz="1400" dirty="0" smtClean="0"/>
              <a:t>Around 4% of the electricity produced in the U.S. is used for water supply and treatment.</a:t>
            </a:r>
            <a:r>
              <a:rPr lang="en-US" sz="1400" baseline="30000" dirty="0" smtClean="0"/>
              <a:t>2</a:t>
            </a:r>
            <a:r>
              <a:rPr lang="en-US" sz="1400" dirty="0" smtClean="0"/>
              <a:t> </a:t>
            </a:r>
          </a:p>
        </p:txBody>
      </p:sp>
      <p:sp>
        <p:nvSpPr>
          <p:cNvPr id="13" name="Rounded Rectangle 12"/>
          <p:cNvSpPr/>
          <p:nvPr/>
        </p:nvSpPr>
        <p:spPr>
          <a:xfrm>
            <a:off x="6172200" y="3124200"/>
            <a:ext cx="2560320" cy="10972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spcAft>
                <a:spcPts val="1200"/>
              </a:spcAft>
            </a:pPr>
            <a:r>
              <a:rPr lang="en-US" sz="1400" dirty="0" smtClean="0"/>
              <a:t>Thermoelectric power accounted for 49% of all water withdrawals in the U.S. in 2005.</a:t>
            </a:r>
            <a:r>
              <a:rPr lang="en-US" sz="1400" baseline="30000" dirty="0" smtClean="0"/>
              <a:t>3</a:t>
            </a:r>
            <a:endParaRPr lang="en-US" sz="1400" dirty="0" smtClean="0"/>
          </a:p>
        </p:txBody>
      </p:sp>
      <p:sp>
        <p:nvSpPr>
          <p:cNvPr id="15" name="Curved Left Arrow 14"/>
          <p:cNvSpPr/>
          <p:nvPr/>
        </p:nvSpPr>
        <p:spPr>
          <a:xfrm rot="16200000">
            <a:off x="3943350" y="-438150"/>
            <a:ext cx="1295400" cy="5829300"/>
          </a:xfrm>
          <a:prstGeom prst="curvedLeftArrow">
            <a:avLst>
              <a:gd name="adj1" fmla="val 32970"/>
              <a:gd name="adj2" fmla="val 50000"/>
              <a:gd name="adj3" fmla="val 25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16200000" flipH="1" flipV="1">
            <a:off x="3676650" y="2114550"/>
            <a:ext cx="1676400" cy="5829300"/>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pic>
        <p:nvPicPr>
          <p:cNvPr id="1027" name="Picture 3" descr="C:\Documents and Settings\Morgan Barr\Local Settings\Temporary Internet Files\Content.IE5\1E9XXJZ3\MC900036427[1].wmf"/>
          <p:cNvPicPr>
            <a:picLocks noChangeAspect="1" noChangeArrowheads="1"/>
          </p:cNvPicPr>
          <p:nvPr/>
        </p:nvPicPr>
        <p:blipFill>
          <a:blip r:embed="rId9" cstate="print"/>
          <a:srcRect/>
          <a:stretch>
            <a:fillRect/>
          </a:stretch>
        </p:blipFill>
        <p:spPr bwMode="auto">
          <a:xfrm>
            <a:off x="6019800" y="4419600"/>
            <a:ext cx="954004" cy="609600"/>
          </a:xfrm>
          <a:prstGeom prst="rect">
            <a:avLst/>
          </a:prstGeom>
          <a:noFill/>
        </p:spPr>
      </p:pic>
      <p:sp>
        <p:nvSpPr>
          <p:cNvPr id="17" name="Right Arrow 16">
            <a:hlinkClick r:id="rId10"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8" name="Picture 17"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sp>
        <p:nvSpPr>
          <p:cNvPr id="14" name="Slide Number Placeholder 13"/>
          <p:cNvSpPr>
            <a:spLocks noGrp="1"/>
          </p:cNvSpPr>
          <p:nvPr>
            <p:ph type="sldNum" sz="quarter" idx="12"/>
          </p:nvPr>
        </p:nvSpPr>
        <p:spPr/>
        <p:txBody>
          <a:bodyPr/>
          <a:lstStyle/>
          <a:p>
            <a:fld id="{197B56AA-1A1D-44A6-9AFD-24AEBEFDBFF0}" type="slidenum">
              <a:rPr lang="en-US" smtClean="0"/>
              <a:pPr/>
              <a:t>49</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Design</a:t>
            </a:r>
            <a:endParaRPr lang="en-US" dirty="0"/>
          </a:p>
        </p:txBody>
      </p:sp>
      <p:sp>
        <p:nvSpPr>
          <p:cNvPr id="3" name="Content Placeholder 2"/>
          <p:cNvSpPr>
            <a:spLocks noGrp="1"/>
          </p:cNvSpPr>
          <p:nvPr>
            <p:ph idx="1"/>
          </p:nvPr>
        </p:nvSpPr>
        <p:spPr>
          <a:xfrm>
            <a:off x="457200" y="990600"/>
            <a:ext cx="5562600" cy="5105399"/>
          </a:xfrm>
        </p:spPr>
        <p:txBody>
          <a:bodyPr>
            <a:normAutofit/>
          </a:bodyPr>
          <a:lstStyle/>
          <a:p>
            <a:pPr>
              <a:spcAft>
                <a:spcPts val="1200"/>
              </a:spcAft>
            </a:pPr>
            <a:r>
              <a:rPr lang="en-US" sz="1800" b="1" dirty="0" smtClean="0">
                <a:solidFill>
                  <a:srgbClr val="008000"/>
                </a:solidFill>
              </a:rPr>
              <a:t>Just as most of the cost of producing a product is decided in the design phase, so is most of a product’s environmental impact.</a:t>
            </a:r>
          </a:p>
          <a:p>
            <a:pPr>
              <a:spcAft>
                <a:spcPts val="1200"/>
              </a:spcAft>
            </a:pPr>
            <a:r>
              <a:rPr lang="en-US" sz="1800" dirty="0" smtClean="0"/>
              <a:t>In </a:t>
            </a:r>
            <a:r>
              <a:rPr lang="en-US" sz="1800" dirty="0" smtClean="0">
                <a:solidFill>
                  <a:schemeClr val="accent5"/>
                </a:solidFill>
              </a:rPr>
              <a:t>Design for Sustainability </a:t>
            </a:r>
            <a:r>
              <a:rPr lang="en-US" sz="1800" dirty="0" smtClean="0"/>
              <a:t>you consider environmental, economic, and social concerns while you are designing the product.</a:t>
            </a:r>
            <a:r>
              <a:rPr lang="en-US" sz="1800" baseline="30000" dirty="0" smtClean="0"/>
              <a:t>1</a:t>
            </a:r>
            <a:endParaRPr lang="en-US" sz="1800" dirty="0" smtClean="0"/>
          </a:p>
          <a:p>
            <a:pPr>
              <a:spcAft>
                <a:spcPts val="1200"/>
              </a:spcAft>
            </a:pPr>
            <a:r>
              <a:rPr lang="en-US" sz="1800" dirty="0" smtClean="0"/>
              <a:t>In addition to lowering the impact of your product, this </a:t>
            </a:r>
            <a:r>
              <a:rPr lang="en-US" sz="1800" dirty="0" smtClean="0">
                <a:solidFill>
                  <a:schemeClr val="accent5"/>
                </a:solidFill>
              </a:rPr>
              <a:t>can result in production cost savings </a:t>
            </a:r>
            <a:r>
              <a:rPr lang="en-US" sz="1800" dirty="0" smtClean="0"/>
              <a:t>since green design principles lead to increased energy and resource efficiency.</a:t>
            </a:r>
          </a:p>
          <a:p>
            <a:pPr>
              <a:spcAft>
                <a:spcPts val="1200"/>
              </a:spcAft>
            </a:pPr>
            <a:r>
              <a:rPr lang="en-US" sz="1800" dirty="0" smtClean="0"/>
              <a:t>While designing a new greener product or redesigning a product using green design principles can be difficult and a large investment, it allows you to have the greatest impact on the footprint of your product.</a:t>
            </a:r>
          </a:p>
          <a:p>
            <a:endParaRPr lang="en-US" sz="1400" dirty="0" smtClean="0"/>
          </a:p>
        </p:txBody>
      </p:sp>
      <p:pic>
        <p:nvPicPr>
          <p:cNvPr id="2050" name="Picture 2" descr="C:\Users\Morgan\AppData\Local\Microsoft\Windows\Temporary Internet Files\Content.IE5\3KG28FHR\MC900237248[1].wmf"/>
          <p:cNvPicPr>
            <a:picLocks noChangeAspect="1" noChangeArrowheads="1"/>
          </p:cNvPicPr>
          <p:nvPr/>
        </p:nvPicPr>
        <p:blipFill>
          <a:blip r:embed="rId3" cstate="print"/>
          <a:srcRect/>
          <a:stretch>
            <a:fillRect/>
          </a:stretch>
        </p:blipFill>
        <p:spPr bwMode="auto">
          <a:xfrm>
            <a:off x="7338378" y="152400"/>
            <a:ext cx="1667988" cy="1447800"/>
          </a:xfrm>
          <a:prstGeom prst="rect">
            <a:avLst/>
          </a:prstGeom>
          <a:noFill/>
        </p:spPr>
      </p:pic>
      <p:sp>
        <p:nvSpPr>
          <p:cNvPr id="9" name="TextBox 8"/>
          <p:cNvSpPr txBox="1"/>
          <p:nvPr/>
        </p:nvSpPr>
        <p:spPr>
          <a:xfrm>
            <a:off x="228600" y="6400800"/>
            <a:ext cx="7315200" cy="400110"/>
          </a:xfrm>
          <a:prstGeom prst="rect">
            <a:avLst/>
          </a:prstGeom>
          <a:noFill/>
        </p:spPr>
        <p:txBody>
          <a:bodyPr wrap="square" rtlCol="0">
            <a:spAutoFit/>
          </a:bodyPr>
          <a:lstStyle/>
          <a:p>
            <a:r>
              <a:rPr lang="en-US" sz="1000" baseline="30000" dirty="0" smtClean="0"/>
              <a:t>1 </a:t>
            </a:r>
            <a:r>
              <a:rPr lang="en-US" sz="1000" dirty="0" smtClean="0"/>
              <a:t>United Nations Environment </a:t>
            </a:r>
            <a:r>
              <a:rPr lang="en-US" sz="1000" dirty="0" err="1" smtClean="0"/>
              <a:t>Programme</a:t>
            </a:r>
            <a:r>
              <a:rPr lang="en-US" sz="1000" dirty="0" smtClean="0"/>
              <a:t> and Delft University of Technology “Design for Sustainability A Step-by-Step Approach.”</a:t>
            </a:r>
          </a:p>
        </p:txBody>
      </p:sp>
      <p:graphicFrame>
        <p:nvGraphicFramePr>
          <p:cNvPr id="12" name="Diagram 11"/>
          <p:cNvGraphicFramePr/>
          <p:nvPr/>
        </p:nvGraphicFramePr>
        <p:xfrm>
          <a:off x="6477000" y="1981200"/>
          <a:ext cx="2438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5</a:t>
            </a:fld>
            <a:endParaRPr lang="en-US"/>
          </a:p>
        </p:txBody>
      </p:sp>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Water Quality</a:t>
            </a:r>
            <a:endParaRPr lang="en-US" sz="4000" dirty="0"/>
          </a:p>
        </p:txBody>
      </p:sp>
      <p:sp>
        <p:nvSpPr>
          <p:cNvPr id="3" name="Content Placeholder 2"/>
          <p:cNvSpPr>
            <a:spLocks noGrp="1"/>
          </p:cNvSpPr>
          <p:nvPr>
            <p:ph idx="1"/>
          </p:nvPr>
        </p:nvSpPr>
        <p:spPr>
          <a:xfrm>
            <a:off x="457200" y="1066800"/>
            <a:ext cx="4191000" cy="5135563"/>
          </a:xfrm>
        </p:spPr>
        <p:txBody>
          <a:bodyPr>
            <a:normAutofit/>
          </a:bodyPr>
          <a:lstStyle/>
          <a:p>
            <a:pPr>
              <a:spcAft>
                <a:spcPts val="1200"/>
              </a:spcAft>
            </a:pPr>
            <a:r>
              <a:rPr lang="en-US" sz="2400" b="1" dirty="0" smtClean="0">
                <a:solidFill>
                  <a:schemeClr val="accent5"/>
                </a:solidFill>
              </a:rPr>
              <a:t>Water quality </a:t>
            </a:r>
            <a:r>
              <a:rPr lang="en-US" sz="2400" dirty="0" smtClean="0"/>
              <a:t>is “a measure of the suitability of water for a particular use based on selected physical, chemical and biological characteristics.”</a:t>
            </a:r>
            <a:r>
              <a:rPr lang="en-US" sz="2400" baseline="30000" dirty="0" smtClean="0"/>
              <a:t>1</a:t>
            </a:r>
            <a:r>
              <a:rPr lang="en-US" sz="2400" dirty="0" smtClean="0"/>
              <a:t> </a:t>
            </a:r>
          </a:p>
          <a:p>
            <a:pPr>
              <a:spcAft>
                <a:spcPts val="1200"/>
              </a:spcAft>
            </a:pPr>
            <a:r>
              <a:rPr lang="en-US" sz="2400" dirty="0" smtClean="0"/>
              <a:t>Let’s take a closer look at some terms related to water quality. </a:t>
            </a:r>
          </a:p>
        </p:txBody>
      </p:sp>
      <p:sp>
        <p:nvSpPr>
          <p:cNvPr id="4" name="TextBox 3"/>
          <p:cNvSpPr txBox="1"/>
          <p:nvPr/>
        </p:nvSpPr>
        <p:spPr>
          <a:xfrm>
            <a:off x="304800" y="6477000"/>
            <a:ext cx="7391400" cy="246221"/>
          </a:xfrm>
          <a:prstGeom prst="rect">
            <a:avLst/>
          </a:prstGeom>
          <a:noFill/>
        </p:spPr>
        <p:txBody>
          <a:bodyPr wrap="square" rtlCol="0">
            <a:spAutoFit/>
          </a:bodyPr>
          <a:lstStyle/>
          <a:p>
            <a:pPr marL="228600" indent="-228600"/>
            <a:r>
              <a:rPr lang="en-US" sz="1000" baseline="30000" dirty="0" smtClean="0"/>
              <a:t>1 </a:t>
            </a:r>
            <a:r>
              <a:rPr lang="en-US" sz="1000" dirty="0" smtClean="0"/>
              <a:t>U.S. Geological Survey, “A Primer on Water Quality”</a:t>
            </a:r>
            <a:endParaRPr lang="en-US" sz="1000" baseline="30000" dirty="0"/>
          </a:p>
        </p:txBody>
      </p:sp>
      <p:pic>
        <p:nvPicPr>
          <p:cNvPr id="3076" name="Picture 4" descr="C:\Documents and Settings\Emily Conner\Local Settings\Temporary Internet Files\Content.IE5\YCHAW8CN\MC900303030[1].jpg"/>
          <p:cNvPicPr>
            <a:picLocks noChangeAspect="1" noChangeArrowheads="1"/>
          </p:cNvPicPr>
          <p:nvPr/>
        </p:nvPicPr>
        <p:blipFill>
          <a:blip r:embed="rId2" cstate="print"/>
          <a:srcRect/>
          <a:stretch>
            <a:fillRect/>
          </a:stretch>
        </p:blipFill>
        <p:spPr bwMode="auto">
          <a:xfrm>
            <a:off x="7239000" y="352425"/>
            <a:ext cx="1600200" cy="1400175"/>
          </a:xfrm>
          <a:prstGeom prst="rect">
            <a:avLst/>
          </a:prstGeom>
          <a:noFill/>
        </p:spPr>
      </p:pic>
      <p:sp>
        <p:nvSpPr>
          <p:cNvPr id="6" name="Rounded Rectangle 5"/>
          <p:cNvSpPr/>
          <p:nvPr/>
        </p:nvSpPr>
        <p:spPr>
          <a:xfrm>
            <a:off x="5105400" y="2057400"/>
            <a:ext cx="3505200" cy="3733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t"/>
          <a:lstStyle/>
          <a:p>
            <a:pPr algn="ctr">
              <a:spcAft>
                <a:spcPts val="1200"/>
              </a:spcAft>
            </a:pPr>
            <a:r>
              <a:rPr lang="en-US" b="1" dirty="0" smtClean="0"/>
              <a:t>Water Quality Characteristics</a:t>
            </a:r>
            <a:r>
              <a:rPr lang="en-US" b="1" baseline="30000" dirty="0" smtClean="0"/>
              <a:t>1</a:t>
            </a:r>
            <a:endParaRPr lang="en-US" b="1" dirty="0" smtClean="0"/>
          </a:p>
          <a:p>
            <a:pPr marL="228600" indent="-228600">
              <a:spcAft>
                <a:spcPts val="1200"/>
              </a:spcAft>
              <a:buFont typeface="Arial" pitchFamily="34" charset="0"/>
              <a:buChar char="•"/>
            </a:pPr>
            <a:r>
              <a:rPr lang="en-US" dirty="0" smtClean="0"/>
              <a:t>temperature</a:t>
            </a:r>
          </a:p>
          <a:p>
            <a:pPr marL="228600" indent="-228600">
              <a:spcAft>
                <a:spcPts val="1200"/>
              </a:spcAft>
              <a:buFont typeface="Arial" pitchFamily="34" charset="0"/>
              <a:buChar char="•"/>
            </a:pPr>
            <a:r>
              <a:rPr lang="en-US" dirty="0" smtClean="0"/>
              <a:t>dissolved minerals or other substances (sometimes measured by the water’s electrical conductivity)</a:t>
            </a:r>
          </a:p>
          <a:p>
            <a:pPr marL="228600" indent="-228600">
              <a:spcAft>
                <a:spcPts val="1200"/>
              </a:spcAft>
              <a:buFont typeface="Arial" pitchFamily="34" charset="0"/>
              <a:buChar char="•"/>
            </a:pPr>
            <a:r>
              <a:rPr lang="en-US" dirty="0" smtClean="0"/>
              <a:t>bacteria levels</a:t>
            </a:r>
          </a:p>
          <a:p>
            <a:pPr marL="228600" indent="-228600">
              <a:spcAft>
                <a:spcPts val="1200"/>
              </a:spcAft>
              <a:buFont typeface="Arial" pitchFamily="34" charset="0"/>
              <a:buChar char="•"/>
            </a:pPr>
            <a:r>
              <a:rPr lang="en-US" dirty="0" smtClean="0"/>
              <a:t>acidity</a:t>
            </a:r>
          </a:p>
        </p:txBody>
      </p:sp>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50</a:t>
            </a:fld>
            <a:endParaRPr lang="en-US"/>
          </a:p>
        </p:txBody>
      </p:sp>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24771"/>
            <a:ext cx="5257800" cy="861774"/>
          </a:xfrm>
          <a:prstGeom prst="rect">
            <a:avLst/>
          </a:prstGeom>
          <a:noFill/>
        </p:spPr>
        <p:txBody>
          <a:bodyPr wrap="square" rtlCol="0">
            <a:spAutoFit/>
          </a:bodyPr>
          <a:lstStyle/>
          <a:p>
            <a:r>
              <a:rPr lang="en-US" sz="1000" baseline="30000" dirty="0" smtClean="0"/>
              <a:t>1</a:t>
            </a:r>
            <a:r>
              <a:rPr lang="en-US" sz="1000" dirty="0" smtClean="0"/>
              <a:t>“Water Recycling and Reuse: The Environmental Benefits.” EPA. </a:t>
            </a:r>
            <a:r>
              <a:rPr lang="en-US" sz="1000" dirty="0" smtClean="0">
                <a:hlinkClick r:id="rId3"/>
              </a:rPr>
              <a:t> </a:t>
            </a:r>
            <a:endParaRPr lang="en-US" sz="1000" dirty="0" smtClean="0"/>
          </a:p>
          <a:p>
            <a:r>
              <a:rPr lang="en-US" sz="1000" baseline="30000" dirty="0" smtClean="0"/>
              <a:t>2</a:t>
            </a:r>
            <a:r>
              <a:rPr lang="en-US" sz="1000" dirty="0" smtClean="0"/>
              <a:t>“Effluent Limitation Guidelines.” EPA</a:t>
            </a:r>
          </a:p>
          <a:p>
            <a:r>
              <a:rPr lang="en-US" sz="1000" baseline="30000" dirty="0" smtClean="0"/>
              <a:t>3</a:t>
            </a:r>
            <a:r>
              <a:rPr lang="fr-FR" sz="1000" dirty="0" smtClean="0"/>
              <a:t>  National Pollutant Discharge Elimination System (NPDES)</a:t>
            </a:r>
            <a:endParaRPr lang="en-US" sz="1000" dirty="0" smtClean="0"/>
          </a:p>
          <a:p>
            <a:r>
              <a:rPr lang="en-US" sz="1000" baseline="30000" dirty="0" smtClean="0"/>
              <a:t>4</a:t>
            </a:r>
            <a:r>
              <a:rPr lang="en-US" sz="1000" dirty="0" smtClean="0"/>
              <a:t>  “Introduction to the Clean Water Act” EPA.</a:t>
            </a:r>
            <a:r>
              <a:rPr lang="en-US" sz="1000" baseline="30000" dirty="0" smtClean="0"/>
              <a:t> </a:t>
            </a:r>
            <a:endParaRPr lang="en-US" sz="1000" dirty="0" smtClean="0"/>
          </a:p>
          <a:p>
            <a:r>
              <a:rPr lang="en-US" sz="1000" baseline="30000" dirty="0" smtClean="0"/>
              <a:t>5</a:t>
            </a:r>
            <a:r>
              <a:rPr lang="en-US" sz="1000" dirty="0" smtClean="0"/>
              <a:t>“Dissolved Oxygen and Biochemical Oxygen Demand” EPA. </a:t>
            </a:r>
            <a:endParaRPr lang="en-US" sz="1000" dirty="0"/>
          </a:p>
        </p:txBody>
      </p:sp>
      <p:sp>
        <p:nvSpPr>
          <p:cNvPr id="11" name="Round Diagonal Corner Rectangle 10"/>
          <p:cNvSpPr/>
          <p:nvPr/>
        </p:nvSpPr>
        <p:spPr>
          <a:xfrm>
            <a:off x="5410200" y="4160520"/>
            <a:ext cx="3352800" cy="1859280"/>
          </a:xfrm>
          <a:prstGeom prst="round2DiagRect">
            <a:avLst/>
          </a:prstGeom>
        </p:spPr>
        <p:style>
          <a:lnRef idx="1">
            <a:schemeClr val="dk1"/>
          </a:lnRef>
          <a:fillRef idx="2">
            <a:schemeClr val="dk1"/>
          </a:fillRef>
          <a:effectRef idx="1">
            <a:schemeClr val="dk1"/>
          </a:effectRef>
          <a:fontRef idx="minor">
            <a:schemeClr val="dk1"/>
          </a:fontRef>
        </p:style>
        <p:txBody>
          <a:bodyPr lIns="0" tIns="91440" rIns="0" bIns="0" rtlCol="0" anchor="ctr"/>
          <a:lstStyle/>
          <a:p>
            <a:pPr algn="ctr"/>
            <a:r>
              <a:rPr lang="en-US" sz="1400" b="1" dirty="0" smtClean="0"/>
              <a:t>Grey water</a:t>
            </a:r>
            <a:r>
              <a:rPr lang="en-US" sz="1400" dirty="0" smtClean="0"/>
              <a:t>- </a:t>
            </a:r>
            <a:r>
              <a:rPr lang="en-US" sz="1300" dirty="0" smtClean="0"/>
              <a:t>wastewater from residential, commercial, and industrial sources that can be reused onsite for non-potable uses such as irrigation, toilets, or manufacturing purposes. Sources include bathroom sinks, shower drains, and clothes washing equipment. Also known as recycled or reclaimed water.</a:t>
            </a:r>
            <a:r>
              <a:rPr lang="en-US" sz="1300" baseline="30000" dirty="0" smtClean="0"/>
              <a:t> 1</a:t>
            </a:r>
            <a:r>
              <a:rPr lang="en-US" sz="1400" baseline="30000" dirty="0" smtClean="0"/>
              <a:t> </a:t>
            </a:r>
            <a:endParaRPr lang="en-US" sz="1400" dirty="0" smtClean="0"/>
          </a:p>
          <a:p>
            <a:pPr algn="ctr"/>
            <a:endParaRPr lang="en-US" sz="1100" dirty="0"/>
          </a:p>
        </p:txBody>
      </p:sp>
      <p:sp>
        <p:nvSpPr>
          <p:cNvPr id="12" name="Rounded Rectangle 11"/>
          <p:cNvSpPr/>
          <p:nvPr/>
        </p:nvSpPr>
        <p:spPr>
          <a:xfrm>
            <a:off x="152400" y="3200400"/>
            <a:ext cx="28194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00" b="1" dirty="0" smtClean="0"/>
              <a:t>Total Suspended Solids (TSS)-</a:t>
            </a:r>
            <a:r>
              <a:rPr lang="en-US" sz="1300" dirty="0" smtClean="0"/>
              <a:t> accounts for any solids found in water. It is listed as a conventional pollutant in the CWA.</a:t>
            </a:r>
            <a:r>
              <a:rPr lang="en-US" sz="1300" baseline="30000" dirty="0" smtClean="0"/>
              <a:t> 4</a:t>
            </a:r>
            <a:endParaRPr lang="en-US" sz="1300" dirty="0"/>
          </a:p>
        </p:txBody>
      </p:sp>
      <p:sp>
        <p:nvSpPr>
          <p:cNvPr id="14" name="Rectangle 13"/>
          <p:cNvSpPr/>
          <p:nvPr/>
        </p:nvSpPr>
        <p:spPr>
          <a:xfrm>
            <a:off x="1143000" y="4495800"/>
            <a:ext cx="3429000" cy="1371600"/>
          </a:xfrm>
          <a:prstGeom prst="rect">
            <a:avLst/>
          </a:prstGeom>
        </p:spPr>
        <p:style>
          <a:lnRef idx="1">
            <a:schemeClr val="accent6"/>
          </a:lnRef>
          <a:fillRef idx="2">
            <a:schemeClr val="accent6"/>
          </a:fillRef>
          <a:effectRef idx="1">
            <a:schemeClr val="accent6"/>
          </a:effectRef>
          <a:fontRef idx="minor">
            <a:schemeClr val="dk1"/>
          </a:fontRef>
        </p:style>
        <p:txBody>
          <a:bodyPr lIns="0" rIns="91440" rtlCol="0" anchor="ctr"/>
          <a:lstStyle/>
          <a:p>
            <a:pPr lvl="1"/>
            <a:r>
              <a:rPr lang="en-US" sz="1300" b="1" dirty="0" smtClean="0"/>
              <a:t>Effluent guidelines</a:t>
            </a:r>
            <a:r>
              <a:rPr lang="en-US" sz="1300" dirty="0" smtClean="0"/>
              <a:t>- National standards by the EPA based on the performance of treatment and control technologies for wastewater discharges to surface waters and municipal sewage treatment plants. </a:t>
            </a:r>
            <a:r>
              <a:rPr lang="en-US" sz="1300" baseline="30000" dirty="0" smtClean="0"/>
              <a:t>2</a:t>
            </a:r>
            <a:endParaRPr lang="en-US" sz="1300" dirty="0"/>
          </a:p>
        </p:txBody>
      </p:sp>
      <p:sp>
        <p:nvSpPr>
          <p:cNvPr id="18" name="Oval 17"/>
          <p:cNvSpPr>
            <a:spLocks noChangeAspect="1"/>
          </p:cNvSpPr>
          <p:nvPr/>
        </p:nvSpPr>
        <p:spPr>
          <a:xfrm>
            <a:off x="2971800" y="1676400"/>
            <a:ext cx="3092959" cy="271805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Water Quality Terms to Know</a:t>
            </a:r>
          </a:p>
          <a:p>
            <a:pPr algn="ctr"/>
            <a:endParaRPr lang="en-US" b="1" dirty="0" smtClean="0"/>
          </a:p>
          <a:p>
            <a:pPr algn="ctr"/>
            <a:endParaRPr lang="en-US" b="1" dirty="0" smtClean="0"/>
          </a:p>
          <a:p>
            <a:pPr algn="ctr"/>
            <a:endParaRPr lang="en-US" b="1" dirty="0" smtClean="0"/>
          </a:p>
          <a:p>
            <a:pPr algn="ctr"/>
            <a:endParaRPr lang="en-US" b="1" dirty="0"/>
          </a:p>
        </p:txBody>
      </p:sp>
      <p:pic>
        <p:nvPicPr>
          <p:cNvPr id="10245" name="Picture 5" descr="C:\Documents and Settings\Emily Conner\Local Settings\Temporary Internet Files\Content.IE5\BKHAF4L0\MC900199272[1].wmf"/>
          <p:cNvPicPr>
            <a:picLocks noChangeAspect="1" noChangeArrowheads="1"/>
          </p:cNvPicPr>
          <p:nvPr/>
        </p:nvPicPr>
        <p:blipFill>
          <a:blip r:embed="rId4" cstate="print"/>
          <a:srcRect/>
          <a:stretch>
            <a:fillRect/>
          </a:stretch>
        </p:blipFill>
        <p:spPr bwMode="auto">
          <a:xfrm>
            <a:off x="3832237" y="2895600"/>
            <a:ext cx="1425563" cy="1143000"/>
          </a:xfrm>
          <a:prstGeom prst="rect">
            <a:avLst/>
          </a:prstGeom>
          <a:noFill/>
        </p:spPr>
      </p:pic>
      <p:sp>
        <p:nvSpPr>
          <p:cNvPr id="19" name="Snip Diagonal Corner Rectangle 18"/>
          <p:cNvSpPr/>
          <p:nvPr/>
        </p:nvSpPr>
        <p:spPr>
          <a:xfrm>
            <a:off x="6172200" y="2362200"/>
            <a:ext cx="2743200" cy="152400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300" b="1" dirty="0" smtClean="0"/>
              <a:t>Potable water</a:t>
            </a:r>
            <a:r>
              <a:rPr lang="en-US" sz="1300" dirty="0" smtClean="0"/>
              <a:t>- water that is safe for drinking. There are many scientific definitions of what this means, some including a limitation on the amount of a variety of pollutants. </a:t>
            </a:r>
            <a:r>
              <a:rPr lang="en-US" sz="1300" baseline="30000" dirty="0" smtClean="0"/>
              <a:t>2</a:t>
            </a:r>
            <a:endParaRPr lang="en-US" sz="1300" dirty="0" smtClean="0"/>
          </a:p>
        </p:txBody>
      </p:sp>
      <p:sp>
        <p:nvSpPr>
          <p:cNvPr id="20" name="Rounded Rectangle 19"/>
          <p:cNvSpPr/>
          <p:nvPr/>
        </p:nvSpPr>
        <p:spPr>
          <a:xfrm>
            <a:off x="5638800" y="381000"/>
            <a:ext cx="3048000" cy="1600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300" b="1" dirty="0" smtClean="0"/>
              <a:t>Clean Water Act (CWA)</a:t>
            </a:r>
            <a:r>
              <a:rPr lang="en-US" sz="1300" dirty="0" smtClean="0"/>
              <a:t>- uses regulatory and nonregulatory tools to reduce direct pollutant leakage into waterways, finance municipal wastewater treatment facilities and manage polluted runoff. </a:t>
            </a:r>
            <a:r>
              <a:rPr lang="en-US" sz="1300" baseline="30000" dirty="0" smtClean="0"/>
              <a:t>4</a:t>
            </a:r>
            <a:endParaRPr lang="en-US" sz="1300" dirty="0"/>
          </a:p>
        </p:txBody>
      </p:sp>
      <p:sp>
        <p:nvSpPr>
          <p:cNvPr id="21" name="Round Diagonal Corner Rectangle 20"/>
          <p:cNvSpPr/>
          <p:nvPr/>
        </p:nvSpPr>
        <p:spPr>
          <a:xfrm>
            <a:off x="1447800" y="152400"/>
            <a:ext cx="3733800" cy="129540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00" b="1" dirty="0" smtClean="0"/>
              <a:t>National Pollutant Discharge Elimination System (NPDES)</a:t>
            </a:r>
            <a:r>
              <a:rPr lang="en-US" sz="1300" dirty="0" smtClean="0"/>
              <a:t>- A permit program that controls water pollution by regulating point sources (sources that can be traced, like a factory or mine) that discharge pollutants into United States waters.</a:t>
            </a:r>
            <a:r>
              <a:rPr lang="en-US" sz="1300" baseline="30000" dirty="0" smtClean="0"/>
              <a:t> 3</a:t>
            </a:r>
            <a:endParaRPr lang="en-US" sz="1300" dirty="0"/>
          </a:p>
        </p:txBody>
      </p:sp>
      <p:sp>
        <p:nvSpPr>
          <p:cNvPr id="22" name="Snip Diagonal Corner Rectangle 21"/>
          <p:cNvSpPr/>
          <p:nvPr/>
        </p:nvSpPr>
        <p:spPr>
          <a:xfrm>
            <a:off x="228600" y="1600200"/>
            <a:ext cx="2590800" cy="14478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00" b="1" dirty="0" smtClean="0"/>
              <a:t>Biochemical Oxygen Demand (BOD)</a:t>
            </a:r>
            <a:r>
              <a:rPr lang="en-US" sz="1300" dirty="0" smtClean="0"/>
              <a:t>-the amount of oxygen consumed by microorganisms breaking down organic waste in wastewater treatment plants.</a:t>
            </a:r>
            <a:r>
              <a:rPr lang="en-US" sz="1300" baseline="30000" dirty="0" smtClean="0"/>
              <a:t> 5</a:t>
            </a:r>
            <a:endParaRPr lang="en-US" sz="1300" dirty="0"/>
          </a:p>
        </p:txBody>
      </p:sp>
      <p:sp>
        <p:nvSpPr>
          <p:cNvPr id="13" name="Right Arrow 12">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5" name="Picture 14"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16" name="Slide Number Placeholder 15"/>
          <p:cNvSpPr>
            <a:spLocks noGrp="1"/>
          </p:cNvSpPr>
          <p:nvPr>
            <p:ph type="sldNum" sz="quarter" idx="12"/>
          </p:nvPr>
        </p:nvSpPr>
        <p:spPr/>
        <p:txBody>
          <a:bodyPr/>
          <a:lstStyle/>
          <a:p>
            <a:fld id="{197B56AA-1A1D-44A6-9AFD-24AEBEFDBFF0}" type="slidenum">
              <a:rPr lang="en-US" smtClean="0"/>
              <a:pPr/>
              <a:t>51</a:t>
            </a:fld>
            <a:endParaRPr lang="en-US"/>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r>
              <a:rPr lang="en-US" baseline="30000" dirty="0" smtClean="0"/>
              <a:t>1</a:t>
            </a:r>
            <a:endParaRPr lang="en-US" dirty="0"/>
          </a:p>
        </p:txBody>
      </p:sp>
      <p:sp>
        <p:nvSpPr>
          <p:cNvPr id="3" name="Content Placeholder 2"/>
          <p:cNvSpPr>
            <a:spLocks noGrp="1"/>
          </p:cNvSpPr>
          <p:nvPr>
            <p:ph idx="1"/>
          </p:nvPr>
        </p:nvSpPr>
        <p:spPr>
          <a:xfrm>
            <a:off x="457200" y="990601"/>
            <a:ext cx="7086600" cy="4953000"/>
          </a:xfrm>
        </p:spPr>
        <p:txBody>
          <a:bodyPr>
            <a:normAutofit fontScale="85000" lnSpcReduction="10000"/>
          </a:bodyPr>
          <a:lstStyle/>
          <a:p>
            <a:pPr>
              <a:spcAft>
                <a:spcPts val="600"/>
              </a:spcAft>
            </a:pPr>
            <a:r>
              <a:rPr lang="en-US" dirty="0" smtClean="0"/>
              <a:t>You also want to make sure any water project ideas will meet:	</a:t>
            </a:r>
          </a:p>
          <a:p>
            <a:pPr lvl="1">
              <a:spcAft>
                <a:spcPts val="600"/>
              </a:spcAft>
            </a:pPr>
            <a:r>
              <a:rPr lang="en-US" dirty="0" smtClean="0"/>
              <a:t>EPA, USDA, and FDA </a:t>
            </a:r>
            <a:r>
              <a:rPr lang="en-US" dirty="0" smtClean="0">
                <a:solidFill>
                  <a:schemeClr val="accent5"/>
                </a:solidFill>
              </a:rPr>
              <a:t>regulations</a:t>
            </a:r>
            <a:r>
              <a:rPr lang="en-US" dirty="0" smtClean="0"/>
              <a:t>, and state and local health regulations</a:t>
            </a:r>
          </a:p>
          <a:p>
            <a:pPr lvl="1">
              <a:spcAft>
                <a:spcPts val="600"/>
              </a:spcAft>
            </a:pPr>
            <a:r>
              <a:rPr lang="en-US" dirty="0" smtClean="0"/>
              <a:t>The requirements of building, safety, and fire </a:t>
            </a:r>
            <a:r>
              <a:rPr lang="en-US" dirty="0" smtClean="0">
                <a:solidFill>
                  <a:schemeClr val="accent5"/>
                </a:solidFill>
              </a:rPr>
              <a:t>codes</a:t>
            </a:r>
          </a:p>
          <a:p>
            <a:pPr lvl="1">
              <a:spcAft>
                <a:spcPts val="600"/>
              </a:spcAft>
            </a:pPr>
            <a:r>
              <a:rPr lang="en-US" dirty="0" smtClean="0"/>
              <a:t>The </a:t>
            </a:r>
            <a:r>
              <a:rPr lang="en-US" dirty="0" smtClean="0">
                <a:solidFill>
                  <a:schemeClr val="accent5"/>
                </a:solidFill>
              </a:rPr>
              <a:t>quality expectations </a:t>
            </a:r>
            <a:r>
              <a:rPr lang="en-US" dirty="0" smtClean="0"/>
              <a:t>of your customers</a:t>
            </a:r>
          </a:p>
          <a:p>
            <a:pPr>
              <a:spcAft>
                <a:spcPts val="600"/>
              </a:spcAft>
            </a:pPr>
            <a:r>
              <a:rPr lang="en-US" dirty="0" smtClean="0"/>
              <a:t>It is important to </a:t>
            </a:r>
            <a:r>
              <a:rPr lang="en-US" dirty="0" smtClean="0">
                <a:solidFill>
                  <a:schemeClr val="accent5"/>
                </a:solidFill>
              </a:rPr>
              <a:t>involve the utilities </a:t>
            </a:r>
            <a:r>
              <a:rPr lang="en-US" dirty="0" smtClean="0"/>
              <a:t>that supply your water and treat your wastewater.  They may have ideas on how you can save water or programs to support your efforts.</a:t>
            </a:r>
            <a:endParaRPr lang="en-US" dirty="0"/>
          </a:p>
        </p:txBody>
      </p:sp>
      <p:sp>
        <p:nvSpPr>
          <p:cNvPr id="4" name="TextBox 3"/>
          <p:cNvSpPr txBox="1"/>
          <p:nvPr/>
        </p:nvSpPr>
        <p:spPr>
          <a:xfrm>
            <a:off x="152400" y="6381690"/>
            <a:ext cx="8001000" cy="400110"/>
          </a:xfrm>
          <a:prstGeom prst="rect">
            <a:avLst/>
          </a:prstGeom>
          <a:noFill/>
        </p:spPr>
        <p:txBody>
          <a:bodyPr wrap="square" rtlCol="0">
            <a:spAutoFit/>
          </a:bodyPr>
          <a:lstStyle/>
          <a:p>
            <a:r>
              <a:rPr lang="en-US" sz="1000" baseline="30000" dirty="0" smtClean="0"/>
              <a:t>1  </a:t>
            </a:r>
            <a:r>
              <a:rPr lang="en-US" sz="1000" dirty="0" smtClean="0"/>
              <a:t>“Water Efficiency Manual for Commercial, Industrial and Institutional Facilities” N.C. Department of Environment and Natural Resources et. Al.</a:t>
            </a:r>
            <a:endParaRPr lang="en-US" sz="1000" dirty="0"/>
          </a:p>
        </p:txBody>
      </p:sp>
      <p:pic>
        <p:nvPicPr>
          <p:cNvPr id="2052" name="Picture 4" descr="C:\Documents and Settings\Morgan Barr\Local Settings\Temporary Internet Files\Content.IE5\TSITAL1N\MC900280780[1].wmf"/>
          <p:cNvPicPr>
            <a:picLocks noChangeAspect="1" noChangeArrowheads="1"/>
          </p:cNvPicPr>
          <p:nvPr/>
        </p:nvPicPr>
        <p:blipFill>
          <a:blip r:embed="rId2" cstate="print"/>
          <a:srcRect/>
          <a:stretch>
            <a:fillRect/>
          </a:stretch>
        </p:blipFill>
        <p:spPr bwMode="auto">
          <a:xfrm>
            <a:off x="7598507" y="152401"/>
            <a:ext cx="1282188" cy="1600200"/>
          </a:xfrm>
          <a:prstGeom prst="rect">
            <a:avLst/>
          </a:prstGeom>
          <a:noFill/>
        </p:spPr>
      </p:pic>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52</a:t>
            </a:fld>
            <a:endParaRPr lang="en-US"/>
          </a:p>
        </p:txBody>
      </p:sp>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a Water Audit</a:t>
            </a:r>
            <a:endParaRPr lang="en-US" dirty="0"/>
          </a:p>
        </p:txBody>
      </p:sp>
      <p:sp>
        <p:nvSpPr>
          <p:cNvPr id="3" name="Content Placeholder 2"/>
          <p:cNvSpPr>
            <a:spLocks noGrp="1"/>
          </p:cNvSpPr>
          <p:nvPr>
            <p:ph idx="1"/>
          </p:nvPr>
        </p:nvSpPr>
        <p:spPr>
          <a:xfrm>
            <a:off x="457200" y="990600"/>
            <a:ext cx="6629400" cy="685800"/>
          </a:xfrm>
        </p:spPr>
        <p:txBody>
          <a:bodyPr>
            <a:normAutofit fontScale="70000" lnSpcReduction="20000"/>
          </a:bodyPr>
          <a:lstStyle/>
          <a:p>
            <a:pPr>
              <a:spcAft>
                <a:spcPts val="600"/>
              </a:spcAft>
            </a:pPr>
            <a:r>
              <a:rPr lang="en-US" dirty="0" smtClean="0"/>
              <a:t>The first step is to understand how your facility uses water.</a:t>
            </a:r>
            <a:r>
              <a:rPr lang="en-US" baseline="30000" dirty="0" smtClean="0"/>
              <a:t>1</a:t>
            </a:r>
            <a:endParaRPr lang="en-US" dirty="0" smtClean="0"/>
          </a:p>
        </p:txBody>
      </p:sp>
      <p:sp>
        <p:nvSpPr>
          <p:cNvPr id="4" name="TextBox 3"/>
          <p:cNvSpPr txBox="1"/>
          <p:nvPr/>
        </p:nvSpPr>
        <p:spPr>
          <a:xfrm>
            <a:off x="152400" y="6381690"/>
            <a:ext cx="8001000" cy="400110"/>
          </a:xfrm>
          <a:prstGeom prst="rect">
            <a:avLst/>
          </a:prstGeom>
          <a:noFill/>
        </p:spPr>
        <p:txBody>
          <a:bodyPr wrap="square" rtlCol="0">
            <a:spAutoFit/>
          </a:bodyPr>
          <a:lstStyle/>
          <a:p>
            <a:r>
              <a:rPr lang="en-US" sz="1000" baseline="30000" dirty="0" smtClean="0"/>
              <a:t>1  </a:t>
            </a:r>
            <a:r>
              <a:rPr lang="en-US" sz="1000" dirty="0" smtClean="0"/>
              <a:t>“Water Efficiency Manual for Commercial, Industrial and Institutional Facilities” N.C. Department of Environment and Natural Resources et. Al.</a:t>
            </a:r>
            <a:endParaRPr lang="en-US" sz="1000" dirty="0"/>
          </a:p>
        </p:txBody>
      </p:sp>
      <p:pic>
        <p:nvPicPr>
          <p:cNvPr id="14338" name="Picture 2" descr="C:\Documents and Settings\Morgan Barr\Local Settings\Temporary Internet Files\Content.IE5\YG4S47H3\MC900056774[1].wmf"/>
          <p:cNvPicPr>
            <a:picLocks noChangeAspect="1" noChangeArrowheads="1"/>
          </p:cNvPicPr>
          <p:nvPr/>
        </p:nvPicPr>
        <p:blipFill>
          <a:blip r:embed="rId2" cstate="print"/>
          <a:srcRect/>
          <a:stretch>
            <a:fillRect/>
          </a:stretch>
        </p:blipFill>
        <p:spPr bwMode="auto">
          <a:xfrm>
            <a:off x="7453702" y="152400"/>
            <a:ext cx="1499493" cy="1524000"/>
          </a:xfrm>
          <a:prstGeom prst="rect">
            <a:avLst/>
          </a:prstGeom>
          <a:noFill/>
        </p:spPr>
      </p:pic>
      <p:graphicFrame>
        <p:nvGraphicFramePr>
          <p:cNvPr id="6" name="Diagram 5"/>
          <p:cNvGraphicFramePr/>
          <p:nvPr/>
        </p:nvGraphicFramePr>
        <p:xfrm>
          <a:off x="838200" y="1676400"/>
          <a:ext cx="7086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53</a:t>
            </a:fld>
            <a:endParaRPr lang="en-US"/>
          </a:p>
        </p:txBody>
      </p:sp>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Your True Cost of Water Use</a:t>
            </a:r>
            <a:endParaRPr lang="en-US" sz="3200" dirty="0"/>
          </a:p>
        </p:txBody>
      </p:sp>
      <p:sp>
        <p:nvSpPr>
          <p:cNvPr id="3" name="Content Placeholder 2"/>
          <p:cNvSpPr>
            <a:spLocks noGrp="1"/>
          </p:cNvSpPr>
          <p:nvPr>
            <p:ph idx="1"/>
          </p:nvPr>
        </p:nvSpPr>
        <p:spPr>
          <a:xfrm>
            <a:off x="381000" y="838200"/>
            <a:ext cx="6477000" cy="1143000"/>
          </a:xfrm>
        </p:spPr>
        <p:txBody>
          <a:bodyPr>
            <a:normAutofit/>
          </a:bodyPr>
          <a:lstStyle/>
          <a:p>
            <a:pPr marL="1588" indent="-1588">
              <a:buNone/>
            </a:pPr>
            <a:r>
              <a:rPr lang="en-US" sz="1400" dirty="0" smtClean="0"/>
              <a:t>You may look at your company’s water bill and think that water use isn’t an important issue for you, but </a:t>
            </a:r>
            <a:r>
              <a:rPr lang="en-US" sz="1400" b="1" dirty="0" smtClean="0"/>
              <a:t>the price of water does not include a all of water’s related costs</a:t>
            </a:r>
            <a:r>
              <a:rPr lang="en-US" sz="1400" dirty="0" smtClean="0"/>
              <a:t>.  You need to make sure you know the </a:t>
            </a:r>
            <a:r>
              <a:rPr lang="en-US" sz="1400" b="1" dirty="0" smtClean="0">
                <a:solidFill>
                  <a:schemeClr val="accent5"/>
                </a:solidFill>
              </a:rPr>
              <a:t>total cost of your water use</a:t>
            </a:r>
            <a:r>
              <a:rPr lang="en-US" sz="1400" dirty="0" smtClean="0"/>
              <a:t>.</a:t>
            </a:r>
          </a:p>
          <a:p>
            <a:pPr>
              <a:buNone/>
            </a:pPr>
            <a:endParaRPr lang="en-US" sz="1800" dirty="0" smtClean="0"/>
          </a:p>
          <a:p>
            <a:pPr lvl="1"/>
            <a:endParaRPr lang="en-US" sz="1800" dirty="0"/>
          </a:p>
        </p:txBody>
      </p:sp>
      <p:sp>
        <p:nvSpPr>
          <p:cNvPr id="4" name="TextBox 3"/>
          <p:cNvSpPr txBox="1"/>
          <p:nvPr/>
        </p:nvSpPr>
        <p:spPr>
          <a:xfrm>
            <a:off x="152400" y="6324600"/>
            <a:ext cx="8001000" cy="553998"/>
          </a:xfrm>
          <a:prstGeom prst="rect">
            <a:avLst/>
          </a:prstGeom>
          <a:noFill/>
        </p:spPr>
        <p:txBody>
          <a:bodyPr wrap="square" rtlCol="0">
            <a:spAutoFit/>
          </a:bodyPr>
          <a:lstStyle/>
          <a:p>
            <a:r>
              <a:rPr lang="en-US" sz="1000" baseline="30000" dirty="0" smtClean="0"/>
              <a:t>1  </a:t>
            </a:r>
            <a:r>
              <a:rPr lang="en-US" sz="1000" dirty="0" smtClean="0"/>
              <a:t>“Water Efficiency Manual for Commercial, Industrial and Institutional Facilities” N.C. Department of Environment and Natural Resources et. al.</a:t>
            </a:r>
          </a:p>
          <a:p>
            <a:r>
              <a:rPr lang="en-US" sz="1000" baseline="30000" dirty="0" smtClean="0"/>
              <a:t>2 </a:t>
            </a:r>
            <a:r>
              <a:rPr lang="en-US" sz="1000" dirty="0" smtClean="0"/>
              <a:t> “Manufacturing Introduction” Alliance for Water Efficiency </a:t>
            </a:r>
            <a:endParaRPr lang="en-US" sz="1000" dirty="0"/>
          </a:p>
        </p:txBody>
      </p:sp>
      <p:pic>
        <p:nvPicPr>
          <p:cNvPr id="2050" name="Picture 2" descr="C:\Documents and Settings\Morgan Barr\Local Settings\Temporary Internet Files\Content.IE5\XIW8JOWJ\MC900238701[1].wmf"/>
          <p:cNvPicPr>
            <a:picLocks noChangeAspect="1" noChangeArrowheads="1"/>
          </p:cNvPicPr>
          <p:nvPr/>
        </p:nvPicPr>
        <p:blipFill>
          <a:blip r:embed="rId2" cstate="print"/>
          <a:srcRect/>
          <a:stretch>
            <a:fillRect/>
          </a:stretch>
        </p:blipFill>
        <p:spPr bwMode="auto">
          <a:xfrm>
            <a:off x="7242242" y="304800"/>
            <a:ext cx="1596958" cy="990600"/>
          </a:xfrm>
          <a:prstGeom prst="rect">
            <a:avLst/>
          </a:prstGeom>
          <a:noFill/>
        </p:spPr>
      </p:pic>
      <p:sp>
        <p:nvSpPr>
          <p:cNvPr id="8" name="Rounded Rectangle 7"/>
          <p:cNvSpPr/>
          <p:nvPr/>
        </p:nvSpPr>
        <p:spPr>
          <a:xfrm>
            <a:off x="381000" y="1828800"/>
            <a:ext cx="8382000" cy="3581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buNone/>
            </a:pPr>
            <a:r>
              <a:rPr lang="en-US" dirty="0" smtClean="0"/>
              <a:t>Think  about these typical costs related to water use:</a:t>
            </a:r>
            <a:r>
              <a:rPr lang="en-US" baseline="30000" dirty="0" smtClean="0"/>
              <a:t>1</a:t>
            </a:r>
          </a:p>
          <a:p>
            <a:pPr>
              <a:buNone/>
            </a:pPr>
            <a:endParaRPr lang="en-US" dirty="0" smtClean="0"/>
          </a:p>
          <a:p>
            <a:pPr marL="914400" lvl="1" indent="-457200">
              <a:buFont typeface="Wingdings" pitchFamily="2" charset="2"/>
              <a:buChar char="ü"/>
            </a:pPr>
            <a:r>
              <a:rPr lang="en-US" sz="1600" dirty="0" smtClean="0"/>
              <a:t>Purchased water (fixed cost + water rate cost)</a:t>
            </a:r>
          </a:p>
          <a:p>
            <a:pPr marL="914400" lvl="1" indent="-457200">
              <a:buFont typeface="Wingdings" pitchFamily="2" charset="2"/>
              <a:buChar char="ü"/>
            </a:pPr>
            <a:r>
              <a:rPr lang="en-US" sz="1600" dirty="0" smtClean="0"/>
              <a:t>Wastewater sewerage rates + any surcharges</a:t>
            </a:r>
          </a:p>
          <a:p>
            <a:pPr marL="914400" lvl="1" indent="-457200">
              <a:buFont typeface="Wingdings" pitchFamily="2" charset="2"/>
              <a:buChar char="ü"/>
            </a:pPr>
            <a:r>
              <a:rPr lang="en-US" sz="1600" dirty="0" smtClean="0"/>
              <a:t>Cost of treatment of incoming water before use</a:t>
            </a:r>
          </a:p>
          <a:p>
            <a:pPr marL="914400" lvl="1" indent="-457200">
              <a:buFont typeface="Wingdings" pitchFamily="2" charset="2"/>
              <a:buChar char="ü"/>
            </a:pPr>
            <a:r>
              <a:rPr lang="en-US" sz="1600" dirty="0" smtClean="0"/>
              <a:t>Energy for heating water</a:t>
            </a:r>
          </a:p>
          <a:p>
            <a:pPr marL="914400" lvl="1" indent="-457200">
              <a:buFont typeface="Wingdings" pitchFamily="2" charset="2"/>
              <a:buChar char="ü"/>
            </a:pPr>
            <a:r>
              <a:rPr lang="en-US" sz="1600" dirty="0" smtClean="0"/>
              <a:t>Cost of treatment before discharge (labor, chemicals, energy, disposal of residuals)</a:t>
            </a:r>
          </a:p>
          <a:p>
            <a:pPr marL="914400" lvl="1" indent="-457200">
              <a:buFont typeface="Wingdings" pitchFamily="2" charset="2"/>
              <a:buChar char="ü"/>
            </a:pPr>
            <a:r>
              <a:rPr lang="en-US" sz="1600" dirty="0" smtClean="0"/>
              <a:t>Maintenance cost</a:t>
            </a:r>
          </a:p>
          <a:p>
            <a:pPr marL="914400" lvl="1" indent="-457200">
              <a:buFont typeface="Wingdings" pitchFamily="2" charset="2"/>
              <a:buChar char="ü"/>
            </a:pPr>
            <a:r>
              <a:rPr lang="en-US" sz="1600" dirty="0" smtClean="0"/>
              <a:t>Any costs of increasing treatment capacity</a:t>
            </a:r>
          </a:p>
          <a:p>
            <a:pPr marL="914400" lvl="1" indent="-457200">
              <a:buFont typeface="Wingdings" pitchFamily="2" charset="2"/>
              <a:buChar char="ü"/>
            </a:pPr>
            <a:r>
              <a:rPr lang="en-US" sz="1600" dirty="0" smtClean="0"/>
              <a:t>Energy for pumping</a:t>
            </a:r>
          </a:p>
          <a:p>
            <a:pPr marL="914400" lvl="1" indent="-457200">
              <a:buFont typeface="Wingdings" pitchFamily="2" charset="2"/>
              <a:buChar char="ü"/>
            </a:pPr>
            <a:r>
              <a:rPr lang="en-US" sz="1600" dirty="0" smtClean="0"/>
              <a:t>Conveyance and Distribution costs (different locations rely on different water sources, causing costs to increase or decrease seasonally)</a:t>
            </a:r>
          </a:p>
        </p:txBody>
      </p:sp>
      <p:sp>
        <p:nvSpPr>
          <p:cNvPr id="9" name="TextBox 8"/>
          <p:cNvSpPr txBox="1"/>
          <p:nvPr/>
        </p:nvSpPr>
        <p:spPr>
          <a:xfrm>
            <a:off x="533400" y="5638800"/>
            <a:ext cx="7620000" cy="584775"/>
          </a:xfrm>
          <a:prstGeom prst="rect">
            <a:avLst/>
          </a:prstGeom>
          <a:noFill/>
        </p:spPr>
        <p:txBody>
          <a:bodyPr wrap="square" rtlCol="0">
            <a:spAutoFit/>
          </a:bodyPr>
          <a:lstStyle/>
          <a:p>
            <a:pPr algn="ctr"/>
            <a:r>
              <a:rPr lang="en-US" sz="1600" b="1" dirty="0" smtClean="0"/>
              <a:t>When considering improvements related to water use and quality, you need to consider how changes would affect each of these costs.</a:t>
            </a:r>
            <a:endParaRPr lang="en-US" sz="1600" b="1" dirty="0"/>
          </a:p>
        </p:txBody>
      </p:sp>
      <p:sp>
        <p:nvSpPr>
          <p:cNvPr id="10" name="TextBox 9"/>
          <p:cNvSpPr txBox="1"/>
          <p:nvPr/>
        </p:nvSpPr>
        <p:spPr>
          <a:xfrm>
            <a:off x="6553200" y="1818382"/>
            <a:ext cx="2209800" cy="1077218"/>
          </a:xfrm>
          <a:prstGeom prst="rect">
            <a:avLst/>
          </a:prstGeom>
          <a:solidFill>
            <a:schemeClr val="tx2">
              <a:lumMod val="10000"/>
              <a:lumOff val="90000"/>
            </a:schemeClr>
          </a:solidFill>
          <a:ln>
            <a:solidFill>
              <a:schemeClr val="tx2"/>
            </a:solidFill>
          </a:ln>
        </p:spPr>
        <p:txBody>
          <a:bodyPr wrap="square" rtlCol="0">
            <a:spAutoFit/>
          </a:bodyPr>
          <a:lstStyle/>
          <a:p>
            <a:pPr>
              <a:buFont typeface="Arial" pitchFamily="34" charset="0"/>
              <a:buChar char="•"/>
            </a:pPr>
            <a:r>
              <a:rPr lang="en-US" sz="1600" dirty="0" smtClean="0"/>
              <a:t>A faucet that drips once per second will waste 2,700 gallons of water per year.</a:t>
            </a:r>
            <a:r>
              <a:rPr lang="en-US" sz="1600" baseline="30000" dirty="0" smtClean="0"/>
              <a:t>2</a:t>
            </a:r>
            <a:endParaRPr lang="en-US" sz="1600" dirty="0"/>
          </a:p>
        </p:txBody>
      </p:sp>
      <p:sp>
        <p:nvSpPr>
          <p:cNvPr id="11" name="Right Arrow 10">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3" name="Slide Number Placeholder 12"/>
          <p:cNvSpPr>
            <a:spLocks noGrp="1"/>
          </p:cNvSpPr>
          <p:nvPr>
            <p:ph type="sldNum" sz="quarter" idx="12"/>
          </p:nvPr>
        </p:nvSpPr>
        <p:spPr/>
        <p:txBody>
          <a:bodyPr/>
          <a:lstStyle/>
          <a:p>
            <a:fld id="{197B56AA-1A1D-44A6-9AFD-24AEBEFDBFF0}" type="slidenum">
              <a:rPr lang="en-US" smtClean="0"/>
              <a:pPr/>
              <a:t>54</a:t>
            </a:fld>
            <a:endParaRPr lang="en-US"/>
          </a:p>
        </p:txBody>
      </p:sp>
    </p:spTree>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for Focus</a:t>
            </a:r>
            <a:endParaRPr lang="en-US" dirty="0"/>
          </a:p>
        </p:txBody>
      </p:sp>
      <p:sp>
        <p:nvSpPr>
          <p:cNvPr id="3" name="Content Placeholder 2"/>
          <p:cNvSpPr>
            <a:spLocks noGrp="1"/>
          </p:cNvSpPr>
          <p:nvPr>
            <p:ph idx="1"/>
          </p:nvPr>
        </p:nvSpPr>
        <p:spPr>
          <a:xfrm>
            <a:off x="457200" y="990601"/>
            <a:ext cx="6858000" cy="4724399"/>
          </a:xfrm>
        </p:spPr>
        <p:txBody>
          <a:bodyPr>
            <a:normAutofit fontScale="70000" lnSpcReduction="20000"/>
          </a:bodyPr>
          <a:lstStyle/>
          <a:p>
            <a:pPr>
              <a:spcAft>
                <a:spcPts val="600"/>
              </a:spcAft>
            </a:pPr>
            <a:r>
              <a:rPr lang="en-US" dirty="0" smtClean="0"/>
              <a:t>There are certain systems and processes in your facility that are likely to be good targets for water use reductions.  These include:</a:t>
            </a:r>
            <a:r>
              <a:rPr lang="en-US" baseline="30000" dirty="0" smtClean="0"/>
              <a:t>1</a:t>
            </a:r>
            <a:endParaRPr lang="en-US" dirty="0" smtClean="0"/>
          </a:p>
          <a:p>
            <a:pPr lvl="1">
              <a:spcAft>
                <a:spcPts val="600"/>
              </a:spcAft>
            </a:pPr>
            <a:r>
              <a:rPr lang="en-US" dirty="0" smtClean="0"/>
              <a:t>Any cleaning, washing or rinsing processes</a:t>
            </a:r>
          </a:p>
          <a:p>
            <a:pPr lvl="1">
              <a:spcAft>
                <a:spcPts val="600"/>
              </a:spcAft>
            </a:pPr>
            <a:r>
              <a:rPr lang="en-US" dirty="0" smtClean="0"/>
              <a:t>Painting processes</a:t>
            </a:r>
          </a:p>
          <a:p>
            <a:pPr lvl="1">
              <a:spcAft>
                <a:spcPts val="600"/>
              </a:spcAft>
            </a:pPr>
            <a:r>
              <a:rPr lang="en-US" dirty="0" smtClean="0"/>
              <a:t>Metal finishing</a:t>
            </a:r>
          </a:p>
          <a:p>
            <a:pPr lvl="1">
              <a:spcAft>
                <a:spcPts val="600"/>
              </a:spcAft>
            </a:pPr>
            <a:r>
              <a:rPr lang="en-US" dirty="0" smtClean="0"/>
              <a:t>The amount of water in the product</a:t>
            </a:r>
          </a:p>
          <a:p>
            <a:pPr lvl="1">
              <a:spcAft>
                <a:spcPts val="600"/>
              </a:spcAft>
            </a:pPr>
            <a:r>
              <a:rPr lang="en-US" dirty="0" smtClean="0"/>
              <a:t>Cooling towers and chillers</a:t>
            </a:r>
          </a:p>
          <a:p>
            <a:pPr lvl="1">
              <a:spcAft>
                <a:spcPts val="600"/>
              </a:spcAft>
            </a:pPr>
            <a:r>
              <a:rPr lang="en-US" dirty="0" smtClean="0"/>
              <a:t>Boilers, hot water and steam systems</a:t>
            </a:r>
          </a:p>
          <a:p>
            <a:pPr lvl="1">
              <a:spcAft>
                <a:spcPts val="600"/>
              </a:spcAft>
            </a:pPr>
            <a:r>
              <a:rPr lang="en-US" dirty="0" smtClean="0"/>
              <a:t>Equipment and facility cleaning</a:t>
            </a:r>
          </a:p>
          <a:p>
            <a:pPr lvl="1">
              <a:spcAft>
                <a:spcPts val="600"/>
              </a:spcAft>
            </a:pPr>
            <a:r>
              <a:rPr lang="en-US" dirty="0" smtClean="0"/>
              <a:t>Sanitary uses in the facility</a:t>
            </a:r>
          </a:p>
          <a:p>
            <a:pPr lvl="1">
              <a:spcAft>
                <a:spcPts val="600"/>
              </a:spcAft>
            </a:pPr>
            <a:r>
              <a:rPr lang="en-US" dirty="0" smtClean="0"/>
              <a:t>Landscaping</a:t>
            </a:r>
            <a:endParaRPr lang="en-US" dirty="0"/>
          </a:p>
        </p:txBody>
      </p:sp>
      <p:sp>
        <p:nvSpPr>
          <p:cNvPr id="4" name="TextBox 3"/>
          <p:cNvSpPr txBox="1"/>
          <p:nvPr/>
        </p:nvSpPr>
        <p:spPr>
          <a:xfrm>
            <a:off x="152400" y="6324600"/>
            <a:ext cx="8001000" cy="400110"/>
          </a:xfrm>
          <a:prstGeom prst="rect">
            <a:avLst/>
          </a:prstGeom>
          <a:noFill/>
        </p:spPr>
        <p:txBody>
          <a:bodyPr wrap="square" rtlCol="0">
            <a:spAutoFit/>
          </a:bodyPr>
          <a:lstStyle/>
          <a:p>
            <a:r>
              <a:rPr lang="en-US" sz="1000" baseline="30000" dirty="0" smtClean="0"/>
              <a:t>1</a:t>
            </a:r>
            <a:r>
              <a:rPr lang="en-US" sz="1000" dirty="0" smtClean="0"/>
              <a:t>“Water Efficiency Manual for Commercial, Industrial and Institutional Facilities” N.C. Department of Environment and Natural Resources et. al. and “Watersmart Guidebook” East Bay Municipal Utility District</a:t>
            </a:r>
            <a:endParaRPr lang="en-US" sz="1000" dirty="0"/>
          </a:p>
        </p:txBody>
      </p:sp>
      <p:pic>
        <p:nvPicPr>
          <p:cNvPr id="13315" name="Picture 3" descr="C:\Documents and Settings\Morgan Barr\Local Settings\Temporary Internet Files\Content.IE5\JNUIVVYA\MC900295346[1].wmf"/>
          <p:cNvPicPr>
            <a:picLocks noChangeAspect="1" noChangeArrowheads="1"/>
          </p:cNvPicPr>
          <p:nvPr/>
        </p:nvPicPr>
        <p:blipFill>
          <a:blip r:embed="rId2" cstate="print"/>
          <a:srcRect/>
          <a:stretch>
            <a:fillRect/>
          </a:stretch>
        </p:blipFill>
        <p:spPr bwMode="auto">
          <a:xfrm>
            <a:off x="7467600" y="228600"/>
            <a:ext cx="1419885" cy="1679418"/>
          </a:xfrm>
          <a:prstGeom prst="rect">
            <a:avLst/>
          </a:prstGeom>
          <a:noFill/>
        </p:spPr>
      </p:pic>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55</a:t>
            </a:fld>
            <a:endParaRPr lang="en-US"/>
          </a:p>
        </p:txBody>
      </p:sp>
    </p:spTree>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Ways to Reduce Water Use</a:t>
            </a:r>
            <a:endParaRPr lang="en-US" dirty="0"/>
          </a:p>
        </p:txBody>
      </p:sp>
      <p:sp>
        <p:nvSpPr>
          <p:cNvPr id="4" name="TextBox 3"/>
          <p:cNvSpPr txBox="1"/>
          <p:nvPr/>
        </p:nvSpPr>
        <p:spPr>
          <a:xfrm>
            <a:off x="228600" y="6172200"/>
            <a:ext cx="7696200" cy="415498"/>
          </a:xfrm>
          <a:prstGeom prst="rect">
            <a:avLst/>
          </a:prstGeom>
          <a:noFill/>
        </p:spPr>
        <p:txBody>
          <a:bodyPr wrap="square" rtlCol="0">
            <a:spAutoFit/>
          </a:bodyPr>
          <a:lstStyle/>
          <a:p>
            <a:r>
              <a:rPr lang="en-US" sz="1050" baseline="30000" dirty="0" smtClean="0"/>
              <a:t>1</a:t>
            </a:r>
            <a:r>
              <a:rPr lang="en-US" sz="1050" dirty="0" smtClean="0"/>
              <a:t> “Water Efficiency Manual for Commercial, Industrial and Institutional Facilities” N.C. Department of Environment and Natural Resources et. Al.</a:t>
            </a:r>
          </a:p>
        </p:txBody>
      </p:sp>
      <p:graphicFrame>
        <p:nvGraphicFramePr>
          <p:cNvPr id="5" name="Diagram 4"/>
          <p:cNvGraphicFramePr/>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81000" y="990600"/>
            <a:ext cx="7924800" cy="369332"/>
          </a:xfrm>
          <a:prstGeom prst="rect">
            <a:avLst/>
          </a:prstGeom>
          <a:noFill/>
        </p:spPr>
        <p:txBody>
          <a:bodyPr wrap="square" rtlCol="0">
            <a:spAutoFit/>
          </a:bodyPr>
          <a:lstStyle/>
          <a:p>
            <a:r>
              <a:rPr lang="en-US" dirty="0" smtClean="0"/>
              <a:t>Methods for reducing water use fall into three basic categories:</a:t>
            </a:r>
            <a:endParaRPr lang="en-US" dirty="0"/>
          </a:p>
        </p:txBody>
      </p:sp>
      <p:pic>
        <p:nvPicPr>
          <p:cNvPr id="15362" name="Picture 2" descr="C:\Documents and Settings\Morgan Barr\Local Settings\Temporary Internet Files\Content.IE5\LHY83N1S\MC900431557[1].png"/>
          <p:cNvPicPr>
            <a:picLocks noChangeAspect="1" noChangeArrowheads="1"/>
          </p:cNvPicPr>
          <p:nvPr/>
        </p:nvPicPr>
        <p:blipFill>
          <a:blip r:embed="rId7" cstate="print"/>
          <a:srcRect/>
          <a:stretch>
            <a:fillRect/>
          </a:stretch>
        </p:blipFill>
        <p:spPr bwMode="auto">
          <a:xfrm>
            <a:off x="5410200" y="5181600"/>
            <a:ext cx="914400" cy="914400"/>
          </a:xfrm>
          <a:prstGeom prst="rect">
            <a:avLst/>
          </a:prstGeom>
          <a:noFill/>
        </p:spPr>
      </p:pic>
      <p:pic>
        <p:nvPicPr>
          <p:cNvPr id="15363" name="Picture 3" descr="C:\Documents and Settings\Morgan Barr\Local Settings\Temporary Internet Files\Content.IE5\TSITAL1N\MC900215338[1].wmf"/>
          <p:cNvPicPr>
            <a:picLocks noChangeAspect="1" noChangeArrowheads="1"/>
          </p:cNvPicPr>
          <p:nvPr/>
        </p:nvPicPr>
        <p:blipFill>
          <a:blip r:embed="rId8" cstate="print"/>
          <a:srcRect/>
          <a:stretch>
            <a:fillRect/>
          </a:stretch>
        </p:blipFill>
        <p:spPr bwMode="auto">
          <a:xfrm>
            <a:off x="1142710" y="1600200"/>
            <a:ext cx="904383" cy="906101"/>
          </a:xfrm>
          <a:prstGeom prst="rect">
            <a:avLst/>
          </a:prstGeom>
          <a:noFill/>
        </p:spPr>
      </p:pic>
      <p:pic>
        <p:nvPicPr>
          <p:cNvPr id="15366" name="Picture 6" descr="C:\Documents and Settings\Morgan Barr\Local Settings\Temporary Internet Files\Content.IE5\G7L53M0W\MC900433857[1].png"/>
          <p:cNvPicPr>
            <a:picLocks noChangeAspect="1" noChangeArrowheads="1"/>
          </p:cNvPicPr>
          <p:nvPr/>
        </p:nvPicPr>
        <p:blipFill>
          <a:blip r:embed="rId9" cstate="print"/>
          <a:srcRect/>
          <a:stretch>
            <a:fillRect/>
          </a:stretch>
        </p:blipFill>
        <p:spPr bwMode="auto">
          <a:xfrm>
            <a:off x="7010400" y="1828800"/>
            <a:ext cx="838200" cy="838200"/>
          </a:xfrm>
          <a:prstGeom prst="rect">
            <a:avLst/>
          </a:prstGeom>
          <a:noFill/>
        </p:spPr>
      </p:pic>
      <p:pic>
        <p:nvPicPr>
          <p:cNvPr id="15367" name="Picture 7" descr="C:\Documents and Settings\Morgan Barr\Local Settings\Temporary Internet Files\Content.IE5\D339Y4KW\MC900215338[1].wmf"/>
          <p:cNvPicPr>
            <a:picLocks noChangeAspect="1" noChangeArrowheads="1"/>
          </p:cNvPicPr>
          <p:nvPr/>
        </p:nvPicPr>
        <p:blipFill>
          <a:blip r:embed="rId8" cstate="print"/>
          <a:srcRect t="40427" r="59592" b="11706"/>
          <a:stretch>
            <a:fillRect/>
          </a:stretch>
        </p:blipFill>
        <p:spPr bwMode="auto">
          <a:xfrm>
            <a:off x="7467600" y="1816608"/>
            <a:ext cx="138680" cy="164592"/>
          </a:xfrm>
          <a:prstGeom prst="rect">
            <a:avLst/>
          </a:prstGeom>
          <a:noFill/>
        </p:spPr>
      </p:pic>
      <p:pic>
        <p:nvPicPr>
          <p:cNvPr id="15" name="Picture 7" descr="C:\Documents and Settings\Morgan Barr\Local Settings\Temporary Internet Files\Content.IE5\D339Y4KW\MC900215338[1].wmf"/>
          <p:cNvPicPr>
            <a:picLocks noChangeAspect="1" noChangeArrowheads="1"/>
          </p:cNvPicPr>
          <p:nvPr/>
        </p:nvPicPr>
        <p:blipFill>
          <a:blip r:embed="rId8" cstate="print"/>
          <a:srcRect t="40427" r="59592" b="11706"/>
          <a:stretch>
            <a:fillRect/>
          </a:stretch>
        </p:blipFill>
        <p:spPr bwMode="auto">
          <a:xfrm>
            <a:off x="7391400" y="1676400"/>
            <a:ext cx="138680" cy="164592"/>
          </a:xfrm>
          <a:prstGeom prst="rect">
            <a:avLst/>
          </a:prstGeom>
          <a:noFill/>
        </p:spPr>
      </p:pic>
      <p:pic>
        <p:nvPicPr>
          <p:cNvPr id="16" name="Picture 7" descr="C:\Documents and Settings\Morgan Barr\Local Settings\Temporary Internet Files\Content.IE5\D339Y4KW\MC900215338[1].wmf"/>
          <p:cNvPicPr>
            <a:picLocks noChangeAspect="1" noChangeArrowheads="1"/>
          </p:cNvPicPr>
          <p:nvPr/>
        </p:nvPicPr>
        <p:blipFill>
          <a:blip r:embed="rId8" cstate="print"/>
          <a:srcRect t="40427" r="59592" b="11706"/>
          <a:stretch>
            <a:fillRect/>
          </a:stretch>
        </p:blipFill>
        <p:spPr bwMode="auto">
          <a:xfrm>
            <a:off x="7467600" y="1511808"/>
            <a:ext cx="138680" cy="164592"/>
          </a:xfrm>
          <a:prstGeom prst="rect">
            <a:avLst/>
          </a:prstGeom>
          <a:noFill/>
        </p:spPr>
      </p:pic>
      <p:sp>
        <p:nvSpPr>
          <p:cNvPr id="17" name="Right Arrow 16">
            <a:hlinkClick r:id="rId10"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8" name="Picture 17"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sp>
        <p:nvSpPr>
          <p:cNvPr id="14" name="Slide Number Placeholder 13"/>
          <p:cNvSpPr>
            <a:spLocks noGrp="1"/>
          </p:cNvSpPr>
          <p:nvPr>
            <p:ph type="sldNum" sz="quarter" idx="12"/>
          </p:nvPr>
        </p:nvSpPr>
        <p:spPr/>
        <p:txBody>
          <a:bodyPr/>
          <a:lstStyle/>
          <a:p>
            <a:fld id="{197B56AA-1A1D-44A6-9AFD-24AEBEFDBFF0}" type="slidenum">
              <a:rPr lang="en-US" smtClean="0"/>
              <a:pPr/>
              <a:t>56</a:t>
            </a:fld>
            <a:endParaRPr lang="en-US"/>
          </a:p>
        </p:txBody>
      </p:sp>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Losses</a:t>
            </a:r>
            <a:endParaRPr lang="en-US" dirty="0"/>
          </a:p>
        </p:txBody>
      </p:sp>
      <p:sp>
        <p:nvSpPr>
          <p:cNvPr id="3" name="Content Placeholder 2"/>
          <p:cNvSpPr>
            <a:spLocks noGrp="1"/>
          </p:cNvSpPr>
          <p:nvPr>
            <p:ph idx="1"/>
          </p:nvPr>
        </p:nvSpPr>
        <p:spPr>
          <a:xfrm>
            <a:off x="457200" y="990600"/>
            <a:ext cx="4572000" cy="5135563"/>
          </a:xfrm>
        </p:spPr>
        <p:txBody>
          <a:bodyPr>
            <a:noAutofit/>
          </a:bodyPr>
          <a:lstStyle/>
          <a:p>
            <a:pPr>
              <a:spcAft>
                <a:spcPts val="1200"/>
              </a:spcAft>
            </a:pPr>
            <a:r>
              <a:rPr lang="en-US" sz="2200" dirty="0" smtClean="0"/>
              <a:t>This involves fixing any leaks in pipes, hoses, or faucets and eliminating water that is wasted without being used.</a:t>
            </a:r>
          </a:p>
          <a:p>
            <a:pPr>
              <a:spcAft>
                <a:spcPts val="1200"/>
              </a:spcAft>
            </a:pPr>
            <a:r>
              <a:rPr lang="en-US" sz="2200" dirty="0" smtClean="0"/>
              <a:t>Make sure water is turned off when not in use using flow timers or limit switches</a:t>
            </a:r>
          </a:p>
          <a:p>
            <a:pPr>
              <a:spcAft>
                <a:spcPts val="1200"/>
              </a:spcAft>
            </a:pPr>
            <a:r>
              <a:rPr lang="en-US" sz="2200" dirty="0" smtClean="0"/>
              <a:t>These issues are often addressed by simple housekeeping measures</a:t>
            </a:r>
          </a:p>
          <a:p>
            <a:pPr>
              <a:spcAft>
                <a:spcPts val="1200"/>
              </a:spcAft>
            </a:pPr>
            <a:r>
              <a:rPr lang="en-US" sz="2200" dirty="0" smtClean="0"/>
              <a:t>Conduct leak inspections to identify opportunities</a:t>
            </a:r>
            <a:endParaRPr lang="en-US" sz="2200" dirty="0"/>
          </a:p>
        </p:txBody>
      </p:sp>
      <p:graphicFrame>
        <p:nvGraphicFramePr>
          <p:cNvPr id="5" name="Diagram 4"/>
          <p:cNvGraphicFramePr/>
          <p:nvPr/>
        </p:nvGraphicFramePr>
        <p:xfrm>
          <a:off x="5181600" y="1447800"/>
          <a:ext cx="3733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8600" y="6172200"/>
            <a:ext cx="7696200" cy="577081"/>
          </a:xfrm>
          <a:prstGeom prst="rect">
            <a:avLst/>
          </a:prstGeom>
          <a:noFill/>
        </p:spPr>
        <p:txBody>
          <a:bodyPr wrap="square" rtlCol="0">
            <a:spAutoFit/>
          </a:bodyPr>
          <a:lstStyle/>
          <a:p>
            <a:r>
              <a:rPr lang="en-US" sz="1050" baseline="30000" dirty="0" smtClean="0"/>
              <a:t>1</a:t>
            </a:r>
            <a:r>
              <a:rPr lang="en-US" sz="1050" dirty="0" smtClean="0"/>
              <a:t> “Water Efficiency Manual for Commercial, Industrial and Institutional Facilities” N.C. Department of Environment and Natural Resources et. Al.</a:t>
            </a:r>
          </a:p>
          <a:p>
            <a:r>
              <a:rPr lang="en-US" sz="1050" baseline="30000" dirty="0" smtClean="0"/>
              <a:t>2 </a:t>
            </a:r>
            <a:r>
              <a:rPr lang="en-US" sz="1050" dirty="0" smtClean="0"/>
              <a:t>Zero Waste Network, Success Stories, “</a:t>
            </a:r>
            <a:r>
              <a:rPr lang="en-US" sz="1050" dirty="0" err="1" smtClean="0"/>
              <a:t>Kaspar</a:t>
            </a:r>
            <a:r>
              <a:rPr lang="en-US" sz="1050" dirty="0" smtClean="0"/>
              <a:t> Wire Works, Inc.”</a:t>
            </a:r>
          </a:p>
        </p:txBody>
      </p:sp>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pic>
        <p:nvPicPr>
          <p:cNvPr id="9" name="Picture 3" descr="C:\Documents and Settings\Morgan Barr\Local Settings\Temporary Internet Files\Content.IE5\TSITAL1N\MC900215338[1].wmf"/>
          <p:cNvPicPr>
            <a:picLocks noChangeAspect="1" noChangeArrowheads="1"/>
          </p:cNvPicPr>
          <p:nvPr/>
        </p:nvPicPr>
        <p:blipFill>
          <a:blip r:embed="rId10" cstate="print"/>
          <a:srcRect/>
          <a:stretch>
            <a:fillRect/>
          </a:stretch>
        </p:blipFill>
        <p:spPr bwMode="auto">
          <a:xfrm>
            <a:off x="7696200" y="152400"/>
            <a:ext cx="904383" cy="906101"/>
          </a:xfrm>
          <a:prstGeom prst="rect">
            <a:avLst/>
          </a:prstGeom>
          <a:noFill/>
        </p:spPr>
      </p:pic>
      <p:sp>
        <p:nvSpPr>
          <p:cNvPr id="10" name="Slide Number Placeholder 9"/>
          <p:cNvSpPr>
            <a:spLocks noGrp="1"/>
          </p:cNvSpPr>
          <p:nvPr>
            <p:ph type="sldNum" sz="quarter" idx="12"/>
          </p:nvPr>
        </p:nvSpPr>
        <p:spPr/>
        <p:txBody>
          <a:bodyPr/>
          <a:lstStyle/>
          <a:p>
            <a:fld id="{197B56AA-1A1D-44A6-9AFD-24AEBEFDBFF0}" type="slidenum">
              <a:rPr lang="en-US" smtClean="0"/>
              <a:pPr/>
              <a:t>57</a:t>
            </a:fld>
            <a:endParaRPr lang="en-US"/>
          </a:p>
        </p:txBody>
      </p:sp>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Water Use</a:t>
            </a:r>
            <a:r>
              <a:rPr lang="en-US" baseline="30000" dirty="0" smtClean="0"/>
              <a:t>1</a:t>
            </a:r>
            <a:endParaRPr lang="en-US" dirty="0"/>
          </a:p>
        </p:txBody>
      </p:sp>
      <p:sp>
        <p:nvSpPr>
          <p:cNvPr id="3" name="Content Placeholder 2"/>
          <p:cNvSpPr>
            <a:spLocks noGrp="1"/>
          </p:cNvSpPr>
          <p:nvPr>
            <p:ph idx="1"/>
          </p:nvPr>
        </p:nvSpPr>
        <p:spPr>
          <a:xfrm>
            <a:off x="457200" y="990600"/>
            <a:ext cx="5257800" cy="5135563"/>
          </a:xfrm>
        </p:spPr>
        <p:txBody>
          <a:bodyPr>
            <a:normAutofit fontScale="55000" lnSpcReduction="20000"/>
          </a:bodyPr>
          <a:lstStyle/>
          <a:p>
            <a:pPr marL="1588" indent="-1588">
              <a:spcAft>
                <a:spcPts val="600"/>
              </a:spcAft>
              <a:buNone/>
            </a:pPr>
            <a:r>
              <a:rPr lang="en-US" dirty="0" smtClean="0"/>
              <a:t>There are many strategies for reducing your water use.  Here are just a few:</a:t>
            </a:r>
          </a:p>
          <a:p>
            <a:pPr>
              <a:spcAft>
                <a:spcPts val="600"/>
              </a:spcAft>
            </a:pPr>
            <a:r>
              <a:rPr lang="en-US" dirty="0" smtClean="0"/>
              <a:t>Eliminate any unnecessary uses of water and use minimum amounts of water for tasks. For example, use dry clean-up practices (a broom) rather than hosing down. </a:t>
            </a:r>
          </a:p>
          <a:p>
            <a:pPr>
              <a:spcAft>
                <a:spcPts val="600"/>
              </a:spcAft>
            </a:pPr>
            <a:r>
              <a:rPr lang="en-US" dirty="0" err="1" smtClean="0"/>
              <a:t>Recirculate</a:t>
            </a:r>
            <a:r>
              <a:rPr lang="en-US" dirty="0" smtClean="0"/>
              <a:t> water within processes </a:t>
            </a:r>
          </a:p>
          <a:p>
            <a:pPr>
              <a:spcAft>
                <a:spcPts val="600"/>
              </a:spcAft>
            </a:pPr>
            <a:r>
              <a:rPr lang="en-US" dirty="0" smtClean="0"/>
              <a:t>Optimize </a:t>
            </a:r>
            <a:r>
              <a:rPr lang="en-US" dirty="0" err="1" smtClean="0"/>
              <a:t>blowdown</a:t>
            </a:r>
            <a:r>
              <a:rPr lang="en-US" dirty="0" smtClean="0"/>
              <a:t> and </a:t>
            </a:r>
            <a:r>
              <a:rPr lang="en-US" dirty="0" err="1" smtClean="0"/>
              <a:t>bleedoff</a:t>
            </a:r>
            <a:r>
              <a:rPr lang="en-US" dirty="0" smtClean="0"/>
              <a:t> in cooling towers and boilers</a:t>
            </a:r>
          </a:p>
          <a:p>
            <a:pPr>
              <a:spcAft>
                <a:spcPts val="600"/>
              </a:spcAft>
            </a:pPr>
            <a:r>
              <a:rPr lang="en-US" dirty="0" smtClean="0"/>
              <a:t>Use timers and pressure-reducing valves</a:t>
            </a:r>
          </a:p>
          <a:p>
            <a:pPr>
              <a:spcAft>
                <a:spcPts val="600"/>
              </a:spcAft>
            </a:pPr>
            <a:r>
              <a:rPr lang="en-US" dirty="0" smtClean="0"/>
              <a:t>Use chillers, cooling towers or air-cooled equipment instead of cooling water in equipment that is only used once</a:t>
            </a:r>
          </a:p>
          <a:p>
            <a:pPr>
              <a:spcAft>
                <a:spcPts val="600"/>
              </a:spcAft>
            </a:pPr>
            <a:r>
              <a:rPr lang="en-US" dirty="0" smtClean="0"/>
              <a:t>Use filtration, conductivity meters, and proper maintenance to extend life of aqueous baths and rinsing processes</a:t>
            </a:r>
          </a:p>
          <a:p>
            <a:pPr>
              <a:spcAft>
                <a:spcPts val="600"/>
              </a:spcAft>
            </a:pPr>
            <a:r>
              <a:rPr lang="en-US" dirty="0" smtClean="0"/>
              <a:t>Use closed-loop systems where possible</a:t>
            </a:r>
          </a:p>
          <a:p>
            <a:pPr>
              <a:spcAft>
                <a:spcPts val="600"/>
              </a:spcAft>
            </a:pPr>
            <a:endParaRPr lang="en-US" dirty="0"/>
          </a:p>
        </p:txBody>
      </p:sp>
      <p:sp>
        <p:nvSpPr>
          <p:cNvPr id="5" name="TextBox 4"/>
          <p:cNvSpPr txBox="1"/>
          <p:nvPr/>
        </p:nvSpPr>
        <p:spPr>
          <a:xfrm>
            <a:off x="152400" y="6324600"/>
            <a:ext cx="8001000" cy="400110"/>
          </a:xfrm>
          <a:prstGeom prst="rect">
            <a:avLst/>
          </a:prstGeom>
          <a:noFill/>
        </p:spPr>
        <p:txBody>
          <a:bodyPr wrap="square" rtlCol="0">
            <a:spAutoFit/>
          </a:bodyPr>
          <a:lstStyle/>
          <a:p>
            <a:r>
              <a:rPr lang="en-US" sz="1000" baseline="30000" dirty="0" smtClean="0"/>
              <a:t>1</a:t>
            </a:r>
            <a:r>
              <a:rPr lang="en-US" sz="1000" dirty="0" smtClean="0"/>
              <a:t>“Water Efficiency Manual for Commercial, Industrial and Institutional Facilities” N.C. Department of Environment and Natural Resources et. al. and “Watersmart Guidebook” East Bay Municipal Utility District</a:t>
            </a:r>
            <a:endParaRPr lang="en-US" sz="1000" dirty="0"/>
          </a:p>
        </p:txBody>
      </p:sp>
      <p:graphicFrame>
        <p:nvGraphicFramePr>
          <p:cNvPr id="6" name="Diagram 5"/>
          <p:cNvGraphicFramePr/>
          <p:nvPr/>
        </p:nvGraphicFramePr>
        <p:xfrm>
          <a:off x="5867400" y="1066800"/>
          <a:ext cx="30480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pic>
        <p:nvPicPr>
          <p:cNvPr id="9" name="Picture 6" descr="C:\Documents and Settings\Morgan Barr\Local Settings\Temporary Internet Files\Content.IE5\G7L53M0W\MC900433857[1].png"/>
          <p:cNvPicPr>
            <a:picLocks noChangeAspect="1" noChangeArrowheads="1"/>
          </p:cNvPicPr>
          <p:nvPr/>
        </p:nvPicPr>
        <p:blipFill>
          <a:blip r:embed="rId10" cstate="print"/>
          <a:srcRect/>
          <a:stretch>
            <a:fillRect/>
          </a:stretch>
        </p:blipFill>
        <p:spPr bwMode="auto">
          <a:xfrm>
            <a:off x="7772400" y="533400"/>
            <a:ext cx="838200" cy="838200"/>
          </a:xfrm>
          <a:prstGeom prst="rect">
            <a:avLst/>
          </a:prstGeom>
          <a:noFill/>
        </p:spPr>
      </p:pic>
      <p:pic>
        <p:nvPicPr>
          <p:cNvPr id="10" name="Picture 7" descr="C:\Documents and Settings\Morgan Barr\Local Settings\Temporary Internet Files\Content.IE5\D339Y4KW\MC900215338[1].wmf"/>
          <p:cNvPicPr>
            <a:picLocks noChangeAspect="1" noChangeArrowheads="1"/>
          </p:cNvPicPr>
          <p:nvPr/>
        </p:nvPicPr>
        <p:blipFill>
          <a:blip r:embed="rId11" cstate="print"/>
          <a:srcRect t="40427" r="59592" b="11706"/>
          <a:stretch>
            <a:fillRect/>
          </a:stretch>
        </p:blipFill>
        <p:spPr bwMode="auto">
          <a:xfrm>
            <a:off x="8229600" y="521208"/>
            <a:ext cx="138680" cy="164592"/>
          </a:xfrm>
          <a:prstGeom prst="rect">
            <a:avLst/>
          </a:prstGeom>
          <a:noFill/>
        </p:spPr>
      </p:pic>
      <p:pic>
        <p:nvPicPr>
          <p:cNvPr id="11" name="Picture 7" descr="C:\Documents and Settings\Morgan Barr\Local Settings\Temporary Internet Files\Content.IE5\D339Y4KW\MC900215338[1].wmf"/>
          <p:cNvPicPr>
            <a:picLocks noChangeAspect="1" noChangeArrowheads="1"/>
          </p:cNvPicPr>
          <p:nvPr/>
        </p:nvPicPr>
        <p:blipFill>
          <a:blip r:embed="rId11" cstate="print"/>
          <a:srcRect t="40427" r="59592" b="11706"/>
          <a:stretch>
            <a:fillRect/>
          </a:stretch>
        </p:blipFill>
        <p:spPr bwMode="auto">
          <a:xfrm>
            <a:off x="8153400" y="381000"/>
            <a:ext cx="138680" cy="164592"/>
          </a:xfrm>
          <a:prstGeom prst="rect">
            <a:avLst/>
          </a:prstGeom>
          <a:noFill/>
        </p:spPr>
      </p:pic>
      <p:pic>
        <p:nvPicPr>
          <p:cNvPr id="12" name="Picture 7" descr="C:\Documents and Settings\Morgan Barr\Local Settings\Temporary Internet Files\Content.IE5\D339Y4KW\MC900215338[1].wmf"/>
          <p:cNvPicPr>
            <a:picLocks noChangeAspect="1" noChangeArrowheads="1"/>
          </p:cNvPicPr>
          <p:nvPr/>
        </p:nvPicPr>
        <p:blipFill>
          <a:blip r:embed="rId11" cstate="print"/>
          <a:srcRect t="40427" r="59592" b="11706"/>
          <a:stretch>
            <a:fillRect/>
          </a:stretch>
        </p:blipFill>
        <p:spPr bwMode="auto">
          <a:xfrm>
            <a:off x="8229600" y="216408"/>
            <a:ext cx="138680" cy="164592"/>
          </a:xfrm>
          <a:prstGeom prst="rect">
            <a:avLst/>
          </a:prstGeom>
          <a:noFill/>
        </p:spPr>
      </p:pic>
      <p:sp>
        <p:nvSpPr>
          <p:cNvPr id="13" name="Slide Number Placeholder 12"/>
          <p:cNvSpPr>
            <a:spLocks noGrp="1"/>
          </p:cNvSpPr>
          <p:nvPr>
            <p:ph type="sldNum" sz="quarter" idx="12"/>
          </p:nvPr>
        </p:nvSpPr>
        <p:spPr/>
        <p:txBody>
          <a:bodyPr/>
          <a:lstStyle/>
          <a:p>
            <a:fld id="{197B56AA-1A1D-44A6-9AFD-24AEBEFDBFF0}" type="slidenum">
              <a:rPr lang="en-US" smtClean="0"/>
              <a:pPr/>
              <a:t>58</a:t>
            </a:fld>
            <a:endParaRPr lang="en-US"/>
          </a:p>
        </p:txBody>
      </p:sp>
    </p:spTree>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Recycling and Reuse</a:t>
            </a:r>
            <a:endParaRPr lang="en-US" dirty="0"/>
          </a:p>
        </p:txBody>
      </p:sp>
      <p:sp>
        <p:nvSpPr>
          <p:cNvPr id="3" name="Content Placeholder 2"/>
          <p:cNvSpPr>
            <a:spLocks noGrp="1"/>
          </p:cNvSpPr>
          <p:nvPr>
            <p:ph idx="1"/>
          </p:nvPr>
        </p:nvSpPr>
        <p:spPr>
          <a:xfrm>
            <a:off x="457200" y="990600"/>
            <a:ext cx="5791200" cy="5135563"/>
          </a:xfrm>
        </p:spPr>
        <p:txBody>
          <a:bodyPr>
            <a:normAutofit fontScale="62500" lnSpcReduction="20000"/>
          </a:bodyPr>
          <a:lstStyle/>
          <a:p>
            <a:pPr>
              <a:spcAft>
                <a:spcPts val="1200"/>
              </a:spcAft>
            </a:pPr>
            <a:r>
              <a:rPr lang="en-US" dirty="0" smtClean="0"/>
              <a:t>Water </a:t>
            </a:r>
            <a:r>
              <a:rPr lang="en-US" b="1" dirty="0" smtClean="0">
                <a:solidFill>
                  <a:schemeClr val="accent5"/>
                </a:solidFill>
              </a:rPr>
              <a:t>recycling, reclamation or reuse </a:t>
            </a:r>
            <a:r>
              <a:rPr lang="en-US" dirty="0" smtClean="0"/>
              <a:t>means reusing treated wastewater for other purposes.  </a:t>
            </a:r>
          </a:p>
          <a:p>
            <a:pPr>
              <a:spcAft>
                <a:spcPts val="1200"/>
              </a:spcAft>
            </a:pPr>
            <a:r>
              <a:rPr lang="en-US" dirty="0" smtClean="0"/>
              <a:t>The treatment used can be tailored to meet the water quality needs of your planned reuse.  For example, water for landscape irrigation would need less treatment than water for drinking.</a:t>
            </a:r>
            <a:r>
              <a:rPr lang="en-US" baseline="30000" dirty="0" smtClean="0"/>
              <a:t>1</a:t>
            </a:r>
          </a:p>
          <a:p>
            <a:pPr>
              <a:spcAft>
                <a:spcPts val="1200"/>
              </a:spcAft>
            </a:pPr>
            <a:r>
              <a:rPr lang="en-US" dirty="0" smtClean="0"/>
              <a:t>Water can also be </a:t>
            </a:r>
            <a:r>
              <a:rPr lang="en-US" dirty="0" smtClean="0">
                <a:solidFill>
                  <a:schemeClr val="accent5"/>
                </a:solidFill>
              </a:rPr>
              <a:t>reused sequentially</a:t>
            </a:r>
            <a:r>
              <a:rPr lang="en-US" dirty="0" smtClean="0"/>
              <a:t>. For example, a process with the strictest water quality requirements would use the water first.  The water could then be used by a process with less stringent quality requirements.</a:t>
            </a:r>
          </a:p>
          <a:p>
            <a:pPr>
              <a:spcAft>
                <a:spcPts val="1200"/>
              </a:spcAft>
            </a:pPr>
            <a:r>
              <a:rPr lang="en-US" dirty="0" smtClean="0"/>
              <a:t>This is why it is important to understand the water quality requirements of each use.</a:t>
            </a:r>
          </a:p>
          <a:p>
            <a:endParaRPr lang="en-US" dirty="0"/>
          </a:p>
        </p:txBody>
      </p:sp>
      <p:sp>
        <p:nvSpPr>
          <p:cNvPr id="4" name="TextBox 3"/>
          <p:cNvSpPr txBox="1"/>
          <p:nvPr/>
        </p:nvSpPr>
        <p:spPr>
          <a:xfrm>
            <a:off x="228600" y="6400800"/>
            <a:ext cx="7391400" cy="246221"/>
          </a:xfrm>
          <a:prstGeom prst="rect">
            <a:avLst/>
          </a:prstGeom>
          <a:noFill/>
        </p:spPr>
        <p:txBody>
          <a:bodyPr wrap="square" rtlCol="0">
            <a:spAutoFit/>
          </a:bodyPr>
          <a:lstStyle/>
          <a:p>
            <a:pPr marL="228600" indent="-228600"/>
            <a:r>
              <a:rPr lang="en-US" sz="1000" baseline="30000" dirty="0" smtClean="0"/>
              <a:t>1</a:t>
            </a:r>
            <a:r>
              <a:rPr lang="en-US" sz="1000" dirty="0" smtClean="0"/>
              <a:t>EPA, “Water Recycling and Reuse: The Environmental Benefits”</a:t>
            </a:r>
            <a:endParaRPr lang="en-US" sz="1000" baseline="30000" dirty="0"/>
          </a:p>
        </p:txBody>
      </p:sp>
      <p:pic>
        <p:nvPicPr>
          <p:cNvPr id="3077" name="Picture 5" descr="C:\Documents and Settings\Morgan Barr\Local Settings\Temporary Internet Files\Content.IE5\1E9XXJZ3\MC900331720[1].wmf"/>
          <p:cNvPicPr>
            <a:picLocks noChangeAspect="1" noChangeArrowheads="1"/>
          </p:cNvPicPr>
          <p:nvPr/>
        </p:nvPicPr>
        <p:blipFill>
          <a:blip r:embed="rId2" cstate="print"/>
          <a:srcRect/>
          <a:stretch>
            <a:fillRect/>
          </a:stretch>
        </p:blipFill>
        <p:spPr bwMode="auto">
          <a:xfrm>
            <a:off x="7315200" y="228600"/>
            <a:ext cx="1217691" cy="1785042"/>
          </a:xfrm>
          <a:prstGeom prst="rect">
            <a:avLst/>
          </a:prstGeom>
          <a:noFill/>
        </p:spPr>
      </p:pic>
      <p:pic>
        <p:nvPicPr>
          <p:cNvPr id="3078" name="Picture 6" descr="C:\Program Files\Microsoft Office\MEDIA\CAGCAT10\j0293240.wmf"/>
          <p:cNvPicPr>
            <a:picLocks noChangeAspect="1" noChangeArrowheads="1"/>
          </p:cNvPicPr>
          <p:nvPr/>
        </p:nvPicPr>
        <p:blipFill>
          <a:blip r:embed="rId3" cstate="print"/>
          <a:srcRect/>
          <a:stretch>
            <a:fillRect/>
          </a:stretch>
        </p:blipFill>
        <p:spPr bwMode="auto">
          <a:xfrm>
            <a:off x="8012885" y="1752600"/>
            <a:ext cx="826315" cy="609600"/>
          </a:xfrm>
          <a:prstGeom prst="rect">
            <a:avLst/>
          </a:prstGeom>
          <a:noFill/>
        </p:spPr>
      </p:pic>
      <p:sp>
        <p:nvSpPr>
          <p:cNvPr id="10" name="Right Arrow 9">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Rounded Rectangle 8"/>
          <p:cNvSpPr/>
          <p:nvPr/>
        </p:nvSpPr>
        <p:spPr>
          <a:xfrm>
            <a:off x="6324600" y="2667000"/>
            <a:ext cx="2514600" cy="2895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Water reuse and recycling is </a:t>
            </a:r>
            <a:r>
              <a:rPr lang="en-US" sz="1600" b="1" dirty="0" smtClean="0"/>
              <a:t>illegal in some areas</a:t>
            </a:r>
            <a:r>
              <a:rPr lang="en-US" sz="1600" dirty="0" smtClean="0"/>
              <a:t>.  Check with your local water utilities and authorities before starting a recycling program.</a:t>
            </a:r>
            <a:endParaRPr lang="en-US" sz="1600" dirty="0"/>
          </a:p>
        </p:txBody>
      </p:sp>
      <p:sp>
        <p:nvSpPr>
          <p:cNvPr id="12" name="Slide Number Placeholder 11"/>
          <p:cNvSpPr>
            <a:spLocks noGrp="1"/>
          </p:cNvSpPr>
          <p:nvPr>
            <p:ph type="sldNum" sz="quarter" idx="12"/>
          </p:nvPr>
        </p:nvSpPr>
        <p:spPr/>
        <p:txBody>
          <a:bodyPr/>
          <a:lstStyle/>
          <a:p>
            <a:fld id="{197B56AA-1A1D-44A6-9AFD-24AEBEFDBFF0}" type="slidenum">
              <a:rPr lang="en-US" smtClean="0"/>
              <a:pPr/>
              <a:t>59</a:t>
            </a:fld>
            <a:endParaRPr lang="en-US"/>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Product Design</a:t>
            </a:r>
            <a:endParaRPr lang="en-US" dirty="0"/>
          </a:p>
        </p:txBody>
      </p:sp>
      <p:graphicFrame>
        <p:nvGraphicFramePr>
          <p:cNvPr id="5" name="Diagram 4"/>
          <p:cNvGraphicFramePr/>
          <p:nvPr/>
        </p:nvGraphicFramePr>
        <p:xfrm>
          <a:off x="533400" y="3505200"/>
          <a:ext cx="3962400"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638800" y="1524000"/>
            <a:ext cx="2819400" cy="40010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dirty="0" smtClean="0"/>
              <a:t>Green Product Design Considers Things Such as:</a:t>
            </a:r>
          </a:p>
          <a:p>
            <a:pPr marL="457200" indent="-220663"/>
            <a:endParaRPr lang="en-US" sz="1600" b="1" dirty="0" smtClean="0"/>
          </a:p>
          <a:p>
            <a:pPr marL="457200" indent="-220663">
              <a:spcAft>
                <a:spcPts val="1200"/>
              </a:spcAft>
              <a:buFont typeface="Arial" pitchFamily="34" charset="0"/>
              <a:buChar char="•"/>
            </a:pPr>
            <a:r>
              <a:rPr lang="en-US" sz="1600" dirty="0" smtClean="0"/>
              <a:t>the materials, energy and other resources used to make the product</a:t>
            </a:r>
          </a:p>
          <a:p>
            <a:pPr marL="457200" indent="-220663">
              <a:spcAft>
                <a:spcPts val="1200"/>
              </a:spcAft>
              <a:buFont typeface="Arial" pitchFamily="34" charset="0"/>
              <a:buChar char="•"/>
            </a:pPr>
            <a:r>
              <a:rPr lang="en-US" sz="1600" dirty="0" smtClean="0"/>
              <a:t>the energy and resources the product will consume over its lifetime</a:t>
            </a:r>
          </a:p>
          <a:p>
            <a:pPr marL="457200" indent="-220663">
              <a:spcAft>
                <a:spcPts val="1200"/>
              </a:spcAft>
              <a:buFont typeface="Arial" pitchFamily="34" charset="0"/>
              <a:buChar char="•"/>
            </a:pPr>
            <a:r>
              <a:rPr lang="en-US" sz="1600" dirty="0" smtClean="0"/>
              <a:t>how the product will be disposed of</a:t>
            </a:r>
          </a:p>
          <a:p>
            <a:pPr marL="457200" indent="-220663">
              <a:spcAft>
                <a:spcPts val="1200"/>
              </a:spcAft>
              <a:buFont typeface="Arial" pitchFamily="34" charset="0"/>
              <a:buChar char="•"/>
            </a:pPr>
            <a:endParaRPr lang="en-US" sz="1600" dirty="0"/>
          </a:p>
        </p:txBody>
      </p:sp>
      <p:sp>
        <p:nvSpPr>
          <p:cNvPr id="7" name="TextBox 6"/>
          <p:cNvSpPr txBox="1"/>
          <p:nvPr/>
        </p:nvSpPr>
        <p:spPr>
          <a:xfrm>
            <a:off x="304800" y="1066800"/>
            <a:ext cx="4953000" cy="2185214"/>
          </a:xfrm>
          <a:prstGeom prst="rect">
            <a:avLst/>
          </a:prstGeom>
          <a:noFill/>
        </p:spPr>
        <p:txBody>
          <a:bodyPr wrap="square" rtlCol="0">
            <a:spAutoFit/>
          </a:bodyPr>
          <a:lstStyle/>
          <a:p>
            <a:pPr marL="457200" indent="-457200">
              <a:spcAft>
                <a:spcPts val="1200"/>
              </a:spcAft>
              <a:buFont typeface="Arial" pitchFamily="34" charset="0"/>
              <a:buChar char="•"/>
            </a:pPr>
            <a:r>
              <a:rPr lang="en-US" sz="1400" dirty="0" smtClean="0"/>
              <a:t>You can design a product focusing on its overall lifecycle </a:t>
            </a:r>
            <a:r>
              <a:rPr lang="en-US" sz="1400" smtClean="0"/>
              <a:t>environmental footprint, </a:t>
            </a:r>
            <a:r>
              <a:rPr lang="en-US" sz="1400" dirty="0" smtClean="0"/>
              <a:t>but also design for specific attributes such as </a:t>
            </a:r>
            <a:r>
              <a:rPr lang="en-US" sz="1400" dirty="0" smtClean="0">
                <a:solidFill>
                  <a:schemeClr val="accent5"/>
                </a:solidFill>
              </a:rPr>
              <a:t>recycling, energy efficiency, remanufacturing, minimization of hazardous materials</a:t>
            </a:r>
            <a:r>
              <a:rPr lang="en-US" sz="1400" dirty="0" smtClean="0"/>
              <a:t>.</a:t>
            </a:r>
          </a:p>
          <a:p>
            <a:pPr marL="457200" indent="-457200">
              <a:spcAft>
                <a:spcPts val="1200"/>
              </a:spcAft>
              <a:buFont typeface="Arial" pitchFamily="34" charset="0"/>
              <a:buChar char="•"/>
            </a:pPr>
            <a:r>
              <a:rPr lang="en-US" sz="1400" dirty="0" smtClean="0"/>
              <a:t>To be most successful, sustainability should be fully integrated into a company’s design process, and the goals and objectives of sustainable design should be aligned with the overall strategy of the company.</a:t>
            </a:r>
            <a:r>
              <a:rPr lang="en-US" sz="1400" baseline="30000" dirty="0" smtClean="0"/>
              <a:t>1</a:t>
            </a:r>
            <a:endParaRPr lang="en-US" sz="1400" dirty="0"/>
          </a:p>
        </p:txBody>
      </p:sp>
      <p:sp>
        <p:nvSpPr>
          <p:cNvPr id="8" name="TextBox 7"/>
          <p:cNvSpPr txBox="1"/>
          <p:nvPr/>
        </p:nvSpPr>
        <p:spPr>
          <a:xfrm>
            <a:off x="457200" y="6400800"/>
            <a:ext cx="8458200" cy="553998"/>
          </a:xfrm>
          <a:prstGeom prst="rect">
            <a:avLst/>
          </a:prstGeom>
          <a:noFill/>
        </p:spPr>
        <p:txBody>
          <a:bodyPr wrap="square" rtlCol="0">
            <a:spAutoFit/>
          </a:bodyPr>
          <a:lstStyle/>
          <a:p>
            <a:r>
              <a:rPr lang="en-US" sz="1000" baseline="30000" dirty="0" smtClean="0"/>
              <a:t>1</a:t>
            </a:r>
            <a:r>
              <a:rPr lang="en-US" sz="1000" dirty="0" smtClean="0"/>
              <a:t> UNEP “Life Cycle Management: A Business Guide to Sustainability”</a:t>
            </a:r>
          </a:p>
          <a:p>
            <a:pPr lvl="0"/>
            <a:r>
              <a:rPr lang="en-US" sz="1000" baseline="30000" dirty="0" smtClean="0"/>
              <a:t>2</a:t>
            </a:r>
            <a:r>
              <a:rPr lang="en-US" sz="1000" dirty="0" smtClean="0"/>
              <a:t> Ask Nature “Sycamore Technology”</a:t>
            </a:r>
            <a:endParaRPr lang="en-US" sz="1000" baseline="30000" dirty="0" smtClean="0"/>
          </a:p>
          <a:p>
            <a:endParaRPr lang="en-US" sz="1000" dirty="0"/>
          </a:p>
        </p:txBody>
      </p:sp>
      <p:sp>
        <p:nvSpPr>
          <p:cNvPr id="9" name="Right Arrow 8">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6</a:t>
            </a:fld>
            <a:endParaRPr lang="en-US"/>
          </a:p>
        </p:txBody>
      </p:sp>
    </p:spTree>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Reuse</a:t>
            </a:r>
            <a:endParaRPr lang="en-US" dirty="0"/>
          </a:p>
        </p:txBody>
      </p:sp>
      <p:sp>
        <p:nvSpPr>
          <p:cNvPr id="3" name="Content Placeholder 2"/>
          <p:cNvSpPr>
            <a:spLocks noGrp="1"/>
          </p:cNvSpPr>
          <p:nvPr>
            <p:ph idx="1"/>
          </p:nvPr>
        </p:nvSpPr>
        <p:spPr>
          <a:xfrm>
            <a:off x="502920" y="1904997"/>
            <a:ext cx="3383280" cy="3749040"/>
          </a:xfrm>
          <a:prstGeom prst="roundRect">
            <a:avLst/>
          </a:prstGeom>
          <a:ln>
            <a:no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pPr marL="0" indent="0" algn="ctr">
              <a:buNone/>
            </a:pPr>
            <a:r>
              <a:rPr lang="en-US" sz="2900" b="1" dirty="0" smtClean="0"/>
              <a:t>Possible areas for water capture</a:t>
            </a:r>
          </a:p>
          <a:p>
            <a:pPr>
              <a:spcAft>
                <a:spcPts val="600"/>
              </a:spcAft>
            </a:pPr>
            <a:r>
              <a:rPr lang="en-US" sz="1900" dirty="0" smtClean="0"/>
              <a:t>rainwater and storm water</a:t>
            </a:r>
          </a:p>
          <a:p>
            <a:pPr>
              <a:spcAft>
                <a:spcPts val="600"/>
              </a:spcAft>
            </a:pPr>
            <a:r>
              <a:rPr lang="en-US" sz="1900" dirty="0" smtClean="0"/>
              <a:t>air-conditioner condensate</a:t>
            </a:r>
          </a:p>
          <a:p>
            <a:pPr>
              <a:spcAft>
                <a:spcPts val="600"/>
              </a:spcAft>
            </a:pPr>
            <a:r>
              <a:rPr lang="en-US" sz="1900" dirty="0" smtClean="0"/>
              <a:t>filter and membrane reject water</a:t>
            </a:r>
          </a:p>
          <a:p>
            <a:pPr>
              <a:spcAft>
                <a:spcPts val="600"/>
              </a:spcAft>
            </a:pPr>
            <a:r>
              <a:rPr lang="en-US" sz="1900" dirty="0" smtClean="0"/>
              <a:t>foundation drain water</a:t>
            </a:r>
          </a:p>
          <a:p>
            <a:pPr>
              <a:spcAft>
                <a:spcPts val="600"/>
              </a:spcAft>
            </a:pPr>
            <a:r>
              <a:rPr lang="en-US" sz="1900" dirty="0" smtClean="0"/>
              <a:t>cooling-tower blow down</a:t>
            </a:r>
          </a:p>
          <a:p>
            <a:pPr>
              <a:spcAft>
                <a:spcPts val="600"/>
              </a:spcAft>
            </a:pPr>
            <a:r>
              <a:rPr lang="en-US" sz="1900" dirty="0" smtClean="0"/>
              <a:t>on-site treated grey water and wastewater</a:t>
            </a:r>
            <a:endParaRPr lang="en-US" sz="1900" dirty="0"/>
          </a:p>
        </p:txBody>
      </p:sp>
      <p:sp>
        <p:nvSpPr>
          <p:cNvPr id="4" name="TextBox 3"/>
          <p:cNvSpPr txBox="1">
            <a:spLocks/>
          </p:cNvSpPr>
          <p:nvPr/>
        </p:nvSpPr>
        <p:spPr>
          <a:xfrm>
            <a:off x="5074920" y="1905000"/>
            <a:ext cx="3383280" cy="3749040"/>
          </a:xfrm>
          <a:prstGeom prst="roundRect">
            <a:avLst/>
          </a:prstGeom>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smtClean="0">
                <a:solidFill>
                  <a:schemeClr val="bg1"/>
                </a:solidFill>
              </a:rPr>
              <a:t>Possible areas for Captured Water Use</a:t>
            </a:r>
          </a:p>
          <a:p>
            <a:pPr marL="341313" indent="-341313">
              <a:spcAft>
                <a:spcPts val="600"/>
              </a:spcAft>
              <a:buFont typeface="Arial" pitchFamily="34" charset="0"/>
              <a:buChar char="•"/>
            </a:pPr>
            <a:r>
              <a:rPr lang="en-US" sz="1600" dirty="0" smtClean="0">
                <a:solidFill>
                  <a:schemeClr val="bg1"/>
                </a:solidFill>
              </a:rPr>
              <a:t>Irrigation</a:t>
            </a:r>
          </a:p>
          <a:p>
            <a:pPr marL="341313" indent="-341313">
              <a:spcAft>
                <a:spcPts val="600"/>
              </a:spcAft>
              <a:buFont typeface="Arial" pitchFamily="34" charset="0"/>
              <a:buChar char="•"/>
            </a:pPr>
            <a:r>
              <a:rPr lang="en-US" sz="1600" dirty="0" smtClean="0">
                <a:solidFill>
                  <a:schemeClr val="bg1"/>
                </a:solidFill>
              </a:rPr>
              <a:t>Cooling-tower makeup</a:t>
            </a:r>
          </a:p>
          <a:p>
            <a:pPr marL="341313" indent="-341313">
              <a:spcAft>
                <a:spcPts val="600"/>
              </a:spcAft>
              <a:buFont typeface="Arial" pitchFamily="34" charset="0"/>
              <a:buChar char="•"/>
            </a:pPr>
            <a:r>
              <a:rPr lang="en-US" sz="1600" dirty="0" smtClean="0">
                <a:solidFill>
                  <a:schemeClr val="bg1"/>
                </a:solidFill>
              </a:rPr>
              <a:t>Toilet and urinal flushing</a:t>
            </a:r>
          </a:p>
          <a:p>
            <a:pPr marL="341313" indent="-341313">
              <a:spcAft>
                <a:spcPts val="600"/>
              </a:spcAft>
              <a:buFont typeface="Arial" pitchFamily="34" charset="0"/>
              <a:buChar char="•"/>
            </a:pPr>
            <a:r>
              <a:rPr lang="en-US" sz="1600" dirty="0" smtClean="0">
                <a:solidFill>
                  <a:schemeClr val="bg1"/>
                </a:solidFill>
              </a:rPr>
              <a:t>Makeup for ornamental ponds, pools, or fountains</a:t>
            </a:r>
          </a:p>
          <a:p>
            <a:pPr marL="341313" indent="-341313">
              <a:spcAft>
                <a:spcPts val="600"/>
              </a:spcAft>
              <a:buFont typeface="Arial" pitchFamily="34" charset="0"/>
              <a:buChar char="•"/>
            </a:pPr>
            <a:r>
              <a:rPr lang="en-US" sz="1600" dirty="0" smtClean="0">
                <a:solidFill>
                  <a:schemeClr val="bg1"/>
                </a:solidFill>
              </a:rPr>
              <a:t>Manufacturing processes</a:t>
            </a:r>
          </a:p>
          <a:p>
            <a:pPr marL="341313" indent="-341313">
              <a:spcAft>
                <a:spcPts val="600"/>
              </a:spcAft>
              <a:buFont typeface="Arial" pitchFamily="34" charset="0"/>
              <a:buChar char="•"/>
            </a:pPr>
            <a:r>
              <a:rPr lang="en-US" sz="1600" dirty="0" smtClean="0">
                <a:solidFill>
                  <a:schemeClr val="bg1"/>
                </a:solidFill>
              </a:rPr>
              <a:t>Any other use not requiring potable water</a:t>
            </a:r>
          </a:p>
          <a:p>
            <a:pPr marL="341313" indent="-341313">
              <a:spcAft>
                <a:spcPts val="600"/>
              </a:spcAft>
              <a:buFont typeface="Arial" pitchFamily="34" charset="0"/>
              <a:buChar char="•"/>
            </a:pPr>
            <a:endParaRPr lang="en-US" sz="1600" dirty="0" smtClean="0">
              <a:solidFill>
                <a:schemeClr val="bg1"/>
              </a:solidFill>
            </a:endParaRPr>
          </a:p>
        </p:txBody>
      </p:sp>
      <p:sp>
        <p:nvSpPr>
          <p:cNvPr id="5" name="TextBox 4"/>
          <p:cNvSpPr txBox="1"/>
          <p:nvPr/>
        </p:nvSpPr>
        <p:spPr>
          <a:xfrm>
            <a:off x="152400" y="6477000"/>
            <a:ext cx="5715000" cy="246221"/>
          </a:xfrm>
          <a:prstGeom prst="rect">
            <a:avLst/>
          </a:prstGeom>
          <a:noFill/>
        </p:spPr>
        <p:txBody>
          <a:bodyPr wrap="square" rtlCol="0">
            <a:spAutoFit/>
          </a:bodyPr>
          <a:lstStyle/>
          <a:p>
            <a:r>
              <a:rPr lang="en-US" sz="1000" baseline="30000" dirty="0" smtClean="0"/>
              <a:t>1  </a:t>
            </a:r>
            <a:r>
              <a:rPr lang="en-US" sz="1000" dirty="0" smtClean="0"/>
              <a:t>“Watersmart Guidebook” East Bay Municipal Utility District</a:t>
            </a:r>
            <a:endParaRPr lang="en-US" sz="1000" dirty="0"/>
          </a:p>
        </p:txBody>
      </p:sp>
      <p:sp>
        <p:nvSpPr>
          <p:cNvPr id="7" name="Right Arrow 6"/>
          <p:cNvSpPr/>
          <p:nvPr/>
        </p:nvSpPr>
        <p:spPr>
          <a:xfrm>
            <a:off x="3657600" y="3124200"/>
            <a:ext cx="1676400" cy="12954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 name="TextBox 7"/>
          <p:cNvSpPr txBox="1"/>
          <p:nvPr/>
        </p:nvSpPr>
        <p:spPr>
          <a:xfrm>
            <a:off x="457200" y="914400"/>
            <a:ext cx="8229600" cy="646331"/>
          </a:xfrm>
          <a:prstGeom prst="rect">
            <a:avLst/>
          </a:prstGeom>
          <a:noFill/>
        </p:spPr>
        <p:txBody>
          <a:bodyPr wrap="square" rtlCol="0">
            <a:spAutoFit/>
          </a:bodyPr>
          <a:lstStyle/>
          <a:p>
            <a:r>
              <a:rPr lang="en-US" dirty="0" smtClean="0"/>
              <a:t>In order to determine whether water can be captured and used, you must first determine the quantity and quality of water you need for each process.</a:t>
            </a:r>
            <a:r>
              <a:rPr lang="en-US" baseline="30000" dirty="0" smtClean="0"/>
              <a:t>1</a:t>
            </a:r>
            <a:endParaRPr lang="en-US" dirty="0"/>
          </a:p>
        </p:txBody>
      </p:sp>
      <p:sp>
        <p:nvSpPr>
          <p:cNvPr id="9" name="Right Arrow 8">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60</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fade">
                                      <p:cBhvr>
                                        <p:cTn id="43" dur="500"/>
                                        <p:tgtEl>
                                          <p:spTgt spid="4">
                                            <p:bg/>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fade">
                                      <p:cBhvr>
                                        <p:cTn id="51" dur="500"/>
                                        <p:tgtEl>
                                          <p:spTgt spid="4">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500"/>
                                        <p:tgtEl>
                                          <p:spTgt spid="4">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500"/>
                                        <p:tgtEl>
                                          <p:spTgt spid="4">
                                            <p:txEl>
                                              <p:pRg st="3" end="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500"/>
                                        <p:tgtEl>
                                          <p:spTgt spid="4">
                                            <p:txEl>
                                              <p:pRg st="4" end="4"/>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fade">
                                      <p:cBhvr>
                                        <p:cTn id="7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52400"/>
            <a:ext cx="6553200" cy="838200"/>
          </a:xfrm>
        </p:spPr>
        <p:txBody>
          <a:bodyPr/>
          <a:lstStyle/>
          <a:p>
            <a:r>
              <a:rPr lang="en-US" dirty="0" smtClean="0">
                <a:solidFill>
                  <a:schemeClr val="accent4">
                    <a:lumMod val="50000"/>
                  </a:schemeClr>
                </a:solidFill>
              </a:rPr>
              <a:t>How to Recycle Water</a:t>
            </a:r>
            <a:endParaRPr lang="en-US" dirty="0">
              <a:solidFill>
                <a:schemeClr val="accent4">
                  <a:lumMod val="50000"/>
                </a:schemeClr>
              </a:solidFill>
            </a:endParaRPr>
          </a:p>
        </p:txBody>
      </p:sp>
      <p:sp>
        <p:nvSpPr>
          <p:cNvPr id="5" name="TextBox 4"/>
          <p:cNvSpPr txBox="1"/>
          <p:nvPr/>
        </p:nvSpPr>
        <p:spPr>
          <a:xfrm>
            <a:off x="0" y="1014948"/>
            <a:ext cx="4495800" cy="4001095"/>
          </a:xfrm>
          <a:prstGeom prst="rect">
            <a:avLst/>
          </a:prstGeom>
          <a:noFill/>
        </p:spPr>
        <p:txBody>
          <a:bodyPr wrap="square" rtlCol="0">
            <a:spAutoFit/>
          </a:bodyPr>
          <a:lstStyle/>
          <a:p>
            <a:pPr marL="685800" indent="-342900">
              <a:spcAft>
                <a:spcPts val="1200"/>
              </a:spcAft>
              <a:buFont typeface="+mj-lt"/>
              <a:buAutoNum type="arabicPeriod"/>
            </a:pPr>
            <a:r>
              <a:rPr lang="en-US" sz="1600" b="1" dirty="0" smtClean="0"/>
              <a:t>Install</a:t>
            </a:r>
            <a:r>
              <a:rPr lang="en-US" sz="1600" dirty="0" smtClean="0"/>
              <a:t> technology to reclaim, transport, and treat recycled water</a:t>
            </a:r>
          </a:p>
          <a:p>
            <a:pPr marL="685800" indent="-342900">
              <a:spcAft>
                <a:spcPts val="1200"/>
              </a:spcAft>
              <a:buFont typeface="+mj-lt"/>
              <a:buAutoNum type="arabicPeriod"/>
            </a:pPr>
            <a:r>
              <a:rPr lang="en-US" sz="1600" b="1" dirty="0" smtClean="0"/>
              <a:t>Reclaim</a:t>
            </a:r>
            <a:r>
              <a:rPr lang="en-US" sz="1600" dirty="0" smtClean="0"/>
              <a:t> the water through condensation or other methods.</a:t>
            </a:r>
          </a:p>
          <a:p>
            <a:pPr marL="685800" indent="-342900">
              <a:spcAft>
                <a:spcPts val="1200"/>
              </a:spcAft>
              <a:buFont typeface="+mj-lt"/>
              <a:buAutoNum type="arabicPeriod"/>
            </a:pPr>
            <a:r>
              <a:rPr lang="en-US" sz="1600" b="1" dirty="0" smtClean="0"/>
              <a:t>Treat and filter</a:t>
            </a:r>
            <a:r>
              <a:rPr lang="en-US" sz="1600" dirty="0" smtClean="0"/>
              <a:t> the water to the appropriate standard outlined by the state or local government (there is no federal standard) for its future use. There are different standards for using water for potable or nonpotable uses. Potable uses necessitate more purification than non.</a:t>
            </a:r>
          </a:p>
          <a:p>
            <a:pPr marL="685800" indent="-342900">
              <a:spcAft>
                <a:spcPts val="1200"/>
              </a:spcAft>
              <a:buFont typeface="+mj-lt"/>
              <a:buAutoNum type="arabicPeriod"/>
            </a:pPr>
            <a:r>
              <a:rPr lang="en-US" sz="1600" b="1" dirty="0" smtClean="0"/>
              <a:t>Distribute </a:t>
            </a:r>
            <a:r>
              <a:rPr lang="en-US" sz="1600" dirty="0" smtClean="0"/>
              <a:t>water to the point in the system where it will be used.</a:t>
            </a:r>
            <a:r>
              <a:rPr lang="en-US" sz="1600" baseline="30000" dirty="0" smtClean="0"/>
              <a:t>1 </a:t>
            </a:r>
            <a:endParaRPr lang="en-US" sz="1600" dirty="0" smtClean="0"/>
          </a:p>
        </p:txBody>
      </p:sp>
      <p:graphicFrame>
        <p:nvGraphicFramePr>
          <p:cNvPr id="6" name="Diagram 5"/>
          <p:cNvGraphicFramePr/>
          <p:nvPr/>
        </p:nvGraphicFramePr>
        <p:xfrm>
          <a:off x="5105400" y="914400"/>
          <a:ext cx="3048000" cy="271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9600" y="5433536"/>
            <a:ext cx="32766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For more basic information on recycling water, visit the EPA website </a:t>
            </a:r>
            <a:r>
              <a:rPr lang="en-US" sz="1400" dirty="0" smtClean="0">
                <a:hlinkClick r:id="rId8"/>
              </a:rPr>
              <a:t>here</a:t>
            </a:r>
            <a:r>
              <a:rPr lang="en-US" sz="1400" dirty="0" smtClean="0"/>
              <a:t>.</a:t>
            </a:r>
          </a:p>
        </p:txBody>
      </p:sp>
      <p:sp>
        <p:nvSpPr>
          <p:cNvPr id="10" name="TextBox 9"/>
          <p:cNvSpPr txBox="1"/>
          <p:nvPr/>
        </p:nvSpPr>
        <p:spPr>
          <a:xfrm>
            <a:off x="457200" y="6324600"/>
            <a:ext cx="3491661" cy="253916"/>
          </a:xfrm>
          <a:prstGeom prst="rect">
            <a:avLst/>
          </a:prstGeom>
          <a:noFill/>
        </p:spPr>
        <p:txBody>
          <a:bodyPr wrap="none" rtlCol="0">
            <a:spAutoFit/>
          </a:bodyPr>
          <a:lstStyle/>
          <a:p>
            <a:r>
              <a:rPr lang="en-US" sz="1050" baseline="30000" dirty="0" smtClean="0"/>
              <a:t>1</a:t>
            </a:r>
            <a:r>
              <a:rPr lang="en-US" sz="1050" dirty="0" smtClean="0"/>
              <a:t>“Water Reuse and Recycling in Manufacturing.” EPA</a:t>
            </a:r>
            <a:endParaRPr lang="en-US" sz="1050" dirty="0"/>
          </a:p>
        </p:txBody>
      </p:sp>
      <p:sp>
        <p:nvSpPr>
          <p:cNvPr id="7" name="TextBox 6"/>
          <p:cNvSpPr txBox="1"/>
          <p:nvPr/>
        </p:nvSpPr>
        <p:spPr>
          <a:xfrm>
            <a:off x="4419600" y="3886200"/>
            <a:ext cx="4648200" cy="2246769"/>
          </a:xfrm>
          <a:prstGeom prst="rect">
            <a:avLst/>
          </a:prstGeom>
          <a:ln>
            <a:solidFill>
              <a:schemeClr val="accent2">
                <a:lumMod val="75000"/>
                <a:lumOff val="25000"/>
              </a:schemeClr>
            </a:solid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r>
              <a:rPr lang="en-US" sz="1400" dirty="0" smtClean="0"/>
              <a:t>Examples of pollutants found in water that may be required to be reduced or eliminated in treatment:</a:t>
            </a:r>
          </a:p>
          <a:p>
            <a:pPr>
              <a:buFont typeface="Arial" pitchFamily="34" charset="0"/>
              <a:buChar char="•"/>
            </a:pPr>
            <a:r>
              <a:rPr lang="en-US" sz="1400" dirty="0" smtClean="0"/>
              <a:t>Organic</a:t>
            </a:r>
          </a:p>
          <a:p>
            <a:pPr lvl="1">
              <a:buFont typeface="Arial" pitchFamily="34" charset="0"/>
              <a:buChar char="•"/>
            </a:pPr>
            <a:r>
              <a:rPr lang="en-US" sz="1400" dirty="0" smtClean="0"/>
              <a:t>Benzene (commercial solvent), Polychlorinated Biphenyls (coolant), </a:t>
            </a:r>
          </a:p>
          <a:p>
            <a:pPr>
              <a:buFont typeface="Arial" pitchFamily="34" charset="0"/>
              <a:buChar char="•"/>
            </a:pPr>
            <a:r>
              <a:rPr lang="en-US" sz="1400" dirty="0" smtClean="0"/>
              <a:t>Inorganic</a:t>
            </a:r>
          </a:p>
          <a:p>
            <a:pPr lvl="1">
              <a:buFont typeface="Arial" pitchFamily="34" charset="0"/>
              <a:buChar char="•"/>
            </a:pPr>
            <a:r>
              <a:rPr lang="en-US" sz="1400" dirty="0" smtClean="0"/>
              <a:t>Metals, nutrients (Nitrogen, phosphorus), and minerals</a:t>
            </a:r>
          </a:p>
          <a:p>
            <a:pPr>
              <a:buFont typeface="Arial" pitchFamily="34" charset="0"/>
              <a:buChar char="•"/>
            </a:pPr>
            <a:r>
              <a:rPr lang="en-US" sz="1400" dirty="0" smtClean="0"/>
              <a:t>Microorganisms</a:t>
            </a:r>
          </a:p>
          <a:p>
            <a:pPr lvl="1">
              <a:buFont typeface="Arial" pitchFamily="34" charset="0"/>
              <a:buChar char="•"/>
            </a:pPr>
            <a:r>
              <a:rPr lang="en-US" sz="1400" dirty="0" smtClean="0"/>
              <a:t>Bacteria (E. Coli)</a:t>
            </a:r>
            <a:r>
              <a:rPr lang="en-US" sz="1400" baseline="30000" dirty="0" smtClean="0"/>
              <a:t> 1 </a:t>
            </a:r>
            <a:endParaRPr lang="en-US" sz="1400" dirty="0" smtClean="0"/>
          </a:p>
        </p:txBody>
      </p:sp>
      <p:sp>
        <p:nvSpPr>
          <p:cNvPr id="9" name="Right Arrow 8">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2" name="Slide Number Placeholder 11"/>
          <p:cNvSpPr>
            <a:spLocks noGrp="1"/>
          </p:cNvSpPr>
          <p:nvPr>
            <p:ph type="sldNum" sz="quarter" idx="12"/>
          </p:nvPr>
        </p:nvSpPr>
        <p:spPr/>
        <p:txBody>
          <a:bodyPr/>
          <a:lstStyle/>
          <a:p>
            <a:fld id="{197B56AA-1A1D-44A6-9AFD-24AEBEFDBFF0}" type="slidenum">
              <a:rPr lang="en-US" smtClean="0"/>
              <a:pPr/>
              <a:t>61</a:t>
            </a:fld>
            <a:endParaRPr lang="en-US"/>
          </a:p>
        </p:txBody>
      </p:sp>
    </p:spTree>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Intel Case Study-“Water Reuse and Recycling in Manufacturing”</a:t>
            </a:r>
            <a:r>
              <a:rPr lang="en-US" baseline="30000" dirty="0" smtClean="0"/>
              <a:t>1</a:t>
            </a:r>
            <a:endParaRPr lang="en-US" dirty="0"/>
          </a:p>
        </p:txBody>
      </p:sp>
      <p:sp>
        <p:nvSpPr>
          <p:cNvPr id="7" name="TextBox 6"/>
          <p:cNvSpPr txBox="1"/>
          <p:nvPr/>
        </p:nvSpPr>
        <p:spPr>
          <a:xfrm>
            <a:off x="152400" y="6477000"/>
            <a:ext cx="3365024" cy="246221"/>
          </a:xfrm>
          <a:prstGeom prst="rect">
            <a:avLst/>
          </a:prstGeom>
          <a:noFill/>
        </p:spPr>
        <p:txBody>
          <a:bodyPr wrap="none" rtlCol="0">
            <a:spAutoFit/>
          </a:bodyPr>
          <a:lstStyle/>
          <a:p>
            <a:r>
              <a:rPr lang="en-US" sz="1000" baseline="30000" dirty="0" smtClean="0"/>
              <a:t>1  </a:t>
            </a:r>
            <a:r>
              <a:rPr lang="en-US" sz="1000" dirty="0" smtClean="0"/>
              <a:t>“Water Reuse and Recycling in Manufacturing.” EPA</a:t>
            </a:r>
            <a:endParaRPr lang="en-US" sz="1000" dirty="0"/>
          </a:p>
        </p:txBody>
      </p:sp>
      <p:sp>
        <p:nvSpPr>
          <p:cNvPr id="6" name="TextBox 5"/>
          <p:cNvSpPr txBox="1"/>
          <p:nvPr/>
        </p:nvSpPr>
        <p:spPr>
          <a:xfrm>
            <a:off x="762000" y="1524000"/>
            <a:ext cx="3276600" cy="2954655"/>
          </a:xfrm>
          <a:prstGeom prst="rect">
            <a:avLst/>
          </a:prstGeom>
          <a:noFill/>
        </p:spPr>
        <p:txBody>
          <a:bodyPr wrap="square" rtlCol="0">
            <a:spAutoFit/>
          </a:bodyPr>
          <a:lstStyle/>
          <a:p>
            <a:pPr marL="230188" indent="-230188">
              <a:spcAft>
                <a:spcPts val="1200"/>
              </a:spcAft>
              <a:buFont typeface="Arial" pitchFamily="34" charset="0"/>
              <a:buChar char="•"/>
            </a:pPr>
            <a:r>
              <a:rPr lang="en-US" sz="1600" dirty="0" smtClean="0"/>
              <a:t>Intel successfully implemented a water efficiency policy that saved the company hundreds of thousands of dollars a year.  </a:t>
            </a:r>
          </a:p>
          <a:p>
            <a:pPr marL="230188" indent="-230188">
              <a:spcAft>
                <a:spcPts val="1200"/>
              </a:spcAft>
              <a:buFont typeface="Arial" pitchFamily="34" charset="0"/>
              <a:buChar char="•"/>
            </a:pPr>
            <a:r>
              <a:rPr lang="en-US" sz="1600" dirty="0" smtClean="0"/>
              <a:t>In 10 years, they have invested $100 million into water conservation efforts and conserved more than 90,000 acre feet of water, or enough for 280,000 homes for a year.</a:t>
            </a:r>
            <a:endParaRPr lang="en-US" sz="1600" dirty="0"/>
          </a:p>
        </p:txBody>
      </p:sp>
      <p:graphicFrame>
        <p:nvGraphicFramePr>
          <p:cNvPr id="10" name="Diagram 9"/>
          <p:cNvGraphicFramePr/>
          <p:nvPr/>
        </p:nvGraphicFramePr>
        <p:xfrm>
          <a:off x="5181600" y="1219200"/>
          <a:ext cx="3581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62</a:t>
            </a:fld>
            <a:endParaRPr lang="en-US"/>
          </a:p>
        </p:txBody>
      </p:sp>
    </p:spTree>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Issues with Recycling Water</a:t>
            </a:r>
            <a:endParaRPr lang="en-US" sz="3600" dirty="0"/>
          </a:p>
        </p:txBody>
      </p:sp>
      <p:sp>
        <p:nvSpPr>
          <p:cNvPr id="4" name="TextBox 3"/>
          <p:cNvSpPr txBox="1"/>
          <p:nvPr/>
        </p:nvSpPr>
        <p:spPr>
          <a:xfrm>
            <a:off x="457200" y="1240572"/>
            <a:ext cx="8229600" cy="4524315"/>
          </a:xfrm>
          <a:prstGeom prst="rect">
            <a:avLst/>
          </a:prstGeom>
          <a:noFill/>
        </p:spPr>
        <p:txBody>
          <a:bodyPr wrap="square" rtlCol="0">
            <a:spAutoFit/>
          </a:bodyPr>
          <a:lstStyle/>
          <a:p>
            <a:pPr>
              <a:buFont typeface="Arial" pitchFamily="34" charset="0"/>
              <a:buChar char="•"/>
            </a:pPr>
            <a:r>
              <a:rPr lang="en-US" sz="2400" dirty="0" smtClean="0"/>
              <a:t> There is </a:t>
            </a:r>
            <a:r>
              <a:rPr lang="en-US" sz="2400" dirty="0" smtClean="0">
                <a:solidFill>
                  <a:schemeClr val="accent5"/>
                </a:solidFill>
              </a:rPr>
              <a:t>no federal standard </a:t>
            </a:r>
            <a:r>
              <a:rPr lang="en-US" sz="2400" dirty="0" smtClean="0"/>
              <a:t>by the EPA for recycled water, but </a:t>
            </a:r>
            <a:r>
              <a:rPr lang="en-US" sz="2400" dirty="0" smtClean="0">
                <a:solidFill>
                  <a:schemeClr val="accent5"/>
                </a:solidFill>
              </a:rPr>
              <a:t>each state has its own standards</a:t>
            </a:r>
            <a:r>
              <a:rPr lang="en-US" sz="2400" dirty="0" smtClean="0"/>
              <a:t>. Be sure to check what they are in your area to make sure your recycled water treatment system is up to standards.</a:t>
            </a:r>
          </a:p>
          <a:p>
            <a:pPr>
              <a:buFont typeface="Arial" pitchFamily="34" charset="0"/>
              <a:buChar char="•"/>
            </a:pPr>
            <a:endParaRPr lang="en-US" sz="2400" dirty="0" smtClean="0"/>
          </a:p>
          <a:p>
            <a:pPr>
              <a:buFont typeface="Arial" pitchFamily="34" charset="0"/>
              <a:buChar char="•"/>
            </a:pPr>
            <a:r>
              <a:rPr lang="en-US" sz="2400" dirty="0" smtClean="0"/>
              <a:t> Since water recycling technology is still relatively young, it can be expensive to fund and controversial for safety reasons. </a:t>
            </a:r>
            <a:r>
              <a:rPr lang="en-US" sz="2400" dirty="0" smtClean="0">
                <a:solidFill>
                  <a:schemeClr val="accent5"/>
                </a:solidFill>
              </a:rPr>
              <a:t>Certain pollutants cannot easily, if at all, be measured</a:t>
            </a:r>
            <a:r>
              <a:rPr lang="en-US" sz="2400" dirty="0" smtClean="0"/>
              <a:t>, so it is sometimes difficult to effectively assess the amount of pathogens and microorganisms in the water.</a:t>
            </a:r>
            <a:r>
              <a:rPr lang="en-US" sz="2400" baseline="30000" dirty="0" smtClean="0"/>
              <a:t>1</a:t>
            </a:r>
            <a:r>
              <a:rPr lang="en-US" sz="2400" dirty="0" smtClean="0"/>
              <a:t> </a:t>
            </a:r>
          </a:p>
          <a:p>
            <a:endParaRPr lang="en-US" sz="2400" dirty="0"/>
          </a:p>
        </p:txBody>
      </p:sp>
      <p:sp>
        <p:nvSpPr>
          <p:cNvPr id="6" name="TextBox 5"/>
          <p:cNvSpPr txBox="1"/>
          <p:nvPr/>
        </p:nvSpPr>
        <p:spPr>
          <a:xfrm>
            <a:off x="152400" y="6400800"/>
            <a:ext cx="6400800" cy="246221"/>
          </a:xfrm>
          <a:prstGeom prst="rect">
            <a:avLst/>
          </a:prstGeom>
          <a:noFill/>
        </p:spPr>
        <p:txBody>
          <a:bodyPr wrap="square" rtlCol="0">
            <a:spAutoFit/>
          </a:bodyPr>
          <a:lstStyle/>
          <a:p>
            <a:r>
              <a:rPr lang="en-US" sz="1000" baseline="30000" dirty="0" smtClean="0"/>
              <a:t>1  </a:t>
            </a:r>
            <a:r>
              <a:rPr lang="en-US" sz="1000" dirty="0" smtClean="0"/>
              <a:t>“Water Reclamation and Use Standards”. Washington State Department of Health and Ecology.</a:t>
            </a:r>
            <a:endParaRPr lang="en-US" sz="1000" dirty="0"/>
          </a:p>
        </p:txBody>
      </p:sp>
      <p:pic>
        <p:nvPicPr>
          <p:cNvPr id="1026" name="Picture 2" descr="C:\Documents and Settings\Emily Conner\Local Settings\Temporary Internet Files\Content.IE5\3F6WVJ9D\MC900240351[1].wmf"/>
          <p:cNvPicPr>
            <a:picLocks noChangeAspect="1" noChangeArrowheads="1"/>
          </p:cNvPicPr>
          <p:nvPr/>
        </p:nvPicPr>
        <p:blipFill>
          <a:blip r:embed="rId3" cstate="print"/>
          <a:srcRect/>
          <a:stretch>
            <a:fillRect/>
          </a:stretch>
        </p:blipFill>
        <p:spPr bwMode="auto">
          <a:xfrm>
            <a:off x="6705600" y="5181600"/>
            <a:ext cx="1819656" cy="1034186"/>
          </a:xfrm>
          <a:prstGeom prst="rect">
            <a:avLst/>
          </a:prstGeom>
          <a:noFill/>
        </p:spPr>
      </p:pic>
      <p:sp>
        <p:nvSpPr>
          <p:cNvPr id="7" name="Right Arrow 6">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63</a:t>
            </a:fld>
            <a:endParaRPr lang="en-US"/>
          </a:p>
        </p:txBody>
      </p:sp>
    </p:spTree>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Efficiency – Additional Resources</a:t>
            </a:r>
            <a:endParaRPr lang="en-US" dirty="0"/>
          </a:p>
        </p:txBody>
      </p:sp>
      <p:sp>
        <p:nvSpPr>
          <p:cNvPr id="3" name="Content Placeholder 2"/>
          <p:cNvSpPr>
            <a:spLocks noGrp="1"/>
          </p:cNvSpPr>
          <p:nvPr>
            <p:ph idx="1"/>
          </p:nvPr>
        </p:nvSpPr>
        <p:spPr/>
        <p:txBody>
          <a:bodyPr>
            <a:normAutofit fontScale="70000" lnSpcReduction="20000"/>
          </a:bodyPr>
          <a:lstStyle/>
          <a:p>
            <a:pPr marL="1588" indent="-1588">
              <a:spcAft>
                <a:spcPts val="1200"/>
              </a:spcAft>
              <a:buNone/>
            </a:pPr>
            <a:r>
              <a:rPr lang="en-US" dirty="0" smtClean="0"/>
              <a:t>These sites provide additional information and excellent guidance on water efficiency and quality and are written for businesses.  They also include ideas on projects and technologies that are applicable in many manufacturing environments.</a:t>
            </a:r>
          </a:p>
          <a:p>
            <a:pPr>
              <a:spcAft>
                <a:spcPts val="1200"/>
              </a:spcAft>
            </a:pPr>
            <a:r>
              <a:rPr lang="en-US" dirty="0" smtClean="0"/>
              <a:t>The </a:t>
            </a:r>
            <a:r>
              <a:rPr lang="en-US" dirty="0" smtClean="0">
                <a:hlinkClick r:id="rId2"/>
              </a:rPr>
              <a:t>Lean &amp; Water Toolkit</a:t>
            </a:r>
            <a:r>
              <a:rPr lang="en-US" dirty="0" smtClean="0"/>
              <a:t> from the EPA</a:t>
            </a:r>
          </a:p>
          <a:p>
            <a:pPr>
              <a:spcAft>
                <a:spcPts val="1200"/>
              </a:spcAft>
            </a:pPr>
            <a:r>
              <a:rPr lang="en-US" dirty="0" smtClean="0"/>
              <a:t>The </a:t>
            </a:r>
            <a:r>
              <a:rPr lang="en-US" dirty="0" smtClean="0">
                <a:hlinkClick r:id="rId3"/>
              </a:rPr>
              <a:t>Water Efficiency Manual for Commercial, Industrial and Institutional Facilities</a:t>
            </a:r>
            <a:r>
              <a:rPr lang="en-US" dirty="0" smtClean="0"/>
              <a:t> from the North Carolina Department of Environment and Natural Resources</a:t>
            </a:r>
          </a:p>
          <a:p>
            <a:pPr>
              <a:spcAft>
                <a:spcPts val="1200"/>
              </a:spcAft>
            </a:pPr>
            <a:r>
              <a:rPr lang="en-US" dirty="0" smtClean="0"/>
              <a:t>The </a:t>
            </a:r>
            <a:r>
              <a:rPr lang="en-US" dirty="0" smtClean="0">
                <a:hlinkClick r:id="rId4"/>
              </a:rPr>
              <a:t>Watersmart Guidebook</a:t>
            </a:r>
            <a:r>
              <a:rPr lang="en-US" dirty="0" smtClean="0"/>
              <a:t> from the East Bay Municipal Utility District</a:t>
            </a:r>
          </a:p>
          <a:p>
            <a:pPr>
              <a:spcAft>
                <a:spcPts val="1200"/>
              </a:spcAft>
            </a:pPr>
            <a:r>
              <a:rPr lang="en-US" dirty="0" smtClean="0"/>
              <a:t>The Global Environmental Management Initiative has a </a:t>
            </a:r>
            <a:r>
              <a:rPr lang="en-US" dirty="0" smtClean="0">
                <a:hlinkClick r:id="rId5"/>
              </a:rPr>
              <a:t>Water Sustainability Tool</a:t>
            </a:r>
            <a:r>
              <a:rPr lang="en-US" dirty="0" smtClean="0"/>
              <a:t> that walks you through the process from assessment to implementation</a:t>
            </a:r>
          </a:p>
          <a:p>
            <a:pPr>
              <a:buNone/>
            </a:pPr>
            <a:endParaRPr lang="en-US" dirty="0"/>
          </a:p>
        </p:txBody>
      </p:sp>
      <p:sp>
        <p:nvSpPr>
          <p:cNvPr id="4" name="Right Arrow 3">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5" name="Picture 4"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6" name="Slide Number Placeholder 5"/>
          <p:cNvSpPr>
            <a:spLocks noGrp="1"/>
          </p:cNvSpPr>
          <p:nvPr>
            <p:ph type="sldNum" sz="quarter" idx="12"/>
          </p:nvPr>
        </p:nvSpPr>
        <p:spPr/>
        <p:txBody>
          <a:bodyPr/>
          <a:lstStyle/>
          <a:p>
            <a:fld id="{197B56AA-1A1D-44A6-9AFD-24AEBEFDBFF0}" type="slidenum">
              <a:rPr lang="en-US" smtClean="0"/>
              <a:pPr/>
              <a:t>64</a:t>
            </a:fld>
            <a:endParaRPr lang="en-US"/>
          </a:p>
        </p:txBody>
      </p:sp>
    </p:spTree>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91400" cy="792162"/>
          </a:xfrm>
        </p:spPr>
        <p:txBody>
          <a:bodyPr>
            <a:noAutofit/>
          </a:bodyPr>
          <a:lstStyle/>
          <a:p>
            <a:r>
              <a:rPr lang="en-US" sz="3200" dirty="0" smtClean="0"/>
              <a:t>Water Checklist</a:t>
            </a:r>
            <a:endParaRPr lang="en-US" sz="3200" dirty="0"/>
          </a:p>
        </p:txBody>
      </p:sp>
      <p:sp>
        <p:nvSpPr>
          <p:cNvPr id="3" name="Content Placeholder 2"/>
          <p:cNvSpPr>
            <a:spLocks noGrp="1"/>
          </p:cNvSpPr>
          <p:nvPr>
            <p:ph idx="1"/>
          </p:nvPr>
        </p:nvSpPr>
        <p:spPr>
          <a:xfrm>
            <a:off x="228600" y="1143000"/>
            <a:ext cx="8458200" cy="4876800"/>
          </a:xfrm>
        </p:spPr>
        <p:txBody>
          <a:bodyPr numCol="2">
            <a:noAutofit/>
          </a:bodyPr>
          <a:lstStyle/>
          <a:p>
            <a:pPr marL="285750" lvl="1">
              <a:spcAft>
                <a:spcPts val="600"/>
              </a:spcAft>
              <a:buFont typeface="Wingdings" pitchFamily="2" charset="2"/>
              <a:buChar char="ü"/>
            </a:pPr>
            <a:r>
              <a:rPr lang="en-US" sz="1600" dirty="0" smtClean="0"/>
              <a:t>Make sure your equipment and water use practices meet the various federal, state and local regulatory requirements and customer expectations</a:t>
            </a:r>
          </a:p>
          <a:p>
            <a:pPr marL="285750" lvl="1">
              <a:spcAft>
                <a:spcPts val="600"/>
              </a:spcAft>
              <a:buFont typeface="Wingdings" pitchFamily="2" charset="2"/>
              <a:buChar char="ü"/>
            </a:pPr>
            <a:r>
              <a:rPr lang="en-US" sz="1600" dirty="0" smtClean="0"/>
              <a:t>Work with your local water and sewer utilities throughout the process</a:t>
            </a:r>
          </a:p>
          <a:p>
            <a:pPr marL="285750" lvl="1">
              <a:spcAft>
                <a:spcPts val="600"/>
              </a:spcAft>
              <a:buFont typeface="Wingdings" pitchFamily="2" charset="2"/>
              <a:buChar char="ü"/>
            </a:pPr>
            <a:r>
              <a:rPr lang="en-US" sz="1600" dirty="0" smtClean="0"/>
              <a:t>Determine what the breakdown is for the use of water in your facility - conduct a water audit </a:t>
            </a:r>
          </a:p>
          <a:p>
            <a:pPr marL="742950" lvl="3" indent="-285750">
              <a:spcAft>
                <a:spcPts val="600"/>
              </a:spcAft>
              <a:buFont typeface="Wingdings" pitchFamily="2" charset="2"/>
              <a:buChar char="ü"/>
            </a:pPr>
            <a:r>
              <a:rPr lang="en-US" sz="1400" dirty="0" smtClean="0"/>
              <a:t>Perform a water balance</a:t>
            </a:r>
          </a:p>
          <a:p>
            <a:pPr marL="742950" lvl="3" indent="-285750">
              <a:spcAft>
                <a:spcPts val="600"/>
              </a:spcAft>
              <a:buFont typeface="Wingdings" pitchFamily="2" charset="2"/>
              <a:buChar char="ü"/>
            </a:pPr>
            <a:r>
              <a:rPr lang="en-US" sz="1400" dirty="0" smtClean="0"/>
              <a:t>Walk-through survey talking to employees</a:t>
            </a:r>
          </a:p>
          <a:p>
            <a:pPr marL="285750" lvl="1">
              <a:spcAft>
                <a:spcPts val="600"/>
              </a:spcAft>
              <a:buFont typeface="Wingdings" pitchFamily="2" charset="2"/>
              <a:buChar char="ü"/>
            </a:pPr>
            <a:r>
              <a:rPr lang="en-US" sz="1600" dirty="0" smtClean="0"/>
              <a:t>Make sure you understand all of your water costs – supply, treatment, discharge, heating, pumping, labor etc.</a:t>
            </a:r>
          </a:p>
          <a:p>
            <a:pPr marL="285750" lvl="1">
              <a:spcAft>
                <a:spcPts val="600"/>
              </a:spcAft>
              <a:buFont typeface="Wingdings" pitchFamily="2" charset="2"/>
              <a:buChar char="ü"/>
            </a:pPr>
            <a:endParaRPr lang="en-US" sz="1600" dirty="0" smtClean="0"/>
          </a:p>
          <a:p>
            <a:pPr marL="285750" lvl="1">
              <a:spcAft>
                <a:spcPts val="600"/>
              </a:spcAft>
              <a:buFont typeface="Wingdings" pitchFamily="2" charset="2"/>
              <a:buChar char="ü"/>
            </a:pPr>
            <a:endParaRPr lang="en-US" sz="1600" dirty="0" smtClean="0"/>
          </a:p>
          <a:p>
            <a:pPr marL="285750" lvl="1">
              <a:spcAft>
                <a:spcPts val="600"/>
              </a:spcAft>
              <a:buFont typeface="Wingdings" pitchFamily="2" charset="2"/>
              <a:buChar char="ü"/>
            </a:pPr>
            <a:endParaRPr lang="en-US" sz="1600" dirty="0" smtClean="0"/>
          </a:p>
          <a:p>
            <a:pPr marL="566738" lvl="1">
              <a:spcAft>
                <a:spcPts val="600"/>
              </a:spcAft>
              <a:buFont typeface="Wingdings" pitchFamily="2" charset="2"/>
              <a:buChar char="ü"/>
            </a:pPr>
            <a:r>
              <a:rPr lang="en-US" sz="1600" dirty="0" smtClean="0"/>
              <a:t>Determine water quantity and quality needs for each process and measure the water quality of current effluent streams to identify possible areas of water reuse </a:t>
            </a:r>
          </a:p>
          <a:p>
            <a:pPr marL="566738" lvl="1">
              <a:spcAft>
                <a:spcPts val="600"/>
              </a:spcAft>
              <a:buFont typeface="Wingdings" pitchFamily="2" charset="2"/>
              <a:buChar char="ü"/>
            </a:pPr>
            <a:r>
              <a:rPr lang="en-US" sz="1600" dirty="0" smtClean="0"/>
              <a:t>Identify ways to reduce your water consumption through</a:t>
            </a:r>
          </a:p>
          <a:p>
            <a:pPr marL="1139825" lvl="2">
              <a:spcAft>
                <a:spcPts val="600"/>
              </a:spcAft>
              <a:buFont typeface="Wingdings" pitchFamily="2" charset="2"/>
              <a:buChar char="ü"/>
            </a:pPr>
            <a:r>
              <a:rPr lang="en-US" sz="1400" dirty="0" smtClean="0"/>
              <a:t>Reducing losses through leaks and waste</a:t>
            </a:r>
          </a:p>
          <a:p>
            <a:pPr marL="1139825" lvl="2">
              <a:spcAft>
                <a:spcPts val="600"/>
              </a:spcAft>
              <a:buFont typeface="Wingdings" pitchFamily="2" charset="2"/>
              <a:buChar char="ü"/>
            </a:pPr>
            <a:r>
              <a:rPr lang="en-US" sz="1400" dirty="0" smtClean="0"/>
              <a:t>Reduce quantity of water used through new processes and technologies</a:t>
            </a:r>
          </a:p>
          <a:p>
            <a:pPr marL="1139825" lvl="2">
              <a:spcAft>
                <a:spcPts val="600"/>
              </a:spcAft>
              <a:buFont typeface="Wingdings" pitchFamily="2" charset="2"/>
              <a:buChar char="ü"/>
            </a:pPr>
            <a:r>
              <a:rPr lang="en-US" sz="1400" dirty="0" smtClean="0"/>
              <a:t>Reclaim or recycle wastewater or water from other sources</a:t>
            </a:r>
          </a:p>
          <a:p>
            <a:pPr marL="566738" lvl="1">
              <a:spcAft>
                <a:spcPts val="600"/>
              </a:spcAft>
              <a:buFont typeface="Wingdings" pitchFamily="2" charset="2"/>
              <a:buChar char="ü"/>
            </a:pPr>
            <a:r>
              <a:rPr lang="en-US" sz="1600" dirty="0" smtClean="0"/>
              <a:t>Utilize available tools and technical assistance</a:t>
            </a:r>
          </a:p>
          <a:p>
            <a:pPr marL="566738" lvl="1">
              <a:spcAft>
                <a:spcPts val="600"/>
              </a:spcAft>
              <a:buFont typeface="Wingdings" pitchFamily="2" charset="2"/>
              <a:buChar char="ü"/>
            </a:pPr>
            <a:r>
              <a:rPr lang="en-US" sz="1600" dirty="0" smtClean="0"/>
              <a:t>Contact your industry association to see if there are industry guidelines on water use</a:t>
            </a:r>
          </a:p>
          <a:p>
            <a:pPr marL="285750" indent="-285750">
              <a:buFont typeface="Wingdings" pitchFamily="2" charset="2"/>
              <a:buChar char="ü"/>
            </a:pPr>
            <a:endParaRPr lang="en-US" sz="1600" dirty="0" smtClean="0"/>
          </a:p>
        </p:txBody>
      </p:sp>
      <p:sp>
        <p:nvSpPr>
          <p:cNvPr id="4" name="TextBox 3"/>
          <p:cNvSpPr txBox="1"/>
          <p:nvPr/>
        </p:nvSpPr>
        <p:spPr>
          <a:xfrm>
            <a:off x="152400" y="6400800"/>
            <a:ext cx="8077200" cy="400110"/>
          </a:xfrm>
          <a:prstGeom prst="rect">
            <a:avLst/>
          </a:prstGeom>
          <a:noFill/>
        </p:spPr>
        <p:txBody>
          <a:bodyPr wrap="square" rtlCol="0">
            <a:spAutoFit/>
          </a:bodyPr>
          <a:lstStyle/>
          <a:p>
            <a:r>
              <a:rPr lang="en-US" sz="1000" dirty="0" smtClean="0"/>
              <a:t>“Water Efficiency Manual for Commercial, Industrial and Institutional Facilities” N.C. Department of Environment and Natural Resources et. al.</a:t>
            </a:r>
          </a:p>
          <a:p>
            <a:endParaRPr lang="en-US" sz="1000" dirty="0"/>
          </a:p>
        </p:txBody>
      </p:sp>
      <p:pic>
        <p:nvPicPr>
          <p:cNvPr id="1026" name="Picture 2" descr="C:\Users\Morgan\AppData\Local\Microsoft\Windows\Temporary Internet Files\Content.IE5\G1HKTB9N\MC900431585[1].png"/>
          <p:cNvPicPr>
            <a:picLocks noChangeAspect="1" noChangeArrowheads="1"/>
          </p:cNvPicPr>
          <p:nvPr/>
        </p:nvPicPr>
        <p:blipFill>
          <a:blip r:embed="rId3" cstate="print"/>
          <a:srcRect/>
          <a:stretch>
            <a:fillRect/>
          </a:stretch>
        </p:blipFill>
        <p:spPr bwMode="auto">
          <a:xfrm>
            <a:off x="7848600" y="76200"/>
            <a:ext cx="1066800" cy="1066800"/>
          </a:xfrm>
          <a:prstGeom prst="rect">
            <a:avLst/>
          </a:prstGeom>
          <a:noFill/>
        </p:spPr>
      </p:pic>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65</a:t>
            </a:fld>
            <a:endParaRPr lang="en-US"/>
          </a:p>
        </p:txBody>
      </p:sp>
    </p:spTree>
  </p:cSld>
  <p:clrMapOvr>
    <a:masterClrMapping/>
  </p:clrMapOvr>
  <p:transition spd="med">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help	</a:t>
            </a:r>
            <a:endParaRPr lang="en-US" dirty="0"/>
          </a:p>
        </p:txBody>
      </p:sp>
      <p:graphicFrame>
        <p:nvGraphicFramePr>
          <p:cNvPr id="6" name="Diagram 5"/>
          <p:cNvGraphicFramePr/>
          <p:nvPr/>
        </p:nvGraphicFramePr>
        <p:xfrm>
          <a:off x="4191000" y="4775200"/>
          <a:ext cx="3810000" cy="208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Morgan\AppData\Local\Microsoft\Windows\Temporary Internet Files\Content.IE5\P8TQ053Y\MC900432556[1].png"/>
          <p:cNvPicPr>
            <a:picLocks noChangeAspect="1" noChangeArrowheads="1"/>
          </p:cNvPicPr>
          <p:nvPr/>
        </p:nvPicPr>
        <p:blipFill>
          <a:blip r:embed="rId8" cstate="print"/>
          <a:srcRect/>
          <a:stretch>
            <a:fillRect/>
          </a:stretch>
        </p:blipFill>
        <p:spPr bwMode="auto">
          <a:xfrm>
            <a:off x="6629400" y="0"/>
            <a:ext cx="1066800" cy="1066800"/>
          </a:xfrm>
          <a:prstGeom prst="rect">
            <a:avLst/>
          </a:prstGeom>
          <a:noFill/>
        </p:spPr>
      </p:pic>
      <p:sp>
        <p:nvSpPr>
          <p:cNvPr id="9" name="Right Arrow 8">
            <a:hlinkClick r:id="rId9"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pic>
        <p:nvPicPr>
          <p:cNvPr id="10" name="Picture 9"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1" name="Content Placeholder 2"/>
          <p:cNvSpPr txBox="1">
            <a:spLocks/>
          </p:cNvSpPr>
          <p:nvPr/>
        </p:nvSpPr>
        <p:spPr>
          <a:xfrm>
            <a:off x="381000" y="914400"/>
            <a:ext cx="8305800" cy="381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Work with your water utilities (supply and wastewater) – They may</a:t>
            </a:r>
            <a:r>
              <a:rPr kumimoji="0" lang="en-US" b="0" i="0" u="none" strike="noStrike" kern="1200" cap="none" spc="0" normalizeH="0" noProof="0" dirty="0" smtClean="0">
                <a:ln>
                  <a:noFill/>
                </a:ln>
                <a:solidFill>
                  <a:schemeClr val="tx1"/>
                </a:solidFill>
                <a:effectLst/>
                <a:uLnTx/>
                <a:uFillTx/>
                <a:latin typeface="+mn-lt"/>
                <a:ea typeface="+mn-ea"/>
                <a:cs typeface="+mn-cs"/>
              </a:rPr>
              <a:t> be able to help you with water audits or leak detection.  Some may even have financial incentives for efficiency projects.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Look for other technical assistance programs related to water efficiency and pollution prevention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2"/>
              </a:rPr>
              <a:t>EPA</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Watersense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program from EPA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t>EPA Office of Water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3"/>
              </a:rPr>
              <a:t>National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4"/>
              </a:rPr>
              <a:t>regional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or state</a:t>
            </a:r>
            <a:r>
              <a:rPr kumimoji="0" lang="en-US" sz="1400" b="0" i="0" u="none" strike="noStrike" kern="1200" cap="none" spc="0" normalizeH="0" noProof="0" dirty="0" smtClean="0">
                <a:ln>
                  <a:noFill/>
                </a:ln>
                <a:solidFill>
                  <a:schemeClr val="tx1"/>
                </a:solidFill>
                <a:effectLst/>
                <a:uLnTx/>
                <a:uFillTx/>
                <a:latin typeface="+mn-lt"/>
                <a:ea typeface="+mn-ea"/>
                <a:cs typeface="+mn-cs"/>
              </a:rPr>
              <a:t> p</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ollution prevention (P2) programs and your s</a:t>
            </a:r>
            <a:r>
              <a:rPr lang="en-US" sz="1400" dirty="0" err="1" smtClean="0"/>
              <a:t>tate</a:t>
            </a:r>
            <a:r>
              <a:rPr lang="en-US" sz="1400" dirty="0" smtClean="0"/>
              <a:t> water quality regulators </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United Nations Environmental Programme’s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5"/>
              </a:rPr>
              <a:t>Sustainable Consumption and Production Branch</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(also includes a specific </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6"/>
              </a:rPr>
              <a:t>tool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for corporate water accounting)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hlinkClick r:id="rId17"/>
              </a:rPr>
              <a:t>Dept of Energy’s Building Life-Cycle Costs Program</a:t>
            </a:r>
            <a:r>
              <a:rPr kumimoji="0" lang="en-US" sz="1400" b="0" i="0" u="none" strike="noStrike" kern="1200" cap="none" spc="0" normalizeH="0" baseline="0" noProof="0" dirty="0" smtClean="0">
                <a:ln>
                  <a:noFill/>
                </a:ln>
                <a:solidFill>
                  <a:schemeClr val="tx1"/>
                </a:solidFill>
                <a:effectLst/>
                <a:uLnTx/>
                <a:uFillTx/>
                <a:latin typeface="+mn-lt"/>
                <a:ea typeface="+mn-ea"/>
                <a:cs typeface="+mn-cs"/>
                <a:hlinkClick r:id="rId17"/>
              </a:rPr>
              <a:t> </a:t>
            </a:r>
            <a:endParaRPr lang="en-US" sz="1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See if your industry associations have any literature on industry-specific water use and quality issues</a:t>
            </a:r>
          </a:p>
        </p:txBody>
      </p:sp>
      <p:sp>
        <p:nvSpPr>
          <p:cNvPr id="8" name="Slide Number Placeholder 7"/>
          <p:cNvSpPr>
            <a:spLocks noGrp="1"/>
          </p:cNvSpPr>
          <p:nvPr>
            <p:ph type="sldNum" sz="quarter" idx="12"/>
          </p:nvPr>
        </p:nvSpPr>
        <p:spPr/>
        <p:txBody>
          <a:bodyPr/>
          <a:lstStyle/>
          <a:p>
            <a:fld id="{197B56AA-1A1D-44A6-9AFD-24AEBEFDBFF0}" type="slidenum">
              <a:rPr lang="en-US" smtClean="0"/>
              <a:pPr/>
              <a:t>66</a:t>
            </a:fld>
            <a:endParaRPr lang="en-US"/>
          </a:p>
        </p:txBody>
      </p:sp>
    </p:spTree>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a:xfrm>
            <a:off x="457200" y="990600"/>
            <a:ext cx="5486400" cy="5334000"/>
          </a:xfrm>
        </p:spPr>
        <p:txBody>
          <a:bodyPr>
            <a:normAutofit fontScale="62500" lnSpcReduction="20000"/>
          </a:bodyPr>
          <a:lstStyle/>
          <a:p>
            <a:pPr marL="0" indent="0" algn="ctr">
              <a:spcAft>
                <a:spcPts val="1200"/>
              </a:spcAft>
              <a:buNone/>
            </a:pPr>
            <a:r>
              <a:rPr lang="en-US" dirty="0" smtClean="0"/>
              <a:t>Energy use is typically a primary area of focus for manufacturers looking at sustainability for a variety of reasons:</a:t>
            </a:r>
          </a:p>
          <a:p>
            <a:pPr lvl="1">
              <a:spcAft>
                <a:spcPts val="1200"/>
              </a:spcAft>
            </a:pPr>
            <a:r>
              <a:rPr lang="en-US" dirty="0" smtClean="0"/>
              <a:t>It is a </a:t>
            </a:r>
            <a:r>
              <a:rPr lang="en-US" dirty="0" smtClean="0">
                <a:solidFill>
                  <a:schemeClr val="accent5"/>
                </a:solidFill>
              </a:rPr>
              <a:t>major cost center </a:t>
            </a:r>
            <a:r>
              <a:rPr lang="en-US" dirty="0" smtClean="0"/>
              <a:t>for many companies, and energy </a:t>
            </a:r>
            <a:r>
              <a:rPr lang="en-US" dirty="0" smtClean="0">
                <a:solidFill>
                  <a:schemeClr val="accent5"/>
                </a:solidFill>
              </a:rPr>
              <a:t>costs are highly volatile</a:t>
            </a:r>
          </a:p>
          <a:p>
            <a:pPr lvl="1">
              <a:spcAft>
                <a:spcPts val="1200"/>
              </a:spcAft>
            </a:pPr>
            <a:r>
              <a:rPr lang="en-US" dirty="0" smtClean="0"/>
              <a:t>It is </a:t>
            </a:r>
            <a:r>
              <a:rPr lang="en-US" dirty="0" smtClean="0">
                <a:solidFill>
                  <a:schemeClr val="accent5"/>
                </a:solidFill>
              </a:rPr>
              <a:t>used throughout manufacturing </a:t>
            </a:r>
            <a:r>
              <a:rPr lang="en-US" dirty="0" smtClean="0"/>
              <a:t>facilities and comes from various sources</a:t>
            </a:r>
          </a:p>
          <a:p>
            <a:pPr lvl="1">
              <a:spcAft>
                <a:spcPts val="1200"/>
              </a:spcAft>
            </a:pPr>
            <a:r>
              <a:rPr lang="en-US" dirty="0" smtClean="0"/>
              <a:t>It is the leading </a:t>
            </a:r>
            <a:r>
              <a:rPr lang="en-US" dirty="0" smtClean="0">
                <a:solidFill>
                  <a:schemeClr val="accent5"/>
                </a:solidFill>
              </a:rPr>
              <a:t>driver of greenhouse gas emissions </a:t>
            </a:r>
            <a:r>
              <a:rPr lang="en-US" dirty="0" smtClean="0"/>
              <a:t>and other environmental impacts</a:t>
            </a:r>
          </a:p>
          <a:p>
            <a:pPr lvl="1">
              <a:spcAft>
                <a:spcPts val="1200"/>
              </a:spcAft>
            </a:pPr>
            <a:r>
              <a:rPr lang="en-US" dirty="0" smtClean="0"/>
              <a:t>It is </a:t>
            </a:r>
            <a:r>
              <a:rPr lang="en-US" dirty="0" smtClean="0">
                <a:solidFill>
                  <a:schemeClr val="accent5"/>
                </a:solidFill>
              </a:rPr>
              <a:t>more visible and easier to measure </a:t>
            </a:r>
            <a:r>
              <a:rPr lang="en-US" dirty="0" smtClean="0"/>
              <a:t>than some other environmental impacts</a:t>
            </a:r>
          </a:p>
          <a:p>
            <a:pPr lvl="1">
              <a:spcAft>
                <a:spcPts val="1200"/>
              </a:spcAft>
            </a:pPr>
            <a:r>
              <a:rPr lang="en-US" dirty="0" smtClean="0"/>
              <a:t>A lot of </a:t>
            </a:r>
            <a:r>
              <a:rPr lang="en-US" dirty="0" smtClean="0">
                <a:solidFill>
                  <a:schemeClr val="accent5"/>
                </a:solidFill>
              </a:rPr>
              <a:t>information and help is available </a:t>
            </a:r>
            <a:r>
              <a:rPr lang="en-US" dirty="0" smtClean="0"/>
              <a:t>on energy efficiency opportunities and techniques</a:t>
            </a:r>
          </a:p>
          <a:p>
            <a:endParaRPr lang="en-US" dirty="0"/>
          </a:p>
        </p:txBody>
      </p:sp>
      <p:pic>
        <p:nvPicPr>
          <p:cNvPr id="3085" name="Picture 13" descr="C:\Documents and Settings\Morgan Barr\Local Settings\Temporary Internet Files\Content.IE5\XH01C8GK\MC900432247[1].wmf"/>
          <p:cNvPicPr>
            <a:picLocks noChangeAspect="1" noChangeArrowheads="1"/>
          </p:cNvPicPr>
          <p:nvPr/>
        </p:nvPicPr>
        <p:blipFill>
          <a:blip r:embed="rId2" cstate="print"/>
          <a:srcRect/>
          <a:stretch>
            <a:fillRect/>
          </a:stretch>
        </p:blipFill>
        <p:spPr bwMode="auto">
          <a:xfrm>
            <a:off x="7239000" y="990601"/>
            <a:ext cx="1212850" cy="1307388"/>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078" name="Picture 6" descr="C:\Documents and Settings\Morgan Barr\Local Settings\Temporary Internet Files\Content.IE5\U3L27KOP\MC900233105[1].wmf"/>
          <p:cNvPicPr>
            <a:picLocks noChangeAspect="1" noChangeArrowheads="1"/>
          </p:cNvPicPr>
          <p:nvPr/>
        </p:nvPicPr>
        <p:blipFill>
          <a:blip r:embed="rId3" cstate="print"/>
          <a:srcRect/>
          <a:stretch>
            <a:fillRect/>
          </a:stretch>
        </p:blipFill>
        <p:spPr bwMode="auto">
          <a:xfrm>
            <a:off x="6324600" y="1981200"/>
            <a:ext cx="1387652" cy="1371599"/>
          </a:xfrm>
          <a:prstGeom prst="rect">
            <a:avLst/>
          </a:prstGeom>
          <a:noFill/>
        </p:spPr>
      </p:pic>
      <p:pic>
        <p:nvPicPr>
          <p:cNvPr id="3075" name="Picture 3" descr="C:\Documents and Settings\Morgan Barr\Local Settings\Temporary Internet Files\Content.IE5\10C7WTEI\MC900324772[1].wmf"/>
          <p:cNvPicPr>
            <a:picLocks noChangeAspect="1" noChangeArrowheads="1"/>
          </p:cNvPicPr>
          <p:nvPr/>
        </p:nvPicPr>
        <p:blipFill>
          <a:blip r:embed="rId4" cstate="print"/>
          <a:srcRect/>
          <a:stretch>
            <a:fillRect/>
          </a:stretch>
        </p:blipFill>
        <p:spPr bwMode="auto">
          <a:xfrm>
            <a:off x="7086600" y="3048000"/>
            <a:ext cx="1447800" cy="1447800"/>
          </a:xfrm>
          <a:prstGeom prst="rect">
            <a:avLst/>
          </a:prstGeom>
          <a:noFill/>
        </p:spPr>
      </p:pic>
      <p:pic>
        <p:nvPicPr>
          <p:cNvPr id="3086" name="Picture 14" descr="C:\Documents and Settings\Morgan Barr\Local Settings\Temporary Internet Files\Content.IE5\XH01C8GK\MC900055056[1].wmf"/>
          <p:cNvPicPr>
            <a:picLocks noChangeAspect="1" noChangeArrowheads="1"/>
          </p:cNvPicPr>
          <p:nvPr/>
        </p:nvPicPr>
        <p:blipFill>
          <a:blip r:embed="rId5" cstate="print"/>
          <a:srcRect/>
          <a:stretch>
            <a:fillRect/>
          </a:stretch>
        </p:blipFill>
        <p:spPr bwMode="auto">
          <a:xfrm>
            <a:off x="6324600" y="4191000"/>
            <a:ext cx="1418063" cy="1371600"/>
          </a:xfrm>
          <a:prstGeom prst="rect">
            <a:avLst/>
          </a:prstGeom>
          <a:noFill/>
        </p:spPr>
      </p:pic>
      <p:sp>
        <p:nvSpPr>
          <p:cNvPr id="8" name="Right Arrow 7">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67</a:t>
            </a:fld>
            <a:endParaRPr lang="en-US"/>
          </a:p>
        </p:txBody>
      </p:sp>
    </p:spTree>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Manufacturing</a:t>
            </a:r>
            <a:endParaRPr lang="en-US" dirty="0"/>
          </a:p>
        </p:txBody>
      </p:sp>
      <p:sp>
        <p:nvSpPr>
          <p:cNvPr id="3" name="Content Placeholder 2"/>
          <p:cNvSpPr>
            <a:spLocks noGrp="1"/>
          </p:cNvSpPr>
          <p:nvPr>
            <p:ph idx="1"/>
          </p:nvPr>
        </p:nvSpPr>
        <p:spPr>
          <a:xfrm>
            <a:off x="457200" y="1143000"/>
            <a:ext cx="4038600" cy="5105400"/>
          </a:xfrm>
        </p:spPr>
        <p:txBody>
          <a:bodyPr>
            <a:normAutofit/>
          </a:bodyPr>
          <a:lstStyle/>
          <a:p>
            <a:r>
              <a:rPr lang="en-US" sz="1600" dirty="0" smtClean="0"/>
              <a:t>Industry uses about </a:t>
            </a:r>
            <a:r>
              <a:rPr lang="en-US" sz="1600" dirty="0" smtClean="0">
                <a:solidFill>
                  <a:schemeClr val="accent5"/>
                </a:solidFill>
              </a:rPr>
              <a:t>a third of the energy produced in the U.S</a:t>
            </a:r>
            <a:r>
              <a:rPr lang="en-US" sz="1600" dirty="0" smtClean="0"/>
              <a:t>.</a:t>
            </a:r>
            <a:r>
              <a:rPr lang="en-US" sz="1600" baseline="30000" dirty="0" smtClean="0"/>
              <a:t>1</a:t>
            </a:r>
            <a:endParaRPr lang="en-US" sz="1600" dirty="0" smtClean="0"/>
          </a:p>
          <a:p>
            <a:endParaRPr lang="en-US" sz="1600" dirty="0" smtClean="0"/>
          </a:p>
          <a:p>
            <a:r>
              <a:rPr lang="en-US" sz="1600" dirty="0" smtClean="0"/>
              <a:t>Energy is used for a wide variety of activities, from lighting to boiler fuel to process heating.</a:t>
            </a:r>
          </a:p>
          <a:p>
            <a:endParaRPr lang="en-US" sz="1600" dirty="0" smtClean="0"/>
          </a:p>
          <a:p>
            <a:r>
              <a:rPr lang="en-US" sz="1600" dirty="0" smtClean="0"/>
              <a:t>Energy sources are also used as </a:t>
            </a:r>
            <a:r>
              <a:rPr lang="en-US" sz="1600" dirty="0" err="1" smtClean="0">
                <a:solidFill>
                  <a:schemeClr val="accent5"/>
                </a:solidFill>
              </a:rPr>
              <a:t>feedstocks</a:t>
            </a:r>
            <a:r>
              <a:rPr lang="en-US" sz="1600" dirty="0" smtClean="0"/>
              <a:t> (material inputs) in manufacturing.  These include liquefied petroleum gas (LPG), coal, natural gas, and others.</a:t>
            </a:r>
          </a:p>
          <a:p>
            <a:endParaRPr lang="en-US" sz="1600" dirty="0" smtClean="0"/>
          </a:p>
          <a:p>
            <a:r>
              <a:rPr lang="en-US" sz="1600" dirty="0" smtClean="0"/>
              <a:t>A small number of energy-intensive industries – petroleum refining, chemicals, paper, and metal – are responsible for the majority of industrial energy use.</a:t>
            </a:r>
            <a:endParaRPr lang="en-US" sz="1600" dirty="0"/>
          </a:p>
        </p:txBody>
      </p:sp>
      <p:sp>
        <p:nvSpPr>
          <p:cNvPr id="7" name="TextBox 6"/>
          <p:cNvSpPr txBox="1"/>
          <p:nvPr/>
        </p:nvSpPr>
        <p:spPr>
          <a:xfrm>
            <a:off x="381000" y="6400800"/>
            <a:ext cx="8534400" cy="246221"/>
          </a:xfrm>
          <a:prstGeom prst="rect">
            <a:avLst/>
          </a:prstGeom>
          <a:noFill/>
        </p:spPr>
        <p:txBody>
          <a:bodyPr wrap="square" rtlCol="0">
            <a:spAutoFit/>
          </a:bodyPr>
          <a:lstStyle/>
          <a:p>
            <a:r>
              <a:rPr lang="en-US" sz="1000" baseline="30000" dirty="0" smtClean="0"/>
              <a:t>1</a:t>
            </a:r>
            <a:r>
              <a:rPr lang="en-US" sz="1000" dirty="0" smtClean="0"/>
              <a:t>  DOE Energy Information Administration “Use of Energy in the United States Explained”</a:t>
            </a:r>
            <a:endParaRPr lang="en-US" sz="1000" dirty="0"/>
          </a:p>
        </p:txBody>
      </p:sp>
      <p:graphicFrame>
        <p:nvGraphicFramePr>
          <p:cNvPr id="8" name="Chart 7"/>
          <p:cNvGraphicFramePr/>
          <p:nvPr/>
        </p:nvGraphicFramePr>
        <p:xfrm>
          <a:off x="4495800" y="762000"/>
          <a:ext cx="46482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68</a:t>
            </a:fld>
            <a:endParaRPr lang="en-US"/>
          </a:p>
        </p:txBody>
      </p:sp>
    </p:spTree>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Lowering the Impact of Energy Use</a:t>
            </a:r>
            <a:endParaRPr lang="en-US" dirty="0"/>
          </a:p>
        </p:txBody>
      </p:sp>
      <p:graphicFrame>
        <p:nvGraphicFramePr>
          <p:cNvPr id="4" name="Content Placeholder 3"/>
          <p:cNvGraphicFramePr>
            <a:graphicFrameLocks noGrp="1"/>
          </p:cNvGraphicFramePr>
          <p:nvPr>
            <p:ph idx="1"/>
          </p:nvPr>
        </p:nvGraphicFramePr>
        <p:xfrm>
          <a:off x="381000" y="1600200"/>
          <a:ext cx="87630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914400"/>
            <a:ext cx="7772400" cy="646331"/>
          </a:xfrm>
          <a:prstGeom prst="rect">
            <a:avLst/>
          </a:prstGeom>
          <a:noFill/>
        </p:spPr>
        <p:txBody>
          <a:bodyPr wrap="square" rtlCol="0">
            <a:spAutoFit/>
          </a:bodyPr>
          <a:lstStyle/>
          <a:p>
            <a:pPr algn="ctr"/>
            <a:r>
              <a:rPr lang="en-US" dirty="0" smtClean="0"/>
              <a:t>There are two basic things industry can do to lower the environmental impact of its energy use.</a:t>
            </a:r>
            <a:endParaRPr lang="en-US" dirty="0"/>
          </a:p>
        </p:txBody>
      </p:sp>
      <p:sp>
        <p:nvSpPr>
          <p:cNvPr id="6" name="Right Arrow 5">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69</a:t>
            </a:fld>
            <a:endParaRPr lang="en-US"/>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Needs</a:t>
            </a:r>
            <a:endParaRPr lang="en-US" dirty="0"/>
          </a:p>
        </p:txBody>
      </p:sp>
      <p:sp>
        <p:nvSpPr>
          <p:cNvPr id="3" name="Content Placeholder 2"/>
          <p:cNvSpPr>
            <a:spLocks noGrp="1"/>
          </p:cNvSpPr>
          <p:nvPr>
            <p:ph idx="1"/>
          </p:nvPr>
        </p:nvSpPr>
        <p:spPr>
          <a:xfrm>
            <a:off x="457200" y="990600"/>
            <a:ext cx="4343400" cy="5135563"/>
          </a:xfrm>
        </p:spPr>
        <p:txBody>
          <a:bodyPr>
            <a:normAutofit fontScale="55000" lnSpcReduction="20000"/>
          </a:bodyPr>
          <a:lstStyle/>
          <a:p>
            <a:pPr>
              <a:spcAft>
                <a:spcPts val="1800"/>
              </a:spcAft>
            </a:pPr>
            <a:r>
              <a:rPr lang="en-US" dirty="0" smtClean="0"/>
              <a:t>Before you start designing a new green product or redesigning your products, you need to think about </a:t>
            </a:r>
            <a:r>
              <a:rPr lang="en-US" b="1" dirty="0" smtClean="0">
                <a:solidFill>
                  <a:schemeClr val="accent4"/>
                </a:solidFill>
              </a:rPr>
              <a:t>what green attributes your customers want</a:t>
            </a:r>
            <a:r>
              <a:rPr lang="en-US" dirty="0" smtClean="0"/>
              <a:t>.</a:t>
            </a:r>
          </a:p>
          <a:p>
            <a:pPr>
              <a:spcAft>
                <a:spcPts val="1800"/>
              </a:spcAft>
            </a:pPr>
            <a:r>
              <a:rPr lang="en-US" dirty="0" smtClean="0"/>
              <a:t>Do they want the product to use less energy? Not contain toxic chemicals? Be easier to recycle? Or is price the primary concern? </a:t>
            </a:r>
          </a:p>
          <a:p>
            <a:pPr>
              <a:spcAft>
                <a:spcPts val="1800"/>
              </a:spcAft>
            </a:pPr>
            <a:r>
              <a:rPr lang="en-US" dirty="0" smtClean="0"/>
              <a:t>You need to make sure that using green design principles will </a:t>
            </a:r>
            <a:r>
              <a:rPr lang="en-US" dirty="0" smtClean="0">
                <a:solidFill>
                  <a:schemeClr val="accent5"/>
                </a:solidFill>
              </a:rPr>
              <a:t>add value to your product</a:t>
            </a:r>
            <a:r>
              <a:rPr lang="en-US" dirty="0" smtClean="0"/>
              <a:t>. </a:t>
            </a:r>
          </a:p>
          <a:p>
            <a:pPr>
              <a:spcAft>
                <a:spcPts val="1800"/>
              </a:spcAft>
            </a:pPr>
            <a:r>
              <a:rPr lang="en-US" dirty="0" smtClean="0"/>
              <a:t>Consumers are demanding more greener products,  but it’s critical that the products be comparable in performance and price to the less-sustainable alternatives.</a:t>
            </a:r>
          </a:p>
          <a:p>
            <a:pPr>
              <a:spcAft>
                <a:spcPts val="1200"/>
              </a:spcAft>
            </a:pPr>
            <a:endParaRPr lang="en-US" dirty="0"/>
          </a:p>
        </p:txBody>
      </p:sp>
      <p:pic>
        <p:nvPicPr>
          <p:cNvPr id="1026" name="Picture 2" descr="C:\Documents and Settings\Morgan Barr\Local Settings\Temporary Internet Files\Content.IE5\FFYSGHQE\MC900411069[1].wmf"/>
          <p:cNvPicPr>
            <a:picLocks noChangeAspect="1" noChangeArrowheads="1"/>
          </p:cNvPicPr>
          <p:nvPr/>
        </p:nvPicPr>
        <p:blipFill>
          <a:blip r:embed="rId2" cstate="print"/>
          <a:srcRect/>
          <a:stretch>
            <a:fillRect/>
          </a:stretch>
        </p:blipFill>
        <p:spPr bwMode="auto">
          <a:xfrm>
            <a:off x="7543800" y="228600"/>
            <a:ext cx="1313475" cy="1752066"/>
          </a:xfrm>
          <a:prstGeom prst="rect">
            <a:avLst/>
          </a:prstGeom>
          <a:noFill/>
        </p:spPr>
      </p:pic>
      <p:sp>
        <p:nvSpPr>
          <p:cNvPr id="5" name="Right Arrow 4">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graphicFrame>
        <p:nvGraphicFramePr>
          <p:cNvPr id="7" name="Diagram 6"/>
          <p:cNvGraphicFramePr/>
          <p:nvPr/>
        </p:nvGraphicFramePr>
        <p:xfrm>
          <a:off x="4876800" y="2209800"/>
          <a:ext cx="4038600" cy="335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p:cNvSpPr txBox="1"/>
          <p:nvPr/>
        </p:nvSpPr>
        <p:spPr>
          <a:xfrm>
            <a:off x="304800" y="6400800"/>
            <a:ext cx="5791200" cy="246221"/>
          </a:xfrm>
          <a:prstGeom prst="rect">
            <a:avLst/>
          </a:prstGeom>
          <a:noFill/>
        </p:spPr>
        <p:txBody>
          <a:bodyPr wrap="square" rtlCol="0">
            <a:spAutoFit/>
          </a:bodyPr>
          <a:lstStyle/>
          <a:p>
            <a:r>
              <a:rPr lang="en-US" sz="1000" baseline="30000" dirty="0" smtClean="0"/>
              <a:t>1 </a:t>
            </a:r>
            <a:r>
              <a:rPr lang="en-US" sz="1000" dirty="0" smtClean="0"/>
              <a:t>Matthew </a:t>
            </a:r>
            <a:r>
              <a:rPr lang="en-US" sz="1000" dirty="0" err="1" smtClean="0"/>
              <a:t>Wheeland</a:t>
            </a:r>
            <a:r>
              <a:rPr lang="en-US" sz="1000" dirty="0" smtClean="0"/>
              <a:t>, </a:t>
            </a:r>
            <a:r>
              <a:rPr lang="en-US" sz="1000" dirty="0" err="1" smtClean="0"/>
              <a:t>GreenBiz</a:t>
            </a:r>
            <a:r>
              <a:rPr lang="en-US" sz="1000" dirty="0" smtClean="0"/>
              <a:t>, “The Method </a:t>
            </a:r>
            <a:r>
              <a:rPr lang="en-US" sz="1000" dirty="0" err="1" smtClean="0"/>
              <a:t>Method</a:t>
            </a:r>
            <a:r>
              <a:rPr lang="en-US" sz="1000" dirty="0" smtClean="0"/>
              <a:t>: Green, Nimble and Disruptive” </a:t>
            </a:r>
            <a:endParaRPr lang="en-US" sz="1000" baseline="30000" dirty="0"/>
          </a:p>
        </p:txBody>
      </p:sp>
      <p:sp>
        <p:nvSpPr>
          <p:cNvPr id="9" name="Slide Number Placeholder 8"/>
          <p:cNvSpPr>
            <a:spLocks noGrp="1"/>
          </p:cNvSpPr>
          <p:nvPr>
            <p:ph type="sldNum" sz="quarter" idx="12"/>
          </p:nvPr>
        </p:nvSpPr>
        <p:spPr/>
        <p:txBody>
          <a:bodyPr/>
          <a:lstStyle/>
          <a:p>
            <a:fld id="{197B56AA-1A1D-44A6-9AFD-24AEBEFDBFF0}" type="slidenum">
              <a:rPr lang="en-US" smtClean="0"/>
              <a:pPr/>
              <a:t>7</a:t>
            </a:fld>
            <a:endParaRPr lang="en-US"/>
          </a:p>
        </p:txBody>
      </p:sp>
    </p:spTree>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US" dirty="0"/>
          </a:p>
        </p:txBody>
      </p:sp>
      <p:sp>
        <p:nvSpPr>
          <p:cNvPr id="3" name="Content Placeholder 2"/>
          <p:cNvSpPr>
            <a:spLocks noGrp="1"/>
          </p:cNvSpPr>
          <p:nvPr>
            <p:ph idx="1"/>
          </p:nvPr>
        </p:nvSpPr>
        <p:spPr>
          <a:xfrm>
            <a:off x="457200" y="990600"/>
            <a:ext cx="4191000" cy="5257800"/>
          </a:xfrm>
        </p:spPr>
        <p:txBody>
          <a:bodyPr>
            <a:normAutofit fontScale="55000" lnSpcReduction="20000"/>
          </a:bodyPr>
          <a:lstStyle/>
          <a:p>
            <a:pPr>
              <a:spcAft>
                <a:spcPts val="1200"/>
              </a:spcAft>
            </a:pPr>
            <a:r>
              <a:rPr lang="en-US" dirty="0" smtClean="0"/>
              <a:t>Just as we discussed using an environmental management system, the same principles apply to </a:t>
            </a:r>
            <a:r>
              <a:rPr lang="en-US" dirty="0" smtClean="0">
                <a:solidFill>
                  <a:schemeClr val="accent5"/>
                </a:solidFill>
              </a:rPr>
              <a:t>energy management</a:t>
            </a:r>
            <a:r>
              <a:rPr lang="en-US" dirty="0" smtClean="0"/>
              <a:t>.</a:t>
            </a:r>
          </a:p>
          <a:p>
            <a:pPr>
              <a:spcAft>
                <a:spcPts val="1200"/>
              </a:spcAft>
            </a:pPr>
            <a:r>
              <a:rPr lang="en-US" dirty="0" smtClean="0"/>
              <a:t>Energy management is a </a:t>
            </a:r>
            <a:r>
              <a:rPr lang="en-US" dirty="0" smtClean="0">
                <a:solidFill>
                  <a:schemeClr val="accent5"/>
                </a:solidFill>
              </a:rPr>
              <a:t>framework for understanding energy use and identifying opportunities for improvement</a:t>
            </a:r>
            <a:r>
              <a:rPr lang="en-US" dirty="0" smtClean="0"/>
              <a:t>. An Energy Management System can be tailored and adjusted to meet your company’s needs.</a:t>
            </a:r>
          </a:p>
          <a:p>
            <a:pPr>
              <a:spcAft>
                <a:spcPts val="1200"/>
              </a:spcAft>
            </a:pPr>
            <a:r>
              <a:rPr lang="en-US" dirty="0" smtClean="0"/>
              <a:t>However, energy management needs to be ingrained across your organization to be successful.</a:t>
            </a:r>
          </a:p>
          <a:p>
            <a:pPr>
              <a:spcAft>
                <a:spcPts val="1200"/>
              </a:spcAft>
            </a:pPr>
            <a:r>
              <a:rPr lang="en-US" dirty="0" smtClean="0"/>
              <a:t>Please review the lesson on getting started and understanding your impact for information on environmental management systems.</a:t>
            </a:r>
            <a:endParaRPr lang="en-US" dirty="0"/>
          </a:p>
        </p:txBody>
      </p:sp>
      <p:graphicFrame>
        <p:nvGraphicFramePr>
          <p:cNvPr id="4" name="Content Placeholder 5"/>
          <p:cNvGraphicFramePr>
            <a:graphicFrameLocks/>
          </p:cNvGraphicFramePr>
          <p:nvPr/>
        </p:nvGraphicFramePr>
        <p:xfrm>
          <a:off x="5410200" y="2667000"/>
          <a:ext cx="3197901"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324600" y="914400"/>
            <a:ext cx="13716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Make a Commitment</a:t>
            </a:r>
            <a:r>
              <a:rPr lang="en-US" sz="1400" baseline="30000" dirty="0" smtClean="0"/>
              <a:t>1</a:t>
            </a:r>
            <a:endParaRPr lang="en-US" sz="1400" dirty="0"/>
          </a:p>
        </p:txBody>
      </p:sp>
      <p:sp>
        <p:nvSpPr>
          <p:cNvPr id="8" name="Down Arrow 7"/>
          <p:cNvSpPr/>
          <p:nvPr/>
        </p:nvSpPr>
        <p:spPr>
          <a:xfrm>
            <a:off x="6858000" y="1524000"/>
            <a:ext cx="3048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858000" y="2362200"/>
            <a:ext cx="304800" cy="22860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ounded Rectangle 12"/>
          <p:cNvSpPr/>
          <p:nvPr/>
        </p:nvSpPr>
        <p:spPr>
          <a:xfrm>
            <a:off x="6324600" y="3124200"/>
            <a:ext cx="1371600" cy="381000"/>
          </a:xfrm>
          <a:prstGeom prst="roundRect">
            <a:avLst/>
          </a:prstGeom>
          <a:solidFill>
            <a:schemeClr val="tx2">
              <a:lumMod val="10000"/>
              <a:lumOff val="90000"/>
            </a:schemeClr>
          </a:solidFill>
          <a:ln>
            <a:solidFill>
              <a:schemeClr val="tx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Create an Action Plan</a:t>
            </a:r>
            <a:endParaRPr lang="en-US" sz="1200" dirty="0">
              <a:solidFill>
                <a:schemeClr val="tx1"/>
              </a:solidFill>
            </a:endParaRPr>
          </a:p>
        </p:txBody>
      </p:sp>
      <p:sp>
        <p:nvSpPr>
          <p:cNvPr id="14" name="Rounded Rectangle 13"/>
          <p:cNvSpPr/>
          <p:nvPr/>
        </p:nvSpPr>
        <p:spPr>
          <a:xfrm>
            <a:off x="7391400" y="4191000"/>
            <a:ext cx="1371600" cy="381000"/>
          </a:xfrm>
          <a:prstGeom prst="roundRect">
            <a:avLst/>
          </a:prstGeom>
          <a:solidFill>
            <a:schemeClr val="accent3">
              <a:lumMod val="20000"/>
              <a:lumOff val="8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Implement Action Plan</a:t>
            </a:r>
            <a:endParaRPr lang="en-US" sz="1200" dirty="0">
              <a:solidFill>
                <a:schemeClr val="tx1"/>
              </a:solidFill>
            </a:endParaRPr>
          </a:p>
        </p:txBody>
      </p:sp>
      <p:sp>
        <p:nvSpPr>
          <p:cNvPr id="15" name="Rounded Rectangle 14"/>
          <p:cNvSpPr/>
          <p:nvPr/>
        </p:nvSpPr>
        <p:spPr>
          <a:xfrm>
            <a:off x="6324600" y="5257800"/>
            <a:ext cx="1371600" cy="381000"/>
          </a:xfrm>
          <a:prstGeom prst="roundRect">
            <a:avLst/>
          </a:prstGeom>
          <a:solidFill>
            <a:schemeClr val="accent4">
              <a:lumMod val="20000"/>
              <a:lumOff val="8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Evaluate Progress</a:t>
            </a:r>
            <a:endParaRPr lang="en-US" sz="1200" dirty="0">
              <a:solidFill>
                <a:schemeClr val="tx1"/>
              </a:solidFill>
            </a:endParaRPr>
          </a:p>
        </p:txBody>
      </p:sp>
      <p:sp>
        <p:nvSpPr>
          <p:cNvPr id="16" name="Rounded Rectangle 15"/>
          <p:cNvSpPr/>
          <p:nvPr/>
        </p:nvSpPr>
        <p:spPr>
          <a:xfrm>
            <a:off x="5257800" y="4191000"/>
            <a:ext cx="1371600" cy="381000"/>
          </a:xfrm>
          <a:prstGeom prst="round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Recognize Achievements</a:t>
            </a:r>
            <a:endParaRPr lang="en-US" sz="1200" dirty="0">
              <a:solidFill>
                <a:schemeClr val="tx1"/>
              </a:solidFill>
            </a:endParaRPr>
          </a:p>
        </p:txBody>
      </p:sp>
      <p:sp>
        <p:nvSpPr>
          <p:cNvPr id="17" name="Curved Up Arrow 16"/>
          <p:cNvSpPr/>
          <p:nvPr/>
        </p:nvSpPr>
        <p:spPr>
          <a:xfrm rot="16200000" flipV="1">
            <a:off x="3594184" y="2959017"/>
            <a:ext cx="3886200" cy="1473367"/>
          </a:xfrm>
          <a:prstGeom prst="curved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rot="18845437">
            <a:off x="4576401" y="2796817"/>
            <a:ext cx="1371600" cy="381000"/>
          </a:xfrm>
          <a:prstGeom prst="roundRect">
            <a:avLst/>
          </a:prstGeom>
          <a:solidFill>
            <a:schemeClr val="accent4">
              <a:lumMod val="20000"/>
              <a:lumOff val="8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Reassess Performance</a:t>
            </a:r>
            <a:endParaRPr lang="en-US" sz="1200" dirty="0">
              <a:solidFill>
                <a:schemeClr val="tx1"/>
              </a:solidFill>
            </a:endParaRPr>
          </a:p>
        </p:txBody>
      </p:sp>
      <p:sp>
        <p:nvSpPr>
          <p:cNvPr id="19" name="TextBox 18"/>
          <p:cNvSpPr txBox="1"/>
          <p:nvPr/>
        </p:nvSpPr>
        <p:spPr>
          <a:xfrm>
            <a:off x="228600" y="6400800"/>
            <a:ext cx="8610600" cy="246221"/>
          </a:xfrm>
          <a:prstGeom prst="rect">
            <a:avLst/>
          </a:prstGeom>
          <a:noFill/>
        </p:spPr>
        <p:txBody>
          <a:bodyPr wrap="square" rtlCol="0">
            <a:spAutoFit/>
          </a:bodyPr>
          <a:lstStyle/>
          <a:p>
            <a:r>
              <a:rPr lang="en-US" sz="1000" baseline="30000" dirty="0" smtClean="0"/>
              <a:t>1  </a:t>
            </a:r>
            <a:r>
              <a:rPr lang="en-US" sz="1000" dirty="0" smtClean="0"/>
              <a:t>Energy Star “Guidelines for Energy Management Overview” </a:t>
            </a:r>
            <a:endParaRPr lang="en-US" sz="1000" baseline="30000" dirty="0"/>
          </a:p>
        </p:txBody>
      </p:sp>
      <p:sp>
        <p:nvSpPr>
          <p:cNvPr id="7" name="Rounded Rectangle 6"/>
          <p:cNvSpPr/>
          <p:nvPr/>
        </p:nvSpPr>
        <p:spPr>
          <a:xfrm>
            <a:off x="6324600" y="1752600"/>
            <a:ext cx="1371600" cy="609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t>Assess your performance and Set Goals</a:t>
            </a:r>
            <a:endParaRPr lang="en-US" sz="1400" dirty="0"/>
          </a:p>
        </p:txBody>
      </p:sp>
      <p:sp>
        <p:nvSpPr>
          <p:cNvPr id="20" name="Right Arrow 19">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1" name="Picture 20"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22" name="Slide Number Placeholder 21"/>
          <p:cNvSpPr>
            <a:spLocks noGrp="1"/>
          </p:cNvSpPr>
          <p:nvPr>
            <p:ph type="sldNum" sz="quarter" idx="12"/>
          </p:nvPr>
        </p:nvSpPr>
        <p:spPr/>
        <p:txBody>
          <a:bodyPr/>
          <a:lstStyle/>
          <a:p>
            <a:fld id="{197B56AA-1A1D-44A6-9AFD-24AEBEFDBFF0}" type="slidenum">
              <a:rPr lang="en-US" smtClean="0"/>
              <a:pPr/>
              <a:t>70</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8" grpId="0" animBg="1"/>
      <p:bldP spid="9" grpId="0" animBg="1"/>
      <p:bldP spid="13" grpId="0" animBg="1"/>
      <p:bldP spid="14" grpId="0" animBg="1"/>
      <p:bldP spid="15" grpId="0" animBg="1"/>
      <p:bldP spid="16" grpId="0" animBg="1"/>
      <p:bldP spid="17" grpId="0" animBg="1"/>
      <p:bldP spid="18"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0" y="228600"/>
            <a:ext cx="8229600" cy="792162"/>
          </a:xfrm>
        </p:spPr>
        <p:txBody>
          <a:bodyPr lIns="0" tIns="0" rIns="0" bIns="0" anchor="t">
            <a:noAutofit/>
          </a:bodyPr>
          <a:lstStyle/>
          <a:p>
            <a:pPr>
              <a:lnSpc>
                <a:spcPct val="95000"/>
              </a:lnSpc>
            </a:pPr>
            <a:r>
              <a:rPr lang="en-US" sz="3200" dirty="0" smtClean="0">
                <a:solidFill>
                  <a:srgbClr val="000000"/>
                </a:solidFill>
              </a:rPr>
              <a:t>ISO 50001 – Energy Management Standard</a:t>
            </a:r>
            <a:endParaRPr lang="en-US" sz="3200" dirty="0">
              <a:solidFill>
                <a:srgbClr val="000000"/>
              </a:solidFill>
            </a:endParaRPr>
          </a:p>
        </p:txBody>
      </p:sp>
      <p:sp>
        <p:nvSpPr>
          <p:cNvPr id="3074" name="Rectangle 2"/>
          <p:cNvSpPr>
            <a:spLocks noGrp="1" noChangeArrowheads="1"/>
          </p:cNvSpPr>
          <p:nvPr>
            <p:ph idx="1"/>
          </p:nvPr>
        </p:nvSpPr>
        <p:spPr>
          <a:xfrm>
            <a:off x="381000" y="1143000"/>
            <a:ext cx="7162800" cy="4724400"/>
          </a:xfrm>
        </p:spPr>
        <p:txBody>
          <a:bodyPr lIns="0" tIns="0" rIns="0" bIns="0">
            <a:normAutofit fontScale="77500" lnSpcReduction="20000"/>
          </a:bodyPr>
          <a:lstStyle/>
          <a:p>
            <a:pPr marL="800100" lvl="2" indent="0">
              <a:lnSpc>
                <a:spcPct val="95000"/>
              </a:lnSpc>
              <a:spcBef>
                <a:spcPct val="0"/>
              </a:spcBef>
              <a:buNone/>
            </a:pPr>
            <a:endParaRPr lang="en-US" sz="1700" dirty="0">
              <a:latin typeface="+mj-lt"/>
            </a:endParaRPr>
          </a:p>
          <a:p>
            <a:pPr marL="461963" lvl="0" indent="-296863">
              <a:lnSpc>
                <a:spcPct val="95000"/>
              </a:lnSpc>
              <a:spcBef>
                <a:spcPct val="0"/>
              </a:spcBef>
              <a:buClr>
                <a:srgbClr val="000000"/>
              </a:buClr>
            </a:pPr>
            <a:r>
              <a:rPr lang="en-US" sz="2500" dirty="0" smtClean="0">
                <a:solidFill>
                  <a:srgbClr val="000000"/>
                </a:solidFill>
                <a:latin typeface="+mj-lt"/>
              </a:rPr>
              <a:t>For companies interested in obtaining international certification in energy management, </a:t>
            </a:r>
            <a:r>
              <a:rPr lang="en-US" sz="2500" dirty="0" smtClean="0">
                <a:solidFill>
                  <a:srgbClr val="000000"/>
                </a:solidFill>
                <a:latin typeface="+mj-lt"/>
                <a:hlinkClick r:id="rId3"/>
              </a:rPr>
              <a:t>ISO 50001</a:t>
            </a:r>
            <a:r>
              <a:rPr lang="en-US" sz="2500" dirty="0" smtClean="0">
                <a:solidFill>
                  <a:srgbClr val="000000"/>
                </a:solidFill>
                <a:latin typeface="+mj-lt"/>
              </a:rPr>
              <a:t> provides a framework for industrial plants, commercial facilities or entire organizations to manage energy.  The standard covers:</a:t>
            </a:r>
          </a:p>
          <a:p>
            <a:pPr marL="461963" lvl="0" indent="-296863">
              <a:lnSpc>
                <a:spcPct val="95000"/>
              </a:lnSpc>
              <a:spcBef>
                <a:spcPct val="0"/>
              </a:spcBef>
              <a:buClr>
                <a:srgbClr val="000000"/>
              </a:buClr>
              <a:buNone/>
            </a:pPr>
            <a:r>
              <a:rPr lang="en-US" sz="2500" dirty="0" smtClean="0">
                <a:solidFill>
                  <a:srgbClr val="000000"/>
                </a:solidFill>
                <a:latin typeface="+mj-lt"/>
              </a:rPr>
              <a:t>	</a:t>
            </a:r>
            <a:r>
              <a:rPr lang="en-US" sz="2200" dirty="0" smtClean="0">
                <a:solidFill>
                  <a:srgbClr val="000000"/>
                </a:solidFill>
                <a:latin typeface="+mj-lt"/>
              </a:rPr>
              <a:t>	</a:t>
            </a:r>
          </a:p>
          <a:p>
            <a:pPr marL="461963" lvl="0" indent="-296863">
              <a:lnSpc>
                <a:spcPct val="95000"/>
              </a:lnSpc>
              <a:spcBef>
                <a:spcPct val="0"/>
              </a:spcBef>
              <a:buClr>
                <a:srgbClr val="000000"/>
              </a:buClr>
              <a:buNone/>
            </a:pPr>
            <a:r>
              <a:rPr lang="en-US" sz="2200" dirty="0" smtClean="0">
                <a:solidFill>
                  <a:srgbClr val="000000"/>
                </a:solidFill>
                <a:latin typeface="+mj-lt"/>
              </a:rPr>
              <a:t>		- Benchmarking, measuring, documenting, and reporting 	energy intensity improvements and their projected impact on 	reductions in greenhouse gas (GHG) emissions </a:t>
            </a:r>
          </a:p>
          <a:p>
            <a:pPr marL="461963" lvl="0" indent="-296863">
              <a:lnSpc>
                <a:spcPct val="95000"/>
              </a:lnSpc>
              <a:spcBef>
                <a:spcPct val="0"/>
              </a:spcBef>
              <a:buClr>
                <a:srgbClr val="000000"/>
              </a:buClr>
              <a:buNone/>
            </a:pPr>
            <a:endParaRPr lang="en-US" sz="2200" dirty="0" smtClean="0">
              <a:solidFill>
                <a:srgbClr val="000000"/>
              </a:solidFill>
              <a:latin typeface="+mj-lt"/>
            </a:endParaRPr>
          </a:p>
          <a:p>
            <a:pPr marL="461963" lvl="0" indent="-296863">
              <a:lnSpc>
                <a:spcPct val="95000"/>
              </a:lnSpc>
              <a:spcBef>
                <a:spcPct val="0"/>
              </a:spcBef>
              <a:buClr>
                <a:srgbClr val="000000"/>
              </a:buClr>
              <a:buNone/>
            </a:pPr>
            <a:r>
              <a:rPr lang="en-US" sz="2200" dirty="0" smtClean="0">
                <a:solidFill>
                  <a:srgbClr val="000000"/>
                </a:solidFill>
                <a:latin typeface="+mj-lt"/>
              </a:rPr>
              <a:t>		- Evaluating and prioritizing the implementation of new 	energy-efficient technologies </a:t>
            </a:r>
          </a:p>
          <a:p>
            <a:pPr marL="461963" lvl="0" indent="-296863">
              <a:lnSpc>
                <a:spcPct val="95000"/>
              </a:lnSpc>
              <a:spcBef>
                <a:spcPct val="0"/>
              </a:spcBef>
              <a:buClr>
                <a:srgbClr val="000000"/>
              </a:buClr>
              <a:buNone/>
            </a:pPr>
            <a:endParaRPr lang="en-US" sz="2200" dirty="0" smtClean="0">
              <a:solidFill>
                <a:srgbClr val="000000"/>
              </a:solidFill>
              <a:latin typeface="+mj-lt"/>
            </a:endParaRPr>
          </a:p>
          <a:p>
            <a:pPr marL="461963" lvl="0" indent="-296863">
              <a:lnSpc>
                <a:spcPct val="95000"/>
              </a:lnSpc>
              <a:spcBef>
                <a:spcPct val="0"/>
              </a:spcBef>
              <a:buClr>
                <a:srgbClr val="000000"/>
              </a:buClr>
              <a:buNone/>
            </a:pPr>
            <a:r>
              <a:rPr lang="en-US" sz="2200" dirty="0" smtClean="0">
                <a:solidFill>
                  <a:srgbClr val="000000"/>
                </a:solidFill>
                <a:latin typeface="+mj-lt"/>
              </a:rPr>
              <a:t>		- Promoting energy efficiency throughout the supply chain</a:t>
            </a:r>
          </a:p>
          <a:p>
            <a:pPr marL="461963" lvl="0" indent="-296863">
              <a:lnSpc>
                <a:spcPct val="95000"/>
              </a:lnSpc>
              <a:spcBef>
                <a:spcPct val="0"/>
              </a:spcBef>
              <a:buClr>
                <a:srgbClr val="000000"/>
              </a:buClr>
              <a:buNone/>
            </a:pPr>
            <a:endParaRPr lang="en-US" sz="2200" dirty="0" smtClean="0">
              <a:solidFill>
                <a:srgbClr val="000000"/>
              </a:solidFill>
              <a:latin typeface="+mj-lt"/>
            </a:endParaRPr>
          </a:p>
          <a:p>
            <a:pPr marL="461963" lvl="0" indent="-296863">
              <a:lnSpc>
                <a:spcPct val="95000"/>
              </a:lnSpc>
              <a:spcBef>
                <a:spcPct val="0"/>
              </a:spcBef>
              <a:buClr>
                <a:srgbClr val="000000"/>
              </a:buClr>
              <a:buNone/>
            </a:pPr>
            <a:r>
              <a:rPr lang="en-US" sz="2200" dirty="0" smtClean="0">
                <a:solidFill>
                  <a:srgbClr val="000000"/>
                </a:solidFill>
                <a:latin typeface="+mj-lt"/>
              </a:rPr>
              <a:t>		- Transparency and communication on the management of 	energy resources </a:t>
            </a:r>
          </a:p>
          <a:p>
            <a:pPr marL="461963" lvl="0" indent="-296863">
              <a:lnSpc>
                <a:spcPct val="95000"/>
              </a:lnSpc>
              <a:spcBef>
                <a:spcPct val="0"/>
              </a:spcBef>
              <a:buClr>
                <a:srgbClr val="000000"/>
              </a:buClr>
              <a:buNone/>
            </a:pPr>
            <a:endParaRPr lang="en-US" sz="2200" dirty="0" smtClean="0">
              <a:solidFill>
                <a:srgbClr val="000000"/>
              </a:solidFill>
              <a:latin typeface="+mj-lt"/>
            </a:endParaRPr>
          </a:p>
          <a:p>
            <a:pPr marL="461963" lvl="0" indent="-296863">
              <a:lnSpc>
                <a:spcPct val="95000"/>
              </a:lnSpc>
              <a:spcBef>
                <a:spcPct val="0"/>
              </a:spcBef>
              <a:buClr>
                <a:srgbClr val="000000"/>
              </a:buClr>
              <a:buNone/>
            </a:pPr>
            <a:r>
              <a:rPr lang="en-US" sz="2200" dirty="0" smtClean="0">
                <a:solidFill>
                  <a:srgbClr val="000000"/>
                </a:solidFill>
                <a:latin typeface="+mj-lt"/>
              </a:rPr>
              <a:t>		- Energy management best practices and good energy 	management behaviors</a:t>
            </a:r>
          </a:p>
          <a:p>
            <a:pPr marL="461963" lvl="0" indent="-296863">
              <a:lnSpc>
                <a:spcPct val="95000"/>
              </a:lnSpc>
              <a:spcBef>
                <a:spcPct val="0"/>
              </a:spcBef>
              <a:buClr>
                <a:srgbClr val="000000"/>
              </a:buClr>
            </a:pPr>
            <a:endParaRPr lang="en-US" sz="2500" dirty="0" smtClean="0">
              <a:solidFill>
                <a:srgbClr val="000000"/>
              </a:solidFill>
              <a:latin typeface="+mj-lt"/>
            </a:endParaRPr>
          </a:p>
          <a:p>
            <a:pPr marL="461963" lvl="0"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461963" indent="-296863">
              <a:lnSpc>
                <a:spcPct val="95000"/>
              </a:lnSpc>
              <a:spcBef>
                <a:spcPct val="0"/>
              </a:spcBef>
              <a:buClr>
                <a:srgbClr val="000000"/>
              </a:buClr>
            </a:pPr>
            <a:endParaRPr lang="en-US" sz="2500" dirty="0" smtClean="0">
              <a:solidFill>
                <a:srgbClr val="000000"/>
              </a:solidFill>
              <a:latin typeface="+mj-lt"/>
            </a:endParaRPr>
          </a:p>
          <a:p>
            <a:pPr marL="11430" indent="-308610">
              <a:lnSpc>
                <a:spcPct val="95000"/>
              </a:lnSpc>
              <a:spcBef>
                <a:spcPct val="0"/>
              </a:spcBef>
              <a:buClr>
                <a:srgbClr val="000000"/>
              </a:buClr>
            </a:pPr>
            <a:endParaRPr lang="en-US" sz="2500" dirty="0">
              <a:solidFill>
                <a:srgbClr val="000000"/>
              </a:solidFill>
              <a:latin typeface="+mj-lt"/>
            </a:endParaRPr>
          </a:p>
        </p:txBody>
      </p:sp>
      <p:pic>
        <p:nvPicPr>
          <p:cNvPr id="1026" name="Picture 2" descr="C:\Program Files\Microsoft Office\MEDIA\CAGCAT10\j0235319.wmf"/>
          <p:cNvPicPr>
            <a:picLocks noChangeAspect="1" noChangeArrowheads="1"/>
          </p:cNvPicPr>
          <p:nvPr/>
        </p:nvPicPr>
        <p:blipFill>
          <a:blip r:embed="rId4" cstate="print"/>
          <a:srcRect/>
          <a:stretch>
            <a:fillRect/>
          </a:stretch>
        </p:blipFill>
        <p:spPr bwMode="auto">
          <a:xfrm>
            <a:off x="8001000" y="228600"/>
            <a:ext cx="914400" cy="933605"/>
          </a:xfrm>
          <a:prstGeom prst="rect">
            <a:avLst/>
          </a:prstGeom>
          <a:noFill/>
        </p:spPr>
      </p:pic>
      <p:sp>
        <p:nvSpPr>
          <p:cNvPr id="10" name="Right Arrow 9">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lIns="91439" tIns="45719" rIns="91439" bIns="45719" rtlCol="0" anchor="ctr"/>
          <a:lstStyle/>
          <a:p>
            <a:pPr algn="ctr"/>
            <a:endParaRPr lang="en-US">
              <a:solidFill>
                <a:prstClr val="white"/>
              </a:solidFill>
            </a:endParaRPr>
          </a:p>
        </p:txBody>
      </p:sp>
      <p:pic>
        <p:nvPicPr>
          <p:cNvPr id="11" name="Picture 10"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8" name="TextBox 7"/>
          <p:cNvSpPr txBox="1"/>
          <p:nvPr/>
        </p:nvSpPr>
        <p:spPr>
          <a:xfrm>
            <a:off x="304800" y="6553200"/>
            <a:ext cx="4132863" cy="246221"/>
          </a:xfrm>
          <a:prstGeom prst="rect">
            <a:avLst/>
          </a:prstGeom>
          <a:noFill/>
        </p:spPr>
        <p:txBody>
          <a:bodyPr wrap="none" rtlCol="0">
            <a:spAutoFit/>
          </a:bodyPr>
          <a:lstStyle/>
          <a:p>
            <a:r>
              <a:rPr lang="en-US" sz="1000" baseline="30000" dirty="0">
                <a:solidFill>
                  <a:prstClr val="black"/>
                </a:solidFill>
              </a:rPr>
              <a:t>1 </a:t>
            </a:r>
            <a:r>
              <a:rPr lang="en-US" sz="1000" dirty="0" smtClean="0">
                <a:solidFill>
                  <a:prstClr val="black"/>
                </a:solidFill>
              </a:rPr>
              <a:t>ISO site, “ISO Launches ISO 50001 Energy Management Standard”</a:t>
            </a:r>
            <a:endParaRPr lang="en-US" sz="1000" dirty="0">
              <a:solidFill>
                <a:prstClr val="black"/>
              </a:solidFill>
            </a:endParaRPr>
          </a:p>
        </p:txBody>
      </p:sp>
      <p:sp>
        <p:nvSpPr>
          <p:cNvPr id="9" name="Slide Number Placeholder 8"/>
          <p:cNvSpPr>
            <a:spLocks noGrp="1"/>
          </p:cNvSpPr>
          <p:nvPr>
            <p:ph type="sldNum" sz="quarter" idx="12"/>
          </p:nvPr>
        </p:nvSpPr>
        <p:spPr/>
        <p:txBody>
          <a:bodyPr/>
          <a:lstStyle/>
          <a:p>
            <a:fld id="{197B56AA-1A1D-44A6-9AFD-24AEBEFDBFF0}" type="slidenum">
              <a:rPr lang="en-US" smtClean="0"/>
              <a:pPr/>
              <a:t>71</a:t>
            </a:fld>
            <a:endParaRPr lang="en-US"/>
          </a:p>
        </p:txBody>
      </p:sp>
    </p:spTree>
  </p:cSld>
  <p:clrMapOvr>
    <a:masterClrMapping/>
  </p:clrMapOvr>
  <p:transition spd="med">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US" dirty="0"/>
          </a:p>
        </p:txBody>
      </p:sp>
      <p:sp>
        <p:nvSpPr>
          <p:cNvPr id="3" name="Content Placeholder 2"/>
          <p:cNvSpPr>
            <a:spLocks noGrp="1"/>
          </p:cNvSpPr>
          <p:nvPr>
            <p:ph idx="1"/>
          </p:nvPr>
        </p:nvSpPr>
        <p:spPr>
          <a:xfrm>
            <a:off x="457200" y="990600"/>
            <a:ext cx="8229600" cy="838200"/>
          </a:xfrm>
        </p:spPr>
        <p:txBody>
          <a:bodyPr>
            <a:noAutofit/>
          </a:bodyPr>
          <a:lstStyle/>
          <a:p>
            <a:r>
              <a:rPr lang="en-US" sz="1600" dirty="0" smtClean="0"/>
              <a:t>The Energy Star program recommends a </a:t>
            </a:r>
            <a:r>
              <a:rPr lang="en-US" sz="1600" dirty="0" smtClean="0">
                <a:hlinkClick r:id="rId2"/>
              </a:rPr>
              <a:t>seven step strategy for energy management</a:t>
            </a:r>
            <a:r>
              <a:rPr lang="en-US" sz="1600" dirty="0" smtClean="0"/>
              <a:t> in facilities.</a:t>
            </a:r>
            <a:r>
              <a:rPr lang="en-US" sz="1600" baseline="30000" dirty="0" smtClean="0"/>
              <a:t>1</a:t>
            </a:r>
            <a:r>
              <a:rPr lang="en-US" sz="1600" dirty="0" smtClean="0"/>
              <a:t>  These steps are similar to those in an Environmental Management System.</a:t>
            </a:r>
            <a:endParaRPr lang="en-US" sz="1600" dirty="0"/>
          </a:p>
        </p:txBody>
      </p:sp>
      <p:graphicFrame>
        <p:nvGraphicFramePr>
          <p:cNvPr id="4" name="Diagram 3"/>
          <p:cNvGraphicFramePr/>
          <p:nvPr/>
        </p:nvGraphicFramePr>
        <p:xfrm>
          <a:off x="1676400" y="1905000"/>
          <a:ext cx="5791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6400800"/>
            <a:ext cx="8610600" cy="246221"/>
          </a:xfrm>
          <a:prstGeom prst="rect">
            <a:avLst/>
          </a:prstGeom>
          <a:noFill/>
        </p:spPr>
        <p:txBody>
          <a:bodyPr wrap="square" rtlCol="0">
            <a:spAutoFit/>
          </a:bodyPr>
          <a:lstStyle/>
          <a:p>
            <a:r>
              <a:rPr lang="en-US" sz="1000" baseline="30000" dirty="0" smtClean="0"/>
              <a:t>1  </a:t>
            </a:r>
            <a:r>
              <a:rPr lang="en-US" sz="1000" dirty="0" smtClean="0"/>
              <a:t>Energy Star “Guidelines for Energy Management Overview” </a:t>
            </a:r>
            <a:endParaRPr lang="en-US" sz="1000" baseline="30000" dirty="0"/>
          </a:p>
        </p:txBody>
      </p:sp>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72</a:t>
            </a:fld>
            <a:endParaRPr lang="en-US"/>
          </a:p>
        </p:txBody>
      </p:sp>
    </p:spTree>
  </p:cSld>
  <p:clrMapOvr>
    <a:masterClrMapping/>
  </p:clrMapOvr>
  <p:transition spd="med">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Your Performance</a:t>
            </a:r>
            <a:endParaRPr lang="en-US" dirty="0"/>
          </a:p>
        </p:txBody>
      </p:sp>
      <p:sp>
        <p:nvSpPr>
          <p:cNvPr id="3" name="Content Placeholder 2"/>
          <p:cNvSpPr>
            <a:spLocks noGrp="1"/>
          </p:cNvSpPr>
          <p:nvPr>
            <p:ph idx="1"/>
          </p:nvPr>
        </p:nvSpPr>
        <p:spPr>
          <a:xfrm>
            <a:off x="457200" y="990601"/>
            <a:ext cx="2895600" cy="5181599"/>
          </a:xfrm>
        </p:spPr>
        <p:txBody>
          <a:bodyPr>
            <a:normAutofit/>
          </a:bodyPr>
          <a:lstStyle/>
          <a:p>
            <a:pPr>
              <a:spcAft>
                <a:spcPts val="1800"/>
              </a:spcAft>
            </a:pPr>
            <a:r>
              <a:rPr lang="en-US" sz="2000" dirty="0" smtClean="0"/>
              <a:t>An early step in energy management is to assess your performance.  </a:t>
            </a:r>
          </a:p>
          <a:p>
            <a:pPr>
              <a:spcAft>
                <a:spcPts val="1800"/>
              </a:spcAft>
            </a:pPr>
            <a:r>
              <a:rPr lang="en-US" sz="2000" dirty="0" smtClean="0"/>
              <a:t>To do this, you need to follow the steps outlined to the right.</a:t>
            </a:r>
            <a:r>
              <a:rPr lang="en-US" sz="2000" baseline="30000" dirty="0" smtClean="0"/>
              <a:t>1</a:t>
            </a:r>
            <a:endParaRPr lang="en-US" sz="2000" dirty="0" smtClean="0"/>
          </a:p>
          <a:p>
            <a:pPr>
              <a:spcAft>
                <a:spcPts val="1800"/>
              </a:spcAft>
            </a:pPr>
            <a:r>
              <a:rPr lang="en-US" sz="2000" dirty="0" smtClean="0"/>
              <a:t>Let’s take a closer look at each of these steps</a:t>
            </a:r>
          </a:p>
        </p:txBody>
      </p:sp>
      <p:sp>
        <p:nvSpPr>
          <p:cNvPr id="4" name="TextBox 3"/>
          <p:cNvSpPr txBox="1"/>
          <p:nvPr/>
        </p:nvSpPr>
        <p:spPr>
          <a:xfrm>
            <a:off x="152400" y="6400800"/>
            <a:ext cx="8610600" cy="400110"/>
          </a:xfrm>
          <a:prstGeom prst="rect">
            <a:avLst/>
          </a:prstGeom>
          <a:noFill/>
        </p:spPr>
        <p:txBody>
          <a:bodyPr wrap="square" rtlCol="0">
            <a:spAutoFit/>
          </a:bodyPr>
          <a:lstStyle/>
          <a:p>
            <a:r>
              <a:rPr lang="en-US" sz="1000" baseline="30000" dirty="0" smtClean="0"/>
              <a:t>1</a:t>
            </a:r>
            <a:r>
              <a:rPr lang="en-US" sz="1000" dirty="0" smtClean="0"/>
              <a:t> Adapted from: Energy Star, “Guidelines for Energy Management,” and DOE, “Self-Assessment Workbook for Small Manufacturers” </a:t>
            </a:r>
          </a:p>
          <a:p>
            <a:r>
              <a:rPr lang="en-US" sz="1000" dirty="0" smtClean="0"/>
              <a:t>  </a:t>
            </a:r>
          </a:p>
        </p:txBody>
      </p:sp>
      <p:graphicFrame>
        <p:nvGraphicFramePr>
          <p:cNvPr id="7" name="Diagram 6"/>
          <p:cNvGraphicFramePr/>
          <p:nvPr/>
        </p:nvGraphicFramePr>
        <p:xfrm>
          <a:off x="3657600" y="838200"/>
          <a:ext cx="502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73</a:t>
            </a:fld>
            <a:endParaRPr lang="en-US"/>
          </a:p>
        </p:txBody>
      </p:sp>
    </p:spTree>
  </p:cSld>
  <p:clrMapOvr>
    <a:masterClrMapping/>
  </p:clrMapOvr>
  <p:transition spd="med">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Gathering Energy Data</a:t>
            </a:r>
            <a:endParaRPr lang="en-US" dirty="0"/>
          </a:p>
        </p:txBody>
      </p:sp>
      <p:sp>
        <p:nvSpPr>
          <p:cNvPr id="3" name="Content Placeholder 2"/>
          <p:cNvSpPr>
            <a:spLocks noGrp="1"/>
          </p:cNvSpPr>
          <p:nvPr>
            <p:ph idx="1"/>
          </p:nvPr>
        </p:nvSpPr>
        <p:spPr>
          <a:xfrm>
            <a:off x="304800" y="1066799"/>
            <a:ext cx="7010400" cy="2209801"/>
          </a:xfrm>
        </p:spPr>
        <p:txBody>
          <a:bodyPr>
            <a:normAutofit fontScale="77500" lnSpcReduction="20000"/>
          </a:bodyPr>
          <a:lstStyle/>
          <a:p>
            <a:r>
              <a:rPr lang="en-US" dirty="0" smtClean="0"/>
              <a:t>The first step is to gather data on how much energy your company or facility is consuming.</a:t>
            </a:r>
          </a:p>
          <a:p>
            <a:endParaRPr lang="en-US" dirty="0" smtClean="0"/>
          </a:p>
          <a:p>
            <a:r>
              <a:rPr lang="en-US" dirty="0" smtClean="0"/>
              <a:t>You will want to measure your energy use in two ways: </a:t>
            </a:r>
          </a:p>
        </p:txBody>
      </p:sp>
      <p:pic>
        <p:nvPicPr>
          <p:cNvPr id="2052" name="Picture 4" descr="C:\Documents and Settings\Morgan Barr\Local Settings\Temporary Internet Files\Content.IE5\XIIIO0G2\MC900331720[1].wmf"/>
          <p:cNvPicPr>
            <a:picLocks noChangeAspect="1" noChangeArrowheads="1"/>
          </p:cNvPicPr>
          <p:nvPr/>
        </p:nvPicPr>
        <p:blipFill>
          <a:blip r:embed="rId2" cstate="print"/>
          <a:srcRect/>
          <a:stretch>
            <a:fillRect/>
          </a:stretch>
        </p:blipFill>
        <p:spPr bwMode="auto">
          <a:xfrm>
            <a:off x="7467600" y="990600"/>
            <a:ext cx="1217691" cy="1785042"/>
          </a:xfrm>
          <a:prstGeom prst="rect">
            <a:avLst/>
          </a:prstGeom>
          <a:noFill/>
        </p:spPr>
      </p:pic>
      <p:graphicFrame>
        <p:nvGraphicFramePr>
          <p:cNvPr id="5" name="Diagram 4"/>
          <p:cNvGraphicFramePr/>
          <p:nvPr/>
        </p:nvGraphicFramePr>
        <p:xfrm>
          <a:off x="609600" y="3276600"/>
          <a:ext cx="78486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09600" y="3352800"/>
            <a:ext cx="37338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2400" dirty="0" smtClean="0"/>
              <a:t>By </a:t>
            </a:r>
            <a:r>
              <a:rPr lang="en-US" sz="2400" b="1" dirty="0" smtClean="0"/>
              <a:t>Volume</a:t>
            </a:r>
          </a:p>
        </p:txBody>
      </p:sp>
      <p:sp>
        <p:nvSpPr>
          <p:cNvPr id="7" name="Rectangle 6"/>
          <p:cNvSpPr/>
          <p:nvPr/>
        </p:nvSpPr>
        <p:spPr>
          <a:xfrm>
            <a:off x="4724400" y="3352800"/>
            <a:ext cx="37338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2400" dirty="0" smtClean="0"/>
              <a:t>By </a:t>
            </a:r>
            <a:r>
              <a:rPr lang="en-US" sz="2400" b="1" dirty="0" smtClean="0"/>
              <a:t>Value</a:t>
            </a:r>
          </a:p>
        </p:txBody>
      </p:sp>
      <p:sp>
        <p:nvSpPr>
          <p:cNvPr id="8" name="Right Arrow 7">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74</a:t>
            </a:fld>
            <a:endParaRPr lang="en-US"/>
          </a:p>
        </p:txBody>
      </p:sp>
    </p:spTree>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Energy Volume Data</a:t>
            </a:r>
            <a:endParaRPr lang="en-US" dirty="0"/>
          </a:p>
        </p:txBody>
      </p:sp>
      <p:sp>
        <p:nvSpPr>
          <p:cNvPr id="3" name="Content Placeholder 2"/>
          <p:cNvSpPr>
            <a:spLocks noGrp="1"/>
          </p:cNvSpPr>
          <p:nvPr>
            <p:ph idx="1"/>
          </p:nvPr>
        </p:nvSpPr>
        <p:spPr>
          <a:xfrm>
            <a:off x="457200" y="990600"/>
            <a:ext cx="3657600" cy="914400"/>
          </a:xfrm>
        </p:spPr>
        <p:txBody>
          <a:bodyPr>
            <a:normAutofit/>
          </a:bodyPr>
          <a:lstStyle/>
          <a:p>
            <a:pPr marL="0" indent="0" algn="ctr">
              <a:buNone/>
            </a:pPr>
            <a:r>
              <a:rPr lang="en-US" sz="1400" dirty="0" smtClean="0"/>
              <a:t>The most common sources of energy used in manufacturing are natural gas and electricity</a:t>
            </a:r>
          </a:p>
        </p:txBody>
      </p:sp>
      <p:sp>
        <p:nvSpPr>
          <p:cNvPr id="5" name="TextBox 4"/>
          <p:cNvSpPr txBox="1"/>
          <p:nvPr/>
        </p:nvSpPr>
        <p:spPr>
          <a:xfrm>
            <a:off x="152400" y="6477000"/>
            <a:ext cx="8229600" cy="369332"/>
          </a:xfrm>
          <a:prstGeom prst="rect">
            <a:avLst/>
          </a:prstGeom>
          <a:noFill/>
        </p:spPr>
        <p:txBody>
          <a:bodyPr wrap="square" rtlCol="0">
            <a:spAutoFit/>
          </a:bodyPr>
          <a:lstStyle/>
          <a:p>
            <a:pPr marL="228600" indent="-228600"/>
            <a:r>
              <a:rPr lang="en-US" sz="900" baseline="30000" dirty="0" smtClean="0"/>
              <a:t>1  </a:t>
            </a:r>
            <a:r>
              <a:rPr lang="en-US" sz="900" dirty="0" smtClean="0"/>
              <a:t>DOE  “Self-Assessment Workbook for Small Manufacturers”</a:t>
            </a:r>
          </a:p>
          <a:p>
            <a:pPr marL="228600" indent="-228600"/>
            <a:r>
              <a:rPr lang="en-US" sz="900" baseline="30000" dirty="0" smtClean="0"/>
              <a:t>2</a:t>
            </a:r>
            <a:r>
              <a:rPr lang="en-US" sz="900" dirty="0" smtClean="0"/>
              <a:t> Energy Star “Guidelines for Energy Management”  </a:t>
            </a:r>
            <a:endParaRPr lang="en-US" sz="900" dirty="0"/>
          </a:p>
        </p:txBody>
      </p:sp>
      <p:graphicFrame>
        <p:nvGraphicFramePr>
          <p:cNvPr id="7" name="Chart 6"/>
          <p:cNvGraphicFramePr/>
          <p:nvPr/>
        </p:nvGraphicFramePr>
        <p:xfrm>
          <a:off x="228600" y="1676400"/>
          <a:ext cx="4038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724400" y="1066800"/>
            <a:ext cx="3810000" cy="5201424"/>
          </a:xfrm>
          <a:prstGeom prst="rect">
            <a:avLst/>
          </a:prstGeom>
          <a:noFill/>
        </p:spPr>
        <p:txBody>
          <a:bodyPr wrap="square" rtlCol="0">
            <a:spAutoFit/>
          </a:bodyPr>
          <a:lstStyle/>
          <a:p>
            <a:pPr>
              <a:spcAft>
                <a:spcPts val="1800"/>
              </a:spcAft>
            </a:pPr>
            <a:r>
              <a:rPr lang="en-US" sz="1600" dirty="0" smtClean="0"/>
              <a:t>Energy volume data can be found on invoices and utility bills, through meter readings or other data sources.  You also may need to work with your accounting department or utility to get the relevant data.</a:t>
            </a:r>
          </a:p>
          <a:p>
            <a:pPr>
              <a:spcAft>
                <a:spcPts val="1800"/>
              </a:spcAft>
            </a:pPr>
            <a:r>
              <a:rPr lang="en-US" sz="1600" dirty="0" smtClean="0"/>
              <a:t>You should account for all the energy purchased or generated at your facility.</a:t>
            </a:r>
            <a:r>
              <a:rPr lang="en-US" sz="1600" baseline="30000" dirty="0" smtClean="0"/>
              <a:t>2</a:t>
            </a:r>
            <a:endParaRPr lang="en-US" sz="1600" dirty="0" smtClean="0"/>
          </a:p>
          <a:p>
            <a:pPr>
              <a:spcAft>
                <a:spcPts val="1800"/>
              </a:spcAft>
            </a:pPr>
            <a:r>
              <a:rPr lang="en-US" sz="1600" dirty="0" smtClean="0"/>
              <a:t>Different energy sources are measured using different units of volume.</a:t>
            </a:r>
            <a:r>
              <a:rPr lang="en-US" sz="1600" baseline="30000" dirty="0" smtClean="0"/>
              <a:t>1</a:t>
            </a:r>
            <a:endParaRPr lang="en-US" sz="1600" dirty="0" smtClean="0"/>
          </a:p>
          <a:p>
            <a:pPr>
              <a:spcAft>
                <a:spcPts val="1800"/>
              </a:spcAft>
            </a:pPr>
            <a:r>
              <a:rPr lang="en-US" sz="1600" dirty="0" smtClean="0"/>
              <a:t>For example, natural gas may be measured in cubic feet while coal is measured in tons.</a:t>
            </a:r>
          </a:p>
          <a:p>
            <a:pPr>
              <a:spcAft>
                <a:spcPts val="1800"/>
              </a:spcAft>
            </a:pPr>
            <a:r>
              <a:rPr lang="en-US" sz="1600" dirty="0" smtClean="0"/>
              <a:t>Let’s see how you would convert the data to the same units to allow for comparison.</a:t>
            </a:r>
            <a:endParaRPr lang="en-US" dirty="0" smtClean="0"/>
          </a:p>
        </p:txBody>
      </p:sp>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75</a:t>
            </a:fld>
            <a:endParaRPr lang="en-US"/>
          </a:p>
        </p:txBody>
      </p:sp>
    </p:spTree>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Energy Volume Data</a:t>
            </a:r>
            <a:endParaRPr lang="en-US" dirty="0"/>
          </a:p>
        </p:txBody>
      </p:sp>
      <p:sp>
        <p:nvSpPr>
          <p:cNvPr id="3" name="Content Placeholder 2"/>
          <p:cNvSpPr>
            <a:spLocks noGrp="1"/>
          </p:cNvSpPr>
          <p:nvPr>
            <p:ph idx="1"/>
          </p:nvPr>
        </p:nvSpPr>
        <p:spPr>
          <a:xfrm>
            <a:off x="457200" y="990601"/>
            <a:ext cx="4800600" cy="3200400"/>
          </a:xfrm>
        </p:spPr>
        <p:txBody>
          <a:bodyPr>
            <a:normAutofit fontScale="62500" lnSpcReduction="20000"/>
          </a:bodyPr>
          <a:lstStyle/>
          <a:p>
            <a:pPr>
              <a:spcAft>
                <a:spcPts val="1200"/>
              </a:spcAft>
            </a:pPr>
            <a:r>
              <a:rPr lang="en-US" dirty="0" smtClean="0"/>
              <a:t>To compare different energy sources, you need to convert them </a:t>
            </a:r>
            <a:r>
              <a:rPr lang="en-US" dirty="0" err="1" smtClean="0"/>
              <a:t>them</a:t>
            </a:r>
            <a:r>
              <a:rPr lang="en-US" dirty="0" smtClean="0"/>
              <a:t> to a </a:t>
            </a:r>
            <a:r>
              <a:rPr lang="en-US" dirty="0" smtClean="0">
                <a:solidFill>
                  <a:schemeClr val="accent5"/>
                </a:solidFill>
              </a:rPr>
              <a:t>standard unit of measure (typically a British Thermal Unit or Btu) </a:t>
            </a:r>
            <a:r>
              <a:rPr lang="en-US" dirty="0" smtClean="0"/>
              <a:t>using energy equivalents.</a:t>
            </a:r>
            <a:r>
              <a:rPr lang="en-US" baseline="30000" dirty="0" smtClean="0"/>
              <a:t>1</a:t>
            </a:r>
          </a:p>
          <a:p>
            <a:pPr>
              <a:spcAft>
                <a:spcPts val="1200"/>
              </a:spcAft>
            </a:pPr>
            <a:endParaRPr lang="en-US" baseline="30000" dirty="0" smtClean="0"/>
          </a:p>
          <a:p>
            <a:pPr>
              <a:spcAft>
                <a:spcPts val="1200"/>
              </a:spcAft>
            </a:pPr>
            <a:r>
              <a:rPr lang="en-US" dirty="0" smtClean="0">
                <a:hlinkClick r:id="rId2"/>
              </a:rPr>
              <a:t>This</a:t>
            </a:r>
            <a:r>
              <a:rPr lang="en-US" dirty="0" smtClean="0"/>
              <a:t> page from the Department of Energy can help you convert quantities of energy sources to BTUs.</a:t>
            </a:r>
          </a:p>
          <a:p>
            <a:pPr>
              <a:buNone/>
            </a:pPr>
            <a:endParaRPr lang="en-US" dirty="0"/>
          </a:p>
        </p:txBody>
      </p:sp>
      <p:sp>
        <p:nvSpPr>
          <p:cNvPr id="4" name="TextBox 3"/>
          <p:cNvSpPr txBox="1"/>
          <p:nvPr/>
        </p:nvSpPr>
        <p:spPr>
          <a:xfrm>
            <a:off x="152400" y="6477000"/>
            <a:ext cx="8229600" cy="369332"/>
          </a:xfrm>
          <a:prstGeom prst="rect">
            <a:avLst/>
          </a:prstGeom>
          <a:noFill/>
        </p:spPr>
        <p:txBody>
          <a:bodyPr wrap="square" rtlCol="0">
            <a:spAutoFit/>
          </a:bodyPr>
          <a:lstStyle/>
          <a:p>
            <a:r>
              <a:rPr lang="en-US" sz="900" baseline="30000" dirty="0" smtClean="0"/>
              <a:t>1</a:t>
            </a:r>
            <a:r>
              <a:rPr lang="en-US" sz="900" dirty="0" smtClean="0"/>
              <a:t>  DOE  “Self-Assessment Workbook for Small Manufacturers”</a:t>
            </a:r>
          </a:p>
          <a:p>
            <a:r>
              <a:rPr lang="en-US" sz="900" baseline="30000" dirty="0" smtClean="0"/>
              <a:t>2  </a:t>
            </a:r>
            <a:r>
              <a:rPr lang="en-US" sz="900" dirty="0" smtClean="0"/>
              <a:t> Department of Energy, Energy Information Administration, “Energy Units and Calculators Explained.” </a:t>
            </a:r>
            <a:endParaRPr lang="en-US" sz="900" dirty="0"/>
          </a:p>
        </p:txBody>
      </p:sp>
      <p:graphicFrame>
        <p:nvGraphicFramePr>
          <p:cNvPr id="6" name="Table 5"/>
          <p:cNvGraphicFramePr>
            <a:graphicFrameLocks noGrp="1"/>
          </p:cNvGraphicFramePr>
          <p:nvPr/>
        </p:nvGraphicFramePr>
        <p:xfrm>
          <a:off x="5448300" y="1676400"/>
          <a:ext cx="3017520" cy="2133600"/>
        </p:xfrm>
        <a:graphic>
          <a:graphicData uri="http://schemas.openxmlformats.org/drawingml/2006/table">
            <a:tbl>
              <a:tblPr firstRow="1" bandRow="1">
                <a:tableStyleId>{93296810-A885-4BE3-A3E7-6D5BEEA58F35}</a:tableStyleId>
              </a:tblPr>
              <a:tblGrid>
                <a:gridCol w="1913550"/>
                <a:gridCol w="1103970"/>
              </a:tblGrid>
              <a:tr h="370840">
                <a:tc>
                  <a:txBody>
                    <a:bodyPr/>
                    <a:lstStyle/>
                    <a:p>
                      <a:pPr algn="ctr"/>
                      <a:r>
                        <a:rPr lang="en-US" sz="1400" dirty="0" smtClean="0"/>
                        <a:t>Common Energy Unit</a:t>
                      </a:r>
                      <a:endParaRPr lang="en-US" sz="1400" dirty="0">
                        <a:latin typeface="+mj-lt"/>
                      </a:endParaRPr>
                    </a:p>
                  </a:txBody>
                  <a:tcPr/>
                </a:tc>
                <a:tc>
                  <a:txBody>
                    <a:bodyPr/>
                    <a:lstStyle/>
                    <a:p>
                      <a:pPr algn="ctr"/>
                      <a:r>
                        <a:rPr lang="en-US" sz="1400" dirty="0" smtClean="0"/>
                        <a:t>Btu Content</a:t>
                      </a:r>
                      <a:endParaRPr lang="en-US" sz="1400" dirty="0">
                        <a:latin typeface="+mj-lt"/>
                      </a:endParaRPr>
                    </a:p>
                  </a:txBody>
                  <a:tcPr/>
                </a:tc>
              </a:tr>
              <a:tr h="243840">
                <a:tc>
                  <a:txBody>
                    <a:bodyPr/>
                    <a:lstStyle/>
                    <a:p>
                      <a:pPr lvl="0" algn="l" fontAlgn="b"/>
                      <a:r>
                        <a:rPr lang="en-US" sz="1075" u="none" strike="noStrike" dirty="0"/>
                        <a:t>1 gallon of gasoline </a:t>
                      </a:r>
                      <a:endParaRPr lang="en-US" sz="1075" b="0" i="0" u="none" strike="noStrike" dirty="0">
                        <a:solidFill>
                          <a:srgbClr val="000000"/>
                        </a:solidFill>
                        <a:latin typeface="+mj-lt"/>
                      </a:endParaRPr>
                    </a:p>
                  </a:txBody>
                  <a:tcPr marL="9525" marR="9525" marT="9525" marB="0" anchor="b"/>
                </a:tc>
                <a:tc>
                  <a:txBody>
                    <a:bodyPr/>
                    <a:lstStyle/>
                    <a:p>
                      <a:pPr lvl="0" algn="l" fontAlgn="b"/>
                      <a:r>
                        <a:rPr lang="en-US" sz="1100" u="none" strike="noStrike" dirty="0"/>
                        <a:t>124,238 Btu </a:t>
                      </a:r>
                      <a:endParaRPr lang="en-US" sz="1100" b="0" i="0" u="none" strike="noStrike" dirty="0">
                        <a:solidFill>
                          <a:srgbClr val="000000"/>
                        </a:solidFill>
                        <a:latin typeface="+mj-lt"/>
                      </a:endParaRPr>
                    </a:p>
                  </a:txBody>
                  <a:tcPr marL="9525" marR="9525" marT="9525" marB="0" anchor="b"/>
                </a:tc>
              </a:tr>
              <a:tr h="228600">
                <a:tc>
                  <a:txBody>
                    <a:bodyPr/>
                    <a:lstStyle/>
                    <a:p>
                      <a:pPr lvl="0" algn="l" fontAlgn="b"/>
                      <a:r>
                        <a:rPr lang="en-US" sz="1075" u="none" strike="noStrike"/>
                        <a:t>1 gallon of diesel fuel</a:t>
                      </a:r>
                      <a:endParaRPr lang="en-US" sz="1075" b="0" i="0" u="none" strike="noStrike">
                        <a:solidFill>
                          <a:srgbClr val="000000"/>
                        </a:solidFill>
                        <a:latin typeface="+mj-lt"/>
                      </a:endParaRPr>
                    </a:p>
                  </a:txBody>
                  <a:tcPr marL="9525" marR="9525" marT="9525" marB="0" anchor="b"/>
                </a:tc>
                <a:tc>
                  <a:txBody>
                    <a:bodyPr/>
                    <a:lstStyle/>
                    <a:p>
                      <a:pPr lvl="0" algn="l" fontAlgn="b"/>
                      <a:r>
                        <a:rPr lang="en-US" sz="1100" u="none" strike="noStrike" dirty="0" smtClean="0"/>
                        <a:t>138,690 </a:t>
                      </a:r>
                      <a:r>
                        <a:rPr lang="en-US" sz="1100" u="none" strike="noStrike" dirty="0"/>
                        <a:t>Btu</a:t>
                      </a:r>
                      <a:endParaRPr lang="en-US" sz="1100" b="0" i="0" u="none" strike="noStrike" dirty="0">
                        <a:solidFill>
                          <a:srgbClr val="000000"/>
                        </a:solidFill>
                        <a:latin typeface="+mj-lt"/>
                      </a:endParaRPr>
                    </a:p>
                  </a:txBody>
                  <a:tcPr marL="9525" marR="9525" marT="9525" marB="0" anchor="b"/>
                </a:tc>
              </a:tr>
              <a:tr h="228600">
                <a:tc>
                  <a:txBody>
                    <a:bodyPr/>
                    <a:lstStyle/>
                    <a:p>
                      <a:pPr lvl="0" algn="l" fontAlgn="b"/>
                      <a:r>
                        <a:rPr lang="en-US" sz="1075" u="none" strike="noStrike"/>
                        <a:t>1 barrel of residual fuel oil </a:t>
                      </a:r>
                      <a:endParaRPr lang="en-US" sz="1075" b="0" i="0" u="none" strike="noStrike">
                        <a:solidFill>
                          <a:srgbClr val="000000"/>
                        </a:solidFill>
                        <a:latin typeface="+mj-lt"/>
                      </a:endParaRPr>
                    </a:p>
                  </a:txBody>
                  <a:tcPr marL="9525" marR="9525" marT="9525" marB="0" anchor="b"/>
                </a:tc>
                <a:tc>
                  <a:txBody>
                    <a:bodyPr/>
                    <a:lstStyle/>
                    <a:p>
                      <a:pPr lvl="0" algn="l" fontAlgn="b"/>
                      <a:r>
                        <a:rPr lang="en-US" sz="1100" u="none" strike="noStrike" dirty="0"/>
                        <a:t>6,287,000 Btu</a:t>
                      </a:r>
                      <a:endParaRPr lang="en-US" sz="1100" b="0" i="0" u="none" strike="noStrike" dirty="0">
                        <a:solidFill>
                          <a:srgbClr val="000000"/>
                        </a:solidFill>
                        <a:latin typeface="+mj-lt"/>
                      </a:endParaRPr>
                    </a:p>
                  </a:txBody>
                  <a:tcPr marL="9525" marR="9525" marT="9525" marB="0" anchor="b"/>
                </a:tc>
              </a:tr>
              <a:tr h="228600">
                <a:tc>
                  <a:txBody>
                    <a:bodyPr/>
                    <a:lstStyle/>
                    <a:p>
                      <a:pPr lvl="0" algn="l" fontAlgn="b"/>
                      <a:r>
                        <a:rPr lang="en-US" sz="1075" u="none" strike="noStrike" dirty="0"/>
                        <a:t>1 cubic foot of natural gas </a:t>
                      </a:r>
                      <a:endParaRPr lang="en-US" sz="1075" b="0" i="0" u="none" strike="noStrike" dirty="0">
                        <a:solidFill>
                          <a:srgbClr val="000000"/>
                        </a:solidFill>
                        <a:latin typeface="+mj-lt"/>
                      </a:endParaRPr>
                    </a:p>
                  </a:txBody>
                  <a:tcPr marL="9525" marR="9525" marT="9525" marB="0" anchor="b"/>
                </a:tc>
                <a:tc>
                  <a:txBody>
                    <a:bodyPr/>
                    <a:lstStyle/>
                    <a:p>
                      <a:pPr lvl="0" algn="l" fontAlgn="b"/>
                      <a:r>
                        <a:rPr lang="en-US" sz="1100" u="none" strike="noStrike" dirty="0"/>
                        <a:t>1,027 Btu</a:t>
                      </a:r>
                      <a:endParaRPr lang="en-US" sz="1100" b="0" i="0" u="none" strike="noStrike" dirty="0">
                        <a:solidFill>
                          <a:srgbClr val="000000"/>
                        </a:solidFill>
                        <a:latin typeface="+mj-lt"/>
                      </a:endParaRPr>
                    </a:p>
                  </a:txBody>
                  <a:tcPr marL="9525" marR="9525" marT="9525" marB="0" anchor="b"/>
                </a:tc>
              </a:tr>
              <a:tr h="228600">
                <a:tc>
                  <a:txBody>
                    <a:bodyPr/>
                    <a:lstStyle/>
                    <a:p>
                      <a:pPr lvl="0" algn="l" fontAlgn="b"/>
                      <a:r>
                        <a:rPr lang="en-US" sz="1075" u="none" strike="noStrike"/>
                        <a:t>1 gallon of propane </a:t>
                      </a:r>
                      <a:endParaRPr lang="en-US" sz="1075" b="0" i="0" u="none" strike="noStrike">
                        <a:solidFill>
                          <a:srgbClr val="000000"/>
                        </a:solidFill>
                        <a:latin typeface="+mj-lt"/>
                      </a:endParaRPr>
                    </a:p>
                  </a:txBody>
                  <a:tcPr marL="9525" marR="9525" marT="9525" marB="0" anchor="b"/>
                </a:tc>
                <a:tc>
                  <a:txBody>
                    <a:bodyPr/>
                    <a:lstStyle/>
                    <a:p>
                      <a:pPr lvl="0" algn="l" fontAlgn="b"/>
                      <a:r>
                        <a:rPr lang="en-US" sz="1100" u="none" strike="noStrike" dirty="0"/>
                        <a:t>91,333 Btu</a:t>
                      </a:r>
                      <a:endParaRPr lang="en-US" sz="1100" b="0" i="0" u="none" strike="noStrike" dirty="0">
                        <a:solidFill>
                          <a:srgbClr val="000000"/>
                        </a:solidFill>
                        <a:latin typeface="+mj-lt"/>
                      </a:endParaRPr>
                    </a:p>
                  </a:txBody>
                  <a:tcPr marL="9525" marR="9525" marT="9525" marB="0" anchor="b"/>
                </a:tc>
              </a:tr>
              <a:tr h="228600">
                <a:tc>
                  <a:txBody>
                    <a:bodyPr/>
                    <a:lstStyle/>
                    <a:p>
                      <a:pPr lvl="0" algn="l" fontAlgn="b"/>
                      <a:r>
                        <a:rPr lang="en-US" sz="1075" u="none" strike="noStrike"/>
                        <a:t>1 short ton of coal </a:t>
                      </a:r>
                      <a:endParaRPr lang="en-US" sz="1075" b="0" i="0" u="none" strike="noStrike">
                        <a:solidFill>
                          <a:srgbClr val="000000"/>
                        </a:solidFill>
                        <a:latin typeface="+mj-lt"/>
                      </a:endParaRPr>
                    </a:p>
                  </a:txBody>
                  <a:tcPr marL="9525" marR="9525" marT="9525" marB="0" anchor="b"/>
                </a:tc>
                <a:tc>
                  <a:txBody>
                    <a:bodyPr/>
                    <a:lstStyle/>
                    <a:p>
                      <a:pPr lvl="0" algn="l" fontAlgn="b"/>
                      <a:r>
                        <a:rPr lang="en-US" sz="1100" u="none" strike="noStrike" dirty="0"/>
                        <a:t>19,953,000 Btu </a:t>
                      </a:r>
                      <a:endParaRPr lang="en-US" sz="1100" b="0" i="0" u="none" strike="noStrike" dirty="0">
                        <a:solidFill>
                          <a:srgbClr val="000000"/>
                        </a:solidFill>
                        <a:latin typeface="+mj-lt"/>
                      </a:endParaRPr>
                    </a:p>
                  </a:txBody>
                  <a:tcPr marL="9525" marR="9525" marT="9525" marB="0" anchor="b"/>
                </a:tc>
              </a:tr>
              <a:tr h="228600">
                <a:tc>
                  <a:txBody>
                    <a:bodyPr/>
                    <a:lstStyle/>
                    <a:p>
                      <a:pPr lvl="0" algn="l" fontAlgn="b"/>
                      <a:r>
                        <a:rPr lang="en-US" sz="1075" u="none" strike="noStrike" dirty="0"/>
                        <a:t>1 </a:t>
                      </a:r>
                      <a:r>
                        <a:rPr lang="en-US" sz="1075" u="none" strike="noStrike" dirty="0" smtClean="0"/>
                        <a:t>kilowatt hour </a:t>
                      </a:r>
                      <a:r>
                        <a:rPr lang="en-US" sz="1075" u="none" strike="noStrike" dirty="0"/>
                        <a:t>of electricity </a:t>
                      </a:r>
                      <a:endParaRPr lang="en-US" sz="1075" b="0" i="0" u="none" strike="noStrike" dirty="0">
                        <a:solidFill>
                          <a:srgbClr val="000000"/>
                        </a:solidFill>
                        <a:latin typeface="+mj-lt"/>
                      </a:endParaRPr>
                    </a:p>
                  </a:txBody>
                  <a:tcPr marL="9525" marR="9525" marT="9525" marB="0" anchor="b"/>
                </a:tc>
                <a:tc>
                  <a:txBody>
                    <a:bodyPr/>
                    <a:lstStyle/>
                    <a:p>
                      <a:pPr lvl="0" algn="l" fontAlgn="b"/>
                      <a:r>
                        <a:rPr lang="en-US" sz="1100" u="none" strike="noStrike" dirty="0"/>
                        <a:t>3,412 Btu</a:t>
                      </a:r>
                      <a:endParaRPr lang="en-US" sz="1100" b="0" i="0" u="none" strike="noStrike" dirty="0">
                        <a:solidFill>
                          <a:srgbClr val="000000"/>
                        </a:solidFill>
                        <a:latin typeface="+mj-lt"/>
                      </a:endParaRPr>
                    </a:p>
                  </a:txBody>
                  <a:tcPr marL="9525" marR="9525" marT="9525" marB="0" anchor="b"/>
                </a:tc>
              </a:tr>
            </a:tbl>
          </a:graphicData>
        </a:graphic>
      </p:graphicFrame>
      <p:sp>
        <p:nvSpPr>
          <p:cNvPr id="7" name="Rounded Rectangle 6"/>
          <p:cNvSpPr/>
          <p:nvPr/>
        </p:nvSpPr>
        <p:spPr>
          <a:xfrm>
            <a:off x="609600" y="4267200"/>
            <a:ext cx="5410200" cy="1828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spcAft>
                <a:spcPts val="1200"/>
              </a:spcAft>
            </a:pPr>
            <a:r>
              <a:rPr lang="en-US" dirty="0" smtClean="0"/>
              <a:t>What is a British Thermal Unit? </a:t>
            </a:r>
          </a:p>
          <a:p>
            <a:pPr algn="ctr"/>
            <a:r>
              <a:rPr lang="en-US" sz="1400" dirty="0" smtClean="0"/>
              <a:t>A BTU is a measurement of the </a:t>
            </a:r>
            <a:r>
              <a:rPr lang="en-US" sz="1400" b="1" u="sng" dirty="0" smtClean="0"/>
              <a:t>energy content of a fuel</a:t>
            </a:r>
            <a:r>
              <a:rPr lang="en-US" sz="1400" dirty="0" smtClean="0"/>
              <a:t>.  </a:t>
            </a:r>
          </a:p>
          <a:p>
            <a:pPr algn="ctr"/>
            <a:r>
              <a:rPr lang="en-US" sz="1400" dirty="0" smtClean="0"/>
              <a:t>It is the quantity of heat you would need to raise the temperature of one pound of water by 1˚F when the water is at its greatest density (39˚F)</a:t>
            </a:r>
          </a:p>
          <a:p>
            <a:pPr algn="ctr"/>
            <a:r>
              <a:rPr lang="en-US" sz="1400" dirty="0" smtClean="0"/>
              <a:t>Converting your energy volumes to BTUs allows you to compare their energy contents</a:t>
            </a:r>
          </a:p>
        </p:txBody>
      </p:sp>
      <p:sp>
        <p:nvSpPr>
          <p:cNvPr id="8" name="TextBox 7"/>
          <p:cNvSpPr txBox="1"/>
          <p:nvPr/>
        </p:nvSpPr>
        <p:spPr>
          <a:xfrm>
            <a:off x="5448300" y="990600"/>
            <a:ext cx="3017520" cy="646331"/>
          </a:xfrm>
          <a:prstGeom prst="rect">
            <a:avLst/>
          </a:prstGeom>
          <a:solidFill>
            <a:schemeClr val="accent6"/>
          </a:solidFill>
        </p:spPr>
        <p:txBody>
          <a:bodyPr wrap="square" rtlCol="0">
            <a:spAutoFit/>
          </a:bodyPr>
          <a:lstStyle/>
          <a:p>
            <a:pPr algn="ctr"/>
            <a:r>
              <a:rPr lang="en-US" dirty="0" smtClean="0">
                <a:solidFill>
                  <a:schemeClr val="bg1"/>
                </a:solidFill>
              </a:rPr>
              <a:t>The Btu Equivalent for Typical Energy Sources</a:t>
            </a:r>
            <a:r>
              <a:rPr lang="en-US" baseline="30000" dirty="0" smtClean="0">
                <a:solidFill>
                  <a:schemeClr val="bg1"/>
                </a:solidFill>
              </a:rPr>
              <a:t>2</a:t>
            </a:r>
            <a:endParaRPr lang="en-US" dirty="0">
              <a:solidFill>
                <a:schemeClr val="bg1"/>
              </a:solidFill>
            </a:endParaRPr>
          </a:p>
        </p:txBody>
      </p:sp>
      <p:pic>
        <p:nvPicPr>
          <p:cNvPr id="1026" name="Picture 2" descr="C:\Documents and Settings\Morgan Barr\Local Settings\Temporary Internet Files\Content.IE5\WJACPNF6\MC900434816[1].png"/>
          <p:cNvPicPr>
            <a:picLocks noChangeAspect="1" noChangeArrowheads="1"/>
          </p:cNvPicPr>
          <p:nvPr/>
        </p:nvPicPr>
        <p:blipFill>
          <a:blip r:embed="rId3" cstate="print"/>
          <a:srcRect/>
          <a:stretch>
            <a:fillRect/>
          </a:stretch>
        </p:blipFill>
        <p:spPr bwMode="auto">
          <a:xfrm>
            <a:off x="5334000" y="3886200"/>
            <a:ext cx="685800" cy="685800"/>
          </a:xfrm>
          <a:prstGeom prst="rect">
            <a:avLst/>
          </a:prstGeom>
          <a:noFill/>
        </p:spPr>
      </p:pic>
      <p:sp>
        <p:nvSpPr>
          <p:cNvPr id="9" name="Right Arrow 8">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76</a:t>
            </a:fld>
            <a:endParaRPr lang="en-US"/>
          </a:p>
        </p:txBody>
      </p:sp>
    </p:spTree>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Normalizing Data</a:t>
            </a:r>
            <a:endParaRPr lang="en-US" dirty="0"/>
          </a:p>
        </p:txBody>
      </p:sp>
      <p:sp>
        <p:nvSpPr>
          <p:cNvPr id="3" name="Content Placeholder 2"/>
          <p:cNvSpPr>
            <a:spLocks noGrp="1"/>
          </p:cNvSpPr>
          <p:nvPr>
            <p:ph idx="1"/>
          </p:nvPr>
        </p:nvSpPr>
        <p:spPr>
          <a:xfrm>
            <a:off x="457200" y="990600"/>
            <a:ext cx="5943600" cy="5257800"/>
          </a:xfrm>
        </p:spPr>
        <p:txBody>
          <a:bodyPr>
            <a:normAutofit fontScale="47500" lnSpcReduction="20000"/>
          </a:bodyPr>
          <a:lstStyle/>
          <a:p>
            <a:pPr>
              <a:spcAft>
                <a:spcPts val="1200"/>
              </a:spcAft>
            </a:pPr>
            <a:r>
              <a:rPr lang="en-US" dirty="0" smtClean="0"/>
              <a:t>Energy use in your facility likely varies for a number of reasons, such as:</a:t>
            </a:r>
          </a:p>
          <a:p>
            <a:pPr lvl="1">
              <a:spcAft>
                <a:spcPts val="1200"/>
              </a:spcAft>
            </a:pPr>
            <a:r>
              <a:rPr lang="en-US" dirty="0" smtClean="0"/>
              <a:t>Seasonal variation in energy demand</a:t>
            </a:r>
          </a:p>
          <a:p>
            <a:pPr lvl="1">
              <a:spcAft>
                <a:spcPts val="1200"/>
              </a:spcAft>
            </a:pPr>
            <a:r>
              <a:rPr lang="en-US" dirty="0" smtClean="0"/>
              <a:t>Other weather issues</a:t>
            </a:r>
          </a:p>
          <a:p>
            <a:pPr lvl="1">
              <a:spcAft>
                <a:spcPts val="1200"/>
              </a:spcAft>
            </a:pPr>
            <a:r>
              <a:rPr lang="en-US" dirty="0" smtClean="0"/>
              <a:t>Opening hours</a:t>
            </a:r>
          </a:p>
          <a:p>
            <a:pPr>
              <a:spcAft>
                <a:spcPts val="1200"/>
              </a:spcAft>
            </a:pPr>
            <a:r>
              <a:rPr lang="en-US" dirty="0" smtClean="0"/>
              <a:t>You can correct for these impacts by </a:t>
            </a:r>
            <a:r>
              <a:rPr lang="en-US" b="1" dirty="0" smtClean="0">
                <a:solidFill>
                  <a:schemeClr val="accent5"/>
                </a:solidFill>
              </a:rPr>
              <a:t>normalizing</a:t>
            </a:r>
            <a:r>
              <a:rPr lang="en-US" b="1" dirty="0" smtClean="0"/>
              <a:t> </a:t>
            </a:r>
            <a:r>
              <a:rPr lang="en-US" dirty="0" smtClean="0"/>
              <a:t>your data.</a:t>
            </a:r>
          </a:p>
          <a:p>
            <a:pPr>
              <a:spcAft>
                <a:spcPts val="1200"/>
              </a:spcAft>
            </a:pPr>
            <a:r>
              <a:rPr lang="en-US" dirty="0" smtClean="0"/>
              <a:t>This means selecting an appropriate normalization factor and considering your energy use per normalization factor.</a:t>
            </a:r>
          </a:p>
          <a:p>
            <a:pPr>
              <a:spcAft>
                <a:spcPts val="1200"/>
              </a:spcAft>
            </a:pPr>
            <a:r>
              <a:rPr lang="en-US" dirty="0" smtClean="0"/>
              <a:t>Choice of factor will depend on your unique situation. </a:t>
            </a:r>
          </a:p>
          <a:p>
            <a:pPr>
              <a:spcAft>
                <a:spcPts val="1200"/>
              </a:spcAft>
            </a:pPr>
            <a:r>
              <a:rPr lang="en-US" dirty="0" smtClean="0"/>
              <a:t> Typical normalization factors are:</a:t>
            </a:r>
            <a:r>
              <a:rPr lang="en-US" baseline="30000" dirty="0" smtClean="0"/>
              <a:t>1</a:t>
            </a:r>
            <a:endParaRPr lang="en-US" dirty="0" smtClean="0"/>
          </a:p>
          <a:p>
            <a:pPr lvl="1">
              <a:spcAft>
                <a:spcPts val="1200"/>
              </a:spcAft>
            </a:pPr>
            <a:r>
              <a:rPr lang="en-US" dirty="0" smtClean="0"/>
              <a:t>Output</a:t>
            </a:r>
          </a:p>
          <a:p>
            <a:pPr lvl="1">
              <a:spcAft>
                <a:spcPts val="1200"/>
              </a:spcAft>
            </a:pPr>
            <a:r>
              <a:rPr lang="en-US" dirty="0" smtClean="0"/>
              <a:t>Value of shipments</a:t>
            </a:r>
          </a:p>
          <a:p>
            <a:pPr lvl="1">
              <a:spcAft>
                <a:spcPts val="1200"/>
              </a:spcAft>
            </a:pPr>
            <a:r>
              <a:rPr lang="en-US" dirty="0" smtClean="0"/>
              <a:t>Inputs </a:t>
            </a:r>
            <a:endParaRPr lang="en-US" dirty="0"/>
          </a:p>
        </p:txBody>
      </p:sp>
      <p:sp>
        <p:nvSpPr>
          <p:cNvPr id="4" name="TextBox 3"/>
          <p:cNvSpPr txBox="1"/>
          <p:nvPr/>
        </p:nvSpPr>
        <p:spPr>
          <a:xfrm>
            <a:off x="152400" y="6400800"/>
            <a:ext cx="8610600" cy="246221"/>
          </a:xfrm>
          <a:prstGeom prst="rect">
            <a:avLst/>
          </a:prstGeom>
          <a:noFill/>
        </p:spPr>
        <p:txBody>
          <a:bodyPr wrap="square" rtlCol="0">
            <a:spAutoFit/>
          </a:bodyPr>
          <a:lstStyle/>
          <a:p>
            <a:r>
              <a:rPr lang="en-US" sz="1000" baseline="30000" dirty="0" smtClean="0"/>
              <a:t>1</a:t>
            </a:r>
            <a:r>
              <a:rPr lang="en-US" sz="1000" dirty="0" smtClean="0"/>
              <a:t> Energy Star “Guidelines for Energy Management” </a:t>
            </a:r>
          </a:p>
        </p:txBody>
      </p:sp>
      <p:pic>
        <p:nvPicPr>
          <p:cNvPr id="2059" name="Picture 11" descr="C:\Documents and Settings\Morgan Barr\Local Settings\Temporary Internet Files\Content.IE5\LHY83N1S\MC900445772[1].wmf"/>
          <p:cNvPicPr>
            <a:picLocks noChangeAspect="1" noChangeArrowheads="1"/>
          </p:cNvPicPr>
          <p:nvPr/>
        </p:nvPicPr>
        <p:blipFill>
          <a:blip r:embed="rId2" cstate="print"/>
          <a:srcRect/>
          <a:stretch>
            <a:fillRect/>
          </a:stretch>
        </p:blipFill>
        <p:spPr bwMode="auto">
          <a:xfrm>
            <a:off x="6934200" y="304800"/>
            <a:ext cx="1937309" cy="1470327"/>
          </a:xfrm>
          <a:prstGeom prst="rect">
            <a:avLst/>
          </a:prstGeom>
          <a:noFill/>
        </p:spPr>
      </p:pic>
      <p:pic>
        <p:nvPicPr>
          <p:cNvPr id="2060" name="Picture 12" descr="C:\Documents and Settings\Morgan Barr\Local Settings\Temporary Internet Files\Content.IE5\VHNDHKQW\MC900432590[1].png"/>
          <p:cNvPicPr>
            <a:picLocks noChangeAspect="1" noChangeArrowheads="1"/>
          </p:cNvPicPr>
          <p:nvPr/>
        </p:nvPicPr>
        <p:blipFill>
          <a:blip r:embed="rId3" cstate="print"/>
          <a:srcRect/>
          <a:stretch>
            <a:fillRect/>
          </a:stretch>
        </p:blipFill>
        <p:spPr bwMode="auto">
          <a:xfrm>
            <a:off x="6324600" y="1524000"/>
            <a:ext cx="1828572" cy="1828572"/>
          </a:xfrm>
          <a:prstGeom prst="rect">
            <a:avLst/>
          </a:prstGeom>
          <a:noFill/>
        </p:spPr>
      </p:pic>
      <p:sp>
        <p:nvSpPr>
          <p:cNvPr id="7" name="Right Arrow 6">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77</a:t>
            </a:fld>
            <a:endParaRPr lang="en-US"/>
          </a:p>
        </p:txBody>
      </p:sp>
    </p:spTree>
  </p:cSld>
  <p:clrMapOvr>
    <a:masterClrMapping/>
  </p:clrMapOvr>
  <p:transition spd="med">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Costs</a:t>
            </a:r>
            <a:endParaRPr lang="en-US" dirty="0"/>
          </a:p>
        </p:txBody>
      </p:sp>
      <p:sp>
        <p:nvSpPr>
          <p:cNvPr id="4" name="TextBox 3"/>
          <p:cNvSpPr txBox="1"/>
          <p:nvPr/>
        </p:nvSpPr>
        <p:spPr>
          <a:xfrm>
            <a:off x="228600" y="6400800"/>
            <a:ext cx="8534400" cy="369332"/>
          </a:xfrm>
          <a:prstGeom prst="rect">
            <a:avLst/>
          </a:prstGeom>
          <a:noFill/>
        </p:spPr>
        <p:txBody>
          <a:bodyPr wrap="square" rtlCol="0">
            <a:spAutoFit/>
          </a:bodyPr>
          <a:lstStyle/>
          <a:p>
            <a:r>
              <a:rPr lang="en-US" sz="900" baseline="30000" dirty="0" smtClean="0"/>
              <a:t>1  </a:t>
            </a:r>
            <a:r>
              <a:rPr lang="en-US" sz="900" dirty="0" smtClean="0"/>
              <a:t>EPA, “Lean and Energy Toolkit”</a:t>
            </a:r>
          </a:p>
          <a:p>
            <a:r>
              <a:rPr lang="en-US" sz="900" baseline="30000" dirty="0" smtClean="0"/>
              <a:t>2 </a:t>
            </a:r>
            <a:r>
              <a:rPr lang="en-US" sz="900" dirty="0" smtClean="0"/>
              <a:t>Department of Energy, “Self-Assessment Workbook for Small Manufacturers” </a:t>
            </a:r>
            <a:endParaRPr lang="en-US" sz="900" baseline="30000" dirty="0"/>
          </a:p>
        </p:txBody>
      </p:sp>
      <p:sp>
        <p:nvSpPr>
          <p:cNvPr id="7" name="TextBox 6"/>
          <p:cNvSpPr txBox="1"/>
          <p:nvPr/>
        </p:nvSpPr>
        <p:spPr>
          <a:xfrm>
            <a:off x="228600" y="838200"/>
            <a:ext cx="8534400" cy="646331"/>
          </a:xfrm>
          <a:prstGeom prst="rect">
            <a:avLst/>
          </a:prstGeom>
          <a:noFill/>
        </p:spPr>
        <p:txBody>
          <a:bodyPr wrap="square" rtlCol="0">
            <a:spAutoFit/>
          </a:bodyPr>
          <a:lstStyle/>
          <a:p>
            <a:pPr algn="ctr"/>
            <a:r>
              <a:rPr lang="en-US" dirty="0" smtClean="0"/>
              <a:t>Your utility bills will contain a variety of charges.  Understanding them is key when identifying opportunities for improvement.</a:t>
            </a:r>
            <a:r>
              <a:rPr lang="en-US" baseline="30000" dirty="0" smtClean="0"/>
              <a:t>1</a:t>
            </a:r>
            <a:endParaRPr lang="en-US" dirty="0"/>
          </a:p>
        </p:txBody>
      </p:sp>
      <p:sp>
        <p:nvSpPr>
          <p:cNvPr id="5" name="Rectangle 4"/>
          <p:cNvSpPr/>
          <p:nvPr/>
        </p:nvSpPr>
        <p:spPr>
          <a:xfrm>
            <a:off x="152400" y="2255520"/>
            <a:ext cx="1905000" cy="6400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Electricity Costs</a:t>
            </a:r>
            <a:endParaRPr lang="en-US" dirty="0"/>
          </a:p>
        </p:txBody>
      </p:sp>
      <p:sp>
        <p:nvSpPr>
          <p:cNvPr id="6" name="Rectangle 5"/>
          <p:cNvSpPr/>
          <p:nvPr/>
        </p:nvSpPr>
        <p:spPr>
          <a:xfrm>
            <a:off x="152400" y="4587240"/>
            <a:ext cx="1905000" cy="6400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Fuel Costs</a:t>
            </a:r>
            <a:endParaRPr lang="en-US" dirty="0"/>
          </a:p>
        </p:txBody>
      </p:sp>
      <p:sp>
        <p:nvSpPr>
          <p:cNvPr id="8" name="Rectangle 7"/>
          <p:cNvSpPr/>
          <p:nvPr/>
        </p:nvSpPr>
        <p:spPr>
          <a:xfrm>
            <a:off x="2743200" y="1767840"/>
            <a:ext cx="1905000"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Consumption Charges</a:t>
            </a:r>
            <a:endParaRPr lang="en-US" dirty="0"/>
          </a:p>
        </p:txBody>
      </p:sp>
      <p:sp>
        <p:nvSpPr>
          <p:cNvPr id="9" name="Rectangle 8"/>
          <p:cNvSpPr/>
          <p:nvPr/>
        </p:nvSpPr>
        <p:spPr>
          <a:xfrm>
            <a:off x="2743200" y="2712720"/>
            <a:ext cx="1905000" cy="6400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Demand Charges</a:t>
            </a:r>
            <a:endParaRPr lang="en-US" dirty="0"/>
          </a:p>
        </p:txBody>
      </p:sp>
      <p:sp>
        <p:nvSpPr>
          <p:cNvPr id="10" name="Rectangle 9"/>
          <p:cNvSpPr/>
          <p:nvPr/>
        </p:nvSpPr>
        <p:spPr>
          <a:xfrm>
            <a:off x="2743200" y="3977640"/>
            <a:ext cx="1905000" cy="64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Fuel Charges</a:t>
            </a:r>
            <a:endParaRPr lang="en-US" dirty="0"/>
          </a:p>
        </p:txBody>
      </p:sp>
      <p:cxnSp>
        <p:nvCxnSpPr>
          <p:cNvPr id="12" name="Curved Connector 11"/>
          <p:cNvCxnSpPr>
            <a:stCxn id="5" idx="3"/>
            <a:endCxn id="9" idx="1"/>
          </p:cNvCxnSpPr>
          <p:nvPr/>
        </p:nvCxnSpPr>
        <p:spPr>
          <a:xfrm>
            <a:off x="2057400" y="2575560"/>
            <a:ext cx="685800" cy="4572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14" name="Curved Connector 13"/>
          <p:cNvCxnSpPr>
            <a:stCxn id="5" idx="3"/>
            <a:endCxn id="8" idx="1"/>
          </p:cNvCxnSpPr>
          <p:nvPr/>
        </p:nvCxnSpPr>
        <p:spPr>
          <a:xfrm flipV="1">
            <a:off x="2057400" y="2087880"/>
            <a:ext cx="685800" cy="48768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4724400" y="1752600"/>
            <a:ext cx="4114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These are the charges for how much electricity you use in kilowatt-hours (kWh).  </a:t>
            </a:r>
          </a:p>
          <a:p>
            <a:pPr algn="ctr"/>
            <a:r>
              <a:rPr lang="en-US" sz="1200" dirty="0" smtClean="0"/>
              <a:t>The charge for each kWh may vary depending on the time of year or the time of day (peak or off-peak times).</a:t>
            </a:r>
            <a:endParaRPr lang="en-US" sz="1200" dirty="0"/>
          </a:p>
        </p:txBody>
      </p:sp>
      <p:sp>
        <p:nvSpPr>
          <p:cNvPr id="26" name="Rectangle 25"/>
          <p:cNvSpPr/>
          <p:nvPr/>
        </p:nvSpPr>
        <p:spPr>
          <a:xfrm>
            <a:off x="4724400" y="4038600"/>
            <a:ext cx="41148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t>When you purchase fuels such as natural gas, coal, or oil, you typically pay for the amount of fuel received.</a:t>
            </a:r>
            <a:endParaRPr lang="en-US" sz="1200" dirty="0"/>
          </a:p>
        </p:txBody>
      </p:sp>
      <p:sp>
        <p:nvSpPr>
          <p:cNvPr id="27" name="Rectangle 26"/>
          <p:cNvSpPr/>
          <p:nvPr/>
        </p:nvSpPr>
        <p:spPr>
          <a:xfrm>
            <a:off x="4724400" y="2743200"/>
            <a:ext cx="4114800" cy="1143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For large electricity consumers, there is a demand charge.  This is a charge (per kilowatt) based on each month’s peak electricity use.  The maximum number of kWh used is multiplied by a demand cost factor, which varies depending on whether the power is being used at peak or off-peak times.</a:t>
            </a:r>
            <a:endParaRPr lang="en-US" sz="1200" dirty="0"/>
          </a:p>
        </p:txBody>
      </p:sp>
      <p:sp>
        <p:nvSpPr>
          <p:cNvPr id="16" name="Rectangle 15"/>
          <p:cNvSpPr/>
          <p:nvPr/>
        </p:nvSpPr>
        <p:spPr>
          <a:xfrm>
            <a:off x="2743200" y="5151120"/>
            <a:ext cx="1905000" cy="64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Delivery Charges</a:t>
            </a:r>
            <a:endParaRPr lang="en-US" dirty="0"/>
          </a:p>
        </p:txBody>
      </p:sp>
      <p:sp>
        <p:nvSpPr>
          <p:cNvPr id="17" name="Rectangle 16"/>
          <p:cNvSpPr/>
          <p:nvPr/>
        </p:nvSpPr>
        <p:spPr>
          <a:xfrm>
            <a:off x="4724400" y="5181600"/>
            <a:ext cx="4114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When purchasing fuels, you may also pay a delivery charge.</a:t>
            </a:r>
            <a:endParaRPr lang="en-US" sz="1200" dirty="0"/>
          </a:p>
        </p:txBody>
      </p:sp>
      <p:cxnSp>
        <p:nvCxnSpPr>
          <p:cNvPr id="20" name="Curved Connector 19"/>
          <p:cNvCxnSpPr>
            <a:stCxn id="6" idx="3"/>
            <a:endCxn id="16" idx="1"/>
          </p:cNvCxnSpPr>
          <p:nvPr/>
        </p:nvCxnSpPr>
        <p:spPr>
          <a:xfrm>
            <a:off x="2057400" y="4907280"/>
            <a:ext cx="685800" cy="56388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23" name="Curved Connector 22"/>
          <p:cNvCxnSpPr>
            <a:stCxn id="6" idx="3"/>
            <a:endCxn id="10" idx="1"/>
          </p:cNvCxnSpPr>
          <p:nvPr/>
        </p:nvCxnSpPr>
        <p:spPr>
          <a:xfrm flipV="1">
            <a:off x="2057400" y="4297680"/>
            <a:ext cx="685800" cy="6096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1" name="Right Arrow 20">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2" name="Picture 21"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24" name="Slide Number Placeholder 23"/>
          <p:cNvSpPr>
            <a:spLocks noGrp="1"/>
          </p:cNvSpPr>
          <p:nvPr>
            <p:ph type="sldNum" sz="quarter" idx="12"/>
          </p:nvPr>
        </p:nvSpPr>
        <p:spPr/>
        <p:txBody>
          <a:bodyPr/>
          <a:lstStyle/>
          <a:p>
            <a:fld id="{197B56AA-1A1D-44A6-9AFD-24AEBEFDBFF0}" type="slidenum">
              <a:rPr lang="en-US" smtClean="0"/>
              <a:pPr/>
              <a:t>78</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 grpId="0" animBg="1"/>
      <p:bldP spid="26" grpId="0" animBg="1"/>
      <p:bldP spid="27" grpId="0" animBg="1"/>
      <p:bldP spid="16" grpId="0" animBg="1"/>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Establishing a Baseline</a:t>
            </a:r>
            <a:endParaRPr lang="en-US" dirty="0"/>
          </a:p>
        </p:txBody>
      </p:sp>
      <p:sp>
        <p:nvSpPr>
          <p:cNvPr id="3" name="Content Placeholder 2"/>
          <p:cNvSpPr>
            <a:spLocks noGrp="1"/>
          </p:cNvSpPr>
          <p:nvPr>
            <p:ph idx="1"/>
          </p:nvPr>
        </p:nvSpPr>
        <p:spPr>
          <a:xfrm>
            <a:off x="457200" y="990600"/>
            <a:ext cx="5257800" cy="5135563"/>
          </a:xfrm>
        </p:spPr>
        <p:txBody>
          <a:bodyPr>
            <a:normAutofit/>
          </a:bodyPr>
          <a:lstStyle/>
          <a:p>
            <a:pPr>
              <a:spcAft>
                <a:spcPts val="1200"/>
              </a:spcAft>
            </a:pPr>
            <a:r>
              <a:rPr lang="en-US" sz="1800" dirty="0" smtClean="0"/>
              <a:t>Setting a baseline creates a </a:t>
            </a:r>
            <a:r>
              <a:rPr lang="en-US" sz="1800" b="1" dirty="0" smtClean="0">
                <a:solidFill>
                  <a:schemeClr val="accent5"/>
                </a:solidFill>
              </a:rPr>
              <a:t>starting point for setting goals and measuring progress</a:t>
            </a:r>
            <a:r>
              <a:rPr lang="en-US" sz="1800" dirty="0" smtClean="0"/>
              <a:t>.</a:t>
            </a:r>
            <a:r>
              <a:rPr lang="en-US" sz="1800" baseline="30000" dirty="0" smtClean="0"/>
              <a:t>1</a:t>
            </a:r>
            <a:endParaRPr lang="en-US" sz="1800" dirty="0" smtClean="0"/>
          </a:p>
          <a:p>
            <a:pPr>
              <a:spcAft>
                <a:spcPts val="1200"/>
              </a:spcAft>
            </a:pPr>
            <a:r>
              <a:rPr lang="en-US" sz="1800" dirty="0" smtClean="0"/>
              <a:t>To establish a baseline, you will first want to </a:t>
            </a:r>
            <a:r>
              <a:rPr lang="en-US" sz="1800" dirty="0" smtClean="0">
                <a:solidFill>
                  <a:schemeClr val="accent5"/>
                </a:solidFill>
              </a:rPr>
              <a:t>select a base year that is normalized</a:t>
            </a:r>
            <a:r>
              <a:rPr lang="en-US" sz="1800" dirty="0" smtClean="0"/>
              <a:t>.</a:t>
            </a:r>
            <a:endParaRPr lang="en-US" sz="1800" baseline="30000" dirty="0" smtClean="0"/>
          </a:p>
          <a:p>
            <a:pPr>
              <a:spcAft>
                <a:spcPts val="1200"/>
              </a:spcAft>
            </a:pPr>
            <a:r>
              <a:rPr lang="en-US" sz="1800" dirty="0" smtClean="0"/>
              <a:t>You will also want to establish the </a:t>
            </a:r>
            <a:r>
              <a:rPr lang="en-US" sz="1800" dirty="0" smtClean="0">
                <a:solidFill>
                  <a:schemeClr val="accent5"/>
                </a:solidFill>
              </a:rPr>
              <a:t>metrics</a:t>
            </a:r>
            <a:r>
              <a:rPr lang="en-US" sz="1800" dirty="0" smtClean="0"/>
              <a:t> for energy use that you will use to measure your progress. </a:t>
            </a:r>
          </a:p>
          <a:p>
            <a:pPr>
              <a:spcAft>
                <a:spcPts val="1200"/>
              </a:spcAft>
            </a:pPr>
            <a:r>
              <a:rPr lang="en-US" sz="1800" dirty="0" smtClean="0"/>
              <a:t>See the lesson on getting started and understanding your impact for more information about choosing metrics.</a:t>
            </a:r>
            <a:endParaRPr lang="en-US" sz="1800" dirty="0"/>
          </a:p>
        </p:txBody>
      </p:sp>
      <p:sp>
        <p:nvSpPr>
          <p:cNvPr id="4" name="TextBox 3"/>
          <p:cNvSpPr txBox="1"/>
          <p:nvPr/>
        </p:nvSpPr>
        <p:spPr>
          <a:xfrm>
            <a:off x="152400" y="6400800"/>
            <a:ext cx="8610600" cy="246221"/>
          </a:xfrm>
          <a:prstGeom prst="rect">
            <a:avLst/>
          </a:prstGeom>
          <a:noFill/>
        </p:spPr>
        <p:txBody>
          <a:bodyPr wrap="square" rtlCol="0">
            <a:spAutoFit/>
          </a:bodyPr>
          <a:lstStyle/>
          <a:p>
            <a:r>
              <a:rPr lang="en-US" sz="1000" baseline="30000" dirty="0" smtClean="0"/>
              <a:t>1</a:t>
            </a:r>
            <a:r>
              <a:rPr lang="en-US" sz="1000" dirty="0" smtClean="0"/>
              <a:t> Energy Star “Guidelines for Energy Management” </a:t>
            </a:r>
          </a:p>
        </p:txBody>
      </p:sp>
      <p:pic>
        <p:nvPicPr>
          <p:cNvPr id="1026" name="Picture 2" descr="C:\Documents and Settings\Morgan Barr\Local Settings\Temporary Internet Files\Content.IE5\Y7Y1UY34\MC900432543[1].png"/>
          <p:cNvPicPr>
            <a:picLocks noChangeAspect="1" noChangeArrowheads="1"/>
          </p:cNvPicPr>
          <p:nvPr/>
        </p:nvPicPr>
        <p:blipFill>
          <a:blip r:embed="rId2" cstate="print"/>
          <a:srcRect/>
          <a:stretch>
            <a:fillRect/>
          </a:stretch>
        </p:blipFill>
        <p:spPr bwMode="auto">
          <a:xfrm>
            <a:off x="6553200" y="990600"/>
            <a:ext cx="1988897" cy="1447800"/>
          </a:xfrm>
          <a:prstGeom prst="rect">
            <a:avLst/>
          </a:prstGeom>
          <a:noFill/>
        </p:spPr>
      </p:pic>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79</a:t>
            </a:fld>
            <a:endParaRPr lang="en-US"/>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Sustainability Approaches</a:t>
            </a:r>
            <a:endParaRPr lang="en-US" dirty="0"/>
          </a:p>
        </p:txBody>
      </p:sp>
      <p:sp>
        <p:nvSpPr>
          <p:cNvPr id="6" name="Content Placeholder 2"/>
          <p:cNvSpPr>
            <a:spLocks noGrp="1"/>
          </p:cNvSpPr>
          <p:nvPr>
            <p:ph idx="1"/>
          </p:nvPr>
        </p:nvSpPr>
        <p:spPr>
          <a:xfrm>
            <a:off x="457200" y="914400"/>
            <a:ext cx="8229600" cy="1371600"/>
          </a:xfrm>
        </p:spPr>
        <p:txBody>
          <a:bodyPr>
            <a:normAutofit/>
          </a:bodyPr>
          <a:lstStyle/>
          <a:p>
            <a:pPr marL="461963" indent="-230188">
              <a:spcAft>
                <a:spcPts val="1200"/>
              </a:spcAft>
            </a:pPr>
            <a:r>
              <a:rPr lang="en-US" sz="1400" dirty="0" smtClean="0"/>
              <a:t>When designing or redesigning a product, you can use the approaches below.  You may want to select only a few approaches to prioritize based on the products major impacts and customer needs.</a:t>
            </a:r>
            <a:r>
              <a:rPr lang="en-US" sz="1400" baseline="30000" dirty="0" smtClean="0"/>
              <a:t>1</a:t>
            </a:r>
            <a:endParaRPr lang="en-US" sz="1400" dirty="0" smtClean="0"/>
          </a:p>
          <a:p>
            <a:pPr marL="461963" indent="-230188">
              <a:spcAft>
                <a:spcPts val="1200"/>
              </a:spcAft>
            </a:pPr>
            <a:r>
              <a:rPr lang="en-US" sz="1400" dirty="0" smtClean="0"/>
              <a:t>The United Nations has created a </a:t>
            </a:r>
            <a:r>
              <a:rPr lang="en-US" sz="1400" dirty="0" smtClean="0">
                <a:hlinkClick r:id="rId2"/>
              </a:rPr>
              <a:t>list</a:t>
            </a:r>
            <a:r>
              <a:rPr lang="en-US" sz="1400" dirty="0" smtClean="0"/>
              <a:t> of rules of thumb to help you select the appropriate design for sustainability approaches.</a:t>
            </a:r>
            <a:r>
              <a:rPr lang="en-US" sz="1400" baseline="30000" dirty="0" smtClean="0"/>
              <a:t>2</a:t>
            </a:r>
            <a:endParaRPr lang="en-US" sz="1400" dirty="0" smtClean="0"/>
          </a:p>
        </p:txBody>
      </p:sp>
      <p:graphicFrame>
        <p:nvGraphicFramePr>
          <p:cNvPr id="4" name="Diagram 3"/>
          <p:cNvGraphicFramePr/>
          <p:nvPr/>
        </p:nvGraphicFramePr>
        <p:xfrm>
          <a:off x="381000" y="2438400"/>
          <a:ext cx="8382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 y="6324600"/>
            <a:ext cx="8001000" cy="400110"/>
          </a:xfrm>
          <a:prstGeom prst="rect">
            <a:avLst/>
          </a:prstGeom>
          <a:noFill/>
        </p:spPr>
        <p:txBody>
          <a:bodyPr wrap="square" rtlCol="0">
            <a:spAutoFit/>
          </a:bodyPr>
          <a:lstStyle/>
          <a:p>
            <a:r>
              <a:rPr lang="en-US" sz="1000" baseline="30000" dirty="0" smtClean="0"/>
              <a:t>1 </a:t>
            </a:r>
            <a:r>
              <a:rPr lang="en-US" sz="1000" dirty="0" smtClean="0"/>
              <a:t>United Nations Environment </a:t>
            </a:r>
            <a:r>
              <a:rPr lang="en-US" sz="1000" dirty="0" err="1" smtClean="0"/>
              <a:t>Programme</a:t>
            </a:r>
            <a:r>
              <a:rPr lang="en-US" sz="1000" dirty="0" smtClean="0"/>
              <a:t> and Delft University of Technology “Design for Sustainability A Step-by-Step Approach.”</a:t>
            </a:r>
          </a:p>
          <a:p>
            <a:r>
              <a:rPr lang="en-US" sz="1000" baseline="30000" dirty="0" smtClean="0"/>
              <a:t>2  </a:t>
            </a:r>
            <a:r>
              <a:rPr lang="en-US" sz="1000" dirty="0" smtClean="0"/>
              <a:t>United Nations Environment </a:t>
            </a:r>
            <a:r>
              <a:rPr lang="en-US" sz="1000" dirty="0" err="1" smtClean="0"/>
              <a:t>Programme</a:t>
            </a:r>
            <a:r>
              <a:rPr lang="en-US" sz="1000" dirty="0" smtClean="0"/>
              <a:t> and Delft University of Technology “Design for Sustainability Rules of Thumb”  </a:t>
            </a:r>
            <a:endParaRPr lang="en-US" sz="1000" baseline="30000" dirty="0"/>
          </a:p>
        </p:txBody>
      </p:sp>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8</a:t>
            </a:fld>
            <a:endParaRPr lang="en-US"/>
          </a:p>
        </p:txBody>
      </p:sp>
    </p:spTree>
  </p:cSld>
  <p:clrMapOvr>
    <a:masterClrMapping/>
  </p:clrMapOvr>
  <p:transition spd="med">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Analyzing Your Usage Patterns</a:t>
            </a:r>
            <a:endParaRPr lang="en-US" dirty="0"/>
          </a:p>
        </p:txBody>
      </p:sp>
      <p:sp>
        <p:nvSpPr>
          <p:cNvPr id="3" name="Content Placeholder 2"/>
          <p:cNvSpPr>
            <a:spLocks noGrp="1"/>
          </p:cNvSpPr>
          <p:nvPr>
            <p:ph idx="1"/>
          </p:nvPr>
        </p:nvSpPr>
        <p:spPr>
          <a:xfrm>
            <a:off x="685800" y="1219200"/>
            <a:ext cx="4267200" cy="4906963"/>
          </a:xfrm>
        </p:spPr>
        <p:txBody>
          <a:bodyPr>
            <a:normAutofit fontScale="55000" lnSpcReduction="20000"/>
          </a:bodyPr>
          <a:lstStyle/>
          <a:p>
            <a:pPr>
              <a:spcAft>
                <a:spcPts val="1800"/>
              </a:spcAft>
            </a:pPr>
            <a:r>
              <a:rPr lang="en-US" dirty="0" smtClean="0"/>
              <a:t>Once you have an idea of the total amount of energy you are using, you need to identify </a:t>
            </a:r>
            <a:r>
              <a:rPr lang="en-US" dirty="0" smtClean="0">
                <a:solidFill>
                  <a:schemeClr val="accent5"/>
                </a:solidFill>
              </a:rPr>
              <a:t>how that energy is being used in your facility</a:t>
            </a:r>
            <a:r>
              <a:rPr lang="en-US" dirty="0" smtClean="0"/>
              <a:t>.</a:t>
            </a:r>
          </a:p>
          <a:p>
            <a:pPr>
              <a:spcAft>
                <a:spcPts val="1800"/>
              </a:spcAft>
            </a:pPr>
            <a:r>
              <a:rPr lang="en-US" dirty="0" smtClean="0"/>
              <a:t>Since energy costs are often put into a central “overhead” account, rather than allocated to different processes and products, </a:t>
            </a:r>
            <a:r>
              <a:rPr lang="en-US" dirty="0" smtClean="0">
                <a:solidFill>
                  <a:schemeClr val="accent5"/>
                </a:solidFill>
              </a:rPr>
              <a:t>it can be difficult to determine which equipment or processes are responsible </a:t>
            </a:r>
            <a:r>
              <a:rPr lang="en-US" dirty="0" smtClean="0"/>
              <a:t>for which portion of your energy use.</a:t>
            </a:r>
            <a:r>
              <a:rPr lang="en-US" baseline="30000" dirty="0" smtClean="0"/>
              <a:t>1</a:t>
            </a:r>
            <a:endParaRPr lang="en-US" dirty="0" smtClean="0"/>
          </a:p>
          <a:p>
            <a:pPr>
              <a:spcAft>
                <a:spcPts val="1800"/>
              </a:spcAft>
            </a:pPr>
            <a:r>
              <a:rPr lang="en-US" dirty="0" smtClean="0"/>
              <a:t>But it is necessary to understand your energy use to be able to identify opportunities for improvement.</a:t>
            </a:r>
          </a:p>
        </p:txBody>
      </p:sp>
      <p:sp>
        <p:nvSpPr>
          <p:cNvPr id="4" name="TextBox 3"/>
          <p:cNvSpPr txBox="1"/>
          <p:nvPr/>
        </p:nvSpPr>
        <p:spPr>
          <a:xfrm>
            <a:off x="304800" y="6400800"/>
            <a:ext cx="7924800" cy="246221"/>
          </a:xfrm>
          <a:prstGeom prst="rect">
            <a:avLst/>
          </a:prstGeom>
          <a:noFill/>
        </p:spPr>
        <p:txBody>
          <a:bodyPr wrap="square" rtlCol="0">
            <a:spAutoFit/>
          </a:bodyPr>
          <a:lstStyle/>
          <a:p>
            <a:r>
              <a:rPr lang="en-US" sz="1000" baseline="30000" dirty="0" smtClean="0"/>
              <a:t>1</a:t>
            </a:r>
            <a:r>
              <a:rPr lang="en-US" sz="1000" dirty="0" smtClean="0"/>
              <a:t>  EPA Lean and Energy Toolkit</a:t>
            </a:r>
          </a:p>
        </p:txBody>
      </p:sp>
      <p:pic>
        <p:nvPicPr>
          <p:cNvPr id="5122" name="Picture 2" descr="C:\Documents and Settings\Morgan Barr\Local Settings\Temporary Internet Files\Content.IE5\G7L53M0W\MC900238046[1].wmf"/>
          <p:cNvPicPr>
            <a:picLocks noChangeAspect="1" noChangeArrowheads="1"/>
          </p:cNvPicPr>
          <p:nvPr/>
        </p:nvPicPr>
        <p:blipFill>
          <a:blip r:embed="rId2" cstate="print"/>
          <a:srcRect/>
          <a:stretch>
            <a:fillRect/>
          </a:stretch>
        </p:blipFill>
        <p:spPr bwMode="auto">
          <a:xfrm>
            <a:off x="6400800" y="914400"/>
            <a:ext cx="2480650" cy="1745810"/>
          </a:xfrm>
          <a:prstGeom prst="rect">
            <a:avLst/>
          </a:prstGeom>
          <a:noFill/>
        </p:spPr>
      </p:pic>
      <p:sp>
        <p:nvSpPr>
          <p:cNvPr id="7" name="Rounded Rectangle 6"/>
          <p:cNvSpPr/>
          <p:nvPr/>
        </p:nvSpPr>
        <p:spPr>
          <a:xfrm>
            <a:off x="5334000" y="2743200"/>
            <a:ext cx="3581400" cy="3200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Questions to Answer:</a:t>
            </a:r>
          </a:p>
          <a:p>
            <a:pPr algn="ctr"/>
            <a:endParaRPr lang="en-US" dirty="0" smtClean="0"/>
          </a:p>
          <a:p>
            <a:pPr marL="231775" indent="-231775">
              <a:buFont typeface="Arial" pitchFamily="34" charset="0"/>
              <a:buChar char="•"/>
            </a:pPr>
            <a:r>
              <a:rPr lang="en-US" dirty="0" smtClean="0"/>
              <a:t>How much energy is being used in each process? </a:t>
            </a:r>
          </a:p>
          <a:p>
            <a:pPr marL="231775" indent="-231775">
              <a:buFont typeface="Arial" pitchFamily="34" charset="0"/>
              <a:buChar char="•"/>
            </a:pPr>
            <a:r>
              <a:rPr lang="en-US" dirty="0" smtClean="0"/>
              <a:t>By each machine? </a:t>
            </a:r>
          </a:p>
          <a:p>
            <a:pPr marL="231775" indent="-231775">
              <a:buFont typeface="Arial" pitchFamily="34" charset="0"/>
              <a:buChar char="•"/>
            </a:pPr>
            <a:r>
              <a:rPr lang="en-US" dirty="0" smtClean="0"/>
              <a:t>Where is energy being wasted?</a:t>
            </a:r>
          </a:p>
          <a:p>
            <a:pPr marL="231775" indent="-231775">
              <a:buFont typeface="Arial" pitchFamily="34" charset="0"/>
              <a:buChar char="•"/>
            </a:pPr>
            <a:r>
              <a:rPr lang="en-US" dirty="0" smtClean="0"/>
              <a:t>What are the costs associated with the energy use?</a:t>
            </a:r>
          </a:p>
        </p:txBody>
      </p:sp>
      <p:sp>
        <p:nvSpPr>
          <p:cNvPr id="8" name="Right Arrow 7">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80</a:t>
            </a:fld>
            <a:endParaRPr lang="en-US"/>
          </a:p>
        </p:txBody>
      </p:sp>
    </p:spTree>
  </p:cSld>
  <p:clrMapOvr>
    <a:masterClrMapping/>
  </p:clrMapOvr>
  <p:transition spd="med">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Energy is Typically Used by Manufacturers </a:t>
            </a:r>
            <a:endParaRPr lang="en-US" dirty="0"/>
          </a:p>
        </p:txBody>
      </p:sp>
      <p:graphicFrame>
        <p:nvGraphicFramePr>
          <p:cNvPr id="8" name="Table 7"/>
          <p:cNvGraphicFramePr>
            <a:graphicFrameLocks noGrp="1"/>
          </p:cNvGraphicFramePr>
          <p:nvPr/>
        </p:nvGraphicFramePr>
        <p:xfrm>
          <a:off x="1981200" y="1568691"/>
          <a:ext cx="4495800" cy="4374909"/>
        </p:xfrm>
        <a:graphic>
          <a:graphicData uri="http://schemas.openxmlformats.org/drawingml/2006/table">
            <a:tbl>
              <a:tblPr>
                <a:tableStyleId>{775DCB02-9BB8-47FD-8907-85C794F793BA}</a:tableStyleId>
              </a:tblPr>
              <a:tblGrid>
                <a:gridCol w="2431143"/>
                <a:gridCol w="997857"/>
                <a:gridCol w="1066800"/>
              </a:tblGrid>
              <a:tr h="215412">
                <a:tc gridSpan="3">
                  <a:txBody>
                    <a:bodyPr/>
                    <a:lstStyle/>
                    <a:p>
                      <a:pPr algn="ctr" fontAlgn="b"/>
                      <a:r>
                        <a:rPr lang="en-US" sz="1200" u="none" strike="noStrike" dirty="0"/>
                        <a:t>End Uses of Fuel Consumption by Industry (</a:t>
                      </a:r>
                      <a:r>
                        <a:rPr lang="en-US" sz="1200" u="none" strike="noStrike" dirty="0" smtClean="0"/>
                        <a:t>2006)</a:t>
                      </a:r>
                      <a:r>
                        <a:rPr lang="en-US" sz="1200" u="none" strike="noStrike" baseline="30000" dirty="0" smtClean="0"/>
                        <a:t>2</a:t>
                      </a:r>
                      <a:endParaRPr lang="en-US" sz="1200" b="1" i="0" u="none" strike="noStrike" dirty="0">
                        <a:solidFill>
                          <a:srgbClr val="000000"/>
                        </a:solidFill>
                        <a:latin typeface="Rockwell"/>
                      </a:endParaRPr>
                    </a:p>
                  </a:txBody>
                  <a:tcPr marL="9525" marR="9525" marT="9525" marB="0" anchor="b"/>
                </a:tc>
                <a:tc hMerge="1">
                  <a:txBody>
                    <a:bodyPr/>
                    <a:lstStyle/>
                    <a:p>
                      <a:endParaRPr lang="en-US"/>
                    </a:p>
                  </a:txBody>
                  <a:tcPr/>
                </a:tc>
                <a:tc hMerge="1">
                  <a:txBody>
                    <a:bodyPr/>
                    <a:lstStyle/>
                    <a:p>
                      <a:endParaRPr lang="en-US"/>
                    </a:p>
                  </a:txBody>
                  <a:tcPr/>
                </a:tc>
              </a:tr>
              <a:tr h="359019">
                <a:tc>
                  <a:txBody>
                    <a:bodyPr/>
                    <a:lstStyle/>
                    <a:p>
                      <a:pPr algn="l" fontAlgn="b"/>
                      <a:endParaRPr lang="en-US" sz="1100" b="0" i="0" u="none" strike="noStrike" dirty="0">
                        <a:solidFill>
                          <a:srgbClr val="000000"/>
                        </a:solidFill>
                        <a:latin typeface="Rockwell"/>
                      </a:endParaRPr>
                    </a:p>
                  </a:txBody>
                  <a:tcPr marL="9525" marR="9525" marT="9525" marB="0" anchor="b"/>
                </a:tc>
                <a:tc>
                  <a:txBody>
                    <a:bodyPr/>
                    <a:lstStyle/>
                    <a:p>
                      <a:pPr algn="ctr" fontAlgn="b"/>
                      <a:r>
                        <a:rPr lang="en-US" sz="1000" u="none" strike="noStrike" dirty="0"/>
                        <a:t>Fuel Consumption Trillion Btu.</a:t>
                      </a:r>
                      <a:endParaRPr lang="en-US" sz="1000" b="1" i="0" u="none" strike="noStrike" dirty="0">
                        <a:solidFill>
                          <a:srgbClr val="000000"/>
                        </a:solidFill>
                        <a:latin typeface="Rockwell"/>
                      </a:endParaRPr>
                    </a:p>
                  </a:txBody>
                  <a:tcPr marL="9525" marR="9525" marT="9525" marB="0" anchor="b"/>
                </a:tc>
                <a:tc>
                  <a:txBody>
                    <a:bodyPr/>
                    <a:lstStyle/>
                    <a:p>
                      <a:pPr algn="ctr" fontAlgn="b"/>
                      <a:r>
                        <a:rPr lang="en-US" sz="1000" u="none" strike="noStrike"/>
                        <a:t>Percent of Total Fuel Consumption</a:t>
                      </a:r>
                      <a:endParaRPr lang="en-US" sz="1000" b="1" i="0" u="none" strike="noStrike">
                        <a:solidFill>
                          <a:srgbClr val="000000"/>
                        </a:solidFill>
                        <a:latin typeface="Rockwell"/>
                      </a:endParaRPr>
                    </a:p>
                  </a:txBody>
                  <a:tcPr marL="9525" marR="9525" marT="9525" marB="0" anchor="b"/>
                </a:tc>
              </a:tr>
              <a:tr h="205154">
                <a:tc>
                  <a:txBody>
                    <a:bodyPr/>
                    <a:lstStyle/>
                    <a:p>
                      <a:pPr algn="l" fontAlgn="b"/>
                      <a:r>
                        <a:rPr lang="en-US" sz="1000" u="none" strike="noStrike" dirty="0">
                          <a:solidFill>
                            <a:schemeClr val="bg1"/>
                          </a:solidFill>
                        </a:rPr>
                        <a:t>Total</a:t>
                      </a:r>
                      <a:endParaRPr lang="en-US" sz="1000" b="1" i="0" u="none" strike="noStrike" dirty="0">
                        <a:solidFill>
                          <a:schemeClr val="bg1"/>
                        </a:solidFill>
                        <a:latin typeface="Rockwell"/>
                      </a:endParaRPr>
                    </a:p>
                  </a:txBody>
                  <a:tcPr marL="9525" marR="9525" marT="9525" marB="0" anchor="b">
                    <a:solidFill>
                      <a:schemeClr val="accent4">
                        <a:lumMod val="50000"/>
                      </a:schemeClr>
                    </a:solidFill>
                  </a:tcPr>
                </a:tc>
                <a:tc>
                  <a:txBody>
                    <a:bodyPr/>
                    <a:lstStyle/>
                    <a:p>
                      <a:pPr marL="0" lvl="1" indent="0" algn="ctr" fontAlgn="b">
                        <a:tabLst>
                          <a:tab pos="685800" algn="l"/>
                        </a:tabLst>
                      </a:pPr>
                      <a:r>
                        <a:rPr lang="en-US" sz="1000" u="none" strike="noStrike" dirty="0" smtClean="0">
                          <a:solidFill>
                            <a:schemeClr val="bg1"/>
                          </a:solidFill>
                        </a:rPr>
                        <a:t>15,658</a:t>
                      </a:r>
                      <a:endParaRPr lang="en-US" sz="1000" b="0" i="0" u="none" strike="noStrike" dirty="0">
                        <a:solidFill>
                          <a:schemeClr val="bg1"/>
                        </a:solidFill>
                        <a:latin typeface="Rockwell"/>
                      </a:endParaRPr>
                    </a:p>
                  </a:txBody>
                  <a:tcPr marL="9525" marR="9525" marT="9525" marB="0" anchor="ctr">
                    <a:solidFill>
                      <a:schemeClr val="accent4">
                        <a:lumMod val="50000"/>
                      </a:schemeClr>
                    </a:solidFill>
                  </a:tcPr>
                </a:tc>
                <a:tc>
                  <a:txBody>
                    <a:bodyPr/>
                    <a:lstStyle/>
                    <a:p>
                      <a:pPr algn="ctr" fontAlgn="b"/>
                      <a:r>
                        <a:rPr lang="en-US" sz="1000" u="none" strike="noStrike" dirty="0">
                          <a:solidFill>
                            <a:schemeClr val="bg1"/>
                          </a:solidFill>
                        </a:rPr>
                        <a:t> </a:t>
                      </a:r>
                      <a:endParaRPr lang="en-US" sz="1000" b="0" i="0" u="none" strike="noStrike" dirty="0">
                        <a:solidFill>
                          <a:schemeClr val="bg1"/>
                        </a:solidFill>
                        <a:latin typeface="Rockwell"/>
                      </a:endParaRPr>
                    </a:p>
                  </a:txBody>
                  <a:tcPr marL="9525" marR="9525" marT="9525" marB="0" anchor="b">
                    <a:solidFill>
                      <a:schemeClr val="accent4">
                        <a:lumMod val="50000"/>
                      </a:schemeClr>
                    </a:solidFill>
                  </a:tcPr>
                </a:tc>
              </a:tr>
              <a:tr h="205154">
                <a:tc>
                  <a:txBody>
                    <a:bodyPr/>
                    <a:lstStyle/>
                    <a:p>
                      <a:pPr algn="l" fontAlgn="b"/>
                      <a:r>
                        <a:rPr lang="en-US" sz="1000" u="none" strike="noStrike">
                          <a:solidFill>
                            <a:schemeClr val="bg1"/>
                          </a:solidFill>
                        </a:rPr>
                        <a:t>Indirect Uses-Boiler Fuel</a:t>
                      </a:r>
                      <a:endParaRPr lang="en-US" sz="1000" b="1" i="0" u="none" strike="noStrike">
                        <a:solidFill>
                          <a:schemeClr val="bg1"/>
                        </a:solidFill>
                        <a:latin typeface="Rockwell"/>
                      </a:endParaRPr>
                    </a:p>
                  </a:txBody>
                  <a:tcPr marL="9525" marR="9525" marT="9525" marB="0" anchor="b">
                    <a:solidFill>
                      <a:schemeClr val="accent4"/>
                    </a:solidFill>
                  </a:tcPr>
                </a:tc>
                <a:tc>
                  <a:txBody>
                    <a:bodyPr/>
                    <a:lstStyle/>
                    <a:p>
                      <a:pPr marL="0" lvl="1" indent="0" algn="ctr" fontAlgn="b"/>
                      <a:r>
                        <a:rPr lang="en-US" sz="1000" u="none" strike="noStrike" dirty="0">
                          <a:solidFill>
                            <a:schemeClr val="bg1"/>
                          </a:solidFill>
                        </a:rPr>
                        <a:t>2,871</a:t>
                      </a:r>
                      <a:endParaRPr lang="en-US" sz="1000" b="1" i="0" u="none" strike="noStrike" dirty="0">
                        <a:solidFill>
                          <a:schemeClr val="bg1"/>
                        </a:solidFill>
                        <a:latin typeface="Rockwell"/>
                      </a:endParaRPr>
                    </a:p>
                  </a:txBody>
                  <a:tcPr marL="9525" marR="9525" marT="9525" marB="0" anchor="ctr">
                    <a:solidFill>
                      <a:schemeClr val="accent4"/>
                    </a:solidFill>
                  </a:tcPr>
                </a:tc>
                <a:tc>
                  <a:txBody>
                    <a:bodyPr/>
                    <a:lstStyle/>
                    <a:p>
                      <a:pPr algn="ctr" fontAlgn="b"/>
                      <a:r>
                        <a:rPr lang="en-US" sz="1000" u="none" strike="noStrike" dirty="0">
                          <a:solidFill>
                            <a:schemeClr val="bg1"/>
                          </a:solidFill>
                        </a:rPr>
                        <a:t>18.3%</a:t>
                      </a:r>
                      <a:endParaRPr lang="en-US" sz="1000" b="1" i="0" u="none" strike="noStrike" dirty="0">
                        <a:solidFill>
                          <a:schemeClr val="bg1"/>
                        </a:solidFill>
                        <a:latin typeface="Rockwell"/>
                      </a:endParaRPr>
                    </a:p>
                  </a:txBody>
                  <a:tcPr marL="9525" marR="9525" marT="9525" marB="0" anchor="b">
                    <a:solidFill>
                      <a:schemeClr val="accent4"/>
                    </a:solidFill>
                  </a:tcPr>
                </a:tc>
              </a:tr>
              <a:tr h="205154">
                <a:tc>
                  <a:txBody>
                    <a:bodyPr/>
                    <a:lstStyle/>
                    <a:p>
                      <a:pPr marL="228600" indent="0" algn="l" fontAlgn="b"/>
                      <a:r>
                        <a:rPr lang="en-US" sz="1000" u="none" strike="noStrike" dirty="0"/>
                        <a:t>  Conventional Boiler Use</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1,547</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9.9%</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CHP and/or Cogeneration Process</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1,324</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a:t>8.5%</a:t>
                      </a:r>
                      <a:endParaRPr lang="en-US" sz="1000" b="0" i="0" u="none" strike="noStrike">
                        <a:solidFill>
                          <a:srgbClr val="000000"/>
                        </a:solidFill>
                        <a:latin typeface="Rockwell"/>
                      </a:endParaRPr>
                    </a:p>
                  </a:txBody>
                  <a:tcPr marL="9525" marR="9525" marT="9525" marB="0" anchor="b"/>
                </a:tc>
              </a:tr>
              <a:tr h="205154">
                <a:tc>
                  <a:txBody>
                    <a:bodyPr/>
                    <a:lstStyle/>
                    <a:p>
                      <a:pPr algn="l" fontAlgn="b"/>
                      <a:r>
                        <a:rPr lang="en-US" sz="1000" u="none" strike="noStrike" dirty="0">
                          <a:solidFill>
                            <a:schemeClr val="bg1"/>
                          </a:solidFill>
                        </a:rPr>
                        <a:t>Direct Uses-Total Process</a:t>
                      </a:r>
                      <a:endParaRPr lang="en-US" sz="1000" b="1" i="0" u="none" strike="noStrike" dirty="0">
                        <a:solidFill>
                          <a:schemeClr val="bg1"/>
                        </a:solidFill>
                        <a:latin typeface="Rockwell"/>
                      </a:endParaRPr>
                    </a:p>
                  </a:txBody>
                  <a:tcPr marL="9525" marR="9525" marT="9525" marB="0" anchor="b">
                    <a:solidFill>
                      <a:schemeClr val="accent4"/>
                    </a:solidFill>
                  </a:tcPr>
                </a:tc>
                <a:tc>
                  <a:txBody>
                    <a:bodyPr/>
                    <a:lstStyle/>
                    <a:p>
                      <a:pPr marL="0" lvl="1" indent="0" algn="ctr" fontAlgn="b"/>
                      <a:r>
                        <a:rPr lang="en-US" sz="1000" u="none" strike="noStrike" dirty="0">
                          <a:solidFill>
                            <a:schemeClr val="bg1"/>
                          </a:solidFill>
                        </a:rPr>
                        <a:t>5,597</a:t>
                      </a:r>
                      <a:endParaRPr lang="en-US" sz="1000" b="1" i="0" u="none" strike="noStrike" dirty="0">
                        <a:solidFill>
                          <a:schemeClr val="bg1"/>
                        </a:solidFill>
                        <a:latin typeface="Rockwell"/>
                      </a:endParaRPr>
                    </a:p>
                  </a:txBody>
                  <a:tcPr marL="9525" marR="9525" marT="9525" marB="0" anchor="ctr">
                    <a:solidFill>
                      <a:schemeClr val="accent4"/>
                    </a:solidFill>
                  </a:tcPr>
                </a:tc>
                <a:tc>
                  <a:txBody>
                    <a:bodyPr/>
                    <a:lstStyle/>
                    <a:p>
                      <a:pPr algn="ctr" fontAlgn="b"/>
                      <a:r>
                        <a:rPr lang="en-US" sz="1000" u="none" strike="noStrike" dirty="0">
                          <a:solidFill>
                            <a:schemeClr val="bg1"/>
                          </a:solidFill>
                        </a:rPr>
                        <a:t>35.7%</a:t>
                      </a:r>
                      <a:endParaRPr lang="en-US" sz="1000" b="1" i="0" u="none" strike="noStrike" dirty="0">
                        <a:solidFill>
                          <a:schemeClr val="bg1"/>
                        </a:solidFill>
                        <a:latin typeface="Rockwell"/>
                      </a:endParaRPr>
                    </a:p>
                  </a:txBody>
                  <a:tcPr marL="9525" marR="9525" marT="9525" marB="0" anchor="b">
                    <a:solidFill>
                      <a:schemeClr val="accent4"/>
                    </a:solidFill>
                  </a:tcPr>
                </a:tc>
              </a:tr>
              <a:tr h="205154">
                <a:tc>
                  <a:txBody>
                    <a:bodyPr/>
                    <a:lstStyle/>
                    <a:p>
                      <a:pPr marL="228600" indent="0" algn="l" fontAlgn="b"/>
                      <a:r>
                        <a:rPr lang="en-US" sz="1000" u="none" strike="noStrike" dirty="0"/>
                        <a:t>  Process Heating</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3,288</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21.0%</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Process Cooling and Refrigeration</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239</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1.5%</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Machine Drive</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1,654</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10.6%</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Electro-Chemical Processes</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206</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a:t>1.3%</a:t>
                      </a:r>
                      <a:endParaRPr lang="en-US" sz="1000" b="0" i="0" u="none" strike="noStrike">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Other Process Use</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208</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1.3%</a:t>
                      </a:r>
                      <a:endParaRPr lang="en-US" sz="1000" b="0" i="0" u="none" strike="noStrike" dirty="0">
                        <a:solidFill>
                          <a:srgbClr val="000000"/>
                        </a:solidFill>
                        <a:latin typeface="Rockwell"/>
                      </a:endParaRPr>
                    </a:p>
                  </a:txBody>
                  <a:tcPr marL="9525" marR="9525" marT="9525" marB="0" anchor="b"/>
                </a:tc>
              </a:tr>
              <a:tr h="205154">
                <a:tc>
                  <a:txBody>
                    <a:bodyPr/>
                    <a:lstStyle/>
                    <a:p>
                      <a:pPr algn="l" fontAlgn="b"/>
                      <a:r>
                        <a:rPr lang="en-US" sz="1000" u="none" strike="noStrike" dirty="0">
                          <a:solidFill>
                            <a:schemeClr val="bg1"/>
                          </a:solidFill>
                        </a:rPr>
                        <a:t>Direct Uses-Total </a:t>
                      </a:r>
                      <a:r>
                        <a:rPr lang="en-US" sz="1000" u="none" strike="noStrike" dirty="0" err="1">
                          <a:solidFill>
                            <a:schemeClr val="bg1"/>
                          </a:solidFill>
                        </a:rPr>
                        <a:t>Nonprocess</a:t>
                      </a:r>
                      <a:endParaRPr lang="en-US" sz="1000" b="1" i="0" u="none" strike="noStrike" dirty="0">
                        <a:solidFill>
                          <a:schemeClr val="bg1"/>
                        </a:solidFill>
                        <a:latin typeface="Rockwell"/>
                      </a:endParaRPr>
                    </a:p>
                  </a:txBody>
                  <a:tcPr marL="9525" marR="9525" marT="9525" marB="0" anchor="b">
                    <a:solidFill>
                      <a:schemeClr val="accent4"/>
                    </a:solidFill>
                  </a:tcPr>
                </a:tc>
                <a:tc>
                  <a:txBody>
                    <a:bodyPr/>
                    <a:lstStyle/>
                    <a:p>
                      <a:pPr marL="0" lvl="1" indent="0" algn="ctr" fontAlgn="b"/>
                      <a:r>
                        <a:rPr lang="en-US" sz="1000" u="none" strike="noStrike" dirty="0">
                          <a:solidFill>
                            <a:schemeClr val="bg1"/>
                          </a:solidFill>
                        </a:rPr>
                        <a:t>1,066</a:t>
                      </a:r>
                      <a:endParaRPr lang="en-US" sz="1000" b="1" i="0" u="none" strike="noStrike" dirty="0">
                        <a:solidFill>
                          <a:schemeClr val="bg1"/>
                        </a:solidFill>
                        <a:latin typeface="Rockwell"/>
                      </a:endParaRPr>
                    </a:p>
                  </a:txBody>
                  <a:tcPr marL="9525" marR="9525" marT="9525" marB="0" anchor="ctr">
                    <a:solidFill>
                      <a:schemeClr val="accent4"/>
                    </a:solidFill>
                  </a:tcPr>
                </a:tc>
                <a:tc>
                  <a:txBody>
                    <a:bodyPr/>
                    <a:lstStyle/>
                    <a:p>
                      <a:pPr algn="ctr" fontAlgn="b"/>
                      <a:r>
                        <a:rPr lang="en-US" sz="1000" u="none" strike="noStrike" dirty="0">
                          <a:solidFill>
                            <a:schemeClr val="bg1"/>
                          </a:solidFill>
                        </a:rPr>
                        <a:t>6.8%</a:t>
                      </a:r>
                      <a:endParaRPr lang="en-US" sz="1000" b="1" i="0" u="none" strike="noStrike" dirty="0">
                        <a:solidFill>
                          <a:schemeClr val="bg1"/>
                        </a:solidFill>
                        <a:latin typeface="Rockwell"/>
                      </a:endParaRPr>
                    </a:p>
                  </a:txBody>
                  <a:tcPr marL="9525" marR="9525" marT="9525" marB="0" anchor="b">
                    <a:solidFill>
                      <a:schemeClr val="accent4"/>
                    </a:solidFill>
                  </a:tcPr>
                </a:tc>
              </a:tr>
              <a:tr h="205154">
                <a:tc>
                  <a:txBody>
                    <a:bodyPr/>
                    <a:lstStyle/>
                    <a:p>
                      <a:pPr marL="228600" indent="0" algn="l" fontAlgn="b"/>
                      <a:r>
                        <a:rPr lang="en-US" sz="1000" u="none" strike="noStrike" dirty="0"/>
                        <a:t>  Facility HVAC (g)</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658</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4.2%</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Facility Lighting</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198</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1.3%</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Other Facility Support</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91</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0.6%</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Onsite Transportation</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65</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a:t>0.4%</a:t>
                      </a:r>
                      <a:endParaRPr lang="en-US" sz="1000" b="0" i="0" u="none" strike="noStrike">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Conventional Electricity Generation</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26</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0.2%</a:t>
                      </a:r>
                      <a:endParaRPr lang="en-US" sz="1000" b="0" i="0" u="none" strike="noStrike" dirty="0">
                        <a:solidFill>
                          <a:srgbClr val="000000"/>
                        </a:solidFill>
                        <a:latin typeface="Rockwell"/>
                      </a:endParaRPr>
                    </a:p>
                  </a:txBody>
                  <a:tcPr marL="9525" marR="9525" marT="9525" marB="0" anchor="b"/>
                </a:tc>
              </a:tr>
              <a:tr h="205154">
                <a:tc>
                  <a:txBody>
                    <a:bodyPr/>
                    <a:lstStyle/>
                    <a:p>
                      <a:pPr marL="228600" indent="0" algn="l" fontAlgn="b"/>
                      <a:r>
                        <a:rPr lang="en-US" sz="1000" u="none" strike="noStrike" dirty="0"/>
                        <a:t>  Other </a:t>
                      </a:r>
                      <a:r>
                        <a:rPr lang="en-US" sz="1000" u="none" strike="noStrike" dirty="0" err="1"/>
                        <a:t>Nonprocess</a:t>
                      </a:r>
                      <a:r>
                        <a:rPr lang="en-US" sz="1000" u="none" strike="noStrike" dirty="0"/>
                        <a:t> Use</a:t>
                      </a:r>
                      <a:endParaRPr lang="en-US" sz="1000" b="0" i="0" u="none" strike="noStrike" dirty="0">
                        <a:solidFill>
                          <a:srgbClr val="000000"/>
                        </a:solidFill>
                        <a:latin typeface="Rockwell"/>
                      </a:endParaRPr>
                    </a:p>
                  </a:txBody>
                  <a:tcPr marL="9525" marR="9525" marT="9525" marB="0" anchor="b"/>
                </a:tc>
                <a:tc>
                  <a:txBody>
                    <a:bodyPr/>
                    <a:lstStyle/>
                    <a:p>
                      <a:pPr marL="0" lvl="1" indent="0" algn="ctr" fontAlgn="b"/>
                      <a:r>
                        <a:rPr lang="en-US" sz="1000" u="none" strike="noStrike" dirty="0"/>
                        <a:t>23</a:t>
                      </a:r>
                      <a:endParaRPr lang="en-US" sz="1000" b="0" i="0" u="none" strike="noStrike" dirty="0">
                        <a:solidFill>
                          <a:srgbClr val="000000"/>
                        </a:solidFill>
                        <a:latin typeface="Rockwell"/>
                      </a:endParaRPr>
                    </a:p>
                  </a:txBody>
                  <a:tcPr marL="9525" marR="9525" marT="9525" marB="0" anchor="ctr"/>
                </a:tc>
                <a:tc>
                  <a:txBody>
                    <a:bodyPr/>
                    <a:lstStyle/>
                    <a:p>
                      <a:pPr algn="ctr" fontAlgn="b"/>
                      <a:r>
                        <a:rPr lang="en-US" sz="1000" u="none" strike="noStrike" dirty="0"/>
                        <a:t>0.1%</a:t>
                      </a:r>
                      <a:endParaRPr lang="en-US" sz="1000" b="0" i="0" u="none" strike="noStrike" dirty="0">
                        <a:solidFill>
                          <a:srgbClr val="000000"/>
                        </a:solidFill>
                        <a:latin typeface="Rockwell"/>
                      </a:endParaRPr>
                    </a:p>
                  </a:txBody>
                  <a:tcPr marL="9525" marR="9525" marT="9525" marB="0" anchor="b"/>
                </a:tc>
              </a:tr>
              <a:tr h="205154">
                <a:tc>
                  <a:txBody>
                    <a:bodyPr/>
                    <a:lstStyle/>
                    <a:p>
                      <a:pPr algn="l" fontAlgn="b"/>
                      <a:r>
                        <a:rPr lang="en-US" sz="1000" u="none" strike="noStrike">
                          <a:solidFill>
                            <a:schemeClr val="bg1"/>
                          </a:solidFill>
                        </a:rPr>
                        <a:t>End Use Not Reported</a:t>
                      </a:r>
                      <a:endParaRPr lang="en-US" sz="1000" b="1" i="0" u="none" strike="noStrike">
                        <a:solidFill>
                          <a:schemeClr val="bg1"/>
                        </a:solidFill>
                        <a:latin typeface="Rockwell"/>
                      </a:endParaRPr>
                    </a:p>
                  </a:txBody>
                  <a:tcPr marL="9525" marR="9525" marT="9525" marB="0" anchor="b">
                    <a:solidFill>
                      <a:schemeClr val="accent4"/>
                    </a:solidFill>
                  </a:tcPr>
                </a:tc>
                <a:tc>
                  <a:txBody>
                    <a:bodyPr/>
                    <a:lstStyle/>
                    <a:p>
                      <a:pPr marL="0" lvl="1" indent="0" algn="ctr" fontAlgn="b"/>
                      <a:r>
                        <a:rPr lang="en-US" sz="1000" u="none" strike="noStrike" dirty="0">
                          <a:solidFill>
                            <a:schemeClr val="bg1"/>
                          </a:solidFill>
                        </a:rPr>
                        <a:t>6,125</a:t>
                      </a:r>
                      <a:endParaRPr lang="en-US" sz="1000" b="1" i="0" u="none" strike="noStrike" dirty="0">
                        <a:solidFill>
                          <a:schemeClr val="bg1"/>
                        </a:solidFill>
                        <a:latin typeface="Rockwell"/>
                      </a:endParaRPr>
                    </a:p>
                  </a:txBody>
                  <a:tcPr marL="9525" marR="9525" marT="9525" marB="0" anchor="ctr">
                    <a:solidFill>
                      <a:schemeClr val="accent4"/>
                    </a:solidFill>
                  </a:tcPr>
                </a:tc>
                <a:tc>
                  <a:txBody>
                    <a:bodyPr/>
                    <a:lstStyle/>
                    <a:p>
                      <a:pPr algn="ctr" fontAlgn="b"/>
                      <a:r>
                        <a:rPr lang="en-US" sz="1000" u="none" strike="noStrike" dirty="0">
                          <a:solidFill>
                            <a:schemeClr val="bg1"/>
                          </a:solidFill>
                        </a:rPr>
                        <a:t>39.1%</a:t>
                      </a:r>
                      <a:endParaRPr lang="en-US" sz="1000" b="1" i="0" u="none" strike="noStrike" dirty="0">
                        <a:solidFill>
                          <a:schemeClr val="bg1"/>
                        </a:solidFill>
                        <a:latin typeface="Rockwell"/>
                      </a:endParaRPr>
                    </a:p>
                  </a:txBody>
                  <a:tcPr marL="9525" marR="9525" marT="9525" marB="0" anchor="b">
                    <a:solidFill>
                      <a:schemeClr val="accent4"/>
                    </a:solidFill>
                  </a:tcPr>
                </a:tc>
              </a:tr>
            </a:tbl>
          </a:graphicData>
        </a:graphic>
      </p:graphicFrame>
      <p:sp>
        <p:nvSpPr>
          <p:cNvPr id="9" name="TextBox 8"/>
          <p:cNvSpPr txBox="1"/>
          <p:nvPr/>
        </p:nvSpPr>
        <p:spPr>
          <a:xfrm>
            <a:off x="228600" y="6324600"/>
            <a:ext cx="8610600" cy="400110"/>
          </a:xfrm>
          <a:prstGeom prst="rect">
            <a:avLst/>
          </a:prstGeom>
          <a:noFill/>
        </p:spPr>
        <p:txBody>
          <a:bodyPr wrap="square" rtlCol="0">
            <a:spAutoFit/>
          </a:bodyPr>
          <a:lstStyle/>
          <a:p>
            <a:r>
              <a:rPr lang="en-US" sz="1000" baseline="30000" dirty="0" smtClean="0"/>
              <a:t>1 </a:t>
            </a:r>
            <a:r>
              <a:rPr lang="en-US" sz="1000" dirty="0" smtClean="0"/>
              <a:t>It does not include energy used as feed stocks or inputs. </a:t>
            </a:r>
          </a:p>
          <a:p>
            <a:r>
              <a:rPr lang="en-US" sz="1000" baseline="30000" dirty="0" smtClean="0"/>
              <a:t>2  </a:t>
            </a:r>
            <a:r>
              <a:rPr lang="en-US" sz="1000" dirty="0" smtClean="0"/>
              <a:t>DOE, EIA, Manufacturing Energy Consumption Survey  data for 2006</a:t>
            </a:r>
          </a:p>
        </p:txBody>
      </p:sp>
      <p:sp>
        <p:nvSpPr>
          <p:cNvPr id="6" name="Right Arrow 5"/>
          <p:cNvSpPr/>
          <p:nvPr/>
        </p:nvSpPr>
        <p:spPr>
          <a:xfrm rot="19931424">
            <a:off x="1540208" y="2533757"/>
            <a:ext cx="465378" cy="228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Rounded Rectangle 4"/>
          <p:cNvSpPr/>
          <p:nvPr/>
        </p:nvSpPr>
        <p:spPr>
          <a:xfrm>
            <a:off x="228600" y="1752600"/>
            <a:ext cx="1447800" cy="2057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Indirect use means the energy is used in a boiler and is transformed into steam or hot water.</a:t>
            </a:r>
            <a:endParaRPr lang="en-US" sz="1400" dirty="0"/>
          </a:p>
        </p:txBody>
      </p:sp>
      <p:sp>
        <p:nvSpPr>
          <p:cNvPr id="11" name="Right Arrow 10"/>
          <p:cNvSpPr/>
          <p:nvPr/>
        </p:nvSpPr>
        <p:spPr>
          <a:xfrm rot="19931424">
            <a:off x="1550450" y="4438756"/>
            <a:ext cx="465378" cy="228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Rounded Rectangle 9"/>
          <p:cNvSpPr/>
          <p:nvPr/>
        </p:nvSpPr>
        <p:spPr>
          <a:xfrm>
            <a:off x="304800" y="4495800"/>
            <a:ext cx="1447800" cy="1752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err="1" smtClean="0"/>
              <a:t>Nonprocess</a:t>
            </a:r>
            <a:r>
              <a:rPr lang="en-US" sz="1400" dirty="0" smtClean="0"/>
              <a:t> end uses can be found in commercial, residential or other sites.</a:t>
            </a:r>
            <a:endParaRPr lang="en-US" sz="1400" dirty="0"/>
          </a:p>
        </p:txBody>
      </p:sp>
      <p:sp>
        <p:nvSpPr>
          <p:cNvPr id="13" name="Right Arrow 12"/>
          <p:cNvSpPr/>
          <p:nvPr/>
        </p:nvSpPr>
        <p:spPr>
          <a:xfrm rot="19428816" flipH="1">
            <a:off x="6309566" y="2799782"/>
            <a:ext cx="855541" cy="228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Rounded Rectangle 6"/>
          <p:cNvSpPr/>
          <p:nvPr/>
        </p:nvSpPr>
        <p:spPr>
          <a:xfrm>
            <a:off x="7010400" y="1447800"/>
            <a:ext cx="1676400" cy="1752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Process uses are end uses that are specific to manufacturing and aren’t found in other sectors</a:t>
            </a:r>
            <a:endParaRPr lang="en-US" sz="1400" dirty="0"/>
          </a:p>
        </p:txBody>
      </p:sp>
      <p:sp>
        <p:nvSpPr>
          <p:cNvPr id="12" name="TextBox 11"/>
          <p:cNvSpPr txBox="1"/>
          <p:nvPr/>
        </p:nvSpPr>
        <p:spPr>
          <a:xfrm>
            <a:off x="457200" y="1063823"/>
            <a:ext cx="8229600" cy="307777"/>
          </a:xfrm>
          <a:prstGeom prst="rect">
            <a:avLst/>
          </a:prstGeom>
          <a:noFill/>
        </p:spPr>
        <p:txBody>
          <a:bodyPr wrap="square" rtlCol="0">
            <a:spAutoFit/>
          </a:bodyPr>
          <a:lstStyle/>
          <a:p>
            <a:r>
              <a:rPr lang="en-US" sz="1400" dirty="0" smtClean="0"/>
              <a:t>This table summarizes how energy is used for fuel in manufacturing facilities in the U.S.</a:t>
            </a:r>
            <a:r>
              <a:rPr lang="en-US" sz="1400" baseline="30000" dirty="0" smtClean="0"/>
              <a:t>1</a:t>
            </a:r>
            <a:endParaRPr lang="en-US" sz="1400" dirty="0"/>
          </a:p>
        </p:txBody>
      </p:sp>
      <p:sp>
        <p:nvSpPr>
          <p:cNvPr id="14" name="Rectangle 13"/>
          <p:cNvSpPr/>
          <p:nvPr/>
        </p:nvSpPr>
        <p:spPr>
          <a:xfrm>
            <a:off x="2133600" y="3276600"/>
            <a:ext cx="1219200" cy="2286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09800" y="3733800"/>
            <a:ext cx="990600" cy="22860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1726757">
            <a:off x="6265615" y="3409865"/>
            <a:ext cx="651370" cy="23863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Left Arrow 17"/>
          <p:cNvSpPr/>
          <p:nvPr/>
        </p:nvSpPr>
        <p:spPr>
          <a:xfrm>
            <a:off x="6248400" y="3657600"/>
            <a:ext cx="651370" cy="23863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Rounded Rectangle 15"/>
          <p:cNvSpPr/>
          <p:nvPr/>
        </p:nvSpPr>
        <p:spPr>
          <a:xfrm>
            <a:off x="6781800" y="3352800"/>
            <a:ext cx="2057400" cy="2057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Two major areas of energy consumption in manufacturing are process heating and machine drives</a:t>
            </a:r>
            <a:endParaRPr lang="en-US" sz="1400" dirty="0"/>
          </a:p>
        </p:txBody>
      </p:sp>
      <p:sp>
        <p:nvSpPr>
          <p:cNvPr id="19" name="Right Arrow 18">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0" name="Picture 19"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21" name="Slide Number Placeholder 20"/>
          <p:cNvSpPr>
            <a:spLocks noGrp="1"/>
          </p:cNvSpPr>
          <p:nvPr>
            <p:ph type="sldNum" sz="quarter" idx="12"/>
          </p:nvPr>
        </p:nvSpPr>
        <p:spPr/>
        <p:txBody>
          <a:bodyPr/>
          <a:lstStyle/>
          <a:p>
            <a:fld id="{197B56AA-1A1D-44A6-9AFD-24AEBEFDBFF0}" type="slidenum">
              <a:rPr lang="en-US" smtClean="0"/>
              <a:pPr/>
              <a:t>81</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Your Energy Use</a:t>
            </a:r>
            <a:endParaRPr lang="en-US" dirty="0"/>
          </a:p>
        </p:txBody>
      </p:sp>
      <p:sp>
        <p:nvSpPr>
          <p:cNvPr id="3" name="Content Placeholder 2"/>
          <p:cNvSpPr>
            <a:spLocks noGrp="1"/>
          </p:cNvSpPr>
          <p:nvPr>
            <p:ph idx="1"/>
          </p:nvPr>
        </p:nvSpPr>
        <p:spPr>
          <a:xfrm>
            <a:off x="457200" y="990600"/>
            <a:ext cx="3886200" cy="4724400"/>
          </a:xfrm>
        </p:spPr>
        <p:txBody>
          <a:bodyPr>
            <a:normAutofit fontScale="85000" lnSpcReduction="10000"/>
          </a:bodyPr>
          <a:lstStyle/>
          <a:p>
            <a:pPr>
              <a:spcAft>
                <a:spcPts val="600"/>
              </a:spcAft>
              <a:buNone/>
            </a:pPr>
            <a:r>
              <a:rPr lang="en-US" sz="2000" dirty="0" smtClean="0"/>
              <a:t>Methods for Learning About Your Energy Use:</a:t>
            </a:r>
            <a:r>
              <a:rPr lang="en-US" sz="2000" baseline="30000" dirty="0" smtClean="0"/>
              <a:t>1</a:t>
            </a:r>
            <a:endParaRPr lang="en-US" sz="2000" dirty="0" smtClean="0"/>
          </a:p>
          <a:p>
            <a:pPr marL="231775" indent="-231775">
              <a:spcAft>
                <a:spcPts val="1200"/>
              </a:spcAft>
            </a:pPr>
            <a:r>
              <a:rPr lang="en-US" sz="2000" dirty="0" smtClean="0"/>
              <a:t>Conduct a walkthrough of your facility following each of your processes from beginning to end</a:t>
            </a:r>
          </a:p>
          <a:p>
            <a:pPr marL="231775" indent="-231775">
              <a:spcAft>
                <a:spcPts val="1200"/>
              </a:spcAft>
            </a:pPr>
            <a:r>
              <a:rPr lang="en-US" sz="2000" dirty="0" smtClean="0"/>
              <a:t>List major energy consuming equipment</a:t>
            </a:r>
          </a:p>
          <a:p>
            <a:pPr marL="231775" indent="-231775">
              <a:spcAft>
                <a:spcPts val="1200"/>
              </a:spcAft>
            </a:pPr>
            <a:r>
              <a:rPr lang="en-US" sz="2000" dirty="0" smtClean="0"/>
              <a:t>Utilize value stream maps. The </a:t>
            </a:r>
            <a:r>
              <a:rPr lang="en-US" sz="2000" dirty="0" smtClean="0">
                <a:hlinkClick r:id="rId2"/>
              </a:rPr>
              <a:t>Lean and Energy Toolkit</a:t>
            </a:r>
            <a:r>
              <a:rPr lang="en-US" sz="2000" dirty="0" smtClean="0"/>
              <a:t> has examples of this.</a:t>
            </a:r>
          </a:p>
          <a:p>
            <a:pPr marL="231775" indent="-231775">
              <a:spcAft>
                <a:spcPts val="1200"/>
              </a:spcAft>
            </a:pPr>
            <a:r>
              <a:rPr lang="en-US" sz="2000" dirty="0" smtClean="0"/>
              <a:t>Start with the major manufacturing systems in your plant.  Then look at the subsystems.   Also examine energy use by the building and grounds.</a:t>
            </a:r>
            <a:r>
              <a:rPr lang="en-US" sz="2000" baseline="30000" dirty="0" smtClean="0"/>
              <a:t>2</a:t>
            </a:r>
            <a:endParaRPr lang="en-US" sz="2000" dirty="0" smtClean="0"/>
          </a:p>
          <a:p>
            <a:endParaRPr lang="en-US" sz="2000" dirty="0" smtClean="0"/>
          </a:p>
        </p:txBody>
      </p:sp>
      <p:sp>
        <p:nvSpPr>
          <p:cNvPr id="4" name="TextBox 3"/>
          <p:cNvSpPr txBox="1"/>
          <p:nvPr/>
        </p:nvSpPr>
        <p:spPr>
          <a:xfrm>
            <a:off x="228600" y="6400800"/>
            <a:ext cx="8534400" cy="400110"/>
          </a:xfrm>
          <a:prstGeom prst="rect">
            <a:avLst/>
          </a:prstGeom>
          <a:noFill/>
        </p:spPr>
        <p:txBody>
          <a:bodyPr wrap="square" rtlCol="0">
            <a:spAutoFit/>
          </a:bodyPr>
          <a:lstStyle/>
          <a:p>
            <a:r>
              <a:rPr lang="en-US" sz="1000" baseline="30000" dirty="0" smtClean="0"/>
              <a:t>1</a:t>
            </a:r>
            <a:r>
              <a:rPr lang="en-US" sz="1000" dirty="0" smtClean="0"/>
              <a:t>  EPA Lean and Energy Toolkit</a:t>
            </a:r>
          </a:p>
          <a:p>
            <a:r>
              <a:rPr lang="en-US" sz="1000" baseline="30000" dirty="0" smtClean="0"/>
              <a:t>2  </a:t>
            </a:r>
            <a:r>
              <a:rPr lang="en-US" sz="1000" dirty="0" smtClean="0"/>
              <a:t>Department of Energy, “Self-Assessment Workbook for Small Manufacturers”</a:t>
            </a:r>
            <a:endParaRPr lang="en-US" sz="1000" baseline="30000" dirty="0"/>
          </a:p>
        </p:txBody>
      </p:sp>
      <p:sp>
        <p:nvSpPr>
          <p:cNvPr id="5" name="Rounded Rectangle 4"/>
          <p:cNvSpPr/>
          <p:nvPr/>
        </p:nvSpPr>
        <p:spPr>
          <a:xfrm>
            <a:off x="4648200" y="1143000"/>
            <a:ext cx="4114800" cy="472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spcAft>
                <a:spcPts val="600"/>
              </a:spcAft>
            </a:pPr>
            <a:r>
              <a:rPr lang="en-US" sz="2400" dirty="0" smtClean="0"/>
              <a:t>If you have trouble determining energy use in a process</a:t>
            </a:r>
            <a:r>
              <a:rPr lang="en-US" sz="2400" baseline="30000" dirty="0" smtClean="0"/>
              <a:t>1</a:t>
            </a:r>
          </a:p>
          <a:p>
            <a:pPr algn="ctr">
              <a:spcAft>
                <a:spcPts val="600"/>
              </a:spcAft>
            </a:pPr>
            <a:endParaRPr lang="en-US" baseline="30000" dirty="0" smtClean="0"/>
          </a:p>
          <a:p>
            <a:pPr marL="231775" indent="-231775">
              <a:spcAft>
                <a:spcPts val="600"/>
              </a:spcAft>
              <a:buFont typeface="Arial" pitchFamily="34" charset="0"/>
              <a:buChar char="•"/>
            </a:pPr>
            <a:r>
              <a:rPr lang="en-US" b="1" dirty="0" smtClean="0"/>
              <a:t>Install</a:t>
            </a:r>
            <a:r>
              <a:rPr lang="en-US" dirty="0" smtClean="0"/>
              <a:t> </a:t>
            </a:r>
            <a:r>
              <a:rPr lang="en-US" b="1" dirty="0" smtClean="0"/>
              <a:t>Sub-meters</a:t>
            </a:r>
            <a:r>
              <a:rPr lang="en-US" dirty="0" smtClean="0"/>
              <a:t> to track energy use through machinery</a:t>
            </a:r>
          </a:p>
          <a:p>
            <a:pPr marL="687388" lvl="1" indent="-225425">
              <a:buFont typeface="Arial" pitchFamily="34" charset="0"/>
              <a:buChar char="•"/>
            </a:pPr>
            <a:r>
              <a:rPr lang="en-US" dirty="0" smtClean="0"/>
              <a:t>Flow meters for fuels</a:t>
            </a:r>
          </a:p>
          <a:p>
            <a:pPr marL="687388" lvl="1" indent="-225425">
              <a:buFont typeface="Arial" pitchFamily="34" charset="0"/>
              <a:buChar char="•"/>
            </a:pPr>
            <a:r>
              <a:rPr lang="en-US" dirty="0" smtClean="0"/>
              <a:t>Electric sub-meters on equipment and process lines</a:t>
            </a:r>
          </a:p>
          <a:p>
            <a:pPr lvl="1">
              <a:buFont typeface="Arial" pitchFamily="34" charset="0"/>
              <a:buChar char="•"/>
            </a:pPr>
            <a:endParaRPr lang="en-US" dirty="0" smtClean="0"/>
          </a:p>
          <a:p>
            <a:pPr marL="231775" indent="-231775">
              <a:spcAft>
                <a:spcPts val="600"/>
              </a:spcAft>
              <a:buFont typeface="Arial" pitchFamily="34" charset="0"/>
              <a:buChar char="•"/>
            </a:pPr>
            <a:r>
              <a:rPr lang="en-US" b="1" dirty="0" smtClean="0"/>
              <a:t>Estimate</a:t>
            </a:r>
            <a:r>
              <a:rPr lang="en-US" dirty="0" smtClean="0"/>
              <a:t> energy use based on manufacturer’s machine specifications</a:t>
            </a:r>
            <a:endParaRPr lang="en-US" dirty="0"/>
          </a:p>
        </p:txBody>
      </p:sp>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82</a:t>
            </a:fld>
            <a:endParaRPr lang="en-US"/>
          </a:p>
        </p:txBody>
      </p:sp>
    </p:spTree>
  </p:cSld>
  <p:clrMapOvr>
    <a:masterClrMapping/>
  </p:clrMapOvr>
  <p:transition spd="med">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Energy Consuming Equipment</a:t>
            </a:r>
            <a:endParaRPr lang="en-US" dirty="0"/>
          </a:p>
        </p:txBody>
      </p:sp>
      <p:sp>
        <p:nvSpPr>
          <p:cNvPr id="3" name="Content Placeholder 2"/>
          <p:cNvSpPr>
            <a:spLocks noGrp="1"/>
          </p:cNvSpPr>
          <p:nvPr>
            <p:ph idx="1"/>
          </p:nvPr>
        </p:nvSpPr>
        <p:spPr>
          <a:xfrm>
            <a:off x="457200" y="990600"/>
            <a:ext cx="3276600" cy="5135563"/>
          </a:xfrm>
        </p:spPr>
        <p:txBody>
          <a:bodyPr>
            <a:normAutofit fontScale="62500" lnSpcReduction="20000"/>
          </a:bodyPr>
          <a:lstStyle/>
          <a:p>
            <a:pPr>
              <a:spcAft>
                <a:spcPts val="1200"/>
              </a:spcAft>
            </a:pPr>
            <a:r>
              <a:rPr lang="en-US" dirty="0" smtClean="0"/>
              <a:t>When analyzing your facility’s energy use, a good place to start is with the major energy consuming equipment.</a:t>
            </a:r>
          </a:p>
          <a:p>
            <a:pPr>
              <a:spcAft>
                <a:spcPts val="1200"/>
              </a:spcAft>
            </a:pPr>
            <a:r>
              <a:rPr lang="en-US" dirty="0" smtClean="0"/>
              <a:t>For each of the large energy users, there are specific questions to consider to determine whether there are opportunities to reduce energy use.</a:t>
            </a:r>
          </a:p>
          <a:p>
            <a:pPr>
              <a:spcAft>
                <a:spcPts val="1200"/>
              </a:spcAft>
            </a:pPr>
            <a:r>
              <a:rPr lang="en-US" dirty="0" smtClean="0"/>
              <a:t>Review the </a:t>
            </a:r>
            <a:r>
              <a:rPr lang="en-US" dirty="0" smtClean="0">
                <a:hlinkClick r:id="rId2"/>
              </a:rPr>
              <a:t>Self-Assessment Workbook</a:t>
            </a:r>
            <a:r>
              <a:rPr lang="en-US" dirty="0" smtClean="0"/>
              <a:t> from the Department of Energy for questions to consider. </a:t>
            </a:r>
          </a:p>
        </p:txBody>
      </p:sp>
      <p:sp>
        <p:nvSpPr>
          <p:cNvPr id="4" name="TextBox 3"/>
          <p:cNvSpPr txBox="1"/>
          <p:nvPr/>
        </p:nvSpPr>
        <p:spPr>
          <a:xfrm>
            <a:off x="381000" y="6459379"/>
            <a:ext cx="8229600" cy="246221"/>
          </a:xfrm>
          <a:prstGeom prst="rect">
            <a:avLst/>
          </a:prstGeom>
          <a:noFill/>
        </p:spPr>
        <p:txBody>
          <a:bodyPr wrap="square" rtlCol="0">
            <a:spAutoFit/>
          </a:bodyPr>
          <a:lstStyle/>
          <a:p>
            <a:r>
              <a:rPr lang="en-US" sz="1000" baseline="30000" dirty="0" smtClean="0"/>
              <a:t>1  </a:t>
            </a:r>
            <a:r>
              <a:rPr lang="en-US" sz="1000" dirty="0" smtClean="0"/>
              <a:t>Department of Energy, “Self-Assessment Workbook for Small Manufacturers” </a:t>
            </a:r>
          </a:p>
        </p:txBody>
      </p:sp>
      <p:sp>
        <p:nvSpPr>
          <p:cNvPr id="6" name="Rounded Rectangle 5"/>
          <p:cNvSpPr/>
          <p:nvPr/>
        </p:nvSpPr>
        <p:spPr>
          <a:xfrm>
            <a:off x="4114800" y="914400"/>
            <a:ext cx="4419600" cy="525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Likely Major Energy Consumers in your Facility</a:t>
            </a:r>
            <a:r>
              <a:rPr lang="en-US" b="1" baseline="30000" dirty="0" smtClean="0"/>
              <a:t>1</a:t>
            </a:r>
            <a:endParaRPr lang="en-US" b="1" dirty="0" smtClean="0"/>
          </a:p>
          <a:p>
            <a:endParaRPr lang="en-US" dirty="0" smtClean="0"/>
          </a:p>
          <a:p>
            <a:pPr marL="230188" indent="-230188">
              <a:buFont typeface="Arial" pitchFamily="34" charset="0"/>
              <a:buChar char="•"/>
            </a:pPr>
            <a:r>
              <a:rPr lang="en-US" dirty="0" smtClean="0"/>
              <a:t>Lighting</a:t>
            </a:r>
          </a:p>
          <a:p>
            <a:pPr marL="230188" indent="-230188">
              <a:buFont typeface="Arial" pitchFamily="34" charset="0"/>
              <a:buChar char="•"/>
            </a:pPr>
            <a:r>
              <a:rPr lang="en-US" dirty="0" smtClean="0"/>
              <a:t>Air Compressors</a:t>
            </a:r>
          </a:p>
          <a:p>
            <a:pPr marL="230188" indent="-230188">
              <a:buFont typeface="Arial" pitchFamily="34" charset="0"/>
              <a:buChar char="•"/>
            </a:pPr>
            <a:r>
              <a:rPr lang="en-US" dirty="0" smtClean="0"/>
              <a:t>Boilers</a:t>
            </a:r>
          </a:p>
          <a:p>
            <a:pPr marL="230188" indent="-230188">
              <a:buFont typeface="Arial" pitchFamily="34" charset="0"/>
              <a:buChar char="•"/>
            </a:pPr>
            <a:r>
              <a:rPr lang="en-US" dirty="0" smtClean="0"/>
              <a:t>Motors, belts and drives</a:t>
            </a:r>
          </a:p>
          <a:p>
            <a:pPr marL="230188" indent="-230188">
              <a:buFont typeface="Arial" pitchFamily="34" charset="0"/>
              <a:buChar char="•"/>
            </a:pPr>
            <a:r>
              <a:rPr lang="en-US" dirty="0" smtClean="0"/>
              <a:t>Furnaces</a:t>
            </a:r>
          </a:p>
          <a:p>
            <a:pPr marL="230188" indent="-230188">
              <a:buFont typeface="Arial" pitchFamily="34" charset="0"/>
              <a:buChar char="•"/>
            </a:pPr>
            <a:r>
              <a:rPr lang="en-US" dirty="0" smtClean="0"/>
              <a:t>Chillers</a:t>
            </a:r>
          </a:p>
          <a:p>
            <a:pPr marL="230188" indent="-230188">
              <a:buFont typeface="Arial" pitchFamily="34" charset="0"/>
              <a:buChar char="•"/>
            </a:pPr>
            <a:r>
              <a:rPr lang="en-US" dirty="0" smtClean="0"/>
              <a:t>Cooling Towers</a:t>
            </a:r>
          </a:p>
          <a:p>
            <a:pPr marL="228600" indent="-228600">
              <a:buFont typeface="Arial" pitchFamily="34" charset="0"/>
              <a:buChar char="•"/>
            </a:pPr>
            <a:r>
              <a:rPr lang="en-US" dirty="0" smtClean="0"/>
              <a:t>Fans and pumps</a:t>
            </a:r>
          </a:p>
          <a:p>
            <a:pPr marL="228600" indent="-228600">
              <a:buFont typeface="Arial" pitchFamily="34" charset="0"/>
              <a:buChar char="•"/>
            </a:pPr>
            <a:r>
              <a:rPr lang="en-US" dirty="0" smtClean="0"/>
              <a:t>Steam systems</a:t>
            </a:r>
          </a:p>
          <a:p>
            <a:pPr marL="228600" indent="-228600">
              <a:buFont typeface="Arial" pitchFamily="34" charset="0"/>
              <a:buChar char="•"/>
            </a:pPr>
            <a:r>
              <a:rPr lang="en-US" dirty="0" smtClean="0"/>
              <a:t>Refrigeration systems</a:t>
            </a:r>
          </a:p>
          <a:p>
            <a:pPr marL="228600" indent="-228600">
              <a:buFont typeface="Arial" pitchFamily="34" charset="0"/>
              <a:buChar char="•"/>
            </a:pPr>
            <a:r>
              <a:rPr lang="en-US" dirty="0" smtClean="0"/>
              <a:t>Material handling systems</a:t>
            </a:r>
          </a:p>
          <a:p>
            <a:pPr marL="228600" indent="-228600">
              <a:buFont typeface="Arial" pitchFamily="34" charset="0"/>
              <a:buChar char="•"/>
            </a:pPr>
            <a:r>
              <a:rPr lang="en-US" dirty="0" smtClean="0"/>
              <a:t>Hydraulic systems</a:t>
            </a:r>
          </a:p>
          <a:p>
            <a:pPr marL="228600" indent="-228600">
              <a:buFont typeface="Arial" pitchFamily="34" charset="0"/>
              <a:buChar char="•"/>
            </a:pPr>
            <a:r>
              <a:rPr lang="en-US" dirty="0" smtClean="0"/>
              <a:t>Injection molding or extrusion</a:t>
            </a:r>
          </a:p>
          <a:p>
            <a:pPr marL="228600" indent="-228600">
              <a:buFont typeface="Arial" pitchFamily="34" charset="0"/>
              <a:buChar char="•"/>
            </a:pPr>
            <a:r>
              <a:rPr lang="en-US" dirty="0" smtClean="0"/>
              <a:t>Veneer dryers</a:t>
            </a:r>
          </a:p>
          <a:p>
            <a:pPr marL="228600" indent="-228600">
              <a:buFont typeface="Arial" pitchFamily="34" charset="0"/>
              <a:buChar char="•"/>
            </a:pPr>
            <a:r>
              <a:rPr lang="en-US" dirty="0" smtClean="0"/>
              <a:t>Kiln drying</a:t>
            </a:r>
          </a:p>
          <a:p>
            <a:pPr marL="230188" indent="-230188">
              <a:buFont typeface="Arial" pitchFamily="34" charset="0"/>
              <a:buChar char="•"/>
            </a:pPr>
            <a:endParaRPr lang="en-US" dirty="0" smtClean="0"/>
          </a:p>
        </p:txBody>
      </p:sp>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83</a:t>
            </a:fld>
            <a:endParaRPr lang="en-US"/>
          </a:p>
        </p:txBody>
      </p:sp>
    </p:spTree>
  </p:cSld>
  <p:clrMapOvr>
    <a:masterClrMapping/>
  </p:clrMapOvr>
  <p:transition spd="med">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Use Data Tools</a:t>
            </a:r>
            <a:endParaRPr lang="en-US" dirty="0"/>
          </a:p>
        </p:txBody>
      </p:sp>
      <p:sp>
        <p:nvSpPr>
          <p:cNvPr id="3" name="Content Placeholder 2"/>
          <p:cNvSpPr>
            <a:spLocks noGrp="1"/>
          </p:cNvSpPr>
          <p:nvPr>
            <p:ph idx="1"/>
          </p:nvPr>
        </p:nvSpPr>
        <p:spPr>
          <a:xfrm>
            <a:off x="457200" y="1143000"/>
            <a:ext cx="6400800" cy="5592763"/>
          </a:xfrm>
        </p:spPr>
        <p:txBody>
          <a:bodyPr>
            <a:normAutofit fontScale="77500" lnSpcReduction="20000"/>
          </a:bodyPr>
          <a:lstStyle/>
          <a:p>
            <a:pPr marL="0" indent="0">
              <a:spcAft>
                <a:spcPts val="1200"/>
              </a:spcAft>
              <a:buNone/>
            </a:pPr>
            <a:r>
              <a:rPr lang="en-US" dirty="0" smtClean="0"/>
              <a:t>There are many ways to track and evaluate your energy use data.  Here are some free, online, government tools that can help:</a:t>
            </a:r>
          </a:p>
          <a:p>
            <a:pPr lvl="1">
              <a:spcAft>
                <a:spcPts val="1200"/>
              </a:spcAft>
            </a:pPr>
            <a:r>
              <a:rPr lang="en-US" dirty="0" smtClean="0"/>
              <a:t>The Department of Energy’s </a:t>
            </a:r>
            <a:r>
              <a:rPr lang="en-US" dirty="0" smtClean="0">
                <a:hlinkClick r:id="rId2"/>
              </a:rPr>
              <a:t>Quick Plant Energy Profiler</a:t>
            </a:r>
            <a:r>
              <a:rPr lang="en-US" dirty="0" smtClean="0"/>
              <a:t> </a:t>
            </a:r>
          </a:p>
          <a:p>
            <a:pPr lvl="1">
              <a:spcAft>
                <a:spcPts val="1200"/>
              </a:spcAft>
            </a:pPr>
            <a:r>
              <a:rPr lang="en-US" dirty="0" smtClean="0"/>
              <a:t>Additional DOE software </a:t>
            </a:r>
            <a:r>
              <a:rPr lang="en-US" dirty="0" smtClean="0">
                <a:hlinkClick r:id="rId3"/>
              </a:rPr>
              <a:t>tools</a:t>
            </a:r>
            <a:r>
              <a:rPr lang="en-US" dirty="0" smtClean="0"/>
              <a:t> focusing on specific building systems including air compressors, motors, fans, steam systems, pumps, etc.</a:t>
            </a:r>
          </a:p>
          <a:p>
            <a:pPr lvl="1">
              <a:spcAft>
                <a:spcPts val="1200"/>
              </a:spcAft>
            </a:pPr>
            <a:r>
              <a:rPr lang="en-US" dirty="0" smtClean="0"/>
              <a:t>Energy Star’s The Energy Star program has an </a:t>
            </a:r>
            <a:r>
              <a:rPr lang="en-US" dirty="0" smtClean="0">
                <a:hlinkClick r:id="rId4"/>
              </a:rPr>
              <a:t>Energy Tracking Tool</a:t>
            </a:r>
            <a:r>
              <a:rPr lang="en-US" dirty="0" smtClean="0"/>
              <a:t> and a </a:t>
            </a:r>
            <a:r>
              <a:rPr lang="en-US" dirty="0" smtClean="0">
                <a:hlinkClick r:id="rId5"/>
              </a:rPr>
              <a:t>Facility Energy Assessment Matrix</a:t>
            </a:r>
            <a:r>
              <a:rPr lang="en-US" dirty="0" smtClean="0"/>
              <a:t> (</a:t>
            </a:r>
            <a:r>
              <a:rPr lang="en-US" dirty="0" err="1" smtClean="0"/>
              <a:t>xls</a:t>
            </a:r>
            <a:r>
              <a:rPr lang="en-US" dirty="0" smtClean="0"/>
              <a:t>.)</a:t>
            </a:r>
          </a:p>
          <a:p>
            <a:pPr lvl="1">
              <a:spcAft>
                <a:spcPts val="1200"/>
              </a:spcAft>
            </a:pPr>
            <a:r>
              <a:rPr lang="en-US" dirty="0" smtClean="0"/>
              <a:t>It also has a </a:t>
            </a:r>
            <a:r>
              <a:rPr lang="en-US" dirty="0" smtClean="0">
                <a:hlinkClick r:id="rId6"/>
              </a:rPr>
              <a:t>Portfolio Manager</a:t>
            </a:r>
            <a:r>
              <a:rPr lang="en-US" dirty="0" smtClean="0"/>
              <a:t> tool for commercial buildings.</a:t>
            </a:r>
            <a:endParaRPr lang="en-US" dirty="0"/>
          </a:p>
        </p:txBody>
      </p:sp>
      <p:pic>
        <p:nvPicPr>
          <p:cNvPr id="2050" name="Picture 2" descr="C:\Documents and Settings\Morgan Barr\Local Settings\Temporary Internet Files\Content.IE5\PSHE5Z8A\MC900250081[1].wmf"/>
          <p:cNvPicPr>
            <a:picLocks noChangeAspect="1" noChangeArrowheads="1"/>
          </p:cNvPicPr>
          <p:nvPr/>
        </p:nvPicPr>
        <p:blipFill>
          <a:blip r:embed="rId7" cstate="print"/>
          <a:srcRect/>
          <a:stretch>
            <a:fillRect/>
          </a:stretch>
        </p:blipFill>
        <p:spPr bwMode="auto">
          <a:xfrm>
            <a:off x="7230297" y="218792"/>
            <a:ext cx="1684754" cy="1610008"/>
          </a:xfrm>
          <a:prstGeom prst="rect">
            <a:avLst/>
          </a:prstGeom>
          <a:noFill/>
        </p:spPr>
      </p:pic>
      <p:sp>
        <p:nvSpPr>
          <p:cNvPr id="5" name="Right Arrow 4">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84</a:t>
            </a:fld>
            <a:endParaRPr lang="en-US"/>
          </a:p>
        </p:txBody>
      </p:sp>
    </p:spTree>
  </p:cSld>
  <p:clrMapOvr>
    <a:masterClrMapping/>
  </p:clrMapOvr>
  <p:transition spd="med">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Benchmarking</a:t>
            </a:r>
            <a:endParaRPr lang="en-US" dirty="0"/>
          </a:p>
        </p:txBody>
      </p:sp>
      <p:sp>
        <p:nvSpPr>
          <p:cNvPr id="3" name="Content Placeholder 2"/>
          <p:cNvSpPr>
            <a:spLocks noGrp="1"/>
          </p:cNvSpPr>
          <p:nvPr>
            <p:ph idx="1"/>
          </p:nvPr>
        </p:nvSpPr>
        <p:spPr>
          <a:xfrm>
            <a:off x="457200" y="990600"/>
            <a:ext cx="6629400" cy="5135563"/>
          </a:xfrm>
        </p:spPr>
        <p:txBody>
          <a:bodyPr>
            <a:normAutofit fontScale="85000" lnSpcReduction="20000"/>
          </a:bodyPr>
          <a:lstStyle/>
          <a:p>
            <a:pPr marL="342900" lvl="1" indent="-342900">
              <a:buFont typeface="Arial" pitchFamily="34" charset="0"/>
              <a:buChar char="•"/>
            </a:pPr>
            <a:r>
              <a:rPr lang="en-US" dirty="0" smtClean="0"/>
              <a:t>A good way to rate your company or facility’s energy performance is to compare your energy use against:</a:t>
            </a:r>
            <a:r>
              <a:rPr lang="en-US" baseline="30000" dirty="0" smtClean="0"/>
              <a:t>1</a:t>
            </a:r>
            <a:r>
              <a:rPr lang="en-US" dirty="0" smtClean="0"/>
              <a:t>	</a:t>
            </a:r>
          </a:p>
          <a:p>
            <a:pPr marL="742950" lvl="2" indent="-342900"/>
            <a:r>
              <a:rPr lang="en-US" dirty="0" smtClean="0"/>
              <a:t>Your past performance</a:t>
            </a:r>
          </a:p>
          <a:p>
            <a:pPr marL="742950" lvl="2" indent="-342900"/>
            <a:r>
              <a:rPr lang="en-US" dirty="0" smtClean="0"/>
              <a:t>An industry average</a:t>
            </a:r>
          </a:p>
          <a:p>
            <a:pPr marL="742950" lvl="2" indent="-342900"/>
            <a:r>
              <a:rPr lang="en-US" dirty="0" smtClean="0"/>
              <a:t>Other companies in your industry that are leaders</a:t>
            </a:r>
          </a:p>
          <a:p>
            <a:pPr marL="742950" lvl="2" indent="-342900"/>
            <a:endParaRPr lang="en-US" dirty="0" smtClean="0"/>
          </a:p>
          <a:p>
            <a:pPr marL="342900" lvl="1" indent="-342900">
              <a:buFont typeface="Arial" pitchFamily="34" charset="0"/>
              <a:buChar char="•"/>
            </a:pPr>
            <a:r>
              <a:rPr lang="en-US" dirty="0" smtClean="0"/>
              <a:t>Energy Star provides industry benchmarking data for plants in  certain industries.  Find out more about these </a:t>
            </a:r>
            <a:r>
              <a:rPr lang="en-US" dirty="0" smtClean="0">
                <a:hlinkClick r:id="rId2"/>
              </a:rPr>
              <a:t>Energy Performance Indicators</a:t>
            </a:r>
            <a:endParaRPr lang="en-US" dirty="0" smtClean="0"/>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You can also see if any industry associations have collected benchmarking data for your industry.</a:t>
            </a:r>
          </a:p>
        </p:txBody>
      </p:sp>
      <p:pic>
        <p:nvPicPr>
          <p:cNvPr id="3074" name="Picture 2" descr="C:\Documents and Settings\Morgan Barr\Local Settings\Temporary Internet Files\Content.IE5\WJACPNF6\MC900078805[1].wmf"/>
          <p:cNvPicPr>
            <a:picLocks noChangeAspect="1" noChangeArrowheads="1"/>
          </p:cNvPicPr>
          <p:nvPr/>
        </p:nvPicPr>
        <p:blipFill>
          <a:blip r:embed="rId3" cstate="print"/>
          <a:srcRect/>
          <a:stretch>
            <a:fillRect/>
          </a:stretch>
        </p:blipFill>
        <p:spPr bwMode="auto">
          <a:xfrm>
            <a:off x="7239000" y="838200"/>
            <a:ext cx="1647825" cy="1471844"/>
          </a:xfrm>
          <a:prstGeom prst="rect">
            <a:avLst/>
          </a:prstGeom>
          <a:noFill/>
        </p:spPr>
      </p:pic>
      <p:sp>
        <p:nvSpPr>
          <p:cNvPr id="5" name="TextBox 4"/>
          <p:cNvSpPr txBox="1"/>
          <p:nvPr/>
        </p:nvSpPr>
        <p:spPr>
          <a:xfrm>
            <a:off x="152400" y="6400800"/>
            <a:ext cx="8610600" cy="246221"/>
          </a:xfrm>
          <a:prstGeom prst="rect">
            <a:avLst/>
          </a:prstGeom>
          <a:noFill/>
        </p:spPr>
        <p:txBody>
          <a:bodyPr wrap="square" rtlCol="0">
            <a:spAutoFit/>
          </a:bodyPr>
          <a:lstStyle/>
          <a:p>
            <a:r>
              <a:rPr lang="en-US" sz="1000" baseline="30000" dirty="0" smtClean="0"/>
              <a:t>1</a:t>
            </a:r>
            <a:r>
              <a:rPr lang="en-US" sz="1000" dirty="0" smtClean="0"/>
              <a:t> Energy Star “Guidelines for Energy Management” </a:t>
            </a:r>
          </a:p>
        </p:txBody>
      </p:sp>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85</a:t>
            </a:fld>
            <a:endParaRPr lang="en-US"/>
          </a:p>
        </p:txBody>
      </p:sp>
    </p:spTree>
  </p:cSld>
  <p:clrMapOvr>
    <a:masterClrMapping/>
  </p:clrMapOvr>
  <p:transition spd="med">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Assessing for Opportunities</a:t>
            </a:r>
            <a:endParaRPr lang="en-US" dirty="0"/>
          </a:p>
        </p:txBody>
      </p:sp>
      <p:sp>
        <p:nvSpPr>
          <p:cNvPr id="3" name="Content Placeholder 2"/>
          <p:cNvSpPr>
            <a:spLocks noGrp="1"/>
          </p:cNvSpPr>
          <p:nvPr>
            <p:ph idx="1"/>
          </p:nvPr>
        </p:nvSpPr>
        <p:spPr>
          <a:xfrm>
            <a:off x="304800" y="1036637"/>
            <a:ext cx="4800600" cy="4830763"/>
          </a:xfrm>
        </p:spPr>
        <p:txBody>
          <a:bodyPr>
            <a:normAutofit lnSpcReduction="10000"/>
          </a:bodyPr>
          <a:lstStyle/>
          <a:p>
            <a:pPr>
              <a:spcAft>
                <a:spcPts val="1200"/>
              </a:spcAft>
            </a:pPr>
            <a:r>
              <a:rPr lang="en-US" sz="2000" dirty="0" smtClean="0"/>
              <a:t>You were probably able to identify a number of opportunities while assessing energy use in your facility.  However, an </a:t>
            </a:r>
            <a:r>
              <a:rPr lang="en-US" sz="2000" b="1" dirty="0" smtClean="0">
                <a:solidFill>
                  <a:schemeClr val="accent5"/>
                </a:solidFill>
              </a:rPr>
              <a:t>energy audit </a:t>
            </a:r>
            <a:r>
              <a:rPr lang="en-US" sz="2000" dirty="0" smtClean="0"/>
              <a:t>will help you </a:t>
            </a:r>
            <a:r>
              <a:rPr lang="en-US" sz="2000" dirty="0" smtClean="0">
                <a:solidFill>
                  <a:schemeClr val="accent5"/>
                </a:solidFill>
              </a:rPr>
              <a:t>identify further opportunities to improve your performance</a:t>
            </a:r>
            <a:r>
              <a:rPr lang="en-US" sz="2000" dirty="0" smtClean="0"/>
              <a:t>.</a:t>
            </a:r>
          </a:p>
          <a:p>
            <a:pPr>
              <a:spcAft>
                <a:spcPts val="1200"/>
              </a:spcAft>
            </a:pPr>
            <a:r>
              <a:rPr lang="en-US" sz="2000" dirty="0" smtClean="0"/>
              <a:t>An energy audit is a </a:t>
            </a:r>
            <a:r>
              <a:rPr lang="en-US" sz="2000" dirty="0" smtClean="0">
                <a:solidFill>
                  <a:schemeClr val="accent5"/>
                </a:solidFill>
              </a:rPr>
              <a:t>review conducted by an engineer or energy professional</a:t>
            </a:r>
            <a:r>
              <a:rPr lang="en-US" sz="2000" dirty="0" smtClean="0"/>
              <a:t>.  </a:t>
            </a:r>
          </a:p>
          <a:p>
            <a:pPr>
              <a:spcAft>
                <a:spcPts val="1200"/>
              </a:spcAft>
            </a:pPr>
            <a:r>
              <a:rPr lang="en-US" sz="2000" dirty="0" smtClean="0"/>
              <a:t>Audits evaluate a facility’s performance and compare it to how the facility could potentially perform if it were operating as it was designed, or if it employed new technologies.</a:t>
            </a:r>
            <a:r>
              <a:rPr lang="en-US" sz="2000" baseline="30000" dirty="0" smtClean="0"/>
              <a:t>1</a:t>
            </a:r>
          </a:p>
        </p:txBody>
      </p:sp>
      <p:sp>
        <p:nvSpPr>
          <p:cNvPr id="4" name="TextBox 3"/>
          <p:cNvSpPr txBox="1"/>
          <p:nvPr/>
        </p:nvSpPr>
        <p:spPr>
          <a:xfrm>
            <a:off x="152400" y="6248400"/>
            <a:ext cx="7239000" cy="553998"/>
          </a:xfrm>
          <a:prstGeom prst="rect">
            <a:avLst/>
          </a:prstGeom>
          <a:noFill/>
        </p:spPr>
        <p:txBody>
          <a:bodyPr wrap="square" rtlCol="0">
            <a:spAutoFit/>
          </a:bodyPr>
          <a:lstStyle/>
          <a:p>
            <a:r>
              <a:rPr lang="en-US" sz="1000" baseline="30000" dirty="0" smtClean="0"/>
              <a:t>1</a:t>
            </a:r>
            <a:r>
              <a:rPr lang="en-US" sz="1000" dirty="0" smtClean="0"/>
              <a:t> Energy Star “Guidelines for Energy Management”</a:t>
            </a:r>
          </a:p>
          <a:p>
            <a:r>
              <a:rPr lang="en-US" sz="1000" baseline="30000" dirty="0" smtClean="0"/>
              <a:t>2 </a:t>
            </a:r>
            <a:r>
              <a:rPr lang="en-US" sz="1000" dirty="0" smtClean="0"/>
              <a:t>Department of Energy, Industrial Assessment Centers, Industrial Assessment, “Cooper Cameron: An Oilfield Equipment Maker Implements All Recommendations.” </a:t>
            </a:r>
          </a:p>
        </p:txBody>
      </p:sp>
      <p:pic>
        <p:nvPicPr>
          <p:cNvPr id="4098" name="Picture 2" descr="C:\Documents and Settings\Morgan Barr\Local Settings\Temporary Internet Files\Content.IE5\G7L53M0W\MC900434929[1].png"/>
          <p:cNvPicPr>
            <a:picLocks noChangeAspect="1" noChangeArrowheads="1"/>
          </p:cNvPicPr>
          <p:nvPr/>
        </p:nvPicPr>
        <p:blipFill>
          <a:blip r:embed="rId2" cstate="print"/>
          <a:srcRect/>
          <a:stretch>
            <a:fillRect/>
          </a:stretch>
        </p:blipFill>
        <p:spPr bwMode="auto">
          <a:xfrm>
            <a:off x="6477000" y="609600"/>
            <a:ext cx="1828572" cy="1828572"/>
          </a:xfrm>
          <a:prstGeom prst="rect">
            <a:avLst/>
          </a:prstGeom>
          <a:noFill/>
        </p:spPr>
      </p:pic>
      <p:pic>
        <p:nvPicPr>
          <p:cNvPr id="4100" name="Picture 4" descr="C:\Documents and Settings\Morgan Barr\Local Settings\Temporary Internet Files\Content.IE5\YG4S47H3\MC900024491[1].wmf"/>
          <p:cNvPicPr>
            <a:picLocks noChangeAspect="1" noChangeArrowheads="1"/>
          </p:cNvPicPr>
          <p:nvPr/>
        </p:nvPicPr>
        <p:blipFill>
          <a:blip r:embed="rId3" cstate="print"/>
          <a:srcRect/>
          <a:stretch>
            <a:fillRect/>
          </a:stretch>
        </p:blipFill>
        <p:spPr bwMode="auto">
          <a:xfrm>
            <a:off x="5562600" y="1143000"/>
            <a:ext cx="1730045" cy="1221638"/>
          </a:xfrm>
          <a:prstGeom prst="rect">
            <a:avLst/>
          </a:prstGeom>
          <a:noFill/>
        </p:spPr>
      </p:pic>
      <p:graphicFrame>
        <p:nvGraphicFramePr>
          <p:cNvPr id="10" name="Diagram 9"/>
          <p:cNvGraphicFramePr/>
          <p:nvPr/>
        </p:nvGraphicFramePr>
        <p:xfrm>
          <a:off x="5181600" y="2209800"/>
          <a:ext cx="3775213"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ight Arrow 7">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86</a:t>
            </a:fld>
            <a:endParaRPr lang="en-US"/>
          </a:p>
        </p:txBody>
      </p:sp>
    </p:spTree>
  </p:cSld>
  <p:clrMapOvr>
    <a:masterClrMapping/>
  </p:clrMapOvr>
  <p:transition spd="med">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an Assessment – Guides</a:t>
            </a:r>
            <a:endParaRPr lang="en-US" dirty="0"/>
          </a:p>
        </p:txBody>
      </p:sp>
      <p:sp>
        <p:nvSpPr>
          <p:cNvPr id="3" name="Content Placeholder 2"/>
          <p:cNvSpPr>
            <a:spLocks noGrp="1"/>
          </p:cNvSpPr>
          <p:nvPr>
            <p:ph idx="1"/>
          </p:nvPr>
        </p:nvSpPr>
        <p:spPr>
          <a:xfrm>
            <a:off x="457200" y="990600"/>
            <a:ext cx="6400800" cy="5135563"/>
          </a:xfrm>
        </p:spPr>
        <p:txBody>
          <a:bodyPr>
            <a:normAutofit fontScale="62500" lnSpcReduction="20000"/>
          </a:bodyPr>
          <a:lstStyle/>
          <a:p>
            <a:pPr>
              <a:spcAft>
                <a:spcPts val="1200"/>
              </a:spcAft>
            </a:pPr>
            <a:r>
              <a:rPr lang="en-US" dirty="0" smtClean="0"/>
              <a:t>There are a number of excellent guides and resources to help you conduct an energy audit:</a:t>
            </a:r>
          </a:p>
          <a:p>
            <a:pPr lvl="1">
              <a:spcAft>
                <a:spcPts val="1800"/>
              </a:spcAft>
            </a:pPr>
            <a:r>
              <a:rPr lang="en-US" dirty="0" smtClean="0"/>
              <a:t>The Department of Energy </a:t>
            </a:r>
            <a:r>
              <a:rPr lang="en-US" dirty="0" smtClean="0">
                <a:hlinkClick r:id="rId2"/>
              </a:rPr>
              <a:t>Self-Assessment Workbook for Small Manufacturers</a:t>
            </a:r>
            <a:r>
              <a:rPr lang="en-US" dirty="0" smtClean="0"/>
              <a:t> is a good resource if you are unable to obtain technical assistance for an audit.</a:t>
            </a:r>
          </a:p>
          <a:p>
            <a:pPr lvl="1">
              <a:spcAft>
                <a:spcPts val="1800"/>
              </a:spcAft>
            </a:pPr>
            <a:r>
              <a:rPr lang="en-US" dirty="0" smtClean="0"/>
              <a:t>The Bonneville Power Administration </a:t>
            </a:r>
            <a:r>
              <a:rPr lang="en-US" dirty="0" smtClean="0">
                <a:hlinkClick r:id="rId3"/>
              </a:rPr>
              <a:t>Industrial Audit Guidebook</a:t>
            </a:r>
            <a:r>
              <a:rPr lang="en-US" dirty="0" smtClean="0"/>
              <a:t> provides similar guidance</a:t>
            </a:r>
          </a:p>
          <a:p>
            <a:pPr lvl="1">
              <a:spcAft>
                <a:spcPts val="1800"/>
              </a:spcAft>
            </a:pPr>
            <a:r>
              <a:rPr lang="en-US" dirty="0" smtClean="0"/>
              <a:t>The Washington State University Energy Program </a:t>
            </a:r>
            <a:r>
              <a:rPr lang="en-US" dirty="0" smtClean="0">
                <a:hlinkClick r:id="rId4"/>
              </a:rPr>
              <a:t>Energy Audit Workbook</a:t>
            </a:r>
            <a:endParaRPr lang="en-US" dirty="0" smtClean="0"/>
          </a:p>
          <a:p>
            <a:pPr lvl="1">
              <a:spcAft>
                <a:spcPts val="1800"/>
              </a:spcAft>
            </a:pPr>
            <a:r>
              <a:rPr lang="en-US" dirty="0" smtClean="0"/>
              <a:t>The EPA </a:t>
            </a:r>
            <a:r>
              <a:rPr lang="en-US" dirty="0" smtClean="0">
                <a:hlinkClick r:id="rId5"/>
              </a:rPr>
              <a:t>Lean and Energy Toolkit</a:t>
            </a:r>
            <a:r>
              <a:rPr lang="en-US" dirty="0" smtClean="0"/>
              <a:t> helps you incorporate energy efficiency into your existing lean program.</a:t>
            </a:r>
          </a:p>
          <a:p>
            <a:pPr lvl="1">
              <a:spcAft>
                <a:spcPts val="1800"/>
              </a:spcAft>
            </a:pPr>
            <a:r>
              <a:rPr lang="en-US" dirty="0" smtClean="0"/>
              <a:t>The Department of Energy also has a lengthy training manual on </a:t>
            </a:r>
            <a:r>
              <a:rPr lang="en-US" dirty="0" smtClean="0">
                <a:hlinkClick r:id="rId6"/>
              </a:rPr>
              <a:t>Modern Industrial Assessments</a:t>
            </a:r>
            <a:r>
              <a:rPr lang="en-US" dirty="0" smtClean="0"/>
              <a:t>. </a:t>
            </a:r>
            <a:endParaRPr lang="en-US" dirty="0"/>
          </a:p>
        </p:txBody>
      </p:sp>
      <p:pic>
        <p:nvPicPr>
          <p:cNvPr id="4101" name="Picture 5" descr="C:\Documents and Settings\Morgan Barr\Local Settings\Temporary Internet Files\Content.IE5\WJACPNF6\MC900295362[1].wmf"/>
          <p:cNvPicPr>
            <a:picLocks noChangeAspect="1" noChangeArrowheads="1"/>
          </p:cNvPicPr>
          <p:nvPr/>
        </p:nvPicPr>
        <p:blipFill>
          <a:blip r:embed="rId7" cstate="print"/>
          <a:srcRect/>
          <a:stretch>
            <a:fillRect/>
          </a:stretch>
        </p:blipFill>
        <p:spPr bwMode="auto">
          <a:xfrm>
            <a:off x="7162800" y="1066800"/>
            <a:ext cx="1651522" cy="1600200"/>
          </a:xfrm>
          <a:prstGeom prst="rect">
            <a:avLst/>
          </a:prstGeom>
          <a:noFill/>
        </p:spPr>
      </p:pic>
      <p:sp>
        <p:nvSpPr>
          <p:cNvPr id="5" name="Right Arrow 4">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87</a:t>
            </a:fld>
            <a:endParaRPr lang="en-US"/>
          </a:p>
        </p:txBody>
      </p:sp>
    </p:spTree>
  </p:cSld>
  <p:clrMapOvr>
    <a:masterClrMapping/>
  </p:clrMapOvr>
  <p:transition spd="med">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Opportunities – Other Methods</a:t>
            </a:r>
            <a:endParaRPr lang="en-US" dirty="0"/>
          </a:p>
        </p:txBody>
      </p:sp>
      <p:sp>
        <p:nvSpPr>
          <p:cNvPr id="3" name="Content Placeholder 2"/>
          <p:cNvSpPr>
            <a:spLocks noGrp="1"/>
          </p:cNvSpPr>
          <p:nvPr>
            <p:ph idx="1"/>
          </p:nvPr>
        </p:nvSpPr>
        <p:spPr>
          <a:xfrm>
            <a:off x="457200" y="990600"/>
            <a:ext cx="4572000" cy="5135563"/>
          </a:xfrm>
        </p:spPr>
        <p:txBody>
          <a:bodyPr>
            <a:normAutofit fontScale="62500" lnSpcReduction="20000"/>
          </a:bodyPr>
          <a:lstStyle/>
          <a:p>
            <a:pPr>
              <a:spcAft>
                <a:spcPts val="1200"/>
              </a:spcAft>
            </a:pPr>
            <a:r>
              <a:rPr lang="en-US" dirty="0" smtClean="0"/>
              <a:t>If you aren’t ready to conduct a full-scale energy assessment, there are some other methods you can use to identify opportunities for energy savings:</a:t>
            </a:r>
            <a:r>
              <a:rPr lang="en-US" baseline="30000" dirty="0" smtClean="0"/>
              <a:t>1</a:t>
            </a:r>
            <a:endParaRPr lang="en-US" dirty="0" smtClean="0"/>
          </a:p>
          <a:p>
            <a:pPr lvl="1">
              <a:spcAft>
                <a:spcPts val="1200"/>
              </a:spcAft>
            </a:pPr>
            <a:r>
              <a:rPr lang="en-US" dirty="0" smtClean="0">
                <a:solidFill>
                  <a:schemeClr val="accent5"/>
                </a:solidFill>
              </a:rPr>
              <a:t>Value Stream Mapping</a:t>
            </a:r>
            <a:r>
              <a:rPr lang="en-US" dirty="0" smtClean="0"/>
              <a:t>: map out energy use in your facility to find waste</a:t>
            </a:r>
          </a:p>
          <a:p>
            <a:pPr lvl="1">
              <a:spcAft>
                <a:spcPts val="1200"/>
              </a:spcAft>
            </a:pPr>
            <a:r>
              <a:rPr lang="en-US" dirty="0" smtClean="0">
                <a:solidFill>
                  <a:schemeClr val="accent5"/>
                </a:solidFill>
              </a:rPr>
              <a:t>Energy Treasure Hunts</a:t>
            </a:r>
            <a:r>
              <a:rPr lang="en-US" dirty="0" smtClean="0"/>
              <a:t>: have a team of employees conduct a multiday assessment </a:t>
            </a:r>
          </a:p>
          <a:p>
            <a:pPr lvl="1">
              <a:spcAft>
                <a:spcPts val="1200"/>
              </a:spcAft>
            </a:pPr>
            <a:r>
              <a:rPr lang="en-US" dirty="0" smtClean="0">
                <a:solidFill>
                  <a:schemeClr val="accent5"/>
                </a:solidFill>
              </a:rPr>
              <a:t>Six Sigma</a:t>
            </a:r>
            <a:r>
              <a:rPr lang="en-US" dirty="0" smtClean="0"/>
              <a:t>: use these statistical tools to find energy waste</a:t>
            </a:r>
          </a:p>
          <a:p>
            <a:pPr lvl="1">
              <a:spcAft>
                <a:spcPts val="1200"/>
              </a:spcAft>
            </a:pPr>
            <a:r>
              <a:rPr lang="en-US" dirty="0" smtClean="0">
                <a:solidFill>
                  <a:schemeClr val="accent5"/>
                </a:solidFill>
              </a:rPr>
              <a:t>Kaizen Events</a:t>
            </a:r>
            <a:r>
              <a:rPr lang="en-US" dirty="0" smtClean="0"/>
              <a:t>: have employees identify ideas for saving energy</a:t>
            </a:r>
            <a:endParaRPr lang="en-US" dirty="0"/>
          </a:p>
        </p:txBody>
      </p:sp>
      <p:sp>
        <p:nvSpPr>
          <p:cNvPr id="4" name="TextBox 3"/>
          <p:cNvSpPr txBox="1"/>
          <p:nvPr/>
        </p:nvSpPr>
        <p:spPr>
          <a:xfrm>
            <a:off x="304800" y="6324600"/>
            <a:ext cx="7162800" cy="400110"/>
          </a:xfrm>
          <a:prstGeom prst="rect">
            <a:avLst/>
          </a:prstGeom>
          <a:noFill/>
        </p:spPr>
        <p:txBody>
          <a:bodyPr wrap="square" rtlCol="0">
            <a:spAutoFit/>
          </a:bodyPr>
          <a:lstStyle/>
          <a:p>
            <a:r>
              <a:rPr lang="en-US" sz="1000" baseline="30000" dirty="0" smtClean="0"/>
              <a:t>1</a:t>
            </a:r>
            <a:r>
              <a:rPr lang="en-US" sz="1000" dirty="0" smtClean="0"/>
              <a:t>  EPA Lean and Energy Toolkit</a:t>
            </a:r>
          </a:p>
          <a:p>
            <a:r>
              <a:rPr lang="en-US" sz="1000" baseline="30000" dirty="0" smtClean="0"/>
              <a:t>2 </a:t>
            </a:r>
            <a:r>
              <a:rPr lang="en-US" sz="1000" dirty="0" smtClean="0"/>
              <a:t>Gretchen Hancock, </a:t>
            </a:r>
            <a:r>
              <a:rPr lang="en-US" sz="1000" dirty="0" err="1" smtClean="0"/>
              <a:t>GreenBiz</a:t>
            </a:r>
            <a:r>
              <a:rPr lang="en-US" sz="1000" dirty="0" smtClean="0"/>
              <a:t>, “How GE's 'Treasure Hunts' Discovered More Than $110M in Energy Savings.” </a:t>
            </a:r>
            <a:endParaRPr lang="en-US" sz="1000" baseline="30000" dirty="0" smtClean="0"/>
          </a:p>
        </p:txBody>
      </p:sp>
      <p:pic>
        <p:nvPicPr>
          <p:cNvPr id="4098" name="Picture 2" descr="C:\Documents and Settings\Morgan Barr\Local Settings\Temporary Internet Files\Content.IE5\YG4S47H3\MC900335947[1].wmf"/>
          <p:cNvPicPr>
            <a:picLocks noChangeAspect="1" noChangeArrowheads="1"/>
          </p:cNvPicPr>
          <p:nvPr/>
        </p:nvPicPr>
        <p:blipFill>
          <a:blip r:embed="rId2" cstate="print"/>
          <a:srcRect/>
          <a:stretch>
            <a:fillRect/>
          </a:stretch>
        </p:blipFill>
        <p:spPr bwMode="auto">
          <a:xfrm>
            <a:off x="6858000" y="914400"/>
            <a:ext cx="1720426" cy="1469985"/>
          </a:xfrm>
          <a:prstGeom prst="rect">
            <a:avLst/>
          </a:prstGeom>
          <a:noFill/>
        </p:spPr>
      </p:pic>
      <p:graphicFrame>
        <p:nvGraphicFramePr>
          <p:cNvPr id="6" name="Diagram 5"/>
          <p:cNvGraphicFramePr/>
          <p:nvPr/>
        </p:nvGraphicFramePr>
        <p:xfrm>
          <a:off x="5029200" y="2362200"/>
          <a:ext cx="3775213"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88</a:t>
            </a:fld>
            <a:endParaRPr lang="en-US"/>
          </a:p>
        </p:txBody>
      </p:sp>
    </p:spTree>
  </p:cSld>
  <p:clrMapOvr>
    <a:masterClrMapping/>
  </p:clrMapOvr>
  <p:transition spd="med">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Opportunities – Where to Focus</a:t>
            </a:r>
            <a:endParaRPr lang="en-US" dirty="0"/>
          </a:p>
        </p:txBody>
      </p:sp>
      <p:sp>
        <p:nvSpPr>
          <p:cNvPr id="3" name="Content Placeholder 2"/>
          <p:cNvSpPr>
            <a:spLocks noGrp="1"/>
          </p:cNvSpPr>
          <p:nvPr>
            <p:ph idx="1"/>
          </p:nvPr>
        </p:nvSpPr>
        <p:spPr>
          <a:xfrm>
            <a:off x="457200" y="1295400"/>
            <a:ext cx="6248400" cy="4572000"/>
          </a:xfrm>
        </p:spPr>
        <p:txBody>
          <a:bodyPr>
            <a:normAutofit/>
          </a:bodyPr>
          <a:lstStyle/>
          <a:p>
            <a:pPr>
              <a:spcAft>
                <a:spcPts val="1200"/>
              </a:spcAft>
            </a:pPr>
            <a:r>
              <a:rPr lang="en-US" sz="1600" dirty="0" smtClean="0"/>
              <a:t>Your opportunities for improving energy use will </a:t>
            </a:r>
            <a:r>
              <a:rPr lang="en-US" sz="1600" dirty="0" smtClean="0">
                <a:solidFill>
                  <a:schemeClr val="accent5"/>
                </a:solidFill>
              </a:rPr>
              <a:t>depend on your industry and manufacturing processes</a:t>
            </a:r>
          </a:p>
          <a:p>
            <a:pPr>
              <a:spcAft>
                <a:spcPts val="1200"/>
              </a:spcAft>
            </a:pPr>
            <a:r>
              <a:rPr lang="en-US" sz="1600" dirty="0" smtClean="0"/>
              <a:t>However, there are a number of systems that are common to most manufacturing operations and that have common opportunities for improvement.</a:t>
            </a:r>
          </a:p>
          <a:p>
            <a:pPr>
              <a:spcAft>
                <a:spcPts val="1200"/>
              </a:spcAft>
            </a:pPr>
            <a:r>
              <a:rPr lang="en-US" sz="1600" dirty="0" smtClean="0"/>
              <a:t>As we saw in the manufacturing sector energy data, two typical areas of opportunity are </a:t>
            </a:r>
            <a:r>
              <a:rPr lang="en-US" sz="1600" dirty="0" smtClean="0">
                <a:solidFill>
                  <a:schemeClr val="accent5"/>
                </a:solidFill>
              </a:rPr>
              <a:t>process heating </a:t>
            </a:r>
            <a:r>
              <a:rPr lang="en-US" sz="1600" dirty="0" smtClean="0"/>
              <a:t>and </a:t>
            </a:r>
            <a:r>
              <a:rPr lang="en-US" sz="1600" dirty="0" smtClean="0">
                <a:solidFill>
                  <a:schemeClr val="accent5"/>
                </a:solidFill>
              </a:rPr>
              <a:t>machine drives and motors</a:t>
            </a:r>
            <a:r>
              <a:rPr lang="en-US" sz="1600" dirty="0" smtClean="0"/>
              <a:t>.  Together, these two areas account for more than 30% of total industrial energy consumption and nearly 75% of direct industrial energy consumption.</a:t>
            </a:r>
            <a:r>
              <a:rPr lang="en-US" sz="1600" baseline="30000" dirty="0" smtClean="0"/>
              <a:t>1</a:t>
            </a:r>
            <a:endParaRPr lang="en-US" sz="1600" dirty="0" smtClean="0"/>
          </a:p>
          <a:p>
            <a:pPr>
              <a:spcAft>
                <a:spcPts val="1200"/>
              </a:spcAft>
            </a:pPr>
            <a:r>
              <a:rPr lang="en-US" sz="1600" dirty="0" smtClean="0"/>
              <a:t>Other good areas to target are </a:t>
            </a:r>
            <a:r>
              <a:rPr lang="en-US" sz="1600" dirty="0" smtClean="0">
                <a:solidFill>
                  <a:schemeClr val="accent5"/>
                </a:solidFill>
              </a:rPr>
              <a:t>HVAC systems </a:t>
            </a:r>
            <a:r>
              <a:rPr lang="en-US" sz="1600" dirty="0" smtClean="0"/>
              <a:t>and </a:t>
            </a:r>
            <a:r>
              <a:rPr lang="en-US" sz="1600" dirty="0" smtClean="0">
                <a:solidFill>
                  <a:schemeClr val="accent5"/>
                </a:solidFill>
              </a:rPr>
              <a:t>lighting</a:t>
            </a:r>
            <a:r>
              <a:rPr lang="en-US" sz="1600" dirty="0" smtClean="0"/>
              <a:t>.</a:t>
            </a:r>
            <a:r>
              <a:rPr lang="en-US" sz="1600" baseline="30000" dirty="0" smtClean="0"/>
              <a:t>2</a:t>
            </a:r>
          </a:p>
        </p:txBody>
      </p:sp>
      <p:sp>
        <p:nvSpPr>
          <p:cNvPr id="6" name="TextBox 5"/>
          <p:cNvSpPr txBox="1"/>
          <p:nvPr/>
        </p:nvSpPr>
        <p:spPr>
          <a:xfrm>
            <a:off x="457200" y="6172200"/>
            <a:ext cx="8229600" cy="400110"/>
          </a:xfrm>
          <a:prstGeom prst="rect">
            <a:avLst/>
          </a:prstGeom>
          <a:noFill/>
        </p:spPr>
        <p:txBody>
          <a:bodyPr wrap="square" rtlCol="0">
            <a:spAutoFit/>
          </a:bodyPr>
          <a:lstStyle/>
          <a:p>
            <a:r>
              <a:rPr lang="en-US" sz="1000" baseline="30000" dirty="0" smtClean="0"/>
              <a:t>1</a:t>
            </a:r>
            <a:r>
              <a:rPr lang="en-US" sz="1000" dirty="0" smtClean="0"/>
              <a:t>  DOE, EIA, Manufacturing Energy Consumption Survey  data for 2006</a:t>
            </a:r>
          </a:p>
          <a:p>
            <a:r>
              <a:rPr lang="en-US" sz="1000" baseline="30000" dirty="0" smtClean="0"/>
              <a:t>2</a:t>
            </a:r>
            <a:r>
              <a:rPr lang="en-US" sz="1000" dirty="0" smtClean="0"/>
              <a:t>  EPA Lean and Energy Toolkit</a:t>
            </a:r>
          </a:p>
        </p:txBody>
      </p:sp>
      <p:pic>
        <p:nvPicPr>
          <p:cNvPr id="3076" name="Picture 4" descr="C:\Documents and Settings\Morgan Barr\Local Settings\Temporary Internet Files\Content.IE5\XUDLTW75\MC900303032[1].jpg"/>
          <p:cNvPicPr>
            <a:picLocks noChangeAspect="1" noChangeArrowheads="1"/>
          </p:cNvPicPr>
          <p:nvPr/>
        </p:nvPicPr>
        <p:blipFill>
          <a:blip r:embed="rId2" cstate="print"/>
          <a:srcRect/>
          <a:stretch>
            <a:fillRect/>
          </a:stretch>
        </p:blipFill>
        <p:spPr bwMode="auto">
          <a:xfrm>
            <a:off x="7239000" y="914400"/>
            <a:ext cx="1730438" cy="1447800"/>
          </a:xfrm>
          <a:prstGeom prst="rect">
            <a:avLst/>
          </a:prstGeom>
          <a:noFill/>
        </p:spPr>
      </p:pic>
      <p:sp>
        <p:nvSpPr>
          <p:cNvPr id="7" name="Right Arrow 6">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89</a:t>
            </a:fld>
            <a:endParaRPr lang="en-US"/>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Approaches</a:t>
            </a:r>
            <a:endParaRPr lang="en-US" dirty="0"/>
          </a:p>
        </p:txBody>
      </p:sp>
      <p:sp>
        <p:nvSpPr>
          <p:cNvPr id="3" name="Content Placeholder 2"/>
          <p:cNvSpPr>
            <a:spLocks noGrp="1"/>
          </p:cNvSpPr>
          <p:nvPr>
            <p:ph idx="1"/>
          </p:nvPr>
        </p:nvSpPr>
        <p:spPr>
          <a:xfrm>
            <a:off x="457200" y="990601"/>
            <a:ext cx="8229600" cy="838200"/>
          </a:xfrm>
        </p:spPr>
        <p:txBody>
          <a:bodyPr>
            <a:normAutofit fontScale="62500" lnSpcReduction="20000"/>
          </a:bodyPr>
          <a:lstStyle/>
          <a:p>
            <a:r>
              <a:rPr lang="en-US" dirty="0" smtClean="0"/>
              <a:t>Let’s take a closer look at these design for sustainability approaches and see how they can be implemented when designing a product.</a:t>
            </a:r>
            <a:r>
              <a:rPr lang="en-US" baseline="30000" dirty="0" smtClean="0"/>
              <a:t>1</a:t>
            </a:r>
            <a:endParaRPr lang="en-US" dirty="0"/>
          </a:p>
        </p:txBody>
      </p:sp>
      <p:graphicFrame>
        <p:nvGraphicFramePr>
          <p:cNvPr id="4" name="Diagram 3"/>
          <p:cNvGraphicFramePr/>
          <p:nvPr/>
        </p:nvGraphicFramePr>
        <p:xfrm>
          <a:off x="381000" y="2286000"/>
          <a:ext cx="8382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0" y="6459379"/>
            <a:ext cx="7391400" cy="246221"/>
          </a:xfrm>
          <a:prstGeom prst="rect">
            <a:avLst/>
          </a:prstGeom>
          <a:noFill/>
        </p:spPr>
        <p:txBody>
          <a:bodyPr wrap="square" rtlCol="0">
            <a:spAutoFit/>
          </a:bodyPr>
          <a:lstStyle/>
          <a:p>
            <a:r>
              <a:rPr lang="en-US" sz="1000" baseline="30000" dirty="0" smtClean="0"/>
              <a:t>1 </a:t>
            </a:r>
            <a:r>
              <a:rPr lang="en-US" sz="1000" dirty="0" smtClean="0"/>
              <a:t>United Nations Environment </a:t>
            </a:r>
            <a:r>
              <a:rPr lang="en-US" sz="1000" dirty="0" err="1" smtClean="0"/>
              <a:t>Programme</a:t>
            </a:r>
            <a:r>
              <a:rPr lang="en-US" sz="1000" dirty="0" smtClean="0"/>
              <a:t> and Delft University of Technology “Design for Sustainability Rules of Thumb”  </a:t>
            </a:r>
            <a:endParaRPr lang="en-US" sz="1000" baseline="30000" dirty="0"/>
          </a:p>
        </p:txBody>
      </p:sp>
      <p:sp>
        <p:nvSpPr>
          <p:cNvPr id="6" name="Right Arrow 5">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9</a:t>
            </a:fld>
            <a:endParaRPr lang="en-US"/>
          </a:p>
        </p:txBody>
      </p:sp>
    </p:spTree>
  </p:cSld>
  <p:clrMapOvr>
    <a:masterClrMapping/>
  </p:clrMapOvr>
  <p:transition spd="med">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Energy Systems</a:t>
            </a:r>
            <a:endParaRPr lang="en-US" dirty="0"/>
          </a:p>
        </p:txBody>
      </p:sp>
      <p:sp>
        <p:nvSpPr>
          <p:cNvPr id="3" name="Content Placeholder 2"/>
          <p:cNvSpPr>
            <a:spLocks noGrp="1"/>
          </p:cNvSpPr>
          <p:nvPr>
            <p:ph idx="1"/>
          </p:nvPr>
        </p:nvSpPr>
        <p:spPr>
          <a:xfrm>
            <a:off x="457200" y="990600"/>
            <a:ext cx="4419600" cy="5135563"/>
          </a:xfrm>
        </p:spPr>
        <p:txBody>
          <a:bodyPr>
            <a:normAutofit fontScale="62500" lnSpcReduction="20000"/>
          </a:bodyPr>
          <a:lstStyle/>
          <a:p>
            <a:pPr>
              <a:spcAft>
                <a:spcPts val="1200"/>
              </a:spcAft>
            </a:pPr>
            <a:r>
              <a:rPr lang="en-US" dirty="0" smtClean="0"/>
              <a:t>When looking for opportunities to improve energy performance, it’s a good idea to look at your major industrial energy systems.  </a:t>
            </a:r>
          </a:p>
          <a:p>
            <a:pPr>
              <a:spcAft>
                <a:spcPts val="1200"/>
              </a:spcAft>
            </a:pPr>
            <a:r>
              <a:rPr lang="en-US" dirty="0" smtClean="0"/>
              <a:t>Click on each one for more information:</a:t>
            </a:r>
          </a:p>
          <a:p>
            <a:pPr lvl="1">
              <a:spcAft>
                <a:spcPts val="1200"/>
              </a:spcAft>
            </a:pPr>
            <a:r>
              <a:rPr lang="en-US" dirty="0" smtClean="0">
                <a:solidFill>
                  <a:schemeClr val="accent5"/>
                </a:solidFill>
                <a:hlinkClick r:id="rId2"/>
              </a:rPr>
              <a:t>Steam</a:t>
            </a:r>
            <a:endParaRPr lang="en-US" dirty="0" smtClean="0">
              <a:solidFill>
                <a:schemeClr val="accent5"/>
              </a:solidFill>
            </a:endParaRPr>
          </a:p>
          <a:p>
            <a:pPr lvl="1">
              <a:spcAft>
                <a:spcPts val="1200"/>
              </a:spcAft>
            </a:pPr>
            <a:r>
              <a:rPr lang="en-US" dirty="0" smtClean="0">
                <a:solidFill>
                  <a:schemeClr val="accent5"/>
                </a:solidFill>
                <a:hlinkClick r:id="rId3"/>
              </a:rPr>
              <a:t>Process heating</a:t>
            </a:r>
            <a:endParaRPr lang="en-US" dirty="0" smtClean="0">
              <a:solidFill>
                <a:schemeClr val="accent5"/>
              </a:solidFill>
            </a:endParaRPr>
          </a:p>
          <a:p>
            <a:pPr lvl="1">
              <a:spcAft>
                <a:spcPts val="1200"/>
              </a:spcAft>
            </a:pPr>
            <a:r>
              <a:rPr lang="en-US" dirty="0" smtClean="0">
                <a:solidFill>
                  <a:schemeClr val="accent5"/>
                </a:solidFill>
                <a:hlinkClick r:id="rId4"/>
              </a:rPr>
              <a:t>Motors, Pumps, Fans</a:t>
            </a:r>
            <a:endParaRPr lang="en-US" dirty="0" smtClean="0">
              <a:solidFill>
                <a:schemeClr val="accent5"/>
              </a:solidFill>
            </a:endParaRPr>
          </a:p>
          <a:p>
            <a:pPr lvl="1">
              <a:spcAft>
                <a:spcPts val="1200"/>
              </a:spcAft>
            </a:pPr>
            <a:r>
              <a:rPr lang="en-US" dirty="0" smtClean="0">
                <a:solidFill>
                  <a:schemeClr val="accent5"/>
                </a:solidFill>
                <a:hlinkClick r:id="rId5"/>
              </a:rPr>
              <a:t>Compressed Air</a:t>
            </a:r>
            <a:endParaRPr lang="en-US" dirty="0" smtClean="0">
              <a:solidFill>
                <a:schemeClr val="accent5"/>
              </a:solidFill>
            </a:endParaRPr>
          </a:p>
          <a:p>
            <a:pPr>
              <a:spcAft>
                <a:spcPts val="1200"/>
              </a:spcAft>
            </a:pPr>
            <a:r>
              <a:rPr lang="en-US" dirty="0" smtClean="0"/>
              <a:t>These systems use around 80% of all the energy consumed by industry, and there are usually big opportunities to improve their efficiency.</a:t>
            </a:r>
            <a:r>
              <a:rPr lang="en-US" baseline="30000" dirty="0" smtClean="0"/>
              <a:t>1</a:t>
            </a:r>
            <a:r>
              <a:rPr lang="en-US" dirty="0" smtClean="0"/>
              <a:t> </a:t>
            </a:r>
          </a:p>
        </p:txBody>
      </p:sp>
      <p:pic>
        <p:nvPicPr>
          <p:cNvPr id="7180" name="Picture 12" descr="C:\Documents and Settings\Morgan Barr\Local Settings\Temporary Internet Files\Content.IE5\WJACPNF6\MC900290385[1].wmf"/>
          <p:cNvPicPr>
            <a:picLocks noChangeAspect="1" noChangeArrowheads="1"/>
          </p:cNvPicPr>
          <p:nvPr/>
        </p:nvPicPr>
        <p:blipFill>
          <a:blip r:embed="rId6" cstate="print"/>
          <a:srcRect/>
          <a:stretch>
            <a:fillRect/>
          </a:stretch>
        </p:blipFill>
        <p:spPr bwMode="auto">
          <a:xfrm>
            <a:off x="7239000" y="685800"/>
            <a:ext cx="1614535" cy="1395743"/>
          </a:xfrm>
          <a:prstGeom prst="rect">
            <a:avLst/>
          </a:prstGeom>
          <a:noFill/>
        </p:spPr>
      </p:pic>
      <p:graphicFrame>
        <p:nvGraphicFramePr>
          <p:cNvPr id="5" name="Diagram 4"/>
          <p:cNvGraphicFramePr/>
          <p:nvPr/>
        </p:nvGraphicFramePr>
        <p:xfrm>
          <a:off x="5105400" y="2133600"/>
          <a:ext cx="3775213" cy="350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152400" y="6248400"/>
            <a:ext cx="6629400" cy="656590"/>
          </a:xfrm>
          <a:prstGeom prst="rect">
            <a:avLst/>
          </a:prstGeom>
          <a:noFill/>
        </p:spPr>
        <p:txBody>
          <a:bodyPr wrap="square" rtlCol="0">
            <a:spAutoFit/>
          </a:bodyPr>
          <a:lstStyle/>
          <a:p>
            <a:r>
              <a:rPr lang="en-US" sz="1000" baseline="30000" dirty="0" smtClean="0"/>
              <a:t>1 </a:t>
            </a:r>
            <a:r>
              <a:rPr lang="en-US" sz="1000" dirty="0" smtClean="0"/>
              <a:t>Department of Energy, Industrial Technologies Program, “Industrial Energy Systems”</a:t>
            </a:r>
          </a:p>
          <a:p>
            <a:r>
              <a:rPr lang="en-US" sz="1000" baseline="30000" dirty="0" smtClean="0"/>
              <a:t>2 </a:t>
            </a:r>
            <a:r>
              <a:rPr lang="en-US" sz="1000" dirty="0" smtClean="0"/>
              <a:t>Department of Energy, Save Energy Now Program Case Study, “Dow Chemical Company: Assessment Leads to Steam System Energy Savings in a Petrochemical Plant.”</a:t>
            </a:r>
          </a:p>
          <a:p>
            <a:endParaRPr lang="en-US" sz="1000" baseline="30000" dirty="0"/>
          </a:p>
        </p:txBody>
      </p:sp>
      <p:sp>
        <p:nvSpPr>
          <p:cNvPr id="7" name="Right Arrow 6">
            <a:hlinkClick r:id="rId1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13" action="ppaction://hlinksldjump"/>
          </p:cNvPr>
          <p:cNvPicPr>
            <a:picLocks noChangeAspect="1"/>
          </p:cNvPicPr>
          <p:nvPr/>
        </p:nvPicPr>
        <p:blipFill>
          <a:blip r:embed="rId14"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90</a:t>
            </a:fld>
            <a:endParaRPr lang="en-US"/>
          </a:p>
        </p:txBody>
      </p:sp>
    </p:spTree>
  </p:cSld>
  <p:clrMapOvr>
    <a:masterClrMapping/>
  </p:clrMapOvr>
  <p:transition spd="med">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Look for When Investigating Your Energy Use</a:t>
            </a:r>
            <a:endParaRPr lang="en-US" dirty="0"/>
          </a:p>
        </p:txBody>
      </p:sp>
      <p:sp>
        <p:nvSpPr>
          <p:cNvPr id="3" name="Content Placeholder 2"/>
          <p:cNvSpPr>
            <a:spLocks noGrp="1"/>
          </p:cNvSpPr>
          <p:nvPr>
            <p:ph idx="1"/>
          </p:nvPr>
        </p:nvSpPr>
        <p:spPr>
          <a:xfrm>
            <a:off x="304800" y="1219200"/>
            <a:ext cx="6629400" cy="5135563"/>
          </a:xfrm>
        </p:spPr>
        <p:txBody>
          <a:bodyPr>
            <a:normAutofit fontScale="62500" lnSpcReduction="20000"/>
          </a:bodyPr>
          <a:lstStyle/>
          <a:p>
            <a:pPr>
              <a:spcAft>
                <a:spcPts val="1200"/>
              </a:spcAft>
            </a:pPr>
            <a:r>
              <a:rPr lang="en-US" dirty="0" smtClean="0"/>
              <a:t>Below are some questions that will help you understand your energy use and identify opportunities.</a:t>
            </a:r>
            <a:r>
              <a:rPr lang="en-US" baseline="30000" dirty="0" smtClean="0"/>
              <a:t>1</a:t>
            </a:r>
            <a:endParaRPr lang="en-US" dirty="0" smtClean="0"/>
          </a:p>
          <a:p>
            <a:pPr lvl="1">
              <a:spcAft>
                <a:spcPts val="1200"/>
              </a:spcAft>
            </a:pPr>
            <a:r>
              <a:rPr lang="en-US" dirty="0" smtClean="0"/>
              <a:t> When you aren’t using machines, are they left running?</a:t>
            </a:r>
            <a:r>
              <a:rPr lang="en-US" baseline="30000" dirty="0" smtClean="0"/>
              <a:t> </a:t>
            </a:r>
            <a:endParaRPr lang="en-US" dirty="0" smtClean="0"/>
          </a:p>
          <a:p>
            <a:pPr lvl="1">
              <a:spcAft>
                <a:spcPts val="1200"/>
              </a:spcAft>
            </a:pPr>
            <a:r>
              <a:rPr lang="en-US" dirty="0" smtClean="0"/>
              <a:t>Are there any leaks in the compressed air system?</a:t>
            </a:r>
            <a:r>
              <a:rPr lang="en-US" baseline="30000" dirty="0" smtClean="0"/>
              <a:t> </a:t>
            </a:r>
            <a:endParaRPr lang="en-US" dirty="0" smtClean="0"/>
          </a:p>
          <a:p>
            <a:pPr lvl="1">
              <a:spcAft>
                <a:spcPts val="1200"/>
              </a:spcAft>
            </a:pPr>
            <a:r>
              <a:rPr lang="en-US" dirty="0" smtClean="0"/>
              <a:t>Are process heating systems set at higher temperatures than necessary?</a:t>
            </a:r>
            <a:r>
              <a:rPr lang="en-US" baseline="30000" dirty="0" smtClean="0"/>
              <a:t> </a:t>
            </a:r>
            <a:endParaRPr lang="en-US" dirty="0" smtClean="0"/>
          </a:p>
          <a:p>
            <a:pPr lvl="1">
              <a:spcAft>
                <a:spcPts val="1200"/>
              </a:spcAft>
            </a:pPr>
            <a:r>
              <a:rPr lang="en-US" dirty="0" smtClean="0"/>
              <a:t>Are you using energy efficient lighting?</a:t>
            </a:r>
            <a:r>
              <a:rPr lang="en-US" baseline="30000" dirty="0" smtClean="0"/>
              <a:t> </a:t>
            </a:r>
            <a:endParaRPr lang="en-US" dirty="0" smtClean="0"/>
          </a:p>
          <a:p>
            <a:pPr lvl="1">
              <a:spcAft>
                <a:spcPts val="1200"/>
              </a:spcAft>
            </a:pPr>
            <a:r>
              <a:rPr lang="en-US" dirty="0" smtClean="0"/>
              <a:t>Are you using motors, pumps, and other equipment that are right sized for their jobs?</a:t>
            </a:r>
          </a:p>
          <a:p>
            <a:pPr>
              <a:spcAft>
                <a:spcPts val="1200"/>
              </a:spcAft>
            </a:pPr>
            <a:r>
              <a:rPr lang="en-US" dirty="0" smtClean="0"/>
              <a:t>The audit guides listed in this lesson include many other questions to ask about your facility when conducting an audit.</a:t>
            </a:r>
            <a:r>
              <a:rPr lang="en-US" baseline="30000" dirty="0" smtClean="0"/>
              <a:t> </a:t>
            </a:r>
          </a:p>
          <a:p>
            <a:pPr lvl="1">
              <a:spcAft>
                <a:spcPts val="1200"/>
              </a:spcAft>
            </a:pPr>
            <a:endParaRPr lang="en-US" dirty="0"/>
          </a:p>
        </p:txBody>
      </p:sp>
      <p:pic>
        <p:nvPicPr>
          <p:cNvPr id="6148" name="Picture 4" descr="C:\Documents and Settings\Morgan Barr\Local Settings\Temporary Internet Files\Content.IE5\DEGA6AK1\MC900237492[1].wmf"/>
          <p:cNvPicPr>
            <a:picLocks noChangeAspect="1" noChangeArrowheads="1"/>
          </p:cNvPicPr>
          <p:nvPr/>
        </p:nvPicPr>
        <p:blipFill>
          <a:blip r:embed="rId2" cstate="print"/>
          <a:srcRect/>
          <a:stretch>
            <a:fillRect/>
          </a:stretch>
        </p:blipFill>
        <p:spPr bwMode="auto">
          <a:xfrm>
            <a:off x="6934200" y="685800"/>
            <a:ext cx="2044574" cy="2169814"/>
          </a:xfrm>
          <a:prstGeom prst="rect">
            <a:avLst/>
          </a:prstGeom>
          <a:noFill/>
        </p:spPr>
      </p:pic>
      <p:sp>
        <p:nvSpPr>
          <p:cNvPr id="5" name="TextBox 4"/>
          <p:cNvSpPr txBox="1"/>
          <p:nvPr/>
        </p:nvSpPr>
        <p:spPr>
          <a:xfrm>
            <a:off x="228600" y="6553200"/>
            <a:ext cx="8534400" cy="246221"/>
          </a:xfrm>
          <a:prstGeom prst="rect">
            <a:avLst/>
          </a:prstGeom>
          <a:noFill/>
        </p:spPr>
        <p:txBody>
          <a:bodyPr wrap="square" rtlCol="0">
            <a:spAutoFit/>
          </a:bodyPr>
          <a:lstStyle/>
          <a:p>
            <a:r>
              <a:rPr lang="en-US" sz="1000" baseline="30000" dirty="0" smtClean="0"/>
              <a:t>1</a:t>
            </a:r>
            <a:r>
              <a:rPr lang="en-US" sz="1000" dirty="0" smtClean="0"/>
              <a:t>  EPA Lean and Energy Toolkit</a:t>
            </a:r>
            <a:endParaRPr lang="en-US" sz="1000" dirty="0"/>
          </a:p>
        </p:txBody>
      </p:sp>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91</a:t>
            </a:fld>
            <a:endParaRPr lang="en-US"/>
          </a:p>
        </p:txBody>
      </p:sp>
    </p:spTree>
  </p:cSld>
  <p:clrMapOvr>
    <a:masterClrMapping/>
  </p:clrMapOvr>
  <p:transition spd="med">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Simple Opportunities</a:t>
            </a:r>
            <a:endParaRPr lang="en-US" dirty="0"/>
          </a:p>
        </p:txBody>
      </p:sp>
      <p:sp>
        <p:nvSpPr>
          <p:cNvPr id="3" name="Content Placeholder 2"/>
          <p:cNvSpPr>
            <a:spLocks noGrp="1"/>
          </p:cNvSpPr>
          <p:nvPr>
            <p:ph idx="1"/>
          </p:nvPr>
        </p:nvSpPr>
        <p:spPr>
          <a:xfrm>
            <a:off x="457200" y="990600"/>
            <a:ext cx="4191000" cy="5135563"/>
          </a:xfrm>
        </p:spPr>
        <p:txBody>
          <a:bodyPr>
            <a:normAutofit fontScale="77500" lnSpcReduction="20000"/>
          </a:bodyPr>
          <a:lstStyle/>
          <a:p>
            <a:pPr>
              <a:spcAft>
                <a:spcPts val="1200"/>
              </a:spcAft>
            </a:pPr>
            <a:r>
              <a:rPr lang="en-US" dirty="0" smtClean="0"/>
              <a:t>While some energy efficiency projects are more complicated and costly, there are </a:t>
            </a:r>
            <a:r>
              <a:rPr lang="en-US" dirty="0" smtClean="0">
                <a:solidFill>
                  <a:schemeClr val="accent5"/>
                </a:solidFill>
              </a:rPr>
              <a:t>some projects that can be implemented easily with little cost</a:t>
            </a:r>
            <a:r>
              <a:rPr lang="en-US" dirty="0" smtClean="0"/>
              <a:t>.  Here are some common suggestions from experts.</a:t>
            </a:r>
          </a:p>
          <a:p>
            <a:pPr>
              <a:spcAft>
                <a:spcPts val="1200"/>
              </a:spcAft>
            </a:pPr>
            <a:r>
              <a:rPr lang="en-US" dirty="0" smtClean="0"/>
              <a:t>Click </a:t>
            </a:r>
            <a:r>
              <a:rPr lang="en-US" dirty="0" smtClean="0">
                <a:hlinkClick r:id="rId2"/>
              </a:rPr>
              <a:t>here</a:t>
            </a:r>
            <a:r>
              <a:rPr lang="en-US" dirty="0" smtClean="0"/>
              <a:t> to see a longer list of easy and common ways to save energy in a manufacturing facility.</a:t>
            </a:r>
            <a:endParaRPr lang="en-US" dirty="0"/>
          </a:p>
        </p:txBody>
      </p:sp>
      <p:sp>
        <p:nvSpPr>
          <p:cNvPr id="4" name="TextBox 3"/>
          <p:cNvSpPr txBox="1"/>
          <p:nvPr/>
        </p:nvSpPr>
        <p:spPr>
          <a:xfrm>
            <a:off x="304800" y="6172200"/>
            <a:ext cx="6705600" cy="400110"/>
          </a:xfrm>
          <a:prstGeom prst="rect">
            <a:avLst/>
          </a:prstGeom>
          <a:noFill/>
        </p:spPr>
        <p:txBody>
          <a:bodyPr wrap="square" rtlCol="0">
            <a:spAutoFit/>
          </a:bodyPr>
          <a:lstStyle/>
          <a:p>
            <a:r>
              <a:rPr lang="en-US" sz="1000" baseline="30000" dirty="0" smtClean="0"/>
              <a:t>1 </a:t>
            </a:r>
            <a:r>
              <a:rPr lang="en-US" sz="1000" dirty="0" smtClean="0"/>
              <a:t>Department of Energy, Industrial Technologies Program, “20 Ways to Save Energy Now,” in Energy Matters, Fall 2004.</a:t>
            </a:r>
          </a:p>
        </p:txBody>
      </p:sp>
      <p:graphicFrame>
        <p:nvGraphicFramePr>
          <p:cNvPr id="5" name="Diagram 4"/>
          <p:cNvGraphicFramePr/>
          <p:nvPr/>
        </p:nvGraphicFramePr>
        <p:xfrm>
          <a:off x="4800600" y="1066800"/>
          <a:ext cx="381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92</a:t>
            </a:fld>
            <a:endParaRPr lang="en-US"/>
          </a:p>
        </p:txBody>
      </p:sp>
    </p:spTree>
  </p:cSld>
  <p:clrMapOvr>
    <a:masterClrMapping/>
  </p:clrMapOvr>
  <p:transition spd="med">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Common Opportunities</a:t>
            </a:r>
            <a:endParaRPr lang="en-US" dirty="0"/>
          </a:p>
        </p:txBody>
      </p:sp>
      <p:sp>
        <p:nvSpPr>
          <p:cNvPr id="3" name="Content Placeholder 2"/>
          <p:cNvSpPr>
            <a:spLocks noGrp="1"/>
          </p:cNvSpPr>
          <p:nvPr>
            <p:ph idx="1"/>
          </p:nvPr>
        </p:nvSpPr>
        <p:spPr>
          <a:xfrm>
            <a:off x="457200" y="990601"/>
            <a:ext cx="8229600" cy="533399"/>
          </a:xfrm>
        </p:spPr>
        <p:txBody>
          <a:bodyPr>
            <a:normAutofit fontScale="55000" lnSpcReduction="20000"/>
          </a:bodyPr>
          <a:lstStyle/>
          <a:p>
            <a:r>
              <a:rPr lang="en-US" dirty="0" smtClean="0"/>
              <a:t>These are some of the most commonly recommended projects from the Industrial Assessment Center </a:t>
            </a:r>
            <a:r>
              <a:rPr lang="en-US" dirty="0" smtClean="0">
                <a:hlinkClick r:id="rId2"/>
              </a:rPr>
              <a:t>assessments</a:t>
            </a:r>
            <a:r>
              <a:rPr lang="en-US" dirty="0" smtClean="0"/>
              <a:t>.</a:t>
            </a:r>
            <a:r>
              <a:rPr lang="en-US" baseline="30000" dirty="0" smtClean="0"/>
              <a:t>1</a:t>
            </a:r>
            <a:r>
              <a:rPr lang="en-US" dirty="0" smtClean="0"/>
              <a:t> </a:t>
            </a:r>
          </a:p>
          <a:p>
            <a:pPr>
              <a:buNone/>
            </a:pPr>
            <a:endParaRPr lang="en-US" dirty="0"/>
          </a:p>
        </p:txBody>
      </p:sp>
      <p:sp>
        <p:nvSpPr>
          <p:cNvPr id="4" name="TextBox 3"/>
          <p:cNvSpPr txBox="1"/>
          <p:nvPr/>
        </p:nvSpPr>
        <p:spPr>
          <a:xfrm>
            <a:off x="228600" y="6477000"/>
            <a:ext cx="7620000" cy="246221"/>
          </a:xfrm>
          <a:prstGeom prst="rect">
            <a:avLst/>
          </a:prstGeom>
          <a:noFill/>
        </p:spPr>
        <p:txBody>
          <a:bodyPr wrap="square" rtlCol="0">
            <a:spAutoFit/>
          </a:bodyPr>
          <a:lstStyle/>
          <a:p>
            <a:r>
              <a:rPr lang="en-US" sz="1000" baseline="30000" dirty="0" smtClean="0"/>
              <a:t>1  </a:t>
            </a:r>
            <a:r>
              <a:rPr lang="en-US" sz="1000" dirty="0" smtClean="0"/>
              <a:t>Department of Energy, “Self-Assessment Workbook for Small Manufacturers” </a:t>
            </a:r>
          </a:p>
        </p:txBody>
      </p:sp>
      <p:sp>
        <p:nvSpPr>
          <p:cNvPr id="5" name="Rounded Rectangle 4"/>
          <p:cNvSpPr/>
          <p:nvPr/>
        </p:nvSpPr>
        <p:spPr>
          <a:xfrm>
            <a:off x="685800" y="1752600"/>
            <a:ext cx="2362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Use more energy efficient cog belts</a:t>
            </a:r>
            <a:endParaRPr lang="en-US" dirty="0"/>
          </a:p>
        </p:txBody>
      </p:sp>
      <p:sp>
        <p:nvSpPr>
          <p:cNvPr id="6" name="Rounded Rectangle 5"/>
          <p:cNvSpPr/>
          <p:nvPr/>
        </p:nvSpPr>
        <p:spPr>
          <a:xfrm>
            <a:off x="3200400" y="1752600"/>
            <a:ext cx="2362200" cy="1371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Use synthetic lubricants instead of petroleum-based</a:t>
            </a:r>
            <a:endParaRPr lang="en-US" dirty="0"/>
          </a:p>
        </p:txBody>
      </p:sp>
      <p:sp>
        <p:nvSpPr>
          <p:cNvPr id="7" name="Rounded Rectangle 6"/>
          <p:cNvSpPr/>
          <p:nvPr/>
        </p:nvSpPr>
        <p:spPr>
          <a:xfrm>
            <a:off x="685800" y="3200400"/>
            <a:ext cx="2362200" cy="1371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Turn off equipment when not in use</a:t>
            </a:r>
            <a:endParaRPr lang="en-US" dirty="0"/>
          </a:p>
        </p:txBody>
      </p:sp>
      <p:sp>
        <p:nvSpPr>
          <p:cNvPr id="8" name="Rounded Rectangle 7"/>
          <p:cNvSpPr/>
          <p:nvPr/>
        </p:nvSpPr>
        <p:spPr>
          <a:xfrm>
            <a:off x="3200400" y="3200400"/>
            <a:ext cx="2362200" cy="1371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Install more efficient lighting</a:t>
            </a:r>
            <a:endParaRPr lang="en-US" dirty="0"/>
          </a:p>
        </p:txBody>
      </p:sp>
      <p:sp>
        <p:nvSpPr>
          <p:cNvPr id="9" name="Rounded Rectangle 8"/>
          <p:cNvSpPr/>
          <p:nvPr/>
        </p:nvSpPr>
        <p:spPr>
          <a:xfrm>
            <a:off x="685800" y="4648200"/>
            <a:ext cx="2362200" cy="1371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Install compressor air intakes in coolest locations</a:t>
            </a:r>
            <a:endParaRPr lang="en-US" dirty="0"/>
          </a:p>
        </p:txBody>
      </p:sp>
      <p:sp>
        <p:nvSpPr>
          <p:cNvPr id="10" name="Rounded Rectangle 9"/>
          <p:cNvSpPr/>
          <p:nvPr/>
        </p:nvSpPr>
        <p:spPr>
          <a:xfrm>
            <a:off x="5715000" y="3200400"/>
            <a:ext cx="2362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Use insulation on condensate return tank</a:t>
            </a:r>
            <a:endParaRPr lang="en-US" dirty="0"/>
          </a:p>
        </p:txBody>
      </p:sp>
      <p:sp>
        <p:nvSpPr>
          <p:cNvPr id="11" name="Rounded Rectangle 10"/>
          <p:cNvSpPr/>
          <p:nvPr/>
        </p:nvSpPr>
        <p:spPr>
          <a:xfrm>
            <a:off x="5715000" y="1752600"/>
            <a:ext cx="2362200" cy="1371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Use stack waste heat to preheat boiler combustion air</a:t>
            </a:r>
            <a:endParaRPr lang="en-US" dirty="0"/>
          </a:p>
        </p:txBody>
      </p:sp>
      <p:sp>
        <p:nvSpPr>
          <p:cNvPr id="12" name="Rounded Rectangle 11"/>
          <p:cNvSpPr/>
          <p:nvPr/>
        </p:nvSpPr>
        <p:spPr>
          <a:xfrm>
            <a:off x="3200400" y="4648200"/>
            <a:ext cx="2362200" cy="1371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Repair leaks in compressed air and inert gas lines and valves</a:t>
            </a:r>
            <a:endParaRPr lang="en-US" dirty="0"/>
          </a:p>
        </p:txBody>
      </p:sp>
      <p:sp>
        <p:nvSpPr>
          <p:cNvPr id="13" name="Rounded Rectangle 12"/>
          <p:cNvSpPr/>
          <p:nvPr/>
        </p:nvSpPr>
        <p:spPr>
          <a:xfrm>
            <a:off x="5715000" y="4648200"/>
            <a:ext cx="2362200" cy="1371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Lower the air pressure from air compressors</a:t>
            </a:r>
            <a:endParaRPr lang="en-US" dirty="0"/>
          </a:p>
        </p:txBody>
      </p:sp>
      <p:sp>
        <p:nvSpPr>
          <p:cNvPr id="14" name="Right Arrow 13">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5" name="Picture 14"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6" name="Slide Number Placeholder 15"/>
          <p:cNvSpPr>
            <a:spLocks noGrp="1"/>
          </p:cNvSpPr>
          <p:nvPr>
            <p:ph type="sldNum" sz="quarter" idx="12"/>
          </p:nvPr>
        </p:nvSpPr>
        <p:spPr/>
        <p:txBody>
          <a:bodyPr/>
          <a:lstStyle/>
          <a:p>
            <a:fld id="{197B56AA-1A1D-44A6-9AFD-24AEBEFDBFF0}" type="slidenum">
              <a:rPr lang="en-US" smtClean="0"/>
              <a:pPr/>
              <a:t>93</a:t>
            </a:fld>
            <a:endParaRPr lang="en-US"/>
          </a:p>
        </p:txBody>
      </p:sp>
    </p:spTree>
  </p:cSld>
  <p:clrMapOvr>
    <a:masterClrMapping/>
  </p:clrMapOvr>
  <p:transition spd="med">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Heat and Power</a:t>
            </a:r>
            <a:endParaRPr lang="en-US" dirty="0"/>
          </a:p>
        </p:txBody>
      </p:sp>
      <p:sp>
        <p:nvSpPr>
          <p:cNvPr id="3" name="Content Placeholder 2"/>
          <p:cNvSpPr>
            <a:spLocks noGrp="1"/>
          </p:cNvSpPr>
          <p:nvPr>
            <p:ph idx="1"/>
          </p:nvPr>
        </p:nvSpPr>
        <p:spPr>
          <a:xfrm>
            <a:off x="457200" y="990600"/>
            <a:ext cx="5029200" cy="5135563"/>
          </a:xfrm>
        </p:spPr>
        <p:txBody>
          <a:bodyPr>
            <a:normAutofit fontScale="55000" lnSpcReduction="20000"/>
          </a:bodyPr>
          <a:lstStyle/>
          <a:p>
            <a:pPr>
              <a:spcAft>
                <a:spcPts val="1200"/>
              </a:spcAft>
            </a:pPr>
            <a:r>
              <a:rPr lang="en-US" dirty="0" smtClean="0"/>
              <a:t>One important group of technologies in energy management is </a:t>
            </a:r>
            <a:r>
              <a:rPr lang="en-US" dirty="0" smtClean="0">
                <a:solidFill>
                  <a:schemeClr val="accent5"/>
                </a:solidFill>
              </a:rPr>
              <a:t>Combined Heat and Power (CHP)</a:t>
            </a:r>
            <a:r>
              <a:rPr lang="en-US" dirty="0" smtClean="0"/>
              <a:t> or </a:t>
            </a:r>
            <a:r>
              <a:rPr lang="en-US" dirty="0" smtClean="0">
                <a:solidFill>
                  <a:schemeClr val="accent5"/>
                </a:solidFill>
              </a:rPr>
              <a:t>Cogeneration</a:t>
            </a:r>
            <a:r>
              <a:rPr lang="en-US" dirty="0" smtClean="0"/>
              <a:t>.</a:t>
            </a:r>
            <a:r>
              <a:rPr lang="en-US" baseline="30000" dirty="0" smtClean="0"/>
              <a:t>1</a:t>
            </a:r>
            <a:endParaRPr lang="en-US" dirty="0" smtClean="0"/>
          </a:p>
          <a:p>
            <a:pPr>
              <a:spcAft>
                <a:spcPts val="1200"/>
              </a:spcAft>
            </a:pPr>
            <a:r>
              <a:rPr lang="en-US" dirty="0" smtClean="0"/>
              <a:t>The basic idea of CHP is to </a:t>
            </a:r>
            <a:r>
              <a:rPr lang="en-US" b="1" u="sng" dirty="0" smtClean="0">
                <a:solidFill>
                  <a:schemeClr val="accent5"/>
                </a:solidFill>
              </a:rPr>
              <a:t>produce electricity or power onsite while also producing thermal energy that can be used for heating or cooling</a:t>
            </a:r>
            <a:r>
              <a:rPr lang="en-US" dirty="0" smtClean="0"/>
              <a:t>.</a:t>
            </a:r>
          </a:p>
          <a:p>
            <a:pPr>
              <a:spcAft>
                <a:spcPts val="1200"/>
              </a:spcAft>
            </a:pPr>
            <a:r>
              <a:rPr lang="en-US" dirty="0" smtClean="0"/>
              <a:t>Traditionally, when you generate electricity or power at the point of use, it also produces heat.  This heat is typically lost, but CHP allows you to capture and use that energy.</a:t>
            </a:r>
          </a:p>
          <a:p>
            <a:pPr>
              <a:spcAft>
                <a:spcPts val="1200"/>
              </a:spcAft>
            </a:pPr>
            <a:r>
              <a:rPr lang="en-US" dirty="0" smtClean="0"/>
              <a:t>It is </a:t>
            </a:r>
            <a:r>
              <a:rPr lang="en-US" dirty="0" smtClean="0">
                <a:solidFill>
                  <a:schemeClr val="accent5"/>
                </a:solidFill>
              </a:rPr>
              <a:t>more efficient</a:t>
            </a:r>
            <a:r>
              <a:rPr lang="en-US" dirty="0" smtClean="0"/>
              <a:t> than traditional methods and produces fewer greenhouse gas emissions.</a:t>
            </a:r>
          </a:p>
          <a:p>
            <a:pPr>
              <a:spcAft>
                <a:spcPts val="1200"/>
              </a:spcAft>
            </a:pPr>
            <a:r>
              <a:rPr lang="en-US" dirty="0" smtClean="0"/>
              <a:t>CHP systems are flexible and can use a variety of fuels.</a:t>
            </a:r>
          </a:p>
          <a:p>
            <a:pPr>
              <a:spcAft>
                <a:spcPts val="1200"/>
              </a:spcAft>
            </a:pPr>
            <a:endParaRPr lang="en-US" dirty="0"/>
          </a:p>
        </p:txBody>
      </p:sp>
      <p:sp>
        <p:nvSpPr>
          <p:cNvPr id="4" name="TextBox 3"/>
          <p:cNvSpPr txBox="1"/>
          <p:nvPr/>
        </p:nvSpPr>
        <p:spPr>
          <a:xfrm>
            <a:off x="152400" y="6400800"/>
            <a:ext cx="7391400" cy="246221"/>
          </a:xfrm>
          <a:prstGeom prst="rect">
            <a:avLst/>
          </a:prstGeom>
          <a:noFill/>
        </p:spPr>
        <p:txBody>
          <a:bodyPr wrap="square" rtlCol="0">
            <a:spAutoFit/>
          </a:bodyPr>
          <a:lstStyle/>
          <a:p>
            <a:r>
              <a:rPr lang="en-US" sz="1000" baseline="30000" dirty="0" smtClean="0"/>
              <a:t>1  </a:t>
            </a:r>
            <a:r>
              <a:rPr lang="en-US" sz="1000" dirty="0" smtClean="0"/>
              <a:t>Department of Energy, Energy Efficiency and Renewable Energy, “Combined Heat and Power Basics.”</a:t>
            </a:r>
            <a:endParaRPr lang="en-US" sz="1000" baseline="30000" dirty="0"/>
          </a:p>
        </p:txBody>
      </p:sp>
      <p:pic>
        <p:nvPicPr>
          <p:cNvPr id="1028" name="Picture 4" descr="C:\Documents and Settings\Morgan Barr\Local Settings\Temporary Internet Files\Content.IE5\4G75LF6P\MC900199409[1].wmf"/>
          <p:cNvPicPr>
            <a:picLocks noChangeAspect="1" noChangeArrowheads="1"/>
          </p:cNvPicPr>
          <p:nvPr/>
        </p:nvPicPr>
        <p:blipFill>
          <a:blip r:embed="rId3" cstate="print"/>
          <a:srcRect/>
          <a:stretch>
            <a:fillRect/>
          </a:stretch>
        </p:blipFill>
        <p:spPr bwMode="auto">
          <a:xfrm>
            <a:off x="7027998" y="761999"/>
            <a:ext cx="1129308" cy="980884"/>
          </a:xfrm>
          <a:prstGeom prst="rect">
            <a:avLst/>
          </a:prstGeom>
          <a:noFill/>
        </p:spPr>
      </p:pic>
      <p:pic>
        <p:nvPicPr>
          <p:cNvPr id="1030" name="Picture 6" descr="C:\Documents and Settings\Morgan Barr\Local Settings\Temporary Internet Files\Content.IE5\D339Y4KW\MC900352394[1].wmf"/>
          <p:cNvPicPr>
            <a:picLocks noChangeAspect="1" noChangeArrowheads="1"/>
          </p:cNvPicPr>
          <p:nvPr/>
        </p:nvPicPr>
        <p:blipFill>
          <a:blip r:embed="rId4" cstate="print"/>
          <a:srcRect/>
          <a:stretch>
            <a:fillRect/>
          </a:stretch>
        </p:blipFill>
        <p:spPr bwMode="auto">
          <a:xfrm>
            <a:off x="7543800" y="1219200"/>
            <a:ext cx="1056372" cy="1447800"/>
          </a:xfrm>
          <a:prstGeom prst="rect">
            <a:avLst/>
          </a:prstGeom>
          <a:noFill/>
        </p:spPr>
      </p:pic>
      <p:sp>
        <p:nvSpPr>
          <p:cNvPr id="13" name="Rounded Rectangle 12"/>
          <p:cNvSpPr/>
          <p:nvPr/>
        </p:nvSpPr>
        <p:spPr>
          <a:xfrm>
            <a:off x="5943600" y="2895600"/>
            <a:ext cx="2590800" cy="304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A traditional system with a power plant producing energy and a boiler producing heat has an efficiency of around 45%.  For a CHP system, the </a:t>
            </a:r>
            <a:r>
              <a:rPr lang="en-US" sz="1400" b="1" dirty="0" smtClean="0"/>
              <a:t>efficiency can be around 80%</a:t>
            </a:r>
            <a:r>
              <a:rPr lang="en-US" sz="1400" dirty="0" smtClean="0"/>
              <a:t>. </a:t>
            </a:r>
            <a:r>
              <a:rPr lang="en-US" sz="1400" baseline="30000" dirty="0" smtClean="0"/>
              <a:t>1</a:t>
            </a:r>
            <a:endParaRPr lang="en-US" sz="1400" dirty="0" smtClean="0"/>
          </a:p>
          <a:p>
            <a:pPr algn="ctr"/>
            <a:endParaRPr lang="en-US" sz="1400" dirty="0" smtClean="0"/>
          </a:p>
          <a:p>
            <a:pPr algn="ctr"/>
            <a:r>
              <a:rPr lang="en-US" sz="1400" dirty="0" smtClean="0"/>
              <a:t>This means less fuel is used to produce the same amount of energy and heat.</a:t>
            </a:r>
            <a:endParaRPr lang="en-US" sz="1400" dirty="0"/>
          </a:p>
        </p:txBody>
      </p:sp>
      <p:sp>
        <p:nvSpPr>
          <p:cNvPr id="8" name="Right Arrow 7">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94</a:t>
            </a:fld>
            <a:endParaRPr lang="en-US"/>
          </a:p>
        </p:txBody>
      </p:sp>
    </p:spTree>
  </p:cSld>
  <p:clrMapOvr>
    <a:masterClrMapping/>
  </p:clrMapOvr>
  <p:transition spd="med">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162800" y="2648745"/>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Cooling </a:t>
            </a:r>
          </a:p>
          <a:p>
            <a:r>
              <a:rPr lang="en-US" sz="1600" dirty="0" smtClean="0"/>
              <a:t>or Heating</a:t>
            </a:r>
            <a:endParaRPr lang="en-US" sz="1600" dirty="0"/>
          </a:p>
        </p:txBody>
      </p:sp>
      <p:sp>
        <p:nvSpPr>
          <p:cNvPr id="2" name="Title 1"/>
          <p:cNvSpPr>
            <a:spLocks noGrp="1"/>
          </p:cNvSpPr>
          <p:nvPr>
            <p:ph type="title"/>
          </p:nvPr>
        </p:nvSpPr>
        <p:spPr/>
        <p:txBody>
          <a:bodyPr/>
          <a:lstStyle/>
          <a:p>
            <a:r>
              <a:rPr lang="en-US" dirty="0" smtClean="0"/>
              <a:t>How CHP Works</a:t>
            </a:r>
            <a:endParaRPr lang="en-US" dirty="0"/>
          </a:p>
        </p:txBody>
      </p:sp>
      <p:sp>
        <p:nvSpPr>
          <p:cNvPr id="3" name="Content Placeholder 2"/>
          <p:cNvSpPr>
            <a:spLocks noGrp="1"/>
          </p:cNvSpPr>
          <p:nvPr>
            <p:ph idx="1"/>
          </p:nvPr>
        </p:nvSpPr>
        <p:spPr>
          <a:xfrm>
            <a:off x="457200" y="990600"/>
            <a:ext cx="8229600" cy="1219200"/>
          </a:xfrm>
        </p:spPr>
        <p:txBody>
          <a:bodyPr>
            <a:noAutofit/>
          </a:bodyPr>
          <a:lstStyle/>
          <a:p>
            <a:pPr>
              <a:spcAft>
                <a:spcPts val="1200"/>
              </a:spcAft>
            </a:pPr>
            <a:r>
              <a:rPr lang="en-US" sz="1600" dirty="0" smtClean="0"/>
              <a:t>A CHP system can be set up differently depending on the fuel and technologies used.</a:t>
            </a:r>
          </a:p>
          <a:p>
            <a:pPr>
              <a:spcAft>
                <a:spcPts val="1200"/>
              </a:spcAft>
            </a:pPr>
            <a:r>
              <a:rPr lang="en-US" sz="1600" dirty="0" smtClean="0"/>
              <a:t>This basic diagram shows how CHP would work with a steam boiler and steam turbine.</a:t>
            </a:r>
            <a:r>
              <a:rPr lang="en-US" sz="1600" baseline="30000" dirty="0" smtClean="0"/>
              <a:t>1</a:t>
            </a:r>
            <a:endParaRPr lang="en-US" sz="1600" dirty="0"/>
          </a:p>
        </p:txBody>
      </p:sp>
      <p:sp>
        <p:nvSpPr>
          <p:cNvPr id="10" name="Rounded Rectangle 9"/>
          <p:cNvSpPr/>
          <p:nvPr/>
        </p:nvSpPr>
        <p:spPr>
          <a:xfrm>
            <a:off x="457200" y="3977275"/>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Boiler</a:t>
            </a:r>
            <a:endParaRPr lang="en-US" sz="1600" dirty="0"/>
          </a:p>
        </p:txBody>
      </p:sp>
      <p:pic>
        <p:nvPicPr>
          <p:cNvPr id="2052" name="Picture 4" descr="C:\Documents and Settings\Morgan Barr\Local Settings\Temporary Internet Files\Content.IE5\WJACPNF6\MC900060127[1].wmf"/>
          <p:cNvPicPr>
            <a:picLocks noChangeAspect="1" noChangeArrowheads="1"/>
          </p:cNvPicPr>
          <p:nvPr/>
        </p:nvPicPr>
        <p:blipFill>
          <a:blip r:embed="rId2" cstate="print"/>
          <a:srcRect/>
          <a:stretch>
            <a:fillRect/>
          </a:stretch>
        </p:blipFill>
        <p:spPr bwMode="auto">
          <a:xfrm>
            <a:off x="1295400" y="3791745"/>
            <a:ext cx="594334" cy="1010717"/>
          </a:xfrm>
          <a:prstGeom prst="rect">
            <a:avLst/>
          </a:prstGeom>
          <a:noFill/>
        </p:spPr>
      </p:pic>
      <p:grpSp>
        <p:nvGrpSpPr>
          <p:cNvPr id="4" name="Group 54"/>
          <p:cNvGrpSpPr/>
          <p:nvPr/>
        </p:nvGrpSpPr>
        <p:grpSpPr>
          <a:xfrm>
            <a:off x="457200" y="2648745"/>
            <a:ext cx="1524000" cy="914400"/>
            <a:chOff x="457200" y="2057400"/>
            <a:chExt cx="1524000" cy="914400"/>
          </a:xfrm>
        </p:grpSpPr>
        <p:sp>
          <p:nvSpPr>
            <p:cNvPr id="11" name="Rounded Rectangle 10"/>
            <p:cNvSpPr/>
            <p:nvPr/>
          </p:nvSpPr>
          <p:spPr>
            <a:xfrm>
              <a:off x="457200" y="2242930"/>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Water</a:t>
              </a:r>
              <a:endParaRPr lang="en-US" sz="1600" dirty="0"/>
            </a:p>
          </p:txBody>
        </p:sp>
        <p:pic>
          <p:nvPicPr>
            <p:cNvPr id="2055" name="Picture 7" descr="C:\Documents and Settings\Morgan Barr\Local Settings\Temporary Internet Files\Content.IE5\JNUIVVYA\MC900215338[1].wmf"/>
            <p:cNvPicPr>
              <a:picLocks noChangeAspect="1" noChangeArrowheads="1"/>
            </p:cNvPicPr>
            <p:nvPr/>
          </p:nvPicPr>
          <p:blipFill>
            <a:blip r:embed="rId3" cstate="print"/>
            <a:srcRect/>
            <a:stretch>
              <a:fillRect/>
            </a:stretch>
          </p:blipFill>
          <p:spPr bwMode="auto">
            <a:xfrm>
              <a:off x="1219200" y="2057400"/>
              <a:ext cx="684500" cy="685800"/>
            </a:xfrm>
            <a:prstGeom prst="rect">
              <a:avLst/>
            </a:prstGeom>
            <a:noFill/>
          </p:spPr>
        </p:pic>
      </p:grpSp>
      <p:sp>
        <p:nvSpPr>
          <p:cNvPr id="14" name="Rounded Rectangle 13"/>
          <p:cNvSpPr/>
          <p:nvPr/>
        </p:nvSpPr>
        <p:spPr>
          <a:xfrm>
            <a:off x="2667000" y="3977275"/>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Steam Turbine</a:t>
            </a:r>
            <a:endParaRPr lang="en-US" sz="1600" dirty="0"/>
          </a:p>
        </p:txBody>
      </p:sp>
      <p:grpSp>
        <p:nvGrpSpPr>
          <p:cNvPr id="5" name="Group 70"/>
          <p:cNvGrpSpPr/>
          <p:nvPr/>
        </p:nvGrpSpPr>
        <p:grpSpPr>
          <a:xfrm>
            <a:off x="4648200" y="3901075"/>
            <a:ext cx="1524000" cy="805070"/>
            <a:chOff x="4648200" y="3505200"/>
            <a:chExt cx="1524000" cy="805070"/>
          </a:xfrm>
        </p:grpSpPr>
        <p:sp>
          <p:nvSpPr>
            <p:cNvPr id="20" name="Rounded Rectangle 19"/>
            <p:cNvSpPr/>
            <p:nvPr/>
          </p:nvSpPr>
          <p:spPr>
            <a:xfrm>
              <a:off x="4648200" y="3581400"/>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Generator</a:t>
              </a:r>
              <a:endParaRPr lang="en-US" sz="1600" dirty="0"/>
            </a:p>
          </p:txBody>
        </p:sp>
        <p:pic>
          <p:nvPicPr>
            <p:cNvPr id="2059" name="Picture 11" descr="C:\Documents and Settings\Morgan Barr\Local Settings\Temporary Internet Files\Content.IE5\D339Y4KW\MC900014739[1].wmf"/>
            <p:cNvPicPr>
              <a:picLocks noChangeAspect="1" noChangeArrowheads="1"/>
            </p:cNvPicPr>
            <p:nvPr/>
          </p:nvPicPr>
          <p:blipFill>
            <a:blip r:embed="rId4" cstate="print"/>
            <a:srcRect/>
            <a:stretch>
              <a:fillRect/>
            </a:stretch>
          </p:blipFill>
          <p:spPr bwMode="auto">
            <a:xfrm>
              <a:off x="5486400" y="3505200"/>
              <a:ext cx="685800" cy="353101"/>
            </a:xfrm>
            <a:prstGeom prst="rect">
              <a:avLst/>
            </a:prstGeom>
            <a:noFill/>
          </p:spPr>
        </p:pic>
      </p:grpSp>
      <p:pic>
        <p:nvPicPr>
          <p:cNvPr id="2062" name="Picture 14" descr="C:\Documents and Settings\Morgan Barr\Local Settings\Temporary Internet Files\Content.IE5\TSITAL1N\MC900099201[1].gif"/>
          <p:cNvPicPr>
            <a:picLocks noChangeAspect="1" noChangeArrowheads="1"/>
          </p:cNvPicPr>
          <p:nvPr/>
        </p:nvPicPr>
        <p:blipFill>
          <a:blip r:embed="rId5" cstate="print"/>
          <a:srcRect/>
          <a:stretch>
            <a:fillRect/>
          </a:stretch>
        </p:blipFill>
        <p:spPr bwMode="auto">
          <a:xfrm flipH="1">
            <a:off x="3429000" y="3944145"/>
            <a:ext cx="990600" cy="410263"/>
          </a:xfrm>
          <a:prstGeom prst="rect">
            <a:avLst/>
          </a:prstGeom>
          <a:noFill/>
        </p:spPr>
      </p:pic>
      <p:sp>
        <p:nvSpPr>
          <p:cNvPr id="23" name="Rounded Rectangle 22"/>
          <p:cNvSpPr/>
          <p:nvPr/>
        </p:nvSpPr>
        <p:spPr>
          <a:xfrm>
            <a:off x="2667000" y="2645432"/>
            <a:ext cx="1600200" cy="76531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Steam or </a:t>
            </a:r>
          </a:p>
          <a:p>
            <a:r>
              <a:rPr lang="en-US" sz="1600" dirty="0" smtClean="0"/>
              <a:t>Hot Water</a:t>
            </a:r>
            <a:endParaRPr lang="en-US" sz="1600" dirty="0"/>
          </a:p>
        </p:txBody>
      </p:sp>
      <p:pic>
        <p:nvPicPr>
          <p:cNvPr id="2056" name="Picture 8" descr="C:\Documents and Settings\Morgan Barr\Local Settings\Temporary Internet Files\Content.IE5\JNUIVVYA\MC900432591[1].png"/>
          <p:cNvPicPr>
            <a:picLocks noChangeAspect="1" noChangeArrowheads="1"/>
          </p:cNvPicPr>
          <p:nvPr/>
        </p:nvPicPr>
        <p:blipFill>
          <a:blip r:embed="rId6" cstate="print"/>
          <a:srcRect/>
          <a:stretch>
            <a:fillRect/>
          </a:stretch>
        </p:blipFill>
        <p:spPr bwMode="auto">
          <a:xfrm>
            <a:off x="3581400" y="2343945"/>
            <a:ext cx="762000" cy="762000"/>
          </a:xfrm>
          <a:prstGeom prst="rect">
            <a:avLst/>
          </a:prstGeom>
          <a:noFill/>
        </p:spPr>
      </p:pic>
      <p:sp>
        <p:nvSpPr>
          <p:cNvPr id="33" name="Rounded Rectangle 32"/>
          <p:cNvSpPr/>
          <p:nvPr/>
        </p:nvSpPr>
        <p:spPr>
          <a:xfrm>
            <a:off x="7193199" y="4053475"/>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Facility</a:t>
            </a:r>
          </a:p>
        </p:txBody>
      </p:sp>
      <p:pic>
        <p:nvPicPr>
          <p:cNvPr id="2067" name="Picture 19" descr="C:\Documents and Settings\Morgan Barr\Local Settings\Temporary Internet Files\Content.IE5\LHY83N1S\MC900290083[1].wmf"/>
          <p:cNvPicPr>
            <a:picLocks noChangeAspect="1" noChangeArrowheads="1"/>
          </p:cNvPicPr>
          <p:nvPr/>
        </p:nvPicPr>
        <p:blipFill>
          <a:blip r:embed="rId7" cstate="print"/>
          <a:srcRect/>
          <a:stretch>
            <a:fillRect/>
          </a:stretch>
        </p:blipFill>
        <p:spPr bwMode="auto">
          <a:xfrm>
            <a:off x="8077200" y="3791745"/>
            <a:ext cx="809844" cy="820848"/>
          </a:xfrm>
          <a:prstGeom prst="rect">
            <a:avLst/>
          </a:prstGeom>
          <a:noFill/>
        </p:spPr>
      </p:pic>
      <p:pic>
        <p:nvPicPr>
          <p:cNvPr id="2068" name="Picture 20" descr="C:\Documents and Settings\Morgan Barr\Local Settings\Temporary Internet Files\Content.IE5\YG4QKXWE\MC900323014[1].wmf"/>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8382000" y="2496345"/>
            <a:ext cx="558279" cy="533400"/>
          </a:xfrm>
          <a:prstGeom prst="rect">
            <a:avLst/>
          </a:prstGeom>
          <a:noFill/>
        </p:spPr>
      </p:pic>
      <p:pic>
        <p:nvPicPr>
          <p:cNvPr id="2069" name="Picture 21" descr="C:\Documents and Settings\Morgan Barr\Local Settings\Temporary Internet Files\Content.IE5\WJACPNF6\MC900445772[1].wmf"/>
          <p:cNvPicPr>
            <a:picLocks noChangeAspect="1" noChangeArrowheads="1"/>
          </p:cNvPicPr>
          <p:nvPr/>
        </p:nvPicPr>
        <p:blipFill>
          <a:blip r:embed="rId9" cstate="print"/>
          <a:srcRect/>
          <a:stretch>
            <a:fillRect/>
          </a:stretch>
        </p:blipFill>
        <p:spPr bwMode="auto">
          <a:xfrm>
            <a:off x="7772400" y="2343945"/>
            <a:ext cx="803212" cy="609600"/>
          </a:xfrm>
          <a:prstGeom prst="rect">
            <a:avLst/>
          </a:prstGeom>
          <a:noFill/>
        </p:spPr>
      </p:pic>
      <p:grpSp>
        <p:nvGrpSpPr>
          <p:cNvPr id="6" name="Group 73"/>
          <p:cNvGrpSpPr/>
          <p:nvPr/>
        </p:nvGrpSpPr>
        <p:grpSpPr>
          <a:xfrm>
            <a:off x="7162800" y="4934745"/>
            <a:ext cx="1609450" cy="838200"/>
            <a:chOff x="7086600" y="4419600"/>
            <a:chExt cx="1609450" cy="838200"/>
          </a:xfrm>
        </p:grpSpPr>
        <p:sp>
          <p:nvSpPr>
            <p:cNvPr id="32" name="Rounded Rectangle 31"/>
            <p:cNvSpPr/>
            <p:nvPr/>
          </p:nvSpPr>
          <p:spPr>
            <a:xfrm>
              <a:off x="7086600" y="4495800"/>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Grid</a:t>
              </a:r>
            </a:p>
          </p:txBody>
        </p:sp>
        <p:pic>
          <p:nvPicPr>
            <p:cNvPr id="2066" name="Picture 18" descr="C:\Documents and Settings\Morgan Barr\Local Settings\Temporary Internet Files\Content.IE5\YG4QKXWE\MC900351581[1].wmf"/>
            <p:cNvPicPr>
              <a:picLocks noChangeAspect="1" noChangeArrowheads="1"/>
            </p:cNvPicPr>
            <p:nvPr/>
          </p:nvPicPr>
          <p:blipFill>
            <a:blip r:embed="rId10" cstate="print"/>
            <a:srcRect/>
            <a:stretch>
              <a:fillRect/>
            </a:stretch>
          </p:blipFill>
          <p:spPr bwMode="auto">
            <a:xfrm>
              <a:off x="7848600" y="4419600"/>
              <a:ext cx="847450" cy="838200"/>
            </a:xfrm>
            <a:prstGeom prst="rect">
              <a:avLst/>
            </a:prstGeom>
            <a:noFill/>
          </p:spPr>
        </p:pic>
      </p:grpSp>
      <p:grpSp>
        <p:nvGrpSpPr>
          <p:cNvPr id="7" name="Group 53"/>
          <p:cNvGrpSpPr/>
          <p:nvPr/>
        </p:nvGrpSpPr>
        <p:grpSpPr>
          <a:xfrm>
            <a:off x="457200" y="5087145"/>
            <a:ext cx="1524000" cy="1161255"/>
            <a:chOff x="457200" y="4782345"/>
            <a:chExt cx="1524000" cy="1161255"/>
          </a:xfrm>
        </p:grpSpPr>
        <p:sp>
          <p:nvSpPr>
            <p:cNvPr id="12" name="Rounded Rectangle 11"/>
            <p:cNvSpPr/>
            <p:nvPr/>
          </p:nvSpPr>
          <p:spPr>
            <a:xfrm>
              <a:off x="457200" y="4782345"/>
              <a:ext cx="1524000" cy="728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t>Fuel</a:t>
              </a:r>
              <a:endParaRPr lang="en-US" sz="1600" dirty="0"/>
            </a:p>
          </p:txBody>
        </p:sp>
        <p:pic>
          <p:nvPicPr>
            <p:cNvPr id="2070" name="Picture 22" descr="C:\Documents and Settings\Morgan Barr\Local Settings\Temporary Internet Files\Content.IE5\XUDLTW75\MC900233391[1].wmf"/>
            <p:cNvPicPr>
              <a:picLocks noChangeAspect="1" noChangeArrowheads="1"/>
            </p:cNvPicPr>
            <p:nvPr/>
          </p:nvPicPr>
          <p:blipFill>
            <a:blip r:embed="rId11" cstate="print"/>
            <a:srcRect/>
            <a:stretch>
              <a:fillRect/>
            </a:stretch>
          </p:blipFill>
          <p:spPr bwMode="auto">
            <a:xfrm>
              <a:off x="1066800" y="5054015"/>
              <a:ext cx="914400" cy="889585"/>
            </a:xfrm>
            <a:prstGeom prst="rect">
              <a:avLst/>
            </a:prstGeom>
            <a:noFill/>
          </p:spPr>
        </p:pic>
      </p:grpSp>
      <p:cxnSp>
        <p:nvCxnSpPr>
          <p:cNvPr id="36" name="Straight Arrow Connector 35"/>
          <p:cNvCxnSpPr>
            <a:endCxn id="10" idx="2"/>
          </p:cNvCxnSpPr>
          <p:nvPr/>
        </p:nvCxnSpPr>
        <p:spPr>
          <a:xfrm rot="5400000" flipH="1" flipV="1">
            <a:off x="1028700" y="4896645"/>
            <a:ext cx="381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9" name="Straight Arrow Connector 38"/>
          <p:cNvCxnSpPr>
            <a:endCxn id="10" idx="0"/>
          </p:cNvCxnSpPr>
          <p:nvPr/>
        </p:nvCxnSpPr>
        <p:spPr>
          <a:xfrm rot="5400000">
            <a:off x="1012135" y="3770210"/>
            <a:ext cx="41413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2" name="Straight Arrow Connector 41"/>
          <p:cNvCxnSpPr>
            <a:stCxn id="10" idx="3"/>
            <a:endCxn id="14" idx="1"/>
          </p:cNvCxnSpPr>
          <p:nvPr/>
        </p:nvCxnSpPr>
        <p:spPr>
          <a:xfrm>
            <a:off x="1981200" y="4341710"/>
            <a:ext cx="6858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a:stCxn id="14" idx="0"/>
            <a:endCxn id="23" idx="2"/>
          </p:cNvCxnSpPr>
          <p:nvPr/>
        </p:nvCxnSpPr>
        <p:spPr>
          <a:xfrm rot="5400000" flipH="1" flipV="1">
            <a:off x="3164785" y="3674960"/>
            <a:ext cx="566530" cy="381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6" name="Straight Arrow Connector 55"/>
          <p:cNvCxnSpPr>
            <a:stCxn id="14" idx="3"/>
          </p:cNvCxnSpPr>
          <p:nvPr/>
        </p:nvCxnSpPr>
        <p:spPr>
          <a:xfrm>
            <a:off x="4191000" y="4341710"/>
            <a:ext cx="4572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9" name="Straight Arrow Connector 58"/>
          <p:cNvCxnSpPr>
            <a:endCxn id="33" idx="1"/>
          </p:cNvCxnSpPr>
          <p:nvPr/>
        </p:nvCxnSpPr>
        <p:spPr>
          <a:xfrm>
            <a:off x="6172200" y="4341710"/>
            <a:ext cx="1020999" cy="76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2" name="Straight Arrow Connector 61"/>
          <p:cNvCxnSpPr/>
          <p:nvPr/>
        </p:nvCxnSpPr>
        <p:spPr>
          <a:xfrm>
            <a:off x="6172200" y="4341710"/>
            <a:ext cx="990600" cy="10336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5" name="Straight Arrow Connector 64"/>
          <p:cNvCxnSpPr>
            <a:stCxn id="23" idx="3"/>
            <a:endCxn id="31" idx="1"/>
          </p:cNvCxnSpPr>
          <p:nvPr/>
        </p:nvCxnSpPr>
        <p:spPr>
          <a:xfrm flipV="1">
            <a:off x="4267200" y="3013180"/>
            <a:ext cx="2895600" cy="1490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8" name="Straight Arrow Connector 67"/>
          <p:cNvCxnSpPr>
            <a:stCxn id="31" idx="2"/>
            <a:endCxn id="33" idx="0"/>
          </p:cNvCxnSpPr>
          <p:nvPr/>
        </p:nvCxnSpPr>
        <p:spPr>
          <a:xfrm rot="16200000" flipH="1">
            <a:off x="7602069" y="3700345"/>
            <a:ext cx="675860" cy="3039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2071" name="Picture 23" descr="C:\Documents and Settings\Morgan Barr\Local Settings\Temporary Internet Files\Content.IE5\JNUIVVYA\MC900441735[1].png"/>
          <p:cNvPicPr>
            <a:picLocks noChangeAspect="1" noChangeArrowheads="1"/>
          </p:cNvPicPr>
          <p:nvPr/>
        </p:nvPicPr>
        <p:blipFill>
          <a:blip r:embed="rId12" cstate="print"/>
          <a:srcRect/>
          <a:stretch>
            <a:fillRect/>
          </a:stretch>
        </p:blipFill>
        <p:spPr bwMode="auto">
          <a:xfrm rot="8242312">
            <a:off x="6384110" y="4308456"/>
            <a:ext cx="657191" cy="657191"/>
          </a:xfrm>
          <a:prstGeom prst="rect">
            <a:avLst/>
          </a:prstGeom>
          <a:noFill/>
        </p:spPr>
      </p:pic>
      <p:sp>
        <p:nvSpPr>
          <p:cNvPr id="85" name="TextBox 84"/>
          <p:cNvSpPr txBox="1"/>
          <p:nvPr/>
        </p:nvSpPr>
        <p:spPr>
          <a:xfrm>
            <a:off x="457200" y="6324600"/>
            <a:ext cx="4572000" cy="246221"/>
          </a:xfrm>
          <a:prstGeom prst="rect">
            <a:avLst/>
          </a:prstGeom>
          <a:noFill/>
        </p:spPr>
        <p:txBody>
          <a:bodyPr wrap="square" rtlCol="0">
            <a:spAutoFit/>
          </a:bodyPr>
          <a:lstStyle/>
          <a:p>
            <a:r>
              <a:rPr lang="en-US" sz="1000" baseline="30000" dirty="0" smtClean="0"/>
              <a:t>1  </a:t>
            </a:r>
            <a:r>
              <a:rPr lang="en-US" sz="1000" dirty="0" smtClean="0"/>
              <a:t>EPA, Combined Heat and Power Partnership, “Basic Information.” </a:t>
            </a:r>
          </a:p>
        </p:txBody>
      </p:sp>
      <p:sp>
        <p:nvSpPr>
          <p:cNvPr id="38" name="Right Arrow 37">
            <a:hlinkClick r:id="rId1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40" name="Picture 39" descr="House.png">
            <a:hlinkClick r:id="rId14" action="ppaction://hlinksldjump"/>
          </p:cNvPr>
          <p:cNvPicPr>
            <a:picLocks noChangeAspect="1"/>
          </p:cNvPicPr>
          <p:nvPr/>
        </p:nvPicPr>
        <p:blipFill>
          <a:blip r:embed="rId15" cstate="print"/>
          <a:stretch>
            <a:fillRect/>
          </a:stretch>
        </p:blipFill>
        <p:spPr>
          <a:xfrm>
            <a:off x="8229600" y="6400800"/>
            <a:ext cx="432504" cy="365760"/>
          </a:xfrm>
          <a:prstGeom prst="rect">
            <a:avLst/>
          </a:prstGeom>
        </p:spPr>
      </p:pic>
      <p:sp>
        <p:nvSpPr>
          <p:cNvPr id="41" name="Slide Number Placeholder 40"/>
          <p:cNvSpPr>
            <a:spLocks noGrp="1"/>
          </p:cNvSpPr>
          <p:nvPr>
            <p:ph type="sldNum" sz="quarter" idx="12"/>
          </p:nvPr>
        </p:nvSpPr>
        <p:spPr/>
        <p:txBody>
          <a:bodyPr/>
          <a:lstStyle/>
          <a:p>
            <a:fld id="{197B56AA-1A1D-44A6-9AFD-24AEBEFDBFF0}" type="slidenum">
              <a:rPr lang="en-US" smtClean="0"/>
              <a:pPr/>
              <a:t>95</a:t>
            </a:fld>
            <a:endParaRPr lang="en-US"/>
          </a:p>
        </p:txBody>
      </p:sp>
    </p:spTree>
  </p:cSld>
  <p:clrMapOvr>
    <a:masterClrMapping/>
  </p:clrMapOvr>
  <p:transition spd="med">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Heat and Power Resources</a:t>
            </a:r>
            <a:endParaRPr lang="en-US" dirty="0"/>
          </a:p>
        </p:txBody>
      </p:sp>
      <p:sp>
        <p:nvSpPr>
          <p:cNvPr id="3" name="Content Placeholder 2"/>
          <p:cNvSpPr>
            <a:spLocks noGrp="1"/>
          </p:cNvSpPr>
          <p:nvPr>
            <p:ph idx="1"/>
          </p:nvPr>
        </p:nvSpPr>
        <p:spPr>
          <a:xfrm>
            <a:off x="457200" y="990600"/>
            <a:ext cx="3886200" cy="5135563"/>
          </a:xfrm>
        </p:spPr>
        <p:txBody>
          <a:bodyPr>
            <a:normAutofit/>
          </a:bodyPr>
          <a:lstStyle/>
          <a:p>
            <a:pPr>
              <a:spcAft>
                <a:spcPts val="1200"/>
              </a:spcAft>
            </a:pPr>
            <a:r>
              <a:rPr lang="en-US" sz="2400" dirty="0" smtClean="0"/>
              <a:t>Information on various CHP technologies from the EPA </a:t>
            </a:r>
            <a:r>
              <a:rPr lang="en-US" sz="2400" dirty="0" smtClean="0">
                <a:hlinkClick r:id="rId2"/>
              </a:rPr>
              <a:t>here</a:t>
            </a:r>
            <a:endParaRPr lang="en-US" sz="2400" dirty="0" smtClean="0"/>
          </a:p>
          <a:p>
            <a:pPr>
              <a:spcAft>
                <a:spcPts val="1200"/>
              </a:spcAft>
            </a:pPr>
            <a:r>
              <a:rPr lang="en-US" sz="2400" dirty="0" smtClean="0"/>
              <a:t>DOE </a:t>
            </a:r>
            <a:r>
              <a:rPr lang="en-US" sz="2400" dirty="0" smtClean="0">
                <a:hlinkClick r:id="rId3"/>
              </a:rPr>
              <a:t>Clean Energy Application Centers</a:t>
            </a:r>
            <a:r>
              <a:rPr lang="en-US" sz="2400" dirty="0" smtClean="0"/>
              <a:t> that offer assistance for CHP projects.</a:t>
            </a:r>
          </a:p>
          <a:p>
            <a:pPr>
              <a:spcAft>
                <a:spcPts val="1200"/>
              </a:spcAft>
            </a:pPr>
            <a:r>
              <a:rPr lang="en-US" sz="2400" dirty="0" smtClean="0"/>
              <a:t>This </a:t>
            </a:r>
            <a:r>
              <a:rPr lang="en-US" sz="2400" dirty="0" smtClean="0">
                <a:hlinkClick r:id="rId4"/>
              </a:rPr>
              <a:t>searchable database</a:t>
            </a:r>
            <a:r>
              <a:rPr lang="en-US" sz="2400" dirty="0" smtClean="0"/>
              <a:t> from DOE has profiles on CHP projects in various sectors.</a:t>
            </a:r>
            <a:endParaRPr lang="en-US" sz="2400" dirty="0"/>
          </a:p>
        </p:txBody>
      </p:sp>
      <p:graphicFrame>
        <p:nvGraphicFramePr>
          <p:cNvPr id="4" name="Diagram 3"/>
          <p:cNvGraphicFramePr/>
          <p:nvPr/>
        </p:nvGraphicFramePr>
        <p:xfrm>
          <a:off x="4724400" y="1828800"/>
          <a:ext cx="4038600" cy="350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76200" y="6400800"/>
            <a:ext cx="7543800" cy="400110"/>
          </a:xfrm>
          <a:prstGeom prst="rect">
            <a:avLst/>
          </a:prstGeom>
          <a:noFill/>
        </p:spPr>
        <p:txBody>
          <a:bodyPr wrap="square" rtlCol="0">
            <a:spAutoFit/>
          </a:bodyPr>
          <a:lstStyle/>
          <a:p>
            <a:r>
              <a:rPr lang="en-US" sz="1000" baseline="30000" dirty="0" smtClean="0"/>
              <a:t>1  </a:t>
            </a:r>
            <a:r>
              <a:rPr lang="en-US" sz="1000" dirty="0" smtClean="0"/>
              <a:t>Department of Energy, Southeast Clean Energy Application Center, “BMW Manufacturing Co. 11 MW Landfill Gas CHP System.” </a:t>
            </a:r>
            <a:endParaRPr lang="en-US" sz="1000" dirty="0"/>
          </a:p>
        </p:txBody>
      </p:sp>
      <p:sp>
        <p:nvSpPr>
          <p:cNvPr id="6" name="Right Arrow 5">
            <a:hlinkClick r:id="rId10"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96</a:t>
            </a:fld>
            <a:endParaRPr lang="en-US"/>
          </a:p>
        </p:txBody>
      </p:sp>
    </p:spTree>
  </p:cSld>
  <p:clrMapOvr>
    <a:masterClrMapping/>
  </p:clrMapOvr>
  <p:transition spd="med">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Opportunities – Additional Resources</a:t>
            </a:r>
            <a:endParaRPr lang="en-US" dirty="0"/>
          </a:p>
        </p:txBody>
      </p:sp>
      <p:sp>
        <p:nvSpPr>
          <p:cNvPr id="3" name="Content Placeholder 2"/>
          <p:cNvSpPr>
            <a:spLocks noGrp="1"/>
          </p:cNvSpPr>
          <p:nvPr>
            <p:ph idx="1"/>
          </p:nvPr>
        </p:nvSpPr>
        <p:spPr>
          <a:xfrm>
            <a:off x="609600" y="1295400"/>
            <a:ext cx="5562600" cy="5135563"/>
          </a:xfrm>
        </p:spPr>
        <p:txBody>
          <a:bodyPr>
            <a:normAutofit fontScale="62500" lnSpcReduction="20000"/>
          </a:bodyPr>
          <a:lstStyle/>
          <a:p>
            <a:pPr>
              <a:spcAft>
                <a:spcPts val="1200"/>
              </a:spcAft>
            </a:pPr>
            <a:r>
              <a:rPr lang="en-US" dirty="0" smtClean="0"/>
              <a:t>The Department of Energy </a:t>
            </a:r>
            <a:r>
              <a:rPr lang="en-US" dirty="0" smtClean="0">
                <a:hlinkClick r:id="rId2"/>
              </a:rPr>
              <a:t>Self-Assessment Workbook </a:t>
            </a:r>
            <a:r>
              <a:rPr lang="en-US" dirty="0" smtClean="0"/>
              <a:t>has questions to help you identify opportunities, suggested solutions and project examples with cost analysis.</a:t>
            </a:r>
          </a:p>
          <a:p>
            <a:pPr>
              <a:spcAft>
                <a:spcPts val="1200"/>
              </a:spcAft>
            </a:pPr>
            <a:r>
              <a:rPr lang="en-US" dirty="0" smtClean="0"/>
              <a:t>DOE ITP has information on a large number of technologies to save energy in </a:t>
            </a:r>
            <a:r>
              <a:rPr lang="en-US" dirty="0" smtClean="0">
                <a:hlinkClick r:id="rId3"/>
              </a:rPr>
              <a:t>common energy systems</a:t>
            </a:r>
            <a:r>
              <a:rPr lang="en-US" dirty="0" smtClean="0"/>
              <a:t> and specific </a:t>
            </a:r>
            <a:r>
              <a:rPr lang="en-US" dirty="0" smtClean="0">
                <a:hlinkClick r:id="rId4"/>
              </a:rPr>
              <a:t>energy-intensive industries</a:t>
            </a:r>
            <a:r>
              <a:rPr lang="en-US" dirty="0" smtClean="0"/>
              <a:t>.</a:t>
            </a:r>
          </a:p>
          <a:p>
            <a:pPr>
              <a:spcAft>
                <a:spcPts val="1200"/>
              </a:spcAft>
            </a:pPr>
            <a:r>
              <a:rPr lang="en-US" dirty="0" smtClean="0"/>
              <a:t>Department of Energy </a:t>
            </a:r>
            <a:r>
              <a:rPr lang="en-US" dirty="0" smtClean="0">
                <a:hlinkClick r:id="rId5"/>
              </a:rPr>
              <a:t>Industrial Assessment Centers</a:t>
            </a:r>
            <a:r>
              <a:rPr lang="en-US" dirty="0" smtClean="0"/>
              <a:t> may be able to provide you with an energy audit or technical assistance.</a:t>
            </a:r>
          </a:p>
          <a:p>
            <a:pPr>
              <a:spcAft>
                <a:spcPts val="1200"/>
              </a:spcAft>
            </a:pPr>
            <a:r>
              <a:rPr lang="en-US" dirty="0" smtClean="0"/>
              <a:t>You can search the recommendations from </a:t>
            </a:r>
            <a:r>
              <a:rPr lang="en-US" dirty="0" smtClean="0">
                <a:hlinkClick r:id="rId6"/>
              </a:rPr>
              <a:t>Save Energy Now</a:t>
            </a:r>
            <a:r>
              <a:rPr lang="en-US" dirty="0" smtClean="0"/>
              <a:t> large plant assessments and the </a:t>
            </a:r>
            <a:r>
              <a:rPr lang="en-US" dirty="0" smtClean="0">
                <a:hlinkClick r:id="rId7"/>
              </a:rPr>
              <a:t>Industrial Assessment Centers</a:t>
            </a:r>
            <a:r>
              <a:rPr lang="en-US" dirty="0" smtClean="0"/>
              <a:t> assessments of small and medium plants. </a:t>
            </a:r>
            <a:endParaRPr lang="en-US" dirty="0"/>
          </a:p>
        </p:txBody>
      </p:sp>
      <p:pic>
        <p:nvPicPr>
          <p:cNvPr id="2052" name="Picture 4" descr="C:\Documents and Settings\Morgan Barr\Local Settings\Temporary Internet Files\Content.IE5\4SNDI6NU\MC900056149[1].wmf"/>
          <p:cNvPicPr>
            <a:picLocks noChangeAspect="1" noChangeArrowheads="1"/>
          </p:cNvPicPr>
          <p:nvPr/>
        </p:nvPicPr>
        <p:blipFill>
          <a:blip r:embed="rId8" cstate="print"/>
          <a:srcRect/>
          <a:stretch>
            <a:fillRect/>
          </a:stretch>
        </p:blipFill>
        <p:spPr bwMode="auto">
          <a:xfrm>
            <a:off x="6495762" y="762000"/>
            <a:ext cx="1757308" cy="1524000"/>
          </a:xfrm>
          <a:prstGeom prst="rect">
            <a:avLst/>
          </a:prstGeom>
          <a:noFill/>
        </p:spPr>
      </p:pic>
      <p:sp>
        <p:nvSpPr>
          <p:cNvPr id="5" name="Right Arrow 4">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97</a:t>
            </a:fld>
            <a:endParaRPr lang="en-US"/>
          </a:p>
        </p:txBody>
      </p:sp>
    </p:spTree>
  </p:cSld>
  <p:clrMapOvr>
    <a:masterClrMapping/>
  </p:clrMapOvr>
  <p:transition spd="med">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a:t>
            </a:r>
            <a:endParaRPr lang="en-US" dirty="0"/>
          </a:p>
        </p:txBody>
      </p:sp>
      <p:sp>
        <p:nvSpPr>
          <p:cNvPr id="3" name="Content Placeholder 2"/>
          <p:cNvSpPr>
            <a:spLocks noGrp="1"/>
          </p:cNvSpPr>
          <p:nvPr>
            <p:ph idx="1"/>
          </p:nvPr>
        </p:nvSpPr>
        <p:spPr>
          <a:xfrm>
            <a:off x="457200" y="990600"/>
            <a:ext cx="4419600" cy="5135563"/>
          </a:xfrm>
        </p:spPr>
        <p:txBody>
          <a:bodyPr>
            <a:normAutofit/>
          </a:bodyPr>
          <a:lstStyle/>
          <a:p>
            <a:pPr marL="0" indent="0">
              <a:spcAft>
                <a:spcPts val="1200"/>
              </a:spcAft>
              <a:buNone/>
            </a:pPr>
            <a:r>
              <a:rPr lang="en-US" sz="2000" dirty="0" smtClean="0"/>
              <a:t>Another way to reduce the environmental impacts of your energy use is to increase your use of renewable energy.</a:t>
            </a:r>
          </a:p>
          <a:p>
            <a:pPr marL="0" indent="0">
              <a:spcAft>
                <a:spcPts val="1200"/>
              </a:spcAft>
              <a:buNone/>
            </a:pPr>
            <a:r>
              <a:rPr lang="en-US" sz="2000" dirty="0" smtClean="0"/>
              <a:t>Renewable energy is energy generated by sources that can regenerate and be sustained.</a:t>
            </a:r>
            <a:r>
              <a:rPr lang="en-US" sz="2000" baseline="30000" dirty="0" smtClean="0"/>
              <a:t>1</a:t>
            </a:r>
            <a:endParaRPr lang="en-US" sz="2000" dirty="0" smtClean="0"/>
          </a:p>
          <a:p>
            <a:pPr marL="0" indent="0">
              <a:spcAft>
                <a:spcPts val="1200"/>
              </a:spcAft>
              <a:buNone/>
            </a:pPr>
            <a:r>
              <a:rPr lang="en-US" sz="2000" dirty="0" smtClean="0"/>
              <a:t>Renewable energy sources that aren’t from biomass </a:t>
            </a:r>
            <a:r>
              <a:rPr lang="en-US" sz="2000" dirty="0" smtClean="0">
                <a:solidFill>
                  <a:schemeClr val="accent5"/>
                </a:solidFill>
              </a:rPr>
              <a:t>don’t directly produce greenhouse gases</a:t>
            </a:r>
            <a:r>
              <a:rPr lang="en-US" sz="2000" dirty="0" smtClean="0"/>
              <a:t> because there is no combustion.</a:t>
            </a:r>
          </a:p>
        </p:txBody>
      </p:sp>
      <p:sp>
        <p:nvSpPr>
          <p:cNvPr id="4" name="Rounded Rectangle 3"/>
          <p:cNvSpPr/>
          <p:nvPr/>
        </p:nvSpPr>
        <p:spPr>
          <a:xfrm>
            <a:off x="5181600" y="1752600"/>
            <a:ext cx="3048000" cy="426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Sources of Renewable Energy:</a:t>
            </a:r>
          </a:p>
          <a:p>
            <a:pPr algn="ctr"/>
            <a:endParaRPr lang="en-US" dirty="0" smtClean="0"/>
          </a:p>
          <a:p>
            <a:pPr algn="ctr"/>
            <a:r>
              <a:rPr lang="en-US" dirty="0" smtClean="0"/>
              <a:t>Wind</a:t>
            </a:r>
          </a:p>
          <a:p>
            <a:pPr algn="ctr"/>
            <a:r>
              <a:rPr lang="en-US" dirty="0" smtClean="0"/>
              <a:t>Solar</a:t>
            </a:r>
          </a:p>
          <a:p>
            <a:pPr algn="ctr"/>
            <a:r>
              <a:rPr lang="en-US" dirty="0" smtClean="0"/>
              <a:t>Biomass</a:t>
            </a:r>
          </a:p>
          <a:p>
            <a:pPr algn="ctr"/>
            <a:r>
              <a:rPr lang="en-US" dirty="0" smtClean="0"/>
              <a:t>Hydroelectric</a:t>
            </a:r>
          </a:p>
          <a:p>
            <a:pPr algn="ctr"/>
            <a:r>
              <a:rPr lang="en-US" dirty="0" smtClean="0"/>
              <a:t>Geothermal</a:t>
            </a:r>
          </a:p>
        </p:txBody>
      </p:sp>
      <p:pic>
        <p:nvPicPr>
          <p:cNvPr id="1026" name="Picture 2" descr="C:\Documents and Settings\Morgan Barr\Local Settings\Temporary Internet Files\Content.IE5\Y7Y1UY34\MC900438057[1].png"/>
          <p:cNvPicPr>
            <a:picLocks noChangeAspect="1" noChangeArrowheads="1"/>
          </p:cNvPicPr>
          <p:nvPr/>
        </p:nvPicPr>
        <p:blipFill>
          <a:blip r:embed="rId2" cstate="print"/>
          <a:srcRect/>
          <a:stretch>
            <a:fillRect/>
          </a:stretch>
        </p:blipFill>
        <p:spPr bwMode="auto">
          <a:xfrm>
            <a:off x="6477000" y="762000"/>
            <a:ext cx="1752600" cy="1752600"/>
          </a:xfrm>
          <a:prstGeom prst="rect">
            <a:avLst/>
          </a:prstGeom>
          <a:noFill/>
        </p:spPr>
      </p:pic>
      <p:pic>
        <p:nvPicPr>
          <p:cNvPr id="1027" name="Picture 3" descr="C:\Documents and Settings\Morgan Barr\Local Settings\Temporary Internet Files\Content.IE5\Y7Y1UY34\MC900432245[1].wmf"/>
          <p:cNvPicPr>
            <a:picLocks noChangeAspect="1" noChangeArrowheads="1"/>
          </p:cNvPicPr>
          <p:nvPr/>
        </p:nvPicPr>
        <p:blipFill>
          <a:blip r:embed="rId3" cstate="print"/>
          <a:srcRect/>
          <a:stretch>
            <a:fillRect/>
          </a:stretch>
        </p:blipFill>
        <p:spPr bwMode="auto">
          <a:xfrm>
            <a:off x="5029200" y="914400"/>
            <a:ext cx="1422806" cy="1795882"/>
          </a:xfrm>
          <a:prstGeom prst="rect">
            <a:avLst/>
          </a:prstGeom>
          <a:noFill/>
        </p:spPr>
      </p:pic>
      <p:pic>
        <p:nvPicPr>
          <p:cNvPr id="3074" name="Picture 2" descr="C:\Documents and Settings\Morgan Barr\Local Settings\Temporary Internet Files\Content.IE5\U0JYKDTD\MC900231293[1].wmf"/>
          <p:cNvPicPr>
            <a:picLocks noChangeAspect="1" noChangeArrowheads="1"/>
          </p:cNvPicPr>
          <p:nvPr/>
        </p:nvPicPr>
        <p:blipFill>
          <a:blip r:embed="rId4" cstate="print"/>
          <a:srcRect/>
          <a:stretch>
            <a:fillRect/>
          </a:stretch>
        </p:blipFill>
        <p:spPr bwMode="auto">
          <a:xfrm>
            <a:off x="7239000" y="4953000"/>
            <a:ext cx="1680979" cy="1450818"/>
          </a:xfrm>
          <a:prstGeom prst="rect">
            <a:avLst/>
          </a:prstGeom>
          <a:noFill/>
        </p:spPr>
      </p:pic>
      <p:sp>
        <p:nvSpPr>
          <p:cNvPr id="8" name="TextBox 7"/>
          <p:cNvSpPr txBox="1"/>
          <p:nvPr/>
        </p:nvSpPr>
        <p:spPr>
          <a:xfrm>
            <a:off x="228600" y="6324600"/>
            <a:ext cx="6324600" cy="348813"/>
          </a:xfrm>
          <a:prstGeom prst="rect">
            <a:avLst/>
          </a:prstGeom>
          <a:noFill/>
        </p:spPr>
        <p:txBody>
          <a:bodyPr wrap="square" rtlCol="0">
            <a:spAutoFit/>
          </a:bodyPr>
          <a:lstStyle/>
          <a:p>
            <a:r>
              <a:rPr lang="en-US" sz="1000" baseline="30000" dirty="0" smtClean="0"/>
              <a:t>1 </a:t>
            </a:r>
            <a:r>
              <a:rPr lang="en-US" sz="1000" dirty="0" smtClean="0"/>
              <a:t>Department of Energy, Energy Information Administration, “Renewable Energy Explained”</a:t>
            </a:r>
          </a:p>
          <a:p>
            <a:endParaRPr lang="en-US" sz="1000" baseline="30000" dirty="0"/>
          </a:p>
        </p:txBody>
      </p:sp>
      <p:sp>
        <p:nvSpPr>
          <p:cNvPr id="9" name="Right Arrow 8">
            <a:hlinkClick r:id="rId5"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6" action="ppaction://hlinksldjump"/>
          </p:cNvPr>
          <p:cNvPicPr>
            <a:picLocks noChangeAspect="1"/>
          </p:cNvPicPr>
          <p:nvPr/>
        </p:nvPicPr>
        <p:blipFill>
          <a:blip r:embed="rId7"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98</a:t>
            </a:fld>
            <a:endParaRPr lang="en-US"/>
          </a:p>
        </p:txBody>
      </p:sp>
    </p:spTree>
  </p:cSld>
  <p:clrMapOvr>
    <a:masterClrMapping/>
  </p:clrMapOvr>
  <p:transition spd="med">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Renewable Energy</a:t>
            </a:r>
            <a:endParaRPr lang="en-US" dirty="0"/>
          </a:p>
        </p:txBody>
      </p:sp>
      <p:sp>
        <p:nvSpPr>
          <p:cNvPr id="3" name="Content Placeholder 2"/>
          <p:cNvSpPr>
            <a:spLocks noGrp="1"/>
          </p:cNvSpPr>
          <p:nvPr>
            <p:ph idx="1"/>
          </p:nvPr>
        </p:nvSpPr>
        <p:spPr>
          <a:xfrm>
            <a:off x="457200" y="990600"/>
            <a:ext cx="6477000" cy="5135563"/>
          </a:xfrm>
        </p:spPr>
        <p:txBody>
          <a:bodyPr>
            <a:normAutofit fontScale="55000" lnSpcReduction="20000"/>
          </a:bodyPr>
          <a:lstStyle/>
          <a:p>
            <a:pPr>
              <a:spcAft>
                <a:spcPts val="1200"/>
              </a:spcAft>
            </a:pPr>
            <a:r>
              <a:rPr lang="en-US" dirty="0" smtClean="0"/>
              <a:t>In addition to non-biomass renewable energy not producing any direct </a:t>
            </a:r>
            <a:r>
              <a:rPr lang="en-US" dirty="0" smtClean="0">
                <a:solidFill>
                  <a:schemeClr val="accent5"/>
                </a:solidFill>
              </a:rPr>
              <a:t>greenhouse gas emissions</a:t>
            </a:r>
            <a:r>
              <a:rPr lang="en-US" dirty="0" smtClean="0"/>
              <a:t>, there are many other benefits to purchasing greener power.</a:t>
            </a:r>
            <a:r>
              <a:rPr lang="en-US" baseline="30000" dirty="0" smtClean="0"/>
              <a:t>1</a:t>
            </a:r>
            <a:endParaRPr lang="en-US" dirty="0" smtClean="0"/>
          </a:p>
          <a:p>
            <a:pPr lvl="1">
              <a:spcAft>
                <a:spcPts val="1200"/>
              </a:spcAft>
            </a:pPr>
            <a:r>
              <a:rPr lang="en-US" sz="3300" dirty="0" smtClean="0">
                <a:solidFill>
                  <a:schemeClr val="accent5"/>
                </a:solidFill>
              </a:rPr>
              <a:t>Price Stability</a:t>
            </a:r>
            <a:r>
              <a:rPr lang="en-US" sz="3300" dirty="0" smtClean="0"/>
              <a:t>: Purchasing renewable energy may help insulate you from fossil fuel price volatility </a:t>
            </a:r>
          </a:p>
          <a:p>
            <a:pPr lvl="1">
              <a:spcAft>
                <a:spcPts val="1200"/>
              </a:spcAft>
            </a:pPr>
            <a:r>
              <a:rPr lang="en-US" sz="3300" dirty="0" smtClean="0">
                <a:solidFill>
                  <a:schemeClr val="accent5"/>
                </a:solidFill>
              </a:rPr>
              <a:t>Fuel Supply Disruption</a:t>
            </a:r>
            <a:r>
              <a:rPr lang="en-US" sz="3300" dirty="0" smtClean="0"/>
              <a:t>: There is less risk that your fuel supplies will be disrupted</a:t>
            </a:r>
          </a:p>
          <a:p>
            <a:pPr lvl="1">
              <a:spcAft>
                <a:spcPts val="1200"/>
              </a:spcAft>
            </a:pPr>
            <a:r>
              <a:rPr lang="en-US" sz="3300" dirty="0" smtClean="0">
                <a:solidFill>
                  <a:schemeClr val="accent5"/>
                </a:solidFill>
              </a:rPr>
              <a:t>Regulation</a:t>
            </a:r>
            <a:r>
              <a:rPr lang="en-US" sz="3300" dirty="0" smtClean="0"/>
              <a:t>: Renewable energy can help your company prepare for any future regulations related to climate change by reducing your dependence on fossil fuels.</a:t>
            </a:r>
          </a:p>
          <a:p>
            <a:pPr lvl="1">
              <a:spcAft>
                <a:spcPts val="1200"/>
              </a:spcAft>
            </a:pPr>
            <a:r>
              <a:rPr lang="en-US" sz="3300" dirty="0" smtClean="0">
                <a:solidFill>
                  <a:schemeClr val="accent5"/>
                </a:solidFill>
              </a:rPr>
              <a:t>Generate Positive Publicity</a:t>
            </a:r>
            <a:r>
              <a:rPr lang="en-US" sz="3300" dirty="0" smtClean="0"/>
              <a:t>: Buying renewable energy is a clear way of demonstrating your company’s commitment to the environment as long as it doesn’t appear as </a:t>
            </a:r>
            <a:r>
              <a:rPr lang="en-US" sz="3300" dirty="0" err="1" smtClean="0"/>
              <a:t>greenwashing</a:t>
            </a:r>
            <a:r>
              <a:rPr lang="en-US" sz="3300" dirty="0" smtClean="0"/>
              <a:t>.</a:t>
            </a:r>
          </a:p>
          <a:p>
            <a:endParaRPr lang="en-US" dirty="0"/>
          </a:p>
        </p:txBody>
      </p:sp>
      <p:sp>
        <p:nvSpPr>
          <p:cNvPr id="4" name="TextBox 3"/>
          <p:cNvSpPr txBox="1"/>
          <p:nvPr/>
        </p:nvSpPr>
        <p:spPr>
          <a:xfrm>
            <a:off x="76200" y="6324600"/>
            <a:ext cx="6553200" cy="400110"/>
          </a:xfrm>
          <a:prstGeom prst="rect">
            <a:avLst/>
          </a:prstGeom>
          <a:noFill/>
        </p:spPr>
        <p:txBody>
          <a:bodyPr wrap="square" rtlCol="0">
            <a:spAutoFit/>
          </a:bodyPr>
          <a:lstStyle/>
          <a:p>
            <a:r>
              <a:rPr lang="en-US" sz="1000" baseline="30000" dirty="0" smtClean="0"/>
              <a:t>1 </a:t>
            </a:r>
            <a:r>
              <a:rPr lang="en-US" sz="1000" dirty="0" smtClean="0"/>
              <a:t>Department of Energy and EPA Green Power Partnership, “Guide to Purchasing Green Power: Renewable Electricity, Renewable Energy Certificates, and On-Site Renewable Generation.” </a:t>
            </a:r>
            <a:endParaRPr lang="en-US" sz="1000" baseline="30000" dirty="0"/>
          </a:p>
        </p:txBody>
      </p:sp>
      <p:pic>
        <p:nvPicPr>
          <p:cNvPr id="1026" name="Picture 2" descr="C:\Documents and Settings\Morgan Barr\Local Settings\Temporary Internet Files\Content.IE5\YG4QKXWE\MC900437259[1].jpg"/>
          <p:cNvPicPr>
            <a:picLocks noChangeAspect="1" noChangeArrowheads="1"/>
          </p:cNvPicPr>
          <p:nvPr/>
        </p:nvPicPr>
        <p:blipFill>
          <a:blip r:embed="rId2" cstate="print"/>
          <a:srcRect/>
          <a:stretch>
            <a:fillRect/>
          </a:stretch>
        </p:blipFill>
        <p:spPr bwMode="auto">
          <a:xfrm>
            <a:off x="7162800" y="1066800"/>
            <a:ext cx="1828799" cy="1330669"/>
          </a:xfrm>
          <a:prstGeom prst="rect">
            <a:avLst/>
          </a:prstGeom>
          <a:noFill/>
        </p:spPr>
      </p:pic>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99</a:t>
            </a:fld>
            <a:endParaRPr lang="en-US"/>
          </a:p>
        </p:txBody>
      </p:sp>
    </p:spTree>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Brights">
      <a:dk1>
        <a:sysClr val="windowText" lastClr="000000"/>
      </a:dk1>
      <a:lt1>
        <a:sysClr val="window" lastClr="FFFFFF"/>
      </a:lt1>
      <a:dk2>
        <a:srgbClr val="003359"/>
      </a:dk2>
      <a:lt2>
        <a:srgbClr val="0073E6"/>
      </a:lt2>
      <a:accent1>
        <a:srgbClr val="38B8FF"/>
      </a:accent1>
      <a:accent2>
        <a:srgbClr val="003359"/>
      </a:accent2>
      <a:accent3>
        <a:srgbClr val="660066"/>
      </a:accent3>
      <a:accent4>
        <a:srgbClr val="008000"/>
      </a:accent4>
      <a:accent5>
        <a:srgbClr val="C41200"/>
      </a:accent5>
      <a:accent6>
        <a:srgbClr val="ED8500"/>
      </a:accent6>
      <a:hlink>
        <a:srgbClr val="C41200"/>
      </a:hlink>
      <a:folHlink>
        <a:srgbClr val="46EB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40046</TotalTime>
  <Words>26240</Words>
  <Application>Microsoft Office PowerPoint</Application>
  <PresentationFormat>On-screen Show (4:3)</PresentationFormat>
  <Paragraphs>2669</Paragraphs>
  <Slides>199</Slides>
  <Notes>70</Notes>
  <HiddenSlides>0</HiddenSlides>
  <MMClips>0</MMClips>
  <ScaleCrop>false</ScaleCrop>
  <HeadingPairs>
    <vt:vector size="4" baseType="variant">
      <vt:variant>
        <vt:lpstr>Theme</vt:lpstr>
      </vt:variant>
      <vt:variant>
        <vt:i4>1</vt:i4>
      </vt:variant>
      <vt:variant>
        <vt:lpstr>Slide Titles</vt:lpstr>
      </vt:variant>
      <vt:variant>
        <vt:i4>199</vt:i4>
      </vt:variant>
    </vt:vector>
  </HeadingPairs>
  <TitlesOfParts>
    <vt:vector size="200" baseType="lpstr">
      <vt:lpstr>Office Theme</vt:lpstr>
      <vt:lpstr>Finding Opportunities for Improvement</vt:lpstr>
      <vt:lpstr>Finding Opportunities</vt:lpstr>
      <vt:lpstr>Lesson Organization</vt:lpstr>
      <vt:lpstr>The Manufacturing and Product Life Cycle</vt:lpstr>
      <vt:lpstr>Product Design</vt:lpstr>
      <vt:lpstr>Green Product Design</vt:lpstr>
      <vt:lpstr>Customer Needs</vt:lpstr>
      <vt:lpstr>Design For Sustainability Approaches</vt:lpstr>
      <vt:lpstr>Design Approaches</vt:lpstr>
      <vt:lpstr>Design Approaches (continued)</vt:lpstr>
      <vt:lpstr>Product Redesign</vt:lpstr>
      <vt:lpstr>Biomimicry</vt:lpstr>
      <vt:lpstr>Cradle-to-Cradle</vt:lpstr>
      <vt:lpstr>Certifying Your Green(er) Product</vt:lpstr>
      <vt:lpstr>Eco-Labels and Certifications</vt:lpstr>
      <vt:lpstr>Marketing Your Green(er) Product</vt:lpstr>
      <vt:lpstr>Greenwashing</vt:lpstr>
      <vt:lpstr>Greenwashing and the FTC1</vt:lpstr>
      <vt:lpstr>Greenwashing Examples1</vt:lpstr>
      <vt:lpstr>Best Practices for Effective Environmental Communication2</vt:lpstr>
      <vt:lpstr>Green Government Procurement</vt:lpstr>
      <vt:lpstr>Green Federal Procurement</vt:lpstr>
      <vt:lpstr>Green Government Procurement – Additional Resources</vt:lpstr>
      <vt:lpstr>Green Federal Procurement Efforts</vt:lpstr>
      <vt:lpstr>Green Product Design Checklist</vt:lpstr>
      <vt:lpstr>Where to Go for Help</vt:lpstr>
      <vt:lpstr>Inputs and Procurement</vt:lpstr>
      <vt:lpstr>Product Input Selection1</vt:lpstr>
      <vt:lpstr>Materials Choices</vt:lpstr>
      <vt:lpstr>Materials Impacts</vt:lpstr>
      <vt:lpstr>Chemicals Considerations &amp; Green Chemistry</vt:lpstr>
      <vt:lpstr>Slide 32</vt:lpstr>
      <vt:lpstr>Slide 33</vt:lpstr>
      <vt:lpstr>12 Principles of Green Chemistry</vt:lpstr>
      <vt:lpstr>Slide 35</vt:lpstr>
      <vt:lpstr>Slide 36</vt:lpstr>
      <vt:lpstr>The Impact of Capital Purchases</vt:lpstr>
      <vt:lpstr>Slide 38</vt:lpstr>
      <vt:lpstr>Green Purchasing</vt:lpstr>
      <vt:lpstr>Supplier Engagement</vt:lpstr>
      <vt:lpstr>Helpful Tips for Engaging Suppliers1</vt:lpstr>
      <vt:lpstr>Helpful Tips for Engaging Suppliers1</vt:lpstr>
      <vt:lpstr>Where to Go for Help</vt:lpstr>
      <vt:lpstr>Manufacturing</vt:lpstr>
      <vt:lpstr>Common Manufacturing Processes With Environmental Opportunities1 </vt:lpstr>
      <vt:lpstr>Water</vt:lpstr>
      <vt:lpstr>The Impact of Water</vt:lpstr>
      <vt:lpstr>Basic Water Cycle</vt:lpstr>
      <vt:lpstr>Relationship Between Water and Energy</vt:lpstr>
      <vt:lpstr>Water Quality</vt:lpstr>
      <vt:lpstr>Slide 51</vt:lpstr>
      <vt:lpstr>Getting Started1</vt:lpstr>
      <vt:lpstr>Conducting a Water Audit</vt:lpstr>
      <vt:lpstr>Your True Cost of Water Use</vt:lpstr>
      <vt:lpstr>Areas for Focus</vt:lpstr>
      <vt:lpstr>Basic Ways to Reduce Water Use</vt:lpstr>
      <vt:lpstr>Reducing Losses</vt:lpstr>
      <vt:lpstr>Reducing Water Use1</vt:lpstr>
      <vt:lpstr>Water Recycling and Reuse</vt:lpstr>
      <vt:lpstr>Water Reuse</vt:lpstr>
      <vt:lpstr>How to Recycle Water</vt:lpstr>
      <vt:lpstr>Intel Case Study-“Water Reuse and Recycling in Manufacturing”1</vt:lpstr>
      <vt:lpstr>Current Issues with Recycling Water</vt:lpstr>
      <vt:lpstr>Water Efficiency – Additional Resources</vt:lpstr>
      <vt:lpstr>Water Checklist</vt:lpstr>
      <vt:lpstr>Where to go for help </vt:lpstr>
      <vt:lpstr>Energy</vt:lpstr>
      <vt:lpstr>Energy in Manufacturing</vt:lpstr>
      <vt:lpstr>Lowering the Impact of Energy Use</vt:lpstr>
      <vt:lpstr>Energy Management</vt:lpstr>
      <vt:lpstr>ISO 50001 – Energy Management Standard</vt:lpstr>
      <vt:lpstr>Energy Management</vt:lpstr>
      <vt:lpstr>Assessing Your Performance</vt:lpstr>
      <vt:lpstr>1. Gathering Energy Data</vt:lpstr>
      <vt:lpstr>Gathering Energy Volume Data</vt:lpstr>
      <vt:lpstr>Comparing Energy Volume Data</vt:lpstr>
      <vt:lpstr>Normalizing Data</vt:lpstr>
      <vt:lpstr>Energy Costs</vt:lpstr>
      <vt:lpstr>2. Establishing a Baseline</vt:lpstr>
      <vt:lpstr>3. Analyzing Your Usage Patterns</vt:lpstr>
      <vt:lpstr>How Energy is Typically Used by Manufacturers </vt:lpstr>
      <vt:lpstr>Understanding Your Energy Use</vt:lpstr>
      <vt:lpstr>Major Energy Consuming Equipment</vt:lpstr>
      <vt:lpstr>Energy Use Data Tools</vt:lpstr>
      <vt:lpstr>4. Benchmarking</vt:lpstr>
      <vt:lpstr>5. Assessing for Opportunities</vt:lpstr>
      <vt:lpstr>Conducting an Assessment – Guides</vt:lpstr>
      <vt:lpstr>Identifying Opportunities – Other Methods</vt:lpstr>
      <vt:lpstr>Identifying Opportunities – Where to Focus</vt:lpstr>
      <vt:lpstr>Industrial Energy Systems</vt:lpstr>
      <vt:lpstr>Things to Look for When Investigating Your Energy Use</vt:lpstr>
      <vt:lpstr>Common Simple Opportunities</vt:lpstr>
      <vt:lpstr>Other Common Opportunities</vt:lpstr>
      <vt:lpstr>Combined Heat and Power</vt:lpstr>
      <vt:lpstr>How CHP Works</vt:lpstr>
      <vt:lpstr>Combined Heat and Power Resources</vt:lpstr>
      <vt:lpstr>Identifying Opportunities – Additional Resources</vt:lpstr>
      <vt:lpstr>Renewable Energy</vt:lpstr>
      <vt:lpstr>Benefits of Renewable Energy</vt:lpstr>
      <vt:lpstr>U.S. Consumption of Renewable Energy</vt:lpstr>
      <vt:lpstr>Renewable Energy in Manufacturing</vt:lpstr>
      <vt:lpstr>Increasing Your Use of Renewable Energy</vt:lpstr>
      <vt:lpstr>Energy Checklist</vt:lpstr>
      <vt:lpstr>Where to go for Help</vt:lpstr>
      <vt:lpstr>Materials Use and Waste</vt:lpstr>
      <vt:lpstr>Materials Use in the U.S.</vt:lpstr>
      <vt:lpstr>Waste in the U.S.</vt:lpstr>
      <vt:lpstr>Conducting a Waste Assessment or Audit</vt:lpstr>
      <vt:lpstr>Waste Management Hierarchy</vt:lpstr>
      <vt:lpstr>Waste Prevention</vt:lpstr>
      <vt:lpstr>Waste Prevention</vt:lpstr>
      <vt:lpstr>Waste Diversion</vt:lpstr>
      <vt:lpstr>Recycling</vt:lpstr>
      <vt:lpstr>Energy Recovery1</vt:lpstr>
      <vt:lpstr>Disposal</vt:lpstr>
      <vt:lpstr>Hazardous Materials and Waste</vt:lpstr>
      <vt:lpstr>Hazardous Waste</vt:lpstr>
      <vt:lpstr>Addressing Hazardous Waste</vt:lpstr>
      <vt:lpstr>Materials and Waste Checklist  </vt:lpstr>
      <vt:lpstr>Where to go for Help</vt:lpstr>
      <vt:lpstr>Greenhouse Gases</vt:lpstr>
      <vt:lpstr>Main Greenhouse Gases</vt:lpstr>
      <vt:lpstr>Main Greenhouse Gases1</vt:lpstr>
      <vt:lpstr>Where do Greenhouse Gases Come From?1</vt:lpstr>
      <vt:lpstr>Comparing Different Greenhouse Gases</vt:lpstr>
      <vt:lpstr>Which GHGs are Most Common</vt:lpstr>
      <vt:lpstr>Measuring Emissions1</vt:lpstr>
      <vt:lpstr>Emissions Scopes</vt:lpstr>
      <vt:lpstr>Emissions scopes1</vt:lpstr>
      <vt:lpstr>Measuring Your Emissions</vt:lpstr>
      <vt:lpstr>Setting Boundaries1</vt:lpstr>
      <vt:lpstr>Identify Emissions Sources1</vt:lpstr>
      <vt:lpstr>Calculation Approach1</vt:lpstr>
      <vt:lpstr>Collecting Data1</vt:lpstr>
      <vt:lpstr>Quantifying Results1</vt:lpstr>
      <vt:lpstr>Aggregating Data1</vt:lpstr>
      <vt:lpstr>Measurement – Guidance and Tools Review</vt:lpstr>
      <vt:lpstr>Reducing Emissions</vt:lpstr>
      <vt:lpstr>Common opportunities for reducing GHGs1</vt:lpstr>
      <vt:lpstr>Greenhouse Gas Emissions Checklist</vt:lpstr>
      <vt:lpstr>Where to go for help</vt:lpstr>
      <vt:lpstr>Air Quality</vt:lpstr>
      <vt:lpstr>Air Quality</vt:lpstr>
      <vt:lpstr>The Clean Air Act</vt:lpstr>
      <vt:lpstr>Common Air Pollutants1</vt:lpstr>
      <vt:lpstr>Other Air Pollutants</vt:lpstr>
      <vt:lpstr>Air Quality Permits</vt:lpstr>
      <vt:lpstr>Types of Permits</vt:lpstr>
      <vt:lpstr>Common Indoor Air Quality Issues in Manufacturing</vt:lpstr>
      <vt:lpstr>Outdoor Air Quality Issues</vt:lpstr>
      <vt:lpstr>Combustion</vt:lpstr>
      <vt:lpstr>Air Quality Audits</vt:lpstr>
      <vt:lpstr>Air Pollution Control Technologies</vt:lpstr>
      <vt:lpstr>Lowering Costs by Improving Air Quality</vt:lpstr>
      <vt:lpstr>Success Stories</vt:lpstr>
      <vt:lpstr>Air Quality Checklist</vt:lpstr>
      <vt:lpstr>Where to go for help</vt:lpstr>
      <vt:lpstr>Packaging</vt:lpstr>
      <vt:lpstr>Sustainable Packaging</vt:lpstr>
      <vt:lpstr>Total Cost of Packaging</vt:lpstr>
      <vt:lpstr>Making Packaging More Sustainable</vt:lpstr>
      <vt:lpstr>Where to go for help</vt:lpstr>
      <vt:lpstr>Buildings &amp; Infrastructure</vt:lpstr>
      <vt:lpstr>Is My Building “Green”?</vt:lpstr>
      <vt:lpstr>Green Building Overview</vt:lpstr>
      <vt:lpstr>Energy Efficiency &amp; Renewable Energy</vt:lpstr>
      <vt:lpstr>Energy Efficiency &amp; Renewable Energy   </vt:lpstr>
      <vt:lpstr>Water Efficiency</vt:lpstr>
      <vt:lpstr>Water Efficiency  </vt:lpstr>
      <vt:lpstr>Sustainable Building Materials</vt:lpstr>
      <vt:lpstr>Sustainable Building Materials</vt:lpstr>
      <vt:lpstr>Indoor Air Quality</vt:lpstr>
      <vt:lpstr>Indoor Air Quality  </vt:lpstr>
      <vt:lpstr>Sustainable Siting  </vt:lpstr>
      <vt:lpstr>Certification Bodies</vt:lpstr>
      <vt:lpstr>Other Places to Go for Help</vt:lpstr>
      <vt:lpstr>Transportation and Distribution</vt:lpstr>
      <vt:lpstr>Reducing the Impact of Transportation</vt:lpstr>
      <vt:lpstr>Space Efficiency</vt:lpstr>
      <vt:lpstr>Space Efficiency</vt:lpstr>
      <vt:lpstr>Fleet Management</vt:lpstr>
      <vt:lpstr>External Transportation</vt:lpstr>
      <vt:lpstr>Which Way of Shipping is Greenest?</vt:lpstr>
      <vt:lpstr>Transportation Checklist</vt:lpstr>
      <vt:lpstr>Where to Go for Help</vt:lpstr>
      <vt:lpstr>Product End-of-life Issues</vt:lpstr>
      <vt:lpstr>Design and End-of-Life</vt:lpstr>
      <vt:lpstr>Take Back Programs</vt:lpstr>
      <vt:lpstr>Take Back Programs</vt:lpstr>
      <vt:lpstr>Remanufacturing</vt:lpstr>
      <vt:lpstr>Remanufacturing (Cont.)</vt:lpstr>
      <vt:lpstr>Recycling</vt:lpstr>
      <vt:lpstr>Remanufacturing vs. Recycling</vt:lpstr>
      <vt:lpstr>Regulations on End of Life</vt:lpstr>
      <vt:lpstr>Waste Disposal</vt:lpstr>
      <vt:lpstr>Examples of End-of-Life Issues</vt:lpstr>
      <vt:lpstr>End-of-Life Management</vt:lpstr>
      <vt:lpstr>Product End-of-Life Checklist</vt:lpstr>
      <vt:lpstr>Where to Go for Help</vt:lpstr>
    </vt:vector>
  </TitlesOfParts>
  <Company>DOC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Barr</dc:creator>
  <cp:lastModifiedBy>Morgan Barr</cp:lastModifiedBy>
  <cp:revision>4639</cp:revision>
  <dcterms:created xsi:type="dcterms:W3CDTF">2009-03-20T16:41:18Z</dcterms:created>
  <dcterms:modified xsi:type="dcterms:W3CDTF">2011-12-06T18:19:18Z</dcterms:modified>
</cp:coreProperties>
</file>