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4"/>
  </p:sldMasterIdLst>
  <p:notesMasterIdLst>
    <p:notesMasterId r:id="rId12"/>
  </p:notesMasterIdLst>
  <p:handoutMasterIdLst>
    <p:handoutMasterId r:id="rId13"/>
  </p:handoutMasterIdLst>
  <p:sldIdLst>
    <p:sldId id="279" r:id="rId5"/>
    <p:sldId id="280" r:id="rId6"/>
    <p:sldId id="284" r:id="rId7"/>
    <p:sldId id="285" r:id="rId8"/>
    <p:sldId id="283" r:id="rId9"/>
    <p:sldId id="282" r:id="rId10"/>
    <p:sldId id="265" r:id="rId11"/>
  </p:sldIdLst>
  <p:sldSz cx="9144000" cy="6858000" type="screen4x3"/>
  <p:notesSz cx="7010400" cy="9236075"/>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996633"/>
    <a:srgbClr val="FFCC99"/>
    <a:srgbClr val="CCFF99"/>
    <a:srgbClr val="FFCCFF"/>
    <a:srgbClr val="CCECFF"/>
    <a:srgbClr val="FFFF99"/>
    <a:srgbClr val="FFFFCC"/>
    <a:srgbClr val="BBE0E3"/>
    <a:srgbClr val="BBFF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84" autoAdjust="0"/>
    <p:restoredTop sz="90939" autoAdjust="0"/>
  </p:normalViewPr>
  <p:slideViewPr>
    <p:cSldViewPr>
      <p:cViewPr varScale="1">
        <p:scale>
          <a:sx n="94" d="100"/>
          <a:sy n="94" d="100"/>
        </p:scale>
        <p:origin x="10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1026"/>
          <p:cNvSpPr>
            <a:spLocks noGrp="1" noChangeArrowheads="1"/>
          </p:cNvSpPr>
          <p:nvPr>
            <p:ph type="hdr" sz="quarter"/>
          </p:nvPr>
        </p:nvSpPr>
        <p:spPr bwMode="auto">
          <a:xfrm>
            <a:off x="2" y="0"/>
            <a:ext cx="3038475" cy="4621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endParaRPr lang="en-US"/>
          </a:p>
        </p:txBody>
      </p:sp>
      <p:sp>
        <p:nvSpPr>
          <p:cNvPr id="16387" name="Rectangle 1027"/>
          <p:cNvSpPr>
            <a:spLocks noGrp="1" noChangeArrowheads="1"/>
          </p:cNvSpPr>
          <p:nvPr>
            <p:ph type="dt" sz="quarter" idx="1"/>
          </p:nvPr>
        </p:nvSpPr>
        <p:spPr bwMode="auto">
          <a:xfrm>
            <a:off x="3971927" y="0"/>
            <a:ext cx="3038475" cy="4621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p>
        </p:txBody>
      </p:sp>
      <p:sp>
        <p:nvSpPr>
          <p:cNvPr id="16388" name="Rectangle 1028"/>
          <p:cNvSpPr>
            <a:spLocks noGrp="1" noChangeArrowheads="1"/>
          </p:cNvSpPr>
          <p:nvPr>
            <p:ph type="ftr" sz="quarter" idx="2"/>
          </p:nvPr>
        </p:nvSpPr>
        <p:spPr bwMode="auto">
          <a:xfrm>
            <a:off x="2" y="8773959"/>
            <a:ext cx="3038475" cy="462119"/>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endParaRPr lang="en-US"/>
          </a:p>
        </p:txBody>
      </p:sp>
      <p:sp>
        <p:nvSpPr>
          <p:cNvPr id="16389" name="Rectangle 1029"/>
          <p:cNvSpPr>
            <a:spLocks noGrp="1" noChangeArrowheads="1"/>
          </p:cNvSpPr>
          <p:nvPr>
            <p:ph type="sldNum" sz="quarter" idx="3"/>
          </p:nvPr>
        </p:nvSpPr>
        <p:spPr bwMode="auto">
          <a:xfrm>
            <a:off x="3971927" y="8773959"/>
            <a:ext cx="3038475" cy="462119"/>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11302217-80AC-401C-8644-3518F410ACEB}" type="slidenum">
              <a:rPr lang="en-US"/>
              <a:pPr/>
              <a:t>‹#›</a:t>
            </a:fld>
            <a:endParaRPr lang="en-US"/>
          </a:p>
        </p:txBody>
      </p:sp>
    </p:spTree>
    <p:extLst>
      <p:ext uri="{BB962C8B-B14F-4D97-AF65-F5344CB8AC3E}">
        <p14:creationId xmlns:p14="http://schemas.microsoft.com/office/powerpoint/2010/main" val="322165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2" y="0"/>
            <a:ext cx="3038475" cy="4621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endParaRPr lang="en-US"/>
          </a:p>
        </p:txBody>
      </p:sp>
      <p:sp>
        <p:nvSpPr>
          <p:cNvPr id="14339" name="Rectangle 3"/>
          <p:cNvSpPr>
            <a:spLocks noGrp="1" noChangeArrowheads="1"/>
          </p:cNvSpPr>
          <p:nvPr>
            <p:ph type="dt" idx="1"/>
          </p:nvPr>
        </p:nvSpPr>
        <p:spPr bwMode="auto">
          <a:xfrm>
            <a:off x="3971927" y="0"/>
            <a:ext cx="3038475" cy="4621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p>
        </p:txBody>
      </p:sp>
      <p:sp>
        <p:nvSpPr>
          <p:cNvPr id="14340"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ffectLst/>
        </p:spPr>
      </p:sp>
      <p:sp>
        <p:nvSpPr>
          <p:cNvPr id="14341" name="Rectangle 5"/>
          <p:cNvSpPr>
            <a:spLocks noGrp="1" noChangeArrowheads="1"/>
          </p:cNvSpPr>
          <p:nvPr>
            <p:ph type="body" sz="quarter" idx="3"/>
          </p:nvPr>
        </p:nvSpPr>
        <p:spPr bwMode="auto">
          <a:xfrm>
            <a:off x="935039" y="4387769"/>
            <a:ext cx="5140325" cy="4155919"/>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342" name="Rectangle 6"/>
          <p:cNvSpPr>
            <a:spLocks noGrp="1" noChangeArrowheads="1"/>
          </p:cNvSpPr>
          <p:nvPr>
            <p:ph type="ftr" sz="quarter" idx="4"/>
          </p:nvPr>
        </p:nvSpPr>
        <p:spPr bwMode="auto">
          <a:xfrm>
            <a:off x="2" y="8773959"/>
            <a:ext cx="3038475" cy="462119"/>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endParaRPr lang="en-US"/>
          </a:p>
        </p:txBody>
      </p:sp>
      <p:sp>
        <p:nvSpPr>
          <p:cNvPr id="14343" name="Rectangle 7"/>
          <p:cNvSpPr>
            <a:spLocks noGrp="1" noChangeArrowheads="1"/>
          </p:cNvSpPr>
          <p:nvPr>
            <p:ph type="sldNum" sz="quarter" idx="5"/>
          </p:nvPr>
        </p:nvSpPr>
        <p:spPr bwMode="auto">
          <a:xfrm>
            <a:off x="3971927" y="8773959"/>
            <a:ext cx="3038475" cy="462119"/>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6B3EB231-64FB-45B0-974E-F57DB4286E32}" type="slidenum">
              <a:rPr lang="en-US"/>
              <a:pPr/>
              <a:t>‹#›</a:t>
            </a:fld>
            <a:endParaRPr lang="en-US"/>
          </a:p>
        </p:txBody>
      </p:sp>
    </p:spTree>
    <p:extLst>
      <p:ext uri="{BB962C8B-B14F-4D97-AF65-F5344CB8AC3E}">
        <p14:creationId xmlns:p14="http://schemas.microsoft.com/office/powerpoint/2010/main" val="11797949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a:ea typeface="+mn-ea"/>
        <a:cs typeface="+mn-cs"/>
      </a:defRPr>
    </a:lvl1pPr>
    <a:lvl2pPr marL="457200" algn="l" rtl="0" fontAlgn="base">
      <a:spcBef>
        <a:spcPct val="30000"/>
      </a:spcBef>
      <a:spcAft>
        <a:spcPct val="0"/>
      </a:spcAft>
      <a:defRPr sz="1200" kern="1200">
        <a:solidFill>
          <a:schemeClr val="tx1"/>
        </a:solidFill>
        <a:latin typeface="Times"/>
        <a:ea typeface="+mn-ea"/>
        <a:cs typeface="+mn-cs"/>
      </a:defRPr>
    </a:lvl2pPr>
    <a:lvl3pPr marL="914400" algn="l" rtl="0" fontAlgn="base">
      <a:spcBef>
        <a:spcPct val="30000"/>
      </a:spcBef>
      <a:spcAft>
        <a:spcPct val="0"/>
      </a:spcAft>
      <a:defRPr sz="1200" kern="1200">
        <a:solidFill>
          <a:schemeClr val="tx1"/>
        </a:solidFill>
        <a:latin typeface="Times"/>
        <a:ea typeface="+mn-ea"/>
        <a:cs typeface="+mn-cs"/>
      </a:defRPr>
    </a:lvl3pPr>
    <a:lvl4pPr marL="1371600" algn="l" rtl="0" fontAlgn="base">
      <a:spcBef>
        <a:spcPct val="30000"/>
      </a:spcBef>
      <a:spcAft>
        <a:spcPct val="0"/>
      </a:spcAft>
      <a:defRPr sz="1200" kern="1200">
        <a:solidFill>
          <a:schemeClr val="tx1"/>
        </a:solidFill>
        <a:latin typeface="Times"/>
        <a:ea typeface="+mn-ea"/>
        <a:cs typeface="+mn-cs"/>
      </a:defRPr>
    </a:lvl4pPr>
    <a:lvl5pPr marL="1828800" algn="l" rtl="0" fontAlgn="base">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charset="0"/>
                <a:ea typeface="ＭＳ Ｐゴシック" charset="0"/>
                <a:cs typeface="ＭＳ Ｐゴシック" charset="0"/>
              </a:defRPr>
            </a:lvl1pPr>
            <a:lvl2pPr marL="742950" indent="-285750" defTabSz="931863" eaLnBrk="0" hangingPunct="0">
              <a:defRPr sz="2400">
                <a:solidFill>
                  <a:schemeClr val="tx1"/>
                </a:solidFill>
                <a:latin typeface="Times" charset="0"/>
                <a:ea typeface="ＭＳ Ｐゴシック" charset="0"/>
              </a:defRPr>
            </a:lvl2pPr>
            <a:lvl3pPr marL="1143000" indent="-228600" defTabSz="931863" eaLnBrk="0" hangingPunct="0">
              <a:defRPr sz="2400">
                <a:solidFill>
                  <a:schemeClr val="tx1"/>
                </a:solidFill>
                <a:latin typeface="Times" charset="0"/>
                <a:ea typeface="ＭＳ Ｐゴシック" charset="0"/>
              </a:defRPr>
            </a:lvl3pPr>
            <a:lvl4pPr marL="1600200" indent="-228600" defTabSz="931863" eaLnBrk="0" hangingPunct="0">
              <a:defRPr sz="2400">
                <a:solidFill>
                  <a:schemeClr val="tx1"/>
                </a:solidFill>
                <a:latin typeface="Times" charset="0"/>
                <a:ea typeface="ＭＳ Ｐゴシック" charset="0"/>
              </a:defRPr>
            </a:lvl4pPr>
            <a:lvl5pPr marL="2057400" indent="-228600" defTabSz="931863" eaLnBrk="0" hangingPunct="0">
              <a:defRPr sz="2400">
                <a:solidFill>
                  <a:schemeClr val="tx1"/>
                </a:solidFill>
                <a:latin typeface="Times" charset="0"/>
                <a:ea typeface="ＭＳ Ｐゴシック" charset="0"/>
              </a:defRPr>
            </a:lvl5pPr>
            <a:lvl6pPr marL="2514600" indent="-228600" defTabSz="931863" eaLnBrk="0" fontAlgn="base" hangingPunct="0">
              <a:spcBef>
                <a:spcPct val="0"/>
              </a:spcBef>
              <a:spcAft>
                <a:spcPct val="0"/>
              </a:spcAft>
              <a:defRPr sz="2400">
                <a:solidFill>
                  <a:schemeClr val="tx1"/>
                </a:solidFill>
                <a:latin typeface="Times" charset="0"/>
                <a:ea typeface="ＭＳ Ｐゴシック" charset="0"/>
              </a:defRPr>
            </a:lvl6pPr>
            <a:lvl7pPr marL="2971800" indent="-228600" defTabSz="931863" eaLnBrk="0" fontAlgn="base" hangingPunct="0">
              <a:spcBef>
                <a:spcPct val="0"/>
              </a:spcBef>
              <a:spcAft>
                <a:spcPct val="0"/>
              </a:spcAft>
              <a:defRPr sz="2400">
                <a:solidFill>
                  <a:schemeClr val="tx1"/>
                </a:solidFill>
                <a:latin typeface="Times" charset="0"/>
                <a:ea typeface="ＭＳ Ｐゴシック" charset="0"/>
              </a:defRPr>
            </a:lvl7pPr>
            <a:lvl8pPr marL="3429000" indent="-228600" defTabSz="931863" eaLnBrk="0" fontAlgn="base" hangingPunct="0">
              <a:spcBef>
                <a:spcPct val="0"/>
              </a:spcBef>
              <a:spcAft>
                <a:spcPct val="0"/>
              </a:spcAft>
              <a:defRPr sz="2400">
                <a:solidFill>
                  <a:schemeClr val="tx1"/>
                </a:solidFill>
                <a:latin typeface="Times" charset="0"/>
                <a:ea typeface="ＭＳ Ｐゴシック" charset="0"/>
              </a:defRPr>
            </a:lvl8pPr>
            <a:lvl9pPr marL="3886200" indent="-228600" defTabSz="931863" eaLnBrk="0" fontAlgn="base" hangingPunct="0">
              <a:spcBef>
                <a:spcPct val="0"/>
              </a:spcBef>
              <a:spcAft>
                <a:spcPct val="0"/>
              </a:spcAft>
              <a:defRPr sz="2400">
                <a:solidFill>
                  <a:schemeClr val="tx1"/>
                </a:solidFill>
                <a:latin typeface="Times" charset="0"/>
                <a:ea typeface="ＭＳ Ｐゴシック" charset="0"/>
              </a:defRPr>
            </a:lvl9pPr>
          </a:lstStyle>
          <a:p>
            <a:fld id="{52511FD5-7E5D-854F-AE2C-C003453756C0}" type="slidenum">
              <a:rPr lang="en-US" sz="1200"/>
              <a:pPr/>
              <a:t>2</a:t>
            </a:fld>
            <a:endParaRPr lang="en-US" sz="120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231" name="Picture 15" descr="title1e.jpg                                                    00293B0BMacintosh HD                   BD7F38D4:"/>
          <p:cNvPicPr>
            <a:picLocks noChangeAspect="1" noChangeArrowheads="1"/>
          </p:cNvPicPr>
          <p:nvPr/>
        </p:nvPicPr>
        <p:blipFill>
          <a:blip r:embed="rId3" cstate="print"/>
          <a:srcRect/>
          <a:stretch>
            <a:fillRect/>
          </a:stretch>
        </p:blipFill>
        <p:spPr bwMode="auto">
          <a:xfrm>
            <a:off x="0" y="0"/>
            <a:ext cx="9145588" cy="6859588"/>
          </a:xfrm>
          <a:prstGeom prst="rect">
            <a:avLst/>
          </a:prstGeom>
          <a:noFill/>
        </p:spPr>
      </p:pic>
      <p:sp>
        <p:nvSpPr>
          <p:cNvPr id="9219" name="Rectangle 3"/>
          <p:cNvSpPr>
            <a:spLocks noGrp="1" noChangeArrowheads="1"/>
          </p:cNvSpPr>
          <p:nvPr>
            <p:ph type="ctrTitle"/>
          </p:nvPr>
        </p:nvSpPr>
        <p:spPr>
          <a:xfrm>
            <a:off x="3124200" y="1828800"/>
            <a:ext cx="5410200" cy="1143000"/>
          </a:xfrm>
        </p:spPr>
        <p:txBody>
          <a:bodyPr/>
          <a:lstStyle>
            <a:lvl1pPr>
              <a:defRPr sz="4400">
                <a:solidFill>
                  <a:srgbClr val="0067AB"/>
                </a:solidFill>
              </a:defRPr>
            </a:lvl1pPr>
          </a:lstStyle>
          <a:p>
            <a:r>
              <a:rPr lang="en-US"/>
              <a:t>Click to edit Master title style</a:t>
            </a:r>
          </a:p>
        </p:txBody>
      </p:sp>
      <p:sp>
        <p:nvSpPr>
          <p:cNvPr id="9220" name="Rectangle 4"/>
          <p:cNvSpPr>
            <a:spLocks noGrp="1" noChangeArrowheads="1"/>
          </p:cNvSpPr>
          <p:nvPr>
            <p:ph type="subTitle" idx="1"/>
          </p:nvPr>
        </p:nvSpPr>
        <p:spPr>
          <a:xfrm>
            <a:off x="3124200" y="3276600"/>
            <a:ext cx="5410200" cy="1752600"/>
          </a:xfrm>
        </p:spPr>
        <p:txBody>
          <a:bodyPr/>
          <a:lstStyle>
            <a:lvl1pPr marL="0" indent="0">
              <a:buFontTx/>
              <a:buNone/>
              <a:defRPr sz="2800"/>
            </a:lvl1pPr>
          </a:lstStyle>
          <a:p>
            <a:r>
              <a:rPr lang="en-US"/>
              <a:t>Click to edit Master subtitle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520AF807-CAD4-456B-9D84-B5227C56322E}" type="slidenum">
              <a:rPr lang="en-US"/>
              <a:pPr/>
              <a:t>‹#›</a:t>
            </a:fld>
            <a:endParaRPr lang="en-US" sz="1400">
              <a:latin typeface="+mn-l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81750" y="152400"/>
            <a:ext cx="207645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152400"/>
            <a:ext cx="607695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7F44742E-F2F2-4ADA-AA19-11906A515D93}" type="slidenum">
              <a:rPr lang="en-US"/>
              <a:pPr/>
              <a:t>‹#›</a:t>
            </a:fld>
            <a:endParaRPr lang="en-US" sz="1400">
              <a:latin typeface="+mn-l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9C0D33D-73A3-4EE2-BF94-0D9B7A6FAE5A}" type="slidenum">
              <a:rPr lang="en-US"/>
              <a:pPr/>
              <a:t>‹#›</a:t>
            </a:fld>
            <a:endParaRPr lang="en-US" sz="1400">
              <a:latin typeface="+mn-l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2092D78C-CA6F-4FDD-BA5B-E920F6CF72C3}" type="slidenum">
              <a:rPr lang="en-US"/>
              <a:pPr/>
              <a:t>‹#›</a:t>
            </a:fld>
            <a:endParaRPr lang="en-US" sz="1400">
              <a:latin typeface="+mn-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19200" y="2209800"/>
            <a:ext cx="35433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2209800"/>
            <a:ext cx="35433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D4480FAA-0206-401E-B101-11AE8E97534F}" type="slidenum">
              <a:rPr lang="en-US"/>
              <a:pPr/>
              <a:t>‹#›</a:t>
            </a:fld>
            <a:endParaRPr lang="en-US" sz="1400">
              <a:latin typeface="+mn-l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C9B13ED6-315B-4334-B6F6-44C2D135AFC8}" type="slidenum">
              <a:rPr lang="en-US"/>
              <a:pPr/>
              <a:t>‹#›</a:t>
            </a:fld>
            <a:endParaRPr lang="en-US" sz="1400">
              <a:latin typeface="+mn-l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6A218DB0-B589-4721-9B23-526C2F2E94D9}" type="slidenum">
              <a:rPr lang="en-US"/>
              <a:pPr/>
              <a:t>‹#›</a:t>
            </a:fld>
            <a:endParaRPr lang="en-US" sz="1400">
              <a:latin typeface="+mn-l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44FCD643-D1CE-4E7A-948B-065352DA9EFC}" type="slidenum">
              <a:rPr lang="en-US"/>
              <a:pPr/>
              <a:t>‹#›</a:t>
            </a:fld>
            <a:endParaRPr lang="en-US" sz="1400">
              <a:latin typeface="+mn-l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0E24962-61DC-4C6E-A88A-A8DFD55E69C8}" type="slidenum">
              <a:rPr lang="en-US"/>
              <a:pPr/>
              <a:t>‹#›</a:t>
            </a:fld>
            <a:endParaRPr lang="en-US" sz="1400">
              <a:latin typeface="+mn-l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4F04E0D5-538E-48F0-83DA-9460F5CD0A4C}" type="slidenum">
              <a:rPr lang="en-US"/>
              <a:pPr/>
              <a:t>‹#›</a:t>
            </a:fld>
            <a:endParaRPr lang="en-US" sz="1400">
              <a:latin typeface="+mn-l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242" name="Picture 50" descr="slide1d.jpg                                                    00293B0BMacintosh HD                   BD7F38D4:"/>
          <p:cNvPicPr>
            <a:picLocks noChangeAspect="1" noChangeArrowheads="1"/>
          </p:cNvPicPr>
          <p:nvPr/>
        </p:nvPicPr>
        <p:blipFill>
          <a:blip r:embed="rId13" cstate="print"/>
          <a:srcRect/>
          <a:stretch>
            <a:fillRect/>
          </a:stretch>
        </p:blipFill>
        <p:spPr bwMode="auto">
          <a:xfrm>
            <a:off x="0" y="0"/>
            <a:ext cx="9145588" cy="6859588"/>
          </a:xfrm>
          <a:prstGeom prst="rect">
            <a:avLst/>
          </a:prstGeom>
          <a:noFill/>
        </p:spPr>
      </p:pic>
      <p:sp>
        <p:nvSpPr>
          <p:cNvPr id="8194" name="Rectangle 2"/>
          <p:cNvSpPr>
            <a:spLocks noGrp="1" noChangeArrowheads="1"/>
          </p:cNvSpPr>
          <p:nvPr>
            <p:ph type="title"/>
          </p:nvPr>
        </p:nvSpPr>
        <p:spPr bwMode="auto">
          <a:xfrm>
            <a:off x="152400" y="152400"/>
            <a:ext cx="7239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1219200" y="2209800"/>
            <a:ext cx="72390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ftr" sz="quarter" idx="3"/>
          </p:nvPr>
        </p:nvSpPr>
        <p:spPr bwMode="auto">
          <a:xfrm>
            <a:off x="228600" y="647700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Verdana" charset="0"/>
              </a:defRPr>
            </a:lvl1pPr>
          </a:lstStyle>
          <a:p>
            <a:endParaRPr lang="en-US"/>
          </a:p>
        </p:txBody>
      </p:sp>
      <p:sp>
        <p:nvSpPr>
          <p:cNvPr id="8197" name="Rectangle 5"/>
          <p:cNvSpPr>
            <a:spLocks noGrp="1" noChangeArrowheads="1"/>
          </p:cNvSpPr>
          <p:nvPr>
            <p:ph type="sldNum" sz="quarter" idx="4"/>
          </p:nvPr>
        </p:nvSpPr>
        <p:spPr bwMode="auto">
          <a:xfrm>
            <a:off x="7924800" y="6564313"/>
            <a:ext cx="1066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0067AB"/>
                </a:solidFill>
                <a:latin typeface="Verdana" charset="0"/>
              </a:defRPr>
            </a:lvl1pPr>
          </a:lstStyle>
          <a:p>
            <a:fld id="{7251548A-95C5-413C-93E0-3658BCB4C76B}" type="slidenum">
              <a:rPr lang="en-US"/>
              <a:pPr/>
              <a:t>‹#›</a:t>
            </a:fld>
            <a:endParaRPr lang="en-US" sz="1400">
              <a:latin typeface="+mn-lt"/>
            </a:endParaRPr>
          </a:p>
        </p:txBody>
      </p:sp>
      <p:pic>
        <p:nvPicPr>
          <p:cNvPr id="8243" name="Picture 51" descr="DOC_ITA.jpg                                                    00293B0BMacintosh HD                   BD7F38D4:"/>
          <p:cNvPicPr>
            <a:picLocks noChangeAspect="1" noChangeArrowheads="1"/>
          </p:cNvPicPr>
          <p:nvPr/>
        </p:nvPicPr>
        <p:blipFill>
          <a:blip r:embed="rId14" cstate="print"/>
          <a:srcRect b="32895"/>
          <a:stretch>
            <a:fillRect/>
          </a:stretch>
        </p:blipFill>
        <p:spPr bwMode="auto">
          <a:xfrm>
            <a:off x="2590800" y="6578600"/>
            <a:ext cx="4414838" cy="242888"/>
          </a:xfrm>
          <a:prstGeom prst="rect">
            <a:avLst/>
          </a:prstGeom>
          <a:noFill/>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ftr="0" dt="0"/>
  <p:txStyles>
    <p:titleStyle>
      <a:lvl1pPr algn="l" rtl="0" eaLnBrk="1" fontAlgn="base" hangingPunct="1">
        <a:spcBef>
          <a:spcPct val="0"/>
        </a:spcBef>
        <a:spcAft>
          <a:spcPct val="0"/>
        </a:spcAft>
        <a:defRPr sz="2400">
          <a:solidFill>
            <a:schemeClr val="tx1"/>
          </a:solidFill>
          <a:latin typeface="+mj-lt"/>
          <a:ea typeface="+mj-ea"/>
          <a:cs typeface="+mj-cs"/>
        </a:defRPr>
      </a:lvl1pPr>
      <a:lvl2pPr algn="l" rtl="0" eaLnBrk="1" fontAlgn="base" hangingPunct="1">
        <a:spcBef>
          <a:spcPct val="0"/>
        </a:spcBef>
        <a:spcAft>
          <a:spcPct val="0"/>
        </a:spcAft>
        <a:defRPr sz="2400">
          <a:solidFill>
            <a:schemeClr val="tx1"/>
          </a:solidFill>
          <a:latin typeface="Georgia" charset="0"/>
        </a:defRPr>
      </a:lvl2pPr>
      <a:lvl3pPr algn="l" rtl="0" eaLnBrk="1" fontAlgn="base" hangingPunct="1">
        <a:spcBef>
          <a:spcPct val="0"/>
        </a:spcBef>
        <a:spcAft>
          <a:spcPct val="0"/>
        </a:spcAft>
        <a:defRPr sz="2400">
          <a:solidFill>
            <a:schemeClr val="tx1"/>
          </a:solidFill>
          <a:latin typeface="Georgia" charset="0"/>
        </a:defRPr>
      </a:lvl3pPr>
      <a:lvl4pPr algn="l" rtl="0" eaLnBrk="1" fontAlgn="base" hangingPunct="1">
        <a:spcBef>
          <a:spcPct val="0"/>
        </a:spcBef>
        <a:spcAft>
          <a:spcPct val="0"/>
        </a:spcAft>
        <a:defRPr sz="2400">
          <a:solidFill>
            <a:schemeClr val="tx1"/>
          </a:solidFill>
          <a:latin typeface="Georgia" charset="0"/>
        </a:defRPr>
      </a:lvl4pPr>
      <a:lvl5pPr algn="l" rtl="0" eaLnBrk="1" fontAlgn="base" hangingPunct="1">
        <a:spcBef>
          <a:spcPct val="0"/>
        </a:spcBef>
        <a:spcAft>
          <a:spcPct val="0"/>
        </a:spcAft>
        <a:defRPr sz="2400">
          <a:solidFill>
            <a:schemeClr val="tx1"/>
          </a:solidFill>
          <a:latin typeface="Georgia" charset="0"/>
        </a:defRPr>
      </a:lvl5pPr>
      <a:lvl6pPr marL="457200" algn="l" rtl="0" eaLnBrk="1" fontAlgn="base" hangingPunct="1">
        <a:spcBef>
          <a:spcPct val="0"/>
        </a:spcBef>
        <a:spcAft>
          <a:spcPct val="0"/>
        </a:spcAft>
        <a:defRPr sz="2400">
          <a:solidFill>
            <a:schemeClr val="tx1"/>
          </a:solidFill>
          <a:latin typeface="Georgia" charset="0"/>
        </a:defRPr>
      </a:lvl6pPr>
      <a:lvl7pPr marL="914400" algn="l" rtl="0" eaLnBrk="1" fontAlgn="base" hangingPunct="1">
        <a:spcBef>
          <a:spcPct val="0"/>
        </a:spcBef>
        <a:spcAft>
          <a:spcPct val="0"/>
        </a:spcAft>
        <a:defRPr sz="2400">
          <a:solidFill>
            <a:schemeClr val="tx1"/>
          </a:solidFill>
          <a:latin typeface="Georgia" charset="0"/>
        </a:defRPr>
      </a:lvl7pPr>
      <a:lvl8pPr marL="1371600" algn="l" rtl="0" eaLnBrk="1" fontAlgn="base" hangingPunct="1">
        <a:spcBef>
          <a:spcPct val="0"/>
        </a:spcBef>
        <a:spcAft>
          <a:spcPct val="0"/>
        </a:spcAft>
        <a:defRPr sz="2400">
          <a:solidFill>
            <a:schemeClr val="tx1"/>
          </a:solidFill>
          <a:latin typeface="Georgia" charset="0"/>
        </a:defRPr>
      </a:lvl8pPr>
      <a:lvl9pPr marL="1828800" algn="l" rtl="0" eaLnBrk="1" fontAlgn="base" hangingPunct="1">
        <a:spcBef>
          <a:spcPct val="0"/>
        </a:spcBef>
        <a:spcAft>
          <a:spcPct val="0"/>
        </a:spcAft>
        <a:defRPr sz="2400">
          <a:solidFill>
            <a:schemeClr val="tx1"/>
          </a:solidFill>
          <a:latin typeface="Georgia"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0"/>
          <p:cNvSpPr>
            <a:spLocks noChangeArrowheads="1"/>
          </p:cNvSpPr>
          <p:nvPr/>
        </p:nvSpPr>
        <p:spPr bwMode="auto">
          <a:xfrm>
            <a:off x="5029200" y="5029200"/>
            <a:ext cx="1219200" cy="381000"/>
          </a:xfrm>
          <a:prstGeom prst="rect">
            <a:avLst/>
          </a:prstGeom>
          <a:solidFill>
            <a:srgbClr val="FFCC99"/>
          </a:solidFill>
          <a:ln w="9525">
            <a:solidFill>
              <a:schemeClr val="tx1"/>
            </a:solidFill>
            <a:miter lim="800000"/>
            <a:headEnd/>
            <a:tailEnd/>
          </a:ln>
        </p:spPr>
        <p:txBody>
          <a:bodyPr wrap="none" anchor="ctr"/>
          <a:lstStyle/>
          <a:p>
            <a:pPr algn="ctr" eaLnBrk="0" hangingPunct="0"/>
            <a:r>
              <a:rPr lang="en-US" sz="1200"/>
              <a:t>Cooperator</a:t>
            </a:r>
          </a:p>
        </p:txBody>
      </p:sp>
      <p:sp>
        <p:nvSpPr>
          <p:cNvPr id="21506" name="Title 1"/>
          <p:cNvSpPr>
            <a:spLocks noGrp="1"/>
          </p:cNvSpPr>
          <p:nvPr>
            <p:ph type="title"/>
          </p:nvPr>
        </p:nvSpPr>
        <p:spPr>
          <a:xfrm>
            <a:off x="304800" y="0"/>
            <a:ext cx="7086600" cy="914400"/>
          </a:xfrm>
        </p:spPr>
        <p:txBody>
          <a:bodyPr>
            <a:normAutofit/>
          </a:bodyPr>
          <a:lstStyle/>
          <a:p>
            <a:pPr eaLnBrk="1" hangingPunct="1"/>
            <a:r>
              <a:rPr lang="en-US" sz="2800" b="1" dirty="0">
                <a:solidFill>
                  <a:srgbClr val="0070C0"/>
                </a:solidFill>
              </a:rPr>
              <a:t>MDCP</a:t>
            </a:r>
            <a:r>
              <a:rPr lang="en-US" b="1" dirty="0">
                <a:solidFill>
                  <a:srgbClr val="0070C0"/>
                </a:solidFill>
              </a:rPr>
              <a:t> </a:t>
            </a:r>
            <a:r>
              <a:rPr lang="en-US" b="1" dirty="0"/>
              <a:t>public-private partnership</a:t>
            </a:r>
          </a:p>
        </p:txBody>
      </p:sp>
      <p:sp>
        <p:nvSpPr>
          <p:cNvPr id="21508" name="Line 53"/>
          <p:cNvSpPr>
            <a:spLocks noChangeShapeType="1"/>
          </p:cNvSpPr>
          <p:nvPr/>
        </p:nvSpPr>
        <p:spPr bwMode="auto">
          <a:xfrm>
            <a:off x="1981200" y="1752600"/>
            <a:ext cx="25146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09" name="Line 54"/>
          <p:cNvSpPr>
            <a:spLocks noChangeShapeType="1"/>
          </p:cNvSpPr>
          <p:nvPr/>
        </p:nvSpPr>
        <p:spPr bwMode="auto">
          <a:xfrm>
            <a:off x="3657600" y="1752600"/>
            <a:ext cx="9144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10" name="Line 56"/>
          <p:cNvSpPr>
            <a:spLocks noChangeShapeType="1"/>
          </p:cNvSpPr>
          <p:nvPr/>
        </p:nvSpPr>
        <p:spPr bwMode="auto">
          <a:xfrm flipH="1">
            <a:off x="5105400" y="1752600"/>
            <a:ext cx="5334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11" name="Line 57"/>
          <p:cNvSpPr>
            <a:spLocks noChangeShapeType="1"/>
          </p:cNvSpPr>
          <p:nvPr/>
        </p:nvSpPr>
        <p:spPr bwMode="auto">
          <a:xfrm flipH="1">
            <a:off x="5181600" y="1752600"/>
            <a:ext cx="25146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12" name="Text Box 41"/>
          <p:cNvSpPr txBox="1">
            <a:spLocks noChangeArrowheads="1"/>
          </p:cNvSpPr>
          <p:nvPr/>
        </p:nvSpPr>
        <p:spPr bwMode="auto">
          <a:xfrm>
            <a:off x="4648200" y="1676400"/>
            <a:ext cx="685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charset="0"/>
                <a:ea typeface="ＭＳ Ｐゴシック" charset="0"/>
                <a:cs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1200"/>
              <a:t>                        ITA                                      </a:t>
            </a:r>
            <a:r>
              <a:rPr lang="en-US" sz="1200">
                <a:solidFill>
                  <a:schemeClr val="bg1"/>
                </a:solidFill>
              </a:rPr>
              <a:t>.</a:t>
            </a:r>
            <a:r>
              <a:rPr lang="en-US" sz="1200"/>
              <a:t>  </a:t>
            </a:r>
            <a:endParaRPr lang="en-US"/>
          </a:p>
        </p:txBody>
      </p:sp>
      <p:sp>
        <p:nvSpPr>
          <p:cNvPr id="21513" name="Rectangle 45"/>
          <p:cNvSpPr>
            <a:spLocks noChangeArrowheads="1"/>
          </p:cNvSpPr>
          <p:nvPr/>
        </p:nvSpPr>
        <p:spPr bwMode="auto">
          <a:xfrm>
            <a:off x="1143000" y="1524000"/>
            <a:ext cx="1371600" cy="228600"/>
          </a:xfrm>
          <a:prstGeom prst="rect">
            <a:avLst/>
          </a:prstGeom>
          <a:solidFill>
            <a:srgbClr val="FFCC99"/>
          </a:solidFill>
          <a:ln w="9525">
            <a:solidFill>
              <a:schemeClr val="tx1"/>
            </a:solidFill>
            <a:miter lim="800000"/>
            <a:headEnd/>
            <a:tailEnd/>
          </a:ln>
        </p:spPr>
        <p:txBody>
          <a:bodyPr wrap="none" anchor="ctr"/>
          <a:lstStyle/>
          <a:p>
            <a:pPr algn="ctr" eaLnBrk="0" hangingPunct="0"/>
            <a:r>
              <a:rPr lang="en-US" sz="1200"/>
              <a:t>Trade associations</a:t>
            </a:r>
          </a:p>
        </p:txBody>
      </p:sp>
      <p:sp>
        <p:nvSpPr>
          <p:cNvPr id="21514" name="Rectangle 46"/>
          <p:cNvSpPr>
            <a:spLocks noChangeArrowheads="1"/>
          </p:cNvSpPr>
          <p:nvPr/>
        </p:nvSpPr>
        <p:spPr bwMode="auto">
          <a:xfrm>
            <a:off x="2743200" y="1524000"/>
            <a:ext cx="1752600" cy="228600"/>
          </a:xfrm>
          <a:prstGeom prst="rect">
            <a:avLst/>
          </a:prstGeom>
          <a:solidFill>
            <a:srgbClr val="FFCC99"/>
          </a:solidFill>
          <a:ln w="9525">
            <a:solidFill>
              <a:schemeClr val="tx1"/>
            </a:solidFill>
            <a:miter lim="800000"/>
            <a:headEnd/>
            <a:tailEnd/>
          </a:ln>
        </p:spPr>
        <p:txBody>
          <a:bodyPr wrap="none" anchor="ctr"/>
          <a:lstStyle/>
          <a:p>
            <a:pPr algn="ctr" eaLnBrk="0" hangingPunct="0"/>
            <a:r>
              <a:rPr lang="en-US" sz="1200"/>
              <a:t>Chambers of commerce</a:t>
            </a:r>
          </a:p>
        </p:txBody>
      </p:sp>
      <p:sp>
        <p:nvSpPr>
          <p:cNvPr id="21515" name="Rectangle 47"/>
          <p:cNvSpPr>
            <a:spLocks noChangeArrowheads="1"/>
          </p:cNvSpPr>
          <p:nvPr/>
        </p:nvSpPr>
        <p:spPr bwMode="auto">
          <a:xfrm>
            <a:off x="4724400" y="1524000"/>
            <a:ext cx="1752600" cy="228600"/>
          </a:xfrm>
          <a:prstGeom prst="rect">
            <a:avLst/>
          </a:prstGeom>
          <a:solidFill>
            <a:srgbClr val="FFCC99"/>
          </a:solidFill>
          <a:ln w="9525">
            <a:solidFill>
              <a:schemeClr val="tx1"/>
            </a:solidFill>
            <a:miter lim="800000"/>
            <a:headEnd/>
            <a:tailEnd/>
          </a:ln>
        </p:spPr>
        <p:txBody>
          <a:bodyPr wrap="none" anchor="ctr"/>
          <a:lstStyle/>
          <a:p>
            <a:pPr algn="ctr" eaLnBrk="0" hangingPunct="0"/>
            <a:r>
              <a:rPr lang="en-US" sz="1200"/>
              <a:t>State trade departments</a:t>
            </a:r>
          </a:p>
        </p:txBody>
      </p:sp>
      <p:sp>
        <p:nvSpPr>
          <p:cNvPr id="21516" name="Rectangle 48"/>
          <p:cNvSpPr>
            <a:spLocks noChangeArrowheads="1"/>
          </p:cNvSpPr>
          <p:nvPr/>
        </p:nvSpPr>
        <p:spPr bwMode="auto">
          <a:xfrm>
            <a:off x="6629400" y="1524000"/>
            <a:ext cx="1752600" cy="228600"/>
          </a:xfrm>
          <a:prstGeom prst="rect">
            <a:avLst/>
          </a:prstGeom>
          <a:solidFill>
            <a:srgbClr val="FFCC99"/>
          </a:solidFill>
          <a:ln w="9525">
            <a:solidFill>
              <a:schemeClr val="tx1"/>
            </a:solidFill>
            <a:miter lim="800000"/>
            <a:headEnd/>
            <a:tailEnd/>
          </a:ln>
        </p:spPr>
        <p:txBody>
          <a:bodyPr wrap="none" anchor="ctr"/>
          <a:lstStyle/>
          <a:p>
            <a:pPr algn="ctr" eaLnBrk="0" hangingPunct="0"/>
            <a:r>
              <a:rPr lang="en-US" sz="1200"/>
              <a:t>Other non-profits</a:t>
            </a:r>
          </a:p>
        </p:txBody>
      </p:sp>
      <p:sp>
        <p:nvSpPr>
          <p:cNvPr id="21517" name="Content Placeholder 2"/>
          <p:cNvSpPr>
            <a:spLocks noGrp="1"/>
          </p:cNvSpPr>
          <p:nvPr>
            <p:ph idx="1"/>
          </p:nvPr>
        </p:nvSpPr>
        <p:spPr>
          <a:xfrm>
            <a:off x="1295400" y="2209800"/>
            <a:ext cx="5105400" cy="457200"/>
          </a:xfrm>
        </p:spPr>
        <p:txBody>
          <a:bodyPr>
            <a:normAutofit/>
          </a:bodyPr>
          <a:lstStyle/>
          <a:p>
            <a:pPr eaLnBrk="1" hangingPunct="1">
              <a:buFontTx/>
              <a:buNone/>
            </a:pPr>
            <a:r>
              <a:rPr lang="en-US" sz="1600" dirty="0">
                <a:latin typeface="Georgia" charset="0"/>
              </a:rPr>
              <a:t>MDCP encourages industry groups to partner with ITA</a:t>
            </a:r>
          </a:p>
          <a:p>
            <a:pPr eaLnBrk="1" hangingPunct="1">
              <a:buFontTx/>
              <a:buNone/>
            </a:pPr>
            <a:endParaRPr lang="en-US" dirty="0">
              <a:latin typeface="Georgia" charset="0"/>
            </a:endParaRPr>
          </a:p>
          <a:p>
            <a:pPr eaLnBrk="1" hangingPunct="1"/>
            <a:endParaRPr lang="en-US" dirty="0">
              <a:latin typeface="Georgia" charset="0"/>
            </a:endParaRPr>
          </a:p>
        </p:txBody>
      </p:sp>
      <p:cxnSp>
        <p:nvCxnSpPr>
          <p:cNvPr id="21518" name="AutoShape 28"/>
          <p:cNvCxnSpPr>
            <a:cxnSpLocks noChangeShapeType="1"/>
          </p:cNvCxnSpPr>
          <p:nvPr/>
        </p:nvCxnSpPr>
        <p:spPr bwMode="auto">
          <a:xfrm flipV="1">
            <a:off x="6400800" y="5029200"/>
            <a:ext cx="457200" cy="106363"/>
          </a:xfrm>
          <a:prstGeom prst="curvedConnector3">
            <a:avLst>
              <a:gd name="adj1" fmla="val 50000"/>
            </a:avLst>
          </a:prstGeom>
          <a:noFill/>
          <a:ln w="12700">
            <a:solidFill>
              <a:srgbClr val="FFCC00"/>
            </a:solidFill>
            <a:round/>
            <a:headEnd/>
            <a:tailEnd type="triangle" w="med" len="med"/>
          </a:ln>
          <a:extLst>
            <a:ext uri="{909E8E84-426E-40DD-AFC4-6F175D3DCCD1}">
              <a14:hiddenFill xmlns:a14="http://schemas.microsoft.com/office/drawing/2010/main">
                <a:noFill/>
              </a14:hiddenFill>
            </a:ext>
          </a:extLst>
        </p:spPr>
      </p:cxnSp>
      <p:sp>
        <p:nvSpPr>
          <p:cNvPr id="19" name="Hexagon 18"/>
          <p:cNvSpPr/>
          <p:nvPr/>
        </p:nvSpPr>
        <p:spPr>
          <a:xfrm>
            <a:off x="6248400" y="5257800"/>
            <a:ext cx="152400" cy="152400"/>
          </a:xfrm>
          <a:prstGeom prst="hexagon">
            <a:avLst/>
          </a:prstGeom>
          <a:solidFill>
            <a:srgbClr val="CCCC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0" name="Snip Same Side Corner Rectangle 19"/>
          <p:cNvSpPr/>
          <p:nvPr/>
        </p:nvSpPr>
        <p:spPr>
          <a:xfrm>
            <a:off x="6019800" y="5287963"/>
            <a:ext cx="152400" cy="152400"/>
          </a:xfrm>
          <a:prstGeom prst="snip2SameRect">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1" name="Flowchart: Extract 20"/>
          <p:cNvSpPr/>
          <p:nvPr/>
        </p:nvSpPr>
        <p:spPr>
          <a:xfrm>
            <a:off x="6400800" y="5211763"/>
            <a:ext cx="152400" cy="152400"/>
          </a:xfrm>
          <a:prstGeom prst="flowChartExtract">
            <a:avLst/>
          </a:prstGeom>
          <a:solidFill>
            <a:srgbClr val="99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2" name="Trapezoid 21"/>
          <p:cNvSpPr/>
          <p:nvPr/>
        </p:nvSpPr>
        <p:spPr>
          <a:xfrm>
            <a:off x="6172200" y="4983163"/>
            <a:ext cx="152400" cy="152400"/>
          </a:xfrm>
          <a:prstGeom prst="trapezoid">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3" name="Right Triangle 22"/>
          <p:cNvSpPr/>
          <p:nvPr/>
        </p:nvSpPr>
        <p:spPr>
          <a:xfrm>
            <a:off x="6096000" y="5059363"/>
            <a:ext cx="152400" cy="152400"/>
          </a:xfrm>
          <a:prstGeom prst="rtTriangle">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4" name="Parallelogram 23"/>
          <p:cNvSpPr/>
          <p:nvPr/>
        </p:nvSpPr>
        <p:spPr>
          <a:xfrm>
            <a:off x="6324600" y="5059363"/>
            <a:ext cx="152400" cy="152400"/>
          </a:xfrm>
          <a:prstGeom prst="parallelogram">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5" name="Diamond 24"/>
          <p:cNvSpPr/>
          <p:nvPr/>
        </p:nvSpPr>
        <p:spPr>
          <a:xfrm>
            <a:off x="6172200" y="5364163"/>
            <a:ext cx="152400" cy="1524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cxnSp>
        <p:nvCxnSpPr>
          <p:cNvPr id="21526" name="AutoShape 28"/>
          <p:cNvCxnSpPr>
            <a:cxnSpLocks noChangeShapeType="1"/>
            <a:stCxn id="20" idx="1"/>
          </p:cNvCxnSpPr>
          <p:nvPr/>
        </p:nvCxnSpPr>
        <p:spPr bwMode="auto">
          <a:xfrm rot="16200000" flipH="1">
            <a:off x="6415881" y="5120482"/>
            <a:ext cx="122237" cy="762000"/>
          </a:xfrm>
          <a:prstGeom prst="curvedConnector2">
            <a:avLst/>
          </a:prstGeom>
          <a:noFill/>
          <a:ln w="12700">
            <a:solidFill>
              <a:srgbClr val="FF9900"/>
            </a:solidFill>
            <a:round/>
            <a:headEnd/>
            <a:tailEnd type="triangle" w="med" len="med"/>
          </a:ln>
          <a:extLst>
            <a:ext uri="{909E8E84-426E-40DD-AFC4-6F175D3DCCD1}">
              <a14:hiddenFill xmlns:a14="http://schemas.microsoft.com/office/drawing/2010/main">
                <a:noFill/>
              </a14:hiddenFill>
            </a:ext>
          </a:extLst>
        </p:spPr>
      </p:cxnSp>
      <p:cxnSp>
        <p:nvCxnSpPr>
          <p:cNvPr id="21527" name="AutoShape 28"/>
          <p:cNvCxnSpPr>
            <a:cxnSpLocks noChangeShapeType="1"/>
            <a:stCxn id="22" idx="3"/>
          </p:cNvCxnSpPr>
          <p:nvPr/>
        </p:nvCxnSpPr>
        <p:spPr bwMode="auto">
          <a:xfrm flipV="1">
            <a:off x="6305550" y="4953000"/>
            <a:ext cx="628650" cy="106363"/>
          </a:xfrm>
          <a:prstGeom prst="curvedConnector3">
            <a:avLst>
              <a:gd name="adj1" fmla="val 50000"/>
            </a:avLst>
          </a:prstGeom>
          <a:noFill/>
          <a:ln w="12700">
            <a:solidFill>
              <a:srgbClr val="99CC00"/>
            </a:solidFill>
            <a:round/>
            <a:headEnd/>
            <a:tailEnd type="triangle" w="med" len="med"/>
          </a:ln>
          <a:extLst>
            <a:ext uri="{909E8E84-426E-40DD-AFC4-6F175D3DCCD1}">
              <a14:hiddenFill xmlns:a14="http://schemas.microsoft.com/office/drawing/2010/main">
                <a:noFill/>
              </a14:hiddenFill>
            </a:ext>
          </a:extLst>
        </p:spPr>
      </p:cxnSp>
      <p:cxnSp>
        <p:nvCxnSpPr>
          <p:cNvPr id="21528" name="AutoShape 28"/>
          <p:cNvCxnSpPr>
            <a:cxnSpLocks noChangeShapeType="1"/>
          </p:cNvCxnSpPr>
          <p:nvPr/>
        </p:nvCxnSpPr>
        <p:spPr bwMode="auto">
          <a:xfrm>
            <a:off x="6248400" y="5173663"/>
            <a:ext cx="609600" cy="7937"/>
          </a:xfrm>
          <a:prstGeom prst="curvedConnector3">
            <a:avLst>
              <a:gd name="adj1" fmla="val 50000"/>
            </a:avLst>
          </a:prstGeom>
          <a:noFill/>
          <a:ln w="12700">
            <a:solidFill>
              <a:srgbClr val="CCFF99"/>
            </a:solidFill>
            <a:round/>
            <a:headEnd/>
            <a:tailEnd type="triangle" w="med" len="med"/>
          </a:ln>
          <a:extLst>
            <a:ext uri="{909E8E84-426E-40DD-AFC4-6F175D3DCCD1}">
              <a14:hiddenFill xmlns:a14="http://schemas.microsoft.com/office/drawing/2010/main">
                <a:noFill/>
              </a14:hiddenFill>
            </a:ext>
          </a:extLst>
        </p:spPr>
      </p:cxnSp>
      <p:cxnSp>
        <p:nvCxnSpPr>
          <p:cNvPr id="21529" name="AutoShape 28"/>
          <p:cNvCxnSpPr>
            <a:cxnSpLocks noChangeShapeType="1"/>
            <a:stCxn id="21" idx="3"/>
          </p:cNvCxnSpPr>
          <p:nvPr/>
        </p:nvCxnSpPr>
        <p:spPr bwMode="auto">
          <a:xfrm flipV="1">
            <a:off x="6515100" y="5257800"/>
            <a:ext cx="342900" cy="30163"/>
          </a:xfrm>
          <a:prstGeom prst="curvedConnector3">
            <a:avLst>
              <a:gd name="adj1" fmla="val 50000"/>
            </a:avLst>
          </a:prstGeom>
          <a:noFill/>
          <a:ln w="12700">
            <a:solidFill>
              <a:srgbClr val="99FFCC"/>
            </a:solidFill>
            <a:round/>
            <a:headEnd/>
            <a:tailEnd type="triangle" w="med" len="med"/>
          </a:ln>
          <a:extLst>
            <a:ext uri="{909E8E84-426E-40DD-AFC4-6F175D3DCCD1}">
              <a14:hiddenFill xmlns:a14="http://schemas.microsoft.com/office/drawing/2010/main">
                <a:noFill/>
              </a14:hiddenFill>
            </a:ext>
          </a:extLst>
        </p:spPr>
      </p:cxnSp>
      <p:cxnSp>
        <p:nvCxnSpPr>
          <p:cNvPr id="21530" name="AutoShape 28"/>
          <p:cNvCxnSpPr>
            <a:cxnSpLocks noChangeShapeType="1"/>
          </p:cNvCxnSpPr>
          <p:nvPr/>
        </p:nvCxnSpPr>
        <p:spPr bwMode="auto">
          <a:xfrm rot="5400000" flipH="1" flipV="1">
            <a:off x="6557168" y="5139532"/>
            <a:ext cx="30163" cy="419100"/>
          </a:xfrm>
          <a:prstGeom prst="curvedConnector4">
            <a:avLst>
              <a:gd name="adj1" fmla="val -160630"/>
              <a:gd name="adj2" fmla="val 54546"/>
            </a:avLst>
          </a:prstGeom>
          <a:noFill/>
          <a:ln w="12700">
            <a:solidFill>
              <a:srgbClr val="CCCC00"/>
            </a:solidFill>
            <a:round/>
            <a:headEnd/>
            <a:tailEnd type="triangle" w="med" len="med"/>
          </a:ln>
          <a:extLst>
            <a:ext uri="{909E8E84-426E-40DD-AFC4-6F175D3DCCD1}">
              <a14:hiddenFill xmlns:a14="http://schemas.microsoft.com/office/drawing/2010/main">
                <a:noFill/>
              </a14:hiddenFill>
            </a:ext>
          </a:extLst>
        </p:spPr>
      </p:cxnSp>
      <p:cxnSp>
        <p:nvCxnSpPr>
          <p:cNvPr id="21531" name="AutoShape 28"/>
          <p:cNvCxnSpPr>
            <a:cxnSpLocks noChangeShapeType="1"/>
            <a:stCxn id="25" idx="3"/>
          </p:cNvCxnSpPr>
          <p:nvPr/>
        </p:nvCxnSpPr>
        <p:spPr bwMode="auto">
          <a:xfrm flipV="1">
            <a:off x="6324600" y="5410200"/>
            <a:ext cx="533400" cy="30163"/>
          </a:xfrm>
          <a:prstGeom prst="curvedConnector3">
            <a:avLst>
              <a:gd name="adj1" fmla="val 50000"/>
            </a:avLst>
          </a:prstGeom>
          <a:noFill/>
          <a:ln w="12700">
            <a:solidFill>
              <a:schemeClr val="accent1"/>
            </a:solidFill>
            <a:round/>
            <a:headEnd/>
            <a:tailEnd type="triangle" w="med" len="med"/>
          </a:ln>
          <a:extLst>
            <a:ext uri="{909E8E84-426E-40DD-AFC4-6F175D3DCCD1}">
              <a14:hiddenFill xmlns:a14="http://schemas.microsoft.com/office/drawing/2010/main">
                <a:noFill/>
              </a14:hiddenFill>
            </a:ext>
          </a:extLst>
        </p:spPr>
      </p:cxnSp>
      <p:sp>
        <p:nvSpPr>
          <p:cNvPr id="21532" name="Oval 23"/>
          <p:cNvSpPr>
            <a:spLocks noChangeArrowheads="1"/>
          </p:cNvSpPr>
          <p:nvPr/>
        </p:nvSpPr>
        <p:spPr bwMode="auto">
          <a:xfrm>
            <a:off x="6858000" y="4876800"/>
            <a:ext cx="838200" cy="838200"/>
          </a:xfrm>
          <a:prstGeom prst="ellipse">
            <a:avLst/>
          </a:prstGeom>
          <a:solidFill>
            <a:srgbClr val="CCFFCC"/>
          </a:solidFill>
          <a:ln w="9525">
            <a:solidFill>
              <a:schemeClr val="tx1"/>
            </a:solidFill>
            <a:round/>
            <a:headEnd/>
            <a:tailEnd/>
          </a:ln>
        </p:spPr>
        <p:txBody>
          <a:bodyPr wrap="none" anchor="ctr"/>
          <a:lstStyle/>
          <a:p>
            <a:pPr algn="ctr" eaLnBrk="0" hangingPunct="0"/>
            <a:r>
              <a:rPr lang="en-US" sz="1200"/>
              <a:t>Targeted </a:t>
            </a:r>
          </a:p>
          <a:p>
            <a:pPr algn="ctr" eaLnBrk="0" hangingPunct="0"/>
            <a:r>
              <a:rPr lang="en-US" sz="1200"/>
              <a:t>foreign</a:t>
            </a:r>
          </a:p>
          <a:p>
            <a:pPr algn="ctr" eaLnBrk="0" hangingPunct="0"/>
            <a:r>
              <a:rPr lang="en-US" sz="1200"/>
              <a:t>markets</a:t>
            </a:r>
          </a:p>
        </p:txBody>
      </p:sp>
      <p:sp>
        <p:nvSpPr>
          <p:cNvPr id="21533" name="TextBox 35"/>
          <p:cNvSpPr txBox="1">
            <a:spLocks noChangeArrowheads="1"/>
          </p:cNvSpPr>
          <p:nvPr/>
        </p:nvSpPr>
        <p:spPr bwMode="auto">
          <a:xfrm>
            <a:off x="1313815" y="4652963"/>
            <a:ext cx="3048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charset="0"/>
                <a:ea typeface="ＭＳ Ｐゴシック" charset="0"/>
                <a:cs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1600" dirty="0"/>
              <a:t>Cooperators are export multipliers: industry groups that do not export, but whose companies or business constituents do export</a:t>
            </a:r>
          </a:p>
        </p:txBody>
      </p:sp>
      <p:sp>
        <p:nvSpPr>
          <p:cNvPr id="21534" name="TextBox 36"/>
          <p:cNvSpPr txBox="1">
            <a:spLocks noChangeArrowheads="1"/>
          </p:cNvSpPr>
          <p:nvPr/>
        </p:nvSpPr>
        <p:spPr bwMode="auto">
          <a:xfrm>
            <a:off x="4800599" y="3349208"/>
            <a:ext cx="31242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charset="0"/>
                <a:ea typeface="ＭＳ Ｐゴシック" charset="0"/>
                <a:cs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1600" dirty="0"/>
              <a:t>By helping one cooperator, many small- and medium-size enterprises (SMEs) in an industry become more globally competitive</a:t>
            </a:r>
          </a:p>
        </p:txBody>
      </p:sp>
      <p:sp>
        <p:nvSpPr>
          <p:cNvPr id="21535" name="TextBox 34"/>
          <p:cNvSpPr txBox="1">
            <a:spLocks noChangeArrowheads="1"/>
          </p:cNvSpPr>
          <p:nvPr/>
        </p:nvSpPr>
        <p:spPr bwMode="auto">
          <a:xfrm>
            <a:off x="1600200" y="4191000"/>
            <a:ext cx="2057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charset="0"/>
                <a:ea typeface="ＭＳ Ｐゴシック" charset="0"/>
                <a:cs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800"/>
              <a:t>Each MDCP project team includes  ITA and other federal specialists who work shoulder-to-shoulder with a cooperator</a:t>
            </a:r>
          </a:p>
        </p:txBody>
      </p:sp>
      <p:pic>
        <p:nvPicPr>
          <p:cNvPr id="21536" name="Picture 41" descr="2010-11-16-CITDEC-HK-Environment-Minister-Mulhullond-Madden-crop1.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676400" y="2667000"/>
            <a:ext cx="1927225"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37" name="TextBox 33"/>
          <p:cNvSpPr txBox="1">
            <a:spLocks noChangeArrowheads="1"/>
          </p:cNvSpPr>
          <p:nvPr/>
        </p:nvSpPr>
        <p:spPr bwMode="auto">
          <a:xfrm>
            <a:off x="6010275" y="4575175"/>
            <a:ext cx="14874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charset="0"/>
                <a:ea typeface="ＭＳ Ｐゴシック" charset="0"/>
                <a:cs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eaLnBrk="1" hangingPunct="1"/>
            <a:r>
              <a:rPr lang="en-US" sz="1400" dirty="0"/>
              <a:t>SMEs export</a:t>
            </a:r>
          </a:p>
        </p:txBody>
      </p:sp>
      <p:sp>
        <p:nvSpPr>
          <p:cNvPr id="4" name="Slide Number Placeholder 3"/>
          <p:cNvSpPr>
            <a:spLocks noGrp="1"/>
          </p:cNvSpPr>
          <p:nvPr>
            <p:ph type="sldNum" sz="quarter" idx="4294967295"/>
          </p:nvPr>
        </p:nvSpPr>
        <p:spPr>
          <a:xfrm>
            <a:off x="8686800" y="6492875"/>
            <a:ext cx="457200" cy="365125"/>
          </a:xfrm>
          <a:prstGeom prst="rect">
            <a:avLst/>
          </a:prstGeom>
        </p:spPr>
        <p:txBody>
          <a:bodyPr/>
          <a:lstStyle/>
          <a:p>
            <a:fld id="{F45AE523-7A0D-4E7A-A1D8-20DCC8FAAA7A}" type="slidenum">
              <a:rPr lang="en-US" sz="1000" smtClean="0">
                <a:solidFill>
                  <a:srgbClr val="0070C0"/>
                </a:solidFill>
                <a:latin typeface="Verdana" panose="020B0604030504040204" pitchFamily="34" charset="0"/>
                <a:ea typeface="Verdana" panose="020B0604030504040204" pitchFamily="34" charset="0"/>
                <a:cs typeface="Verdana" panose="020B0604030504040204" pitchFamily="34" charset="0"/>
              </a:rPr>
              <a:t>1</a:t>
            </a:fld>
            <a:endParaRPr lang="en-US" sz="1000" dirty="0">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a:extLst>
              <a:ext uri="{FF2B5EF4-FFF2-40B4-BE49-F238E27FC236}">
                <a16:creationId xmlns:a16="http://schemas.microsoft.com/office/drawing/2014/main" id="{1D01358A-87A6-4849-8D30-AA7B1ABDF3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5100" y="1996440"/>
            <a:ext cx="737531" cy="1008221"/>
          </a:xfrm>
          <a:prstGeom prst="rect">
            <a:avLst/>
          </a:prstGeom>
        </p:spPr>
      </p:pic>
    </p:spTree>
    <p:extLst>
      <p:ext uri="{BB962C8B-B14F-4D97-AF65-F5344CB8AC3E}">
        <p14:creationId xmlns:p14="http://schemas.microsoft.com/office/powerpoint/2010/main" val="137749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6"/>
          <p:cNvSpPr txBox="1">
            <a:spLocks noChangeArrowheads="1"/>
          </p:cNvSpPr>
          <p:nvPr/>
        </p:nvSpPr>
        <p:spPr bwMode="auto">
          <a:xfrm>
            <a:off x="457200" y="228600"/>
            <a:ext cx="7315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charset="0"/>
                <a:ea typeface="ＭＳ Ｐゴシック" charset="0"/>
                <a:cs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b="1" dirty="0">
                <a:solidFill>
                  <a:srgbClr val="0070C0"/>
                </a:solidFill>
                <a:latin typeface="+mj-lt"/>
              </a:rPr>
              <a:t>Market Development Cooperator Program </a:t>
            </a:r>
            <a:r>
              <a:rPr lang="en-US" sz="1800" b="1" dirty="0">
                <a:solidFill>
                  <a:srgbClr val="0070C0"/>
                </a:solidFill>
                <a:latin typeface="+mj-lt"/>
              </a:rPr>
              <a:t>(MDCP)</a:t>
            </a:r>
          </a:p>
        </p:txBody>
      </p:sp>
      <p:sp>
        <p:nvSpPr>
          <p:cNvPr id="19459" name="Rectangle 10"/>
          <p:cNvSpPr>
            <a:spLocks noChangeArrowheads="1"/>
          </p:cNvSpPr>
          <p:nvPr/>
        </p:nvSpPr>
        <p:spPr bwMode="auto">
          <a:xfrm>
            <a:off x="5715000" y="4038600"/>
            <a:ext cx="1219200" cy="381000"/>
          </a:xfrm>
          <a:prstGeom prst="rect">
            <a:avLst/>
          </a:prstGeom>
          <a:solidFill>
            <a:srgbClr val="FFCC99"/>
          </a:solidFill>
          <a:ln w="9525">
            <a:solidFill>
              <a:schemeClr val="tx1"/>
            </a:solidFill>
            <a:miter lim="800000"/>
            <a:headEnd/>
            <a:tailEnd/>
          </a:ln>
        </p:spPr>
        <p:txBody>
          <a:bodyPr wrap="none" anchor="ctr"/>
          <a:lstStyle/>
          <a:p>
            <a:pPr algn="ctr" eaLnBrk="0" hangingPunct="0"/>
            <a:r>
              <a:rPr lang="en-US" sz="1200"/>
              <a:t>Cooperator</a:t>
            </a:r>
          </a:p>
        </p:txBody>
      </p:sp>
      <p:sp>
        <p:nvSpPr>
          <p:cNvPr id="19462" name="AutoShape 15"/>
          <p:cNvSpPr>
            <a:spLocks noChangeArrowheads="1"/>
          </p:cNvSpPr>
          <p:nvPr/>
        </p:nvSpPr>
        <p:spPr bwMode="auto">
          <a:xfrm>
            <a:off x="609600" y="3881438"/>
            <a:ext cx="1143000" cy="533400"/>
          </a:xfrm>
          <a:prstGeom prst="flowChartAlternateProcess">
            <a:avLst/>
          </a:prstGeom>
          <a:solidFill>
            <a:srgbClr val="CCCCFF"/>
          </a:solidFill>
          <a:ln w="9525">
            <a:solidFill>
              <a:schemeClr val="tx1"/>
            </a:solidFill>
            <a:miter lim="800000"/>
            <a:headEnd/>
            <a:tailEnd/>
          </a:ln>
        </p:spPr>
        <p:txBody>
          <a:bodyPr wrap="none" anchor="ctr"/>
          <a:lstStyle/>
          <a:p>
            <a:pPr algn="ctr" eaLnBrk="0" hangingPunct="0"/>
            <a:r>
              <a:rPr lang="en-US" sz="1200" dirty="0"/>
              <a:t>Other federal </a:t>
            </a:r>
          </a:p>
          <a:p>
            <a:pPr algn="ctr" eaLnBrk="0" hangingPunct="0"/>
            <a:r>
              <a:rPr lang="en-US" sz="1200" dirty="0"/>
              <a:t>agencies</a:t>
            </a:r>
          </a:p>
        </p:txBody>
      </p:sp>
      <p:sp>
        <p:nvSpPr>
          <p:cNvPr id="19463" name="AutoShape 16"/>
          <p:cNvSpPr>
            <a:spLocks noChangeArrowheads="1"/>
          </p:cNvSpPr>
          <p:nvPr/>
        </p:nvSpPr>
        <p:spPr bwMode="auto">
          <a:xfrm>
            <a:off x="2547761" y="4579585"/>
            <a:ext cx="1219200" cy="381000"/>
          </a:xfrm>
          <a:prstGeom prst="flowChartAlternateProcess">
            <a:avLst/>
          </a:prstGeom>
          <a:solidFill>
            <a:srgbClr val="CCECFF"/>
          </a:solidFill>
          <a:ln w="9525">
            <a:solidFill>
              <a:schemeClr val="tx1"/>
            </a:solidFill>
            <a:miter lim="800000"/>
            <a:headEnd/>
            <a:tailEnd/>
          </a:ln>
        </p:spPr>
        <p:txBody>
          <a:bodyPr wrap="none" anchor="ctr"/>
          <a:lstStyle/>
          <a:p>
            <a:pPr algn="ctr" eaLnBrk="0" hangingPunct="0"/>
            <a:r>
              <a:rPr lang="en-US" sz="1200" dirty="0"/>
              <a:t>I&amp;A</a:t>
            </a:r>
          </a:p>
          <a:p>
            <a:pPr algn="ctr" eaLnBrk="0" hangingPunct="0"/>
            <a:r>
              <a:rPr lang="en-US" sz="800" dirty="0"/>
              <a:t>Industry &amp; Analysis</a:t>
            </a:r>
          </a:p>
        </p:txBody>
      </p:sp>
      <p:sp>
        <p:nvSpPr>
          <p:cNvPr id="19464" name="AutoShape 17"/>
          <p:cNvSpPr>
            <a:spLocks noChangeArrowheads="1"/>
          </p:cNvSpPr>
          <p:nvPr/>
        </p:nvSpPr>
        <p:spPr bwMode="auto">
          <a:xfrm>
            <a:off x="3924300" y="4579585"/>
            <a:ext cx="1295400" cy="381000"/>
          </a:xfrm>
          <a:prstGeom prst="flowChartAlternateProcess">
            <a:avLst/>
          </a:prstGeom>
          <a:solidFill>
            <a:srgbClr val="CCECFF"/>
          </a:solidFill>
          <a:ln w="9525">
            <a:solidFill>
              <a:schemeClr val="tx1"/>
            </a:solidFill>
            <a:miter lim="800000"/>
            <a:headEnd/>
            <a:tailEnd/>
          </a:ln>
        </p:spPr>
        <p:txBody>
          <a:bodyPr wrap="none" anchor="ctr"/>
          <a:lstStyle/>
          <a:p>
            <a:pPr algn="ctr" eaLnBrk="0" hangingPunct="0"/>
            <a:r>
              <a:rPr lang="en-US" sz="1200" dirty="0"/>
              <a:t>GM</a:t>
            </a:r>
          </a:p>
          <a:p>
            <a:pPr algn="ctr" eaLnBrk="0" hangingPunct="0"/>
            <a:r>
              <a:rPr lang="en-US" sz="800" dirty="0"/>
              <a:t>Global Markets</a:t>
            </a:r>
          </a:p>
        </p:txBody>
      </p:sp>
      <p:sp>
        <p:nvSpPr>
          <p:cNvPr id="19465" name="Line 18"/>
          <p:cNvSpPr>
            <a:spLocks noChangeShapeType="1"/>
          </p:cNvSpPr>
          <p:nvPr/>
        </p:nvSpPr>
        <p:spPr bwMode="auto">
          <a:xfrm>
            <a:off x="3810000" y="42672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6" name="Line 19"/>
          <p:cNvSpPr>
            <a:spLocks noChangeShapeType="1"/>
          </p:cNvSpPr>
          <p:nvPr/>
        </p:nvSpPr>
        <p:spPr bwMode="auto">
          <a:xfrm flipH="1" flipV="1">
            <a:off x="3162300" y="44958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7" name="Line 20"/>
          <p:cNvSpPr>
            <a:spLocks noChangeShapeType="1"/>
          </p:cNvSpPr>
          <p:nvPr/>
        </p:nvSpPr>
        <p:spPr bwMode="auto">
          <a:xfrm flipV="1">
            <a:off x="4572000" y="4491643"/>
            <a:ext cx="0" cy="879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8" name="Line 21"/>
          <p:cNvSpPr>
            <a:spLocks noChangeShapeType="1"/>
          </p:cNvSpPr>
          <p:nvPr/>
        </p:nvSpPr>
        <p:spPr bwMode="auto">
          <a:xfrm>
            <a:off x="3155950" y="4495800"/>
            <a:ext cx="14160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9" name="Oval 22"/>
          <p:cNvSpPr>
            <a:spLocks noChangeArrowheads="1"/>
          </p:cNvSpPr>
          <p:nvPr/>
        </p:nvSpPr>
        <p:spPr bwMode="auto">
          <a:xfrm>
            <a:off x="4495800" y="5410200"/>
            <a:ext cx="2514600" cy="533400"/>
          </a:xfrm>
          <a:prstGeom prst="ellipse">
            <a:avLst/>
          </a:prstGeom>
          <a:solidFill>
            <a:srgbClr val="FFCCFF"/>
          </a:solidFill>
          <a:ln w="9525">
            <a:solidFill>
              <a:schemeClr val="tx1"/>
            </a:solidFill>
            <a:round/>
            <a:headEnd/>
            <a:tailEnd/>
          </a:ln>
        </p:spPr>
        <p:txBody>
          <a:bodyPr wrap="none" anchor="ctr"/>
          <a:lstStyle/>
          <a:p>
            <a:pPr eaLnBrk="0" hangingPunct="0"/>
            <a:r>
              <a:rPr lang="en-US" sz="1200"/>
              <a:t>Project activities help</a:t>
            </a:r>
          </a:p>
          <a:p>
            <a:pPr eaLnBrk="0" hangingPunct="0"/>
            <a:r>
              <a:rPr lang="en-US" sz="1200"/>
              <a:t>small U.S. firms export</a:t>
            </a:r>
          </a:p>
        </p:txBody>
      </p:sp>
      <p:sp>
        <p:nvSpPr>
          <p:cNvPr id="19470" name="Oval 23"/>
          <p:cNvSpPr>
            <a:spLocks noChangeArrowheads="1"/>
          </p:cNvSpPr>
          <p:nvPr/>
        </p:nvSpPr>
        <p:spPr bwMode="auto">
          <a:xfrm>
            <a:off x="7467600" y="5257800"/>
            <a:ext cx="838200" cy="838200"/>
          </a:xfrm>
          <a:prstGeom prst="ellipse">
            <a:avLst/>
          </a:prstGeom>
          <a:solidFill>
            <a:srgbClr val="CCFFCC"/>
          </a:solidFill>
          <a:ln w="9525">
            <a:solidFill>
              <a:schemeClr val="tx1"/>
            </a:solidFill>
            <a:round/>
            <a:headEnd/>
            <a:tailEnd/>
          </a:ln>
        </p:spPr>
        <p:txBody>
          <a:bodyPr wrap="none" anchor="ctr"/>
          <a:lstStyle/>
          <a:p>
            <a:pPr algn="ctr" eaLnBrk="0" hangingPunct="0"/>
            <a:r>
              <a:rPr lang="en-US" sz="1200"/>
              <a:t>Targeted </a:t>
            </a:r>
          </a:p>
          <a:p>
            <a:pPr algn="ctr" eaLnBrk="0" hangingPunct="0"/>
            <a:r>
              <a:rPr lang="en-US" sz="1200"/>
              <a:t>foreign</a:t>
            </a:r>
          </a:p>
          <a:p>
            <a:pPr algn="ctr" eaLnBrk="0" hangingPunct="0"/>
            <a:r>
              <a:rPr lang="en-US" sz="1200"/>
              <a:t>markets</a:t>
            </a:r>
          </a:p>
        </p:txBody>
      </p:sp>
      <p:cxnSp>
        <p:nvCxnSpPr>
          <p:cNvPr id="19471" name="AutoShape 26"/>
          <p:cNvCxnSpPr>
            <a:cxnSpLocks noChangeShapeType="1"/>
          </p:cNvCxnSpPr>
          <p:nvPr/>
        </p:nvCxnSpPr>
        <p:spPr bwMode="auto">
          <a:xfrm>
            <a:off x="6096000" y="4419600"/>
            <a:ext cx="0" cy="990600"/>
          </a:xfrm>
          <a:prstGeom prst="straightConnector1">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cxnSp>
      <p:cxnSp>
        <p:nvCxnSpPr>
          <p:cNvPr id="19472" name="AutoShape 28"/>
          <p:cNvCxnSpPr>
            <a:cxnSpLocks noChangeShapeType="1"/>
          </p:cNvCxnSpPr>
          <p:nvPr/>
        </p:nvCxnSpPr>
        <p:spPr bwMode="auto">
          <a:xfrm flipV="1">
            <a:off x="6934200" y="5486400"/>
            <a:ext cx="609600" cy="76200"/>
          </a:xfrm>
          <a:prstGeom prst="curvedConnector3">
            <a:avLst>
              <a:gd name="adj1" fmla="val 50000"/>
            </a:avLst>
          </a:prstGeom>
          <a:noFill/>
          <a:ln w="12700">
            <a:solidFill>
              <a:srgbClr val="FFCC00"/>
            </a:solidFill>
            <a:round/>
            <a:headEnd/>
            <a:tailEnd type="triangle" w="med" len="med"/>
          </a:ln>
          <a:extLst>
            <a:ext uri="{909E8E84-426E-40DD-AFC4-6F175D3DCCD1}">
              <a14:hiddenFill xmlns:a14="http://schemas.microsoft.com/office/drawing/2010/main">
                <a:noFill/>
              </a14:hiddenFill>
            </a:ext>
          </a:extLst>
        </p:spPr>
      </p:cxnSp>
      <p:cxnSp>
        <p:nvCxnSpPr>
          <p:cNvPr id="19473" name="AutoShape 29"/>
          <p:cNvCxnSpPr>
            <a:cxnSpLocks noChangeShapeType="1"/>
            <a:stCxn id="19462" idx="2"/>
          </p:cNvCxnSpPr>
          <p:nvPr/>
        </p:nvCxnSpPr>
        <p:spPr bwMode="auto">
          <a:xfrm rot="16200000" flipH="1">
            <a:off x="3290888" y="2305050"/>
            <a:ext cx="695325" cy="4914900"/>
          </a:xfrm>
          <a:prstGeom prst="bentConnector2">
            <a:avLst/>
          </a:prstGeom>
          <a:noFill/>
          <a:ln w="38100">
            <a:solidFill>
              <a:srgbClr val="FF0000"/>
            </a:solidFill>
            <a:miter lim="800000"/>
            <a:headEnd/>
            <a:tailEnd type="triangle" w="med" len="med"/>
          </a:ln>
          <a:extLst>
            <a:ext uri="{909E8E84-426E-40DD-AFC4-6F175D3DCCD1}">
              <a14:hiddenFill xmlns:a14="http://schemas.microsoft.com/office/drawing/2010/main">
                <a:noFill/>
              </a14:hiddenFill>
            </a:ext>
          </a:extLst>
        </p:spPr>
      </p:cxnSp>
      <p:sp>
        <p:nvSpPr>
          <p:cNvPr id="19474" name="Text Box 33"/>
          <p:cNvSpPr txBox="1">
            <a:spLocks noChangeArrowheads="1"/>
          </p:cNvSpPr>
          <p:nvPr/>
        </p:nvSpPr>
        <p:spPr bwMode="auto">
          <a:xfrm>
            <a:off x="762000" y="1981200"/>
            <a:ext cx="2438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charset="0"/>
                <a:ea typeface="ＭＳ Ｐゴシック" charset="0"/>
                <a:cs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1200" dirty="0"/>
              <a:t>Non-profit industry groups compete for MDCP awards from ITA:</a:t>
            </a:r>
          </a:p>
          <a:p>
            <a:pPr>
              <a:spcBef>
                <a:spcPct val="50000"/>
              </a:spcBef>
            </a:pPr>
            <a:r>
              <a:rPr lang="en-US" sz="1200" dirty="0">
                <a:solidFill>
                  <a:srgbClr val="008000"/>
                </a:solidFill>
                <a:sym typeface="Webdings" charset="0"/>
              </a:rPr>
              <a:t>     </a:t>
            </a:r>
            <a:r>
              <a:rPr lang="en-US" sz="1200" dirty="0"/>
              <a:t>Up to $300,000 </a:t>
            </a:r>
          </a:p>
          <a:p>
            <a:pPr>
              <a:spcBef>
                <a:spcPct val="50000"/>
              </a:spcBef>
            </a:pPr>
            <a:r>
              <a:rPr lang="en-US" sz="1200" dirty="0">
                <a:solidFill>
                  <a:srgbClr val="008000"/>
                </a:solidFill>
                <a:sym typeface="Webdings" charset="0"/>
              </a:rPr>
              <a:t>     </a:t>
            </a:r>
            <a:r>
              <a:rPr lang="en-US" sz="1200" dirty="0">
                <a:sym typeface="Webdings" charset="0"/>
              </a:rPr>
              <a:t>Partner</a:t>
            </a:r>
            <a:r>
              <a:rPr lang="en-US" sz="1200" dirty="0"/>
              <a:t> w/federal </a:t>
            </a:r>
            <a:r>
              <a:rPr lang="en-US" sz="1200" dirty="0" err="1"/>
              <a:t>agencies</a:t>
            </a:r>
            <a:r>
              <a:rPr lang="en-US" sz="1200" dirty="0" err="1">
                <a:solidFill>
                  <a:schemeClr val="bg1"/>
                </a:solidFill>
              </a:rPr>
              <a:t>en</a:t>
            </a:r>
            <a:endParaRPr lang="en-US" sz="1200" dirty="0"/>
          </a:p>
          <a:p>
            <a:pPr>
              <a:spcBef>
                <a:spcPct val="50000"/>
              </a:spcBef>
            </a:pPr>
            <a:r>
              <a:rPr lang="en-US" sz="1200" dirty="0">
                <a:solidFill>
                  <a:srgbClr val="008000"/>
                </a:solidFill>
                <a:sym typeface="Webdings" charset="0"/>
              </a:rPr>
              <a:t>     </a:t>
            </a:r>
            <a:r>
              <a:rPr lang="en-US" sz="1200" dirty="0">
                <a:sym typeface="Webdings" charset="0"/>
              </a:rPr>
              <a:t>Applications due: </a:t>
            </a:r>
            <a:r>
              <a:rPr lang="en-US" sz="1200" dirty="0" err="1">
                <a:solidFill>
                  <a:schemeClr val="bg1"/>
                </a:solidFill>
              </a:rPr>
              <a:t>en</a:t>
            </a:r>
            <a:endParaRPr lang="en-US" sz="1200" dirty="0"/>
          </a:p>
        </p:txBody>
      </p:sp>
      <p:sp>
        <p:nvSpPr>
          <p:cNvPr id="19475" name="Text Box 34"/>
          <p:cNvSpPr txBox="1">
            <a:spLocks noChangeArrowheads="1"/>
          </p:cNvSpPr>
          <p:nvPr/>
        </p:nvSpPr>
        <p:spPr bwMode="auto">
          <a:xfrm>
            <a:off x="6324600" y="1905000"/>
            <a:ext cx="2286000" cy="16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charset="0"/>
                <a:ea typeface="ＭＳ Ｐゴシック" charset="0"/>
                <a:cs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ja-JP" altLang="en-US" sz="1200" dirty="0"/>
              <a:t>“</a:t>
            </a:r>
            <a:r>
              <a:rPr lang="en-US" altLang="ja-JP" sz="1200" dirty="0"/>
              <a:t>Cooperators</a:t>
            </a:r>
            <a:r>
              <a:rPr lang="ja-JP" altLang="en-US" sz="1200" dirty="0"/>
              <a:t>”</a:t>
            </a:r>
            <a:r>
              <a:rPr lang="en-US" altLang="ja-JP" sz="1200" dirty="0"/>
              <a:t> commit to:</a:t>
            </a:r>
          </a:p>
          <a:p>
            <a:pPr>
              <a:spcBef>
                <a:spcPct val="50000"/>
              </a:spcBef>
            </a:pPr>
            <a:r>
              <a:rPr lang="en-US" sz="1200" dirty="0">
                <a:solidFill>
                  <a:srgbClr val="008000"/>
                </a:solidFill>
                <a:sym typeface="Webdings" charset="0"/>
              </a:rPr>
              <a:t>     </a:t>
            </a:r>
            <a:r>
              <a:rPr lang="en-US" sz="1200" dirty="0"/>
              <a:t>Projects to engage small </a:t>
            </a:r>
          </a:p>
          <a:p>
            <a:pPr>
              <a:spcBef>
                <a:spcPct val="50000"/>
              </a:spcBef>
            </a:pPr>
            <a:r>
              <a:rPr lang="en-US" sz="1200" dirty="0"/>
              <a:t>     </a:t>
            </a:r>
            <a:r>
              <a:rPr lang="en-US" sz="1200" dirty="0">
                <a:solidFill>
                  <a:schemeClr val="bg1"/>
                </a:solidFill>
              </a:rPr>
              <a:t>.   </a:t>
            </a:r>
            <a:r>
              <a:rPr lang="en-US" sz="1200" dirty="0"/>
              <a:t>firms in exporting</a:t>
            </a:r>
          </a:p>
          <a:p>
            <a:pPr>
              <a:spcBef>
                <a:spcPct val="50000"/>
              </a:spcBef>
            </a:pPr>
            <a:r>
              <a:rPr lang="en-US" sz="1200" dirty="0">
                <a:solidFill>
                  <a:srgbClr val="008000"/>
                </a:solidFill>
                <a:sym typeface="Webdings" charset="0"/>
              </a:rPr>
              <a:t>     </a:t>
            </a:r>
            <a:r>
              <a:rPr lang="en-US" sz="1200" dirty="0">
                <a:sym typeface="Webdings" charset="0"/>
              </a:rPr>
              <a:t>Term</a:t>
            </a:r>
            <a:r>
              <a:rPr lang="en-US" sz="1200">
                <a:sym typeface="Webdings" charset="0"/>
              </a:rPr>
              <a:t>: 3-5</a:t>
            </a:r>
            <a:r>
              <a:rPr lang="en-US" sz="1200"/>
              <a:t> </a:t>
            </a:r>
            <a:r>
              <a:rPr lang="en-US" sz="1200" dirty="0"/>
              <a:t>years</a:t>
            </a:r>
          </a:p>
          <a:p>
            <a:pPr>
              <a:spcBef>
                <a:spcPct val="50000"/>
              </a:spcBef>
            </a:pPr>
            <a:r>
              <a:rPr lang="en-US" sz="1200" dirty="0">
                <a:solidFill>
                  <a:srgbClr val="008000"/>
                </a:solidFill>
                <a:sym typeface="Webdings" charset="0"/>
              </a:rPr>
              <a:t>     </a:t>
            </a:r>
            <a:r>
              <a:rPr lang="en-US" sz="1200" dirty="0"/>
              <a:t>Two-thirds of total cost</a:t>
            </a:r>
          </a:p>
          <a:p>
            <a:pPr>
              <a:spcBef>
                <a:spcPct val="50000"/>
              </a:spcBef>
            </a:pPr>
            <a:r>
              <a:rPr lang="en-US" sz="1200" dirty="0"/>
              <a:t>         </a:t>
            </a:r>
          </a:p>
        </p:txBody>
      </p:sp>
      <p:sp>
        <p:nvSpPr>
          <p:cNvPr id="19476" name="AutoShape 35"/>
          <p:cNvSpPr>
            <a:spLocks noChangeArrowheads="1"/>
          </p:cNvSpPr>
          <p:nvPr/>
        </p:nvSpPr>
        <p:spPr bwMode="auto">
          <a:xfrm>
            <a:off x="1981200" y="5105400"/>
            <a:ext cx="4572000" cy="304800"/>
          </a:xfrm>
          <a:prstGeom prst="flowChartDocument">
            <a:avLst/>
          </a:prstGeom>
          <a:solidFill>
            <a:srgbClr val="FF99CC">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r>
              <a:rPr lang="en-US" sz="1200"/>
              <a:t>Joint team coordination</a:t>
            </a:r>
            <a:r>
              <a:rPr lang="en-US" sz="800"/>
              <a:t>          </a:t>
            </a:r>
          </a:p>
        </p:txBody>
      </p:sp>
      <p:sp>
        <p:nvSpPr>
          <p:cNvPr id="19477" name="Text Box 37"/>
          <p:cNvSpPr txBox="1">
            <a:spLocks noChangeArrowheads="1"/>
          </p:cNvSpPr>
          <p:nvPr/>
        </p:nvSpPr>
        <p:spPr bwMode="auto">
          <a:xfrm>
            <a:off x="2667000" y="36576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charset="0"/>
                <a:ea typeface="ＭＳ Ｐゴシック" charset="0"/>
                <a:cs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endParaRPr lang="en-US"/>
          </a:p>
        </p:txBody>
      </p:sp>
      <p:sp>
        <p:nvSpPr>
          <p:cNvPr id="19478" name="Text Box 39"/>
          <p:cNvSpPr txBox="1">
            <a:spLocks noChangeArrowheads="1"/>
          </p:cNvSpPr>
          <p:nvPr/>
        </p:nvSpPr>
        <p:spPr bwMode="auto">
          <a:xfrm>
            <a:off x="4343400" y="3810000"/>
            <a:ext cx="457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charset="0"/>
                <a:ea typeface="ＭＳ Ｐゴシック" charset="0"/>
                <a:cs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1600">
                <a:solidFill>
                  <a:srgbClr val="006600"/>
                </a:solidFill>
              </a:rPr>
              <a:t>$1</a:t>
            </a:r>
          </a:p>
        </p:txBody>
      </p:sp>
      <p:sp>
        <p:nvSpPr>
          <p:cNvPr id="19479" name="Line 40"/>
          <p:cNvSpPr>
            <a:spLocks noChangeShapeType="1"/>
          </p:cNvSpPr>
          <p:nvPr/>
        </p:nvSpPr>
        <p:spPr bwMode="auto">
          <a:xfrm>
            <a:off x="4267200" y="4191000"/>
            <a:ext cx="1447800" cy="0"/>
          </a:xfrm>
          <a:prstGeom prst="line">
            <a:avLst/>
          </a:prstGeom>
          <a:noFill/>
          <a:ln w="1905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80" name="Text Box 41"/>
          <p:cNvSpPr txBox="1">
            <a:spLocks noChangeArrowheads="1"/>
          </p:cNvSpPr>
          <p:nvPr/>
        </p:nvSpPr>
        <p:spPr bwMode="auto">
          <a:xfrm>
            <a:off x="4419600" y="1143000"/>
            <a:ext cx="533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charset="0"/>
                <a:ea typeface="ＭＳ Ｐゴシック" charset="0"/>
                <a:cs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1200"/>
              <a:t>                        ITA                                      </a:t>
            </a:r>
            <a:r>
              <a:rPr lang="en-US" sz="1200">
                <a:solidFill>
                  <a:schemeClr val="bg1"/>
                </a:solidFill>
              </a:rPr>
              <a:t>.</a:t>
            </a:r>
            <a:r>
              <a:rPr lang="en-US" sz="1200"/>
              <a:t>  </a:t>
            </a:r>
            <a:endParaRPr lang="en-US"/>
          </a:p>
        </p:txBody>
      </p:sp>
      <p:sp>
        <p:nvSpPr>
          <p:cNvPr id="19482" name="Rectangle 45"/>
          <p:cNvSpPr>
            <a:spLocks noChangeArrowheads="1"/>
          </p:cNvSpPr>
          <p:nvPr/>
        </p:nvSpPr>
        <p:spPr bwMode="auto">
          <a:xfrm>
            <a:off x="914400" y="990600"/>
            <a:ext cx="1371600" cy="228600"/>
          </a:xfrm>
          <a:prstGeom prst="rect">
            <a:avLst/>
          </a:prstGeom>
          <a:solidFill>
            <a:srgbClr val="FFCC99"/>
          </a:solidFill>
          <a:ln w="9525">
            <a:solidFill>
              <a:schemeClr val="tx1"/>
            </a:solidFill>
            <a:miter lim="800000"/>
            <a:headEnd/>
            <a:tailEnd/>
          </a:ln>
        </p:spPr>
        <p:txBody>
          <a:bodyPr wrap="none" anchor="ctr"/>
          <a:lstStyle/>
          <a:p>
            <a:pPr algn="ctr" eaLnBrk="0" hangingPunct="0"/>
            <a:r>
              <a:rPr lang="en-US" sz="1200"/>
              <a:t>Trade associations</a:t>
            </a:r>
          </a:p>
        </p:txBody>
      </p:sp>
      <p:sp>
        <p:nvSpPr>
          <p:cNvPr id="19483" name="Rectangle 46"/>
          <p:cNvSpPr>
            <a:spLocks noChangeArrowheads="1"/>
          </p:cNvSpPr>
          <p:nvPr/>
        </p:nvSpPr>
        <p:spPr bwMode="auto">
          <a:xfrm>
            <a:off x="2514600" y="990600"/>
            <a:ext cx="1752600" cy="228600"/>
          </a:xfrm>
          <a:prstGeom prst="rect">
            <a:avLst/>
          </a:prstGeom>
          <a:solidFill>
            <a:srgbClr val="FFCC99"/>
          </a:solidFill>
          <a:ln w="9525">
            <a:solidFill>
              <a:schemeClr val="tx1"/>
            </a:solidFill>
            <a:miter lim="800000"/>
            <a:headEnd/>
            <a:tailEnd/>
          </a:ln>
        </p:spPr>
        <p:txBody>
          <a:bodyPr wrap="none" anchor="ctr"/>
          <a:lstStyle/>
          <a:p>
            <a:pPr algn="ctr" eaLnBrk="0" hangingPunct="0"/>
            <a:r>
              <a:rPr lang="en-US" sz="1200"/>
              <a:t>Chambers of commerce</a:t>
            </a:r>
          </a:p>
        </p:txBody>
      </p:sp>
      <p:sp>
        <p:nvSpPr>
          <p:cNvPr id="19484" name="Rectangle 47"/>
          <p:cNvSpPr>
            <a:spLocks noChangeArrowheads="1"/>
          </p:cNvSpPr>
          <p:nvPr/>
        </p:nvSpPr>
        <p:spPr bwMode="auto">
          <a:xfrm>
            <a:off x="4419600" y="990600"/>
            <a:ext cx="1752600" cy="228600"/>
          </a:xfrm>
          <a:prstGeom prst="rect">
            <a:avLst/>
          </a:prstGeom>
          <a:solidFill>
            <a:srgbClr val="FFCC99"/>
          </a:solidFill>
          <a:ln w="9525">
            <a:solidFill>
              <a:schemeClr val="tx1"/>
            </a:solidFill>
            <a:miter lim="800000"/>
            <a:headEnd/>
            <a:tailEnd/>
          </a:ln>
        </p:spPr>
        <p:txBody>
          <a:bodyPr wrap="none" anchor="ctr"/>
          <a:lstStyle/>
          <a:p>
            <a:pPr algn="ctr" eaLnBrk="0" hangingPunct="0"/>
            <a:r>
              <a:rPr lang="en-US" sz="1200"/>
              <a:t>State trade departments.</a:t>
            </a:r>
          </a:p>
        </p:txBody>
      </p:sp>
      <p:sp>
        <p:nvSpPr>
          <p:cNvPr id="19485" name="Rectangle 48"/>
          <p:cNvSpPr>
            <a:spLocks noChangeArrowheads="1"/>
          </p:cNvSpPr>
          <p:nvPr/>
        </p:nvSpPr>
        <p:spPr bwMode="auto">
          <a:xfrm>
            <a:off x="6400800" y="990600"/>
            <a:ext cx="1752600" cy="228600"/>
          </a:xfrm>
          <a:prstGeom prst="rect">
            <a:avLst/>
          </a:prstGeom>
          <a:solidFill>
            <a:srgbClr val="FFCC99"/>
          </a:solidFill>
          <a:ln w="9525">
            <a:solidFill>
              <a:schemeClr val="tx1"/>
            </a:solidFill>
            <a:miter lim="800000"/>
            <a:headEnd/>
            <a:tailEnd/>
          </a:ln>
        </p:spPr>
        <p:txBody>
          <a:bodyPr wrap="none" anchor="ctr"/>
          <a:lstStyle/>
          <a:p>
            <a:pPr algn="ctr" eaLnBrk="0" hangingPunct="0"/>
            <a:r>
              <a:rPr lang="en-US" sz="1200"/>
              <a:t>Other non-profits</a:t>
            </a:r>
          </a:p>
        </p:txBody>
      </p:sp>
      <p:sp>
        <p:nvSpPr>
          <p:cNvPr id="19486" name="Line 50"/>
          <p:cNvSpPr>
            <a:spLocks noChangeShapeType="1"/>
          </p:cNvSpPr>
          <p:nvPr/>
        </p:nvSpPr>
        <p:spPr bwMode="auto">
          <a:xfrm flipV="1">
            <a:off x="3155950" y="4957763"/>
            <a:ext cx="0" cy="1524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8" name="Line 52"/>
          <p:cNvSpPr>
            <a:spLocks noChangeShapeType="1"/>
          </p:cNvSpPr>
          <p:nvPr/>
        </p:nvSpPr>
        <p:spPr bwMode="auto">
          <a:xfrm>
            <a:off x="4572000" y="4953000"/>
            <a:ext cx="0" cy="1524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9" name="Line 53"/>
          <p:cNvSpPr>
            <a:spLocks noChangeShapeType="1"/>
          </p:cNvSpPr>
          <p:nvPr/>
        </p:nvSpPr>
        <p:spPr bwMode="auto">
          <a:xfrm>
            <a:off x="1752600" y="1219200"/>
            <a:ext cx="25146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90" name="Line 54"/>
          <p:cNvSpPr>
            <a:spLocks noChangeShapeType="1"/>
          </p:cNvSpPr>
          <p:nvPr/>
        </p:nvSpPr>
        <p:spPr bwMode="auto">
          <a:xfrm>
            <a:off x="3429000" y="1219200"/>
            <a:ext cx="9144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91" name="Line 56"/>
          <p:cNvSpPr>
            <a:spLocks noChangeShapeType="1"/>
          </p:cNvSpPr>
          <p:nvPr/>
        </p:nvSpPr>
        <p:spPr bwMode="auto">
          <a:xfrm flipH="1">
            <a:off x="4876800" y="1219200"/>
            <a:ext cx="5334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92" name="Line 57"/>
          <p:cNvSpPr>
            <a:spLocks noChangeShapeType="1"/>
          </p:cNvSpPr>
          <p:nvPr/>
        </p:nvSpPr>
        <p:spPr bwMode="auto">
          <a:xfrm flipH="1">
            <a:off x="4953000" y="1219200"/>
            <a:ext cx="25146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cxnSp>
        <p:nvCxnSpPr>
          <p:cNvPr id="51" name="Curved Connector 50"/>
          <p:cNvCxnSpPr/>
          <p:nvPr/>
        </p:nvCxnSpPr>
        <p:spPr>
          <a:xfrm rot="10800000">
            <a:off x="4267200" y="3657600"/>
            <a:ext cx="1447800" cy="457200"/>
          </a:xfrm>
          <a:prstGeom prst="curvedConnector3">
            <a:avLst>
              <a:gd name="adj1" fmla="val 50000"/>
            </a:avLst>
          </a:prstGeom>
          <a:ln>
            <a:solidFill>
              <a:srgbClr val="009900"/>
            </a:solidFill>
            <a:tailEnd type="arrow"/>
          </a:ln>
        </p:spPr>
        <p:style>
          <a:lnRef idx="1">
            <a:schemeClr val="accent1"/>
          </a:lnRef>
          <a:fillRef idx="0">
            <a:schemeClr val="accent1"/>
          </a:fillRef>
          <a:effectRef idx="0">
            <a:schemeClr val="accent1"/>
          </a:effectRef>
          <a:fontRef idx="minor">
            <a:schemeClr val="tx1"/>
          </a:fontRef>
        </p:style>
      </p:cxnSp>
      <p:cxnSp>
        <p:nvCxnSpPr>
          <p:cNvPr id="52" name="Curved Connector 51"/>
          <p:cNvCxnSpPr>
            <a:endCxn id="19459" idx="3"/>
          </p:cNvCxnSpPr>
          <p:nvPr/>
        </p:nvCxnSpPr>
        <p:spPr>
          <a:xfrm rot="5400000" flipH="1" flipV="1">
            <a:off x="6381750" y="4781550"/>
            <a:ext cx="1104900" cy="12700"/>
          </a:xfrm>
          <a:prstGeom prst="curvedConnector4">
            <a:avLst>
              <a:gd name="adj1" fmla="val 29310"/>
              <a:gd name="adj2" fmla="val 4450001"/>
            </a:avLst>
          </a:prstGeom>
          <a:ln>
            <a:solidFill>
              <a:srgbClr val="009900"/>
            </a:solidFill>
            <a:tailEnd type="arrow"/>
          </a:ln>
        </p:spPr>
        <p:style>
          <a:lnRef idx="1">
            <a:schemeClr val="accent1"/>
          </a:lnRef>
          <a:fillRef idx="0">
            <a:schemeClr val="accent1"/>
          </a:fillRef>
          <a:effectRef idx="0">
            <a:schemeClr val="accent1"/>
          </a:effectRef>
          <a:fontRef idx="minor">
            <a:schemeClr val="tx1"/>
          </a:fontRef>
        </p:style>
      </p:cxnSp>
      <p:sp>
        <p:nvSpPr>
          <p:cNvPr id="19496" name="TextBox 55"/>
          <p:cNvSpPr txBox="1">
            <a:spLocks noChangeArrowheads="1"/>
          </p:cNvSpPr>
          <p:nvPr/>
        </p:nvSpPr>
        <p:spPr bwMode="auto">
          <a:xfrm>
            <a:off x="7239001" y="4495800"/>
            <a:ext cx="381000" cy="461963"/>
          </a:xfrm>
          <a:prstGeom prst="rect">
            <a:avLst/>
          </a:prstGeom>
          <a:solidFill>
            <a:srgbClr val="FFFF00"/>
          </a:solidFill>
          <a:ln>
            <a:noFill/>
          </a:ln>
          <a:extLst/>
        </p:spPr>
        <p:txBody>
          <a:bodyPr wrap="square" lIns="0" tIns="0" rIns="0" bIns="0">
            <a:spAutoFit/>
          </a:bodyPr>
          <a:lstStyle>
            <a:lvl1pPr eaLnBrk="0" hangingPunct="0">
              <a:defRPr sz="2400">
                <a:solidFill>
                  <a:schemeClr val="tx1"/>
                </a:solidFill>
                <a:latin typeface="Times" charset="0"/>
                <a:ea typeface="ＭＳ Ｐゴシック" charset="0"/>
                <a:cs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1000" dirty="0">
                <a:solidFill>
                  <a:srgbClr val="009900"/>
                </a:solidFill>
              </a:rPr>
              <a:t>Report </a:t>
            </a:r>
          </a:p>
          <a:p>
            <a:r>
              <a:rPr lang="en-US" sz="1000" dirty="0">
                <a:solidFill>
                  <a:srgbClr val="009900"/>
                </a:solidFill>
              </a:rPr>
              <a:t>export </a:t>
            </a:r>
          </a:p>
          <a:p>
            <a:r>
              <a:rPr lang="en-US" sz="1000" dirty="0">
                <a:solidFill>
                  <a:srgbClr val="009900"/>
                </a:solidFill>
              </a:rPr>
              <a:t>results</a:t>
            </a:r>
          </a:p>
        </p:txBody>
      </p:sp>
      <p:sp>
        <p:nvSpPr>
          <p:cNvPr id="19497" name="Rectangle 44"/>
          <p:cNvSpPr>
            <a:spLocks noChangeArrowheads="1"/>
          </p:cNvSpPr>
          <p:nvPr/>
        </p:nvSpPr>
        <p:spPr bwMode="auto">
          <a:xfrm>
            <a:off x="7315200" y="3733800"/>
            <a:ext cx="13716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000">
                <a:solidFill>
                  <a:srgbClr val="009900"/>
                </a:solidFill>
              </a:rPr>
              <a:t>Project-generated exports per $1 of MDCP award</a:t>
            </a:r>
          </a:p>
        </p:txBody>
      </p:sp>
      <p:sp>
        <p:nvSpPr>
          <p:cNvPr id="49" name="Hexagon 48"/>
          <p:cNvSpPr/>
          <p:nvPr/>
        </p:nvSpPr>
        <p:spPr>
          <a:xfrm>
            <a:off x="6781800" y="5638800"/>
            <a:ext cx="152400" cy="152400"/>
          </a:xfrm>
          <a:prstGeom prst="hexagon">
            <a:avLst/>
          </a:prstGeom>
          <a:solidFill>
            <a:srgbClr val="CCCC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50" name="Snip Same Side Corner Rectangle 49"/>
          <p:cNvSpPr/>
          <p:nvPr/>
        </p:nvSpPr>
        <p:spPr>
          <a:xfrm>
            <a:off x="6553200" y="5715000"/>
            <a:ext cx="152400" cy="152400"/>
          </a:xfrm>
          <a:prstGeom prst="snip2SameRect">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53" name="Flowchart: Extract 52"/>
          <p:cNvSpPr/>
          <p:nvPr/>
        </p:nvSpPr>
        <p:spPr>
          <a:xfrm>
            <a:off x="6934200" y="5638800"/>
            <a:ext cx="152400" cy="152400"/>
          </a:xfrm>
          <a:prstGeom prst="flowChartExtract">
            <a:avLst/>
          </a:prstGeom>
          <a:solidFill>
            <a:srgbClr val="99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54" name="Trapezoid 53"/>
          <p:cNvSpPr/>
          <p:nvPr/>
        </p:nvSpPr>
        <p:spPr>
          <a:xfrm>
            <a:off x="6705600" y="5410200"/>
            <a:ext cx="152400" cy="152400"/>
          </a:xfrm>
          <a:prstGeom prst="trapezoid">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55" name="Right Triangle 54"/>
          <p:cNvSpPr/>
          <p:nvPr/>
        </p:nvSpPr>
        <p:spPr>
          <a:xfrm>
            <a:off x="6629400" y="5486400"/>
            <a:ext cx="152400" cy="152400"/>
          </a:xfrm>
          <a:prstGeom prst="rtTriangle">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56" name="Parallelogram 55"/>
          <p:cNvSpPr/>
          <p:nvPr/>
        </p:nvSpPr>
        <p:spPr>
          <a:xfrm>
            <a:off x="6858000" y="5486400"/>
            <a:ext cx="152400" cy="152400"/>
          </a:xfrm>
          <a:prstGeom prst="parallelogram">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57" name="Diamond 56"/>
          <p:cNvSpPr/>
          <p:nvPr/>
        </p:nvSpPr>
        <p:spPr>
          <a:xfrm>
            <a:off x="6705600" y="5791200"/>
            <a:ext cx="152400" cy="1524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cxnSp>
        <p:nvCxnSpPr>
          <p:cNvPr id="19505" name="AutoShape 28"/>
          <p:cNvCxnSpPr>
            <a:cxnSpLocks noChangeShapeType="1"/>
            <a:stCxn id="50" idx="1"/>
            <a:endCxn id="19470" idx="3"/>
          </p:cNvCxnSpPr>
          <p:nvPr/>
        </p:nvCxnSpPr>
        <p:spPr bwMode="auto">
          <a:xfrm rot="16200000" flipH="1">
            <a:off x="7056437" y="5440363"/>
            <a:ext cx="106363" cy="960438"/>
          </a:xfrm>
          <a:prstGeom prst="curvedConnector3">
            <a:avLst>
              <a:gd name="adj1" fmla="val 206968"/>
            </a:avLst>
          </a:prstGeom>
          <a:noFill/>
          <a:ln w="12700">
            <a:solidFill>
              <a:srgbClr val="FF9900"/>
            </a:solidFill>
            <a:round/>
            <a:headEnd/>
            <a:tailEnd type="triangle" w="med" len="med"/>
          </a:ln>
          <a:extLst>
            <a:ext uri="{909E8E84-426E-40DD-AFC4-6F175D3DCCD1}">
              <a14:hiddenFill xmlns:a14="http://schemas.microsoft.com/office/drawing/2010/main">
                <a:noFill/>
              </a14:hiddenFill>
            </a:ext>
          </a:extLst>
        </p:spPr>
      </p:cxnSp>
      <p:cxnSp>
        <p:nvCxnSpPr>
          <p:cNvPr id="19506" name="AutoShape 28"/>
          <p:cNvCxnSpPr>
            <a:cxnSpLocks noChangeShapeType="1"/>
            <a:endCxn id="19470" idx="1"/>
          </p:cNvCxnSpPr>
          <p:nvPr/>
        </p:nvCxnSpPr>
        <p:spPr bwMode="auto">
          <a:xfrm flipV="1">
            <a:off x="6781800" y="5380038"/>
            <a:ext cx="808038" cy="68262"/>
          </a:xfrm>
          <a:prstGeom prst="curvedConnector4">
            <a:avLst>
              <a:gd name="adj1" fmla="val 35343"/>
              <a:gd name="adj2" fmla="val 281176"/>
            </a:avLst>
          </a:prstGeom>
          <a:noFill/>
          <a:ln w="12700">
            <a:solidFill>
              <a:srgbClr val="99CC00"/>
            </a:solidFill>
            <a:round/>
            <a:headEnd/>
            <a:tailEnd type="triangle" w="med" len="med"/>
          </a:ln>
          <a:extLst>
            <a:ext uri="{909E8E84-426E-40DD-AFC4-6F175D3DCCD1}">
              <a14:hiddenFill xmlns:a14="http://schemas.microsoft.com/office/drawing/2010/main">
                <a:noFill/>
              </a14:hiddenFill>
            </a:ext>
          </a:extLst>
        </p:spPr>
      </p:cxnSp>
      <p:cxnSp>
        <p:nvCxnSpPr>
          <p:cNvPr id="19507" name="AutoShape 28"/>
          <p:cNvCxnSpPr>
            <a:cxnSpLocks noChangeShapeType="1"/>
          </p:cNvCxnSpPr>
          <p:nvPr/>
        </p:nvCxnSpPr>
        <p:spPr bwMode="auto">
          <a:xfrm flipV="1">
            <a:off x="6781800" y="5562600"/>
            <a:ext cx="685800" cy="38100"/>
          </a:xfrm>
          <a:prstGeom prst="curvedConnector3">
            <a:avLst>
              <a:gd name="adj1" fmla="val 50000"/>
            </a:avLst>
          </a:prstGeom>
          <a:noFill/>
          <a:ln w="12700">
            <a:solidFill>
              <a:srgbClr val="CCFF99"/>
            </a:solidFill>
            <a:round/>
            <a:headEnd/>
            <a:tailEnd type="triangle" w="med" len="med"/>
          </a:ln>
          <a:extLst>
            <a:ext uri="{909E8E84-426E-40DD-AFC4-6F175D3DCCD1}">
              <a14:hiddenFill xmlns:a14="http://schemas.microsoft.com/office/drawing/2010/main">
                <a:noFill/>
              </a14:hiddenFill>
            </a:ext>
          </a:extLst>
        </p:spPr>
      </p:cxnSp>
      <p:cxnSp>
        <p:nvCxnSpPr>
          <p:cNvPr id="19508" name="AutoShape 28"/>
          <p:cNvCxnSpPr>
            <a:cxnSpLocks noChangeShapeType="1"/>
            <a:stCxn id="53" idx="3"/>
          </p:cNvCxnSpPr>
          <p:nvPr/>
        </p:nvCxnSpPr>
        <p:spPr bwMode="auto">
          <a:xfrm flipV="1">
            <a:off x="7048500" y="5651500"/>
            <a:ext cx="457200" cy="63500"/>
          </a:xfrm>
          <a:prstGeom prst="curvedConnector3">
            <a:avLst>
              <a:gd name="adj1" fmla="val 50000"/>
            </a:avLst>
          </a:prstGeom>
          <a:noFill/>
          <a:ln w="12700">
            <a:solidFill>
              <a:srgbClr val="99FFCC"/>
            </a:solidFill>
            <a:round/>
            <a:headEnd/>
            <a:tailEnd type="triangle" w="med" len="med"/>
          </a:ln>
          <a:extLst>
            <a:ext uri="{909E8E84-426E-40DD-AFC4-6F175D3DCCD1}">
              <a14:hiddenFill xmlns:a14="http://schemas.microsoft.com/office/drawing/2010/main">
                <a:noFill/>
              </a14:hiddenFill>
            </a:ext>
          </a:extLst>
        </p:spPr>
      </p:cxnSp>
      <p:cxnSp>
        <p:nvCxnSpPr>
          <p:cNvPr id="19509" name="AutoShape 28"/>
          <p:cNvCxnSpPr>
            <a:cxnSpLocks noChangeShapeType="1"/>
            <a:stCxn id="49" idx="2"/>
          </p:cNvCxnSpPr>
          <p:nvPr/>
        </p:nvCxnSpPr>
        <p:spPr bwMode="auto">
          <a:xfrm rot="5400000" flipH="1" flipV="1">
            <a:off x="7181850" y="5429250"/>
            <a:ext cx="76200" cy="647700"/>
          </a:xfrm>
          <a:prstGeom prst="curvedConnector4">
            <a:avLst>
              <a:gd name="adj1" fmla="val -81250"/>
              <a:gd name="adj2" fmla="val 52940"/>
            </a:avLst>
          </a:prstGeom>
          <a:noFill/>
          <a:ln w="12700">
            <a:solidFill>
              <a:srgbClr val="CCCC00"/>
            </a:solidFill>
            <a:round/>
            <a:headEnd/>
            <a:tailEnd type="triangle" w="med" len="med"/>
          </a:ln>
          <a:extLst>
            <a:ext uri="{909E8E84-426E-40DD-AFC4-6F175D3DCCD1}">
              <a14:hiddenFill xmlns:a14="http://schemas.microsoft.com/office/drawing/2010/main">
                <a:noFill/>
              </a14:hiddenFill>
            </a:ext>
          </a:extLst>
        </p:spPr>
      </p:cxnSp>
      <p:cxnSp>
        <p:nvCxnSpPr>
          <p:cNvPr id="19510" name="AutoShape 28"/>
          <p:cNvCxnSpPr>
            <a:cxnSpLocks noChangeShapeType="1"/>
            <a:stCxn id="57" idx="2"/>
          </p:cNvCxnSpPr>
          <p:nvPr/>
        </p:nvCxnSpPr>
        <p:spPr bwMode="auto">
          <a:xfrm rot="5400000" flipH="1" flipV="1">
            <a:off x="7124700" y="5448300"/>
            <a:ext cx="152400" cy="838200"/>
          </a:xfrm>
          <a:prstGeom prst="curvedConnector4">
            <a:avLst>
              <a:gd name="adj1" fmla="val -28125"/>
              <a:gd name="adj2" fmla="val 54546"/>
            </a:avLst>
          </a:prstGeom>
          <a:noFill/>
          <a:ln w="12700">
            <a:solidFill>
              <a:schemeClr val="accent1"/>
            </a:solidFill>
            <a:round/>
            <a:headEnd/>
            <a:tailEnd type="triangle" w="med" len="med"/>
          </a:ln>
          <a:extLst>
            <a:ext uri="{909E8E84-426E-40DD-AFC4-6F175D3DCCD1}">
              <a14:hiddenFill xmlns:a14="http://schemas.microsoft.com/office/drawing/2010/main">
                <a:noFill/>
              </a14:hiddenFill>
            </a:ext>
          </a:extLst>
        </p:spPr>
      </p:cxnSp>
      <p:sp>
        <p:nvSpPr>
          <p:cNvPr id="19511" name="TextBox 55"/>
          <p:cNvSpPr txBox="1">
            <a:spLocks noChangeArrowheads="1"/>
          </p:cNvSpPr>
          <p:nvPr/>
        </p:nvSpPr>
        <p:spPr bwMode="auto">
          <a:xfrm>
            <a:off x="3657600" y="5486400"/>
            <a:ext cx="990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charset="0"/>
                <a:ea typeface="ＭＳ Ｐゴシック" charset="0"/>
                <a:cs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800">
                <a:solidFill>
                  <a:srgbClr val="993366"/>
                </a:solidFill>
              </a:rPr>
              <a:t>Product demo center</a:t>
            </a:r>
          </a:p>
          <a:p>
            <a:r>
              <a:rPr lang="en-US" sz="800">
                <a:solidFill>
                  <a:srgbClr val="993366"/>
                </a:solidFill>
              </a:rPr>
              <a:t>Trade mission  </a:t>
            </a:r>
          </a:p>
          <a:p>
            <a:r>
              <a:rPr lang="en-US" sz="800">
                <a:solidFill>
                  <a:srgbClr val="993366"/>
                </a:solidFill>
              </a:rPr>
              <a:t>Technical seminar</a:t>
            </a:r>
          </a:p>
          <a:p>
            <a:endParaRPr lang="en-US" sz="800">
              <a:solidFill>
                <a:srgbClr val="D60093"/>
              </a:solidFill>
            </a:endParaRPr>
          </a:p>
        </p:txBody>
      </p:sp>
      <p:sp>
        <p:nvSpPr>
          <p:cNvPr id="19512" name="TextBox 55"/>
          <p:cNvSpPr txBox="1">
            <a:spLocks noChangeArrowheads="1"/>
          </p:cNvSpPr>
          <p:nvPr/>
        </p:nvSpPr>
        <p:spPr bwMode="auto">
          <a:xfrm>
            <a:off x="2667000" y="54864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charset="0"/>
                <a:ea typeface="ＭＳ Ｐゴシック" charset="0"/>
                <a:cs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800">
                <a:solidFill>
                  <a:srgbClr val="993366"/>
                </a:solidFill>
              </a:rPr>
              <a:t>Foreign trade show</a:t>
            </a:r>
          </a:p>
          <a:p>
            <a:r>
              <a:rPr lang="en-US" sz="800">
                <a:solidFill>
                  <a:srgbClr val="993366"/>
                </a:solidFill>
              </a:rPr>
              <a:t>Industry standards</a:t>
            </a:r>
          </a:p>
          <a:p>
            <a:r>
              <a:rPr lang="en-US" sz="800">
                <a:solidFill>
                  <a:srgbClr val="993366"/>
                </a:solidFill>
              </a:rPr>
              <a:t>Foreign rep office</a:t>
            </a:r>
          </a:p>
        </p:txBody>
      </p:sp>
      <p:sp>
        <p:nvSpPr>
          <p:cNvPr id="19513" name="Text Box 39"/>
          <p:cNvSpPr txBox="1">
            <a:spLocks noChangeArrowheads="1"/>
          </p:cNvSpPr>
          <p:nvPr/>
        </p:nvSpPr>
        <p:spPr bwMode="auto">
          <a:xfrm>
            <a:off x="6858000" y="3810000"/>
            <a:ext cx="762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charset="0"/>
                <a:ea typeface="ＭＳ Ｐゴシック" charset="0"/>
                <a:cs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1600" dirty="0">
                <a:solidFill>
                  <a:srgbClr val="009900"/>
                </a:solidFill>
              </a:rPr>
              <a:t>$347</a:t>
            </a:r>
          </a:p>
        </p:txBody>
      </p:sp>
      <p:sp>
        <p:nvSpPr>
          <p:cNvPr id="19515" name="TextBox 55"/>
          <p:cNvSpPr txBox="1">
            <a:spLocks noChangeArrowheads="1"/>
          </p:cNvSpPr>
          <p:nvPr/>
        </p:nvSpPr>
        <p:spPr bwMode="auto">
          <a:xfrm>
            <a:off x="4876800" y="3657600"/>
            <a:ext cx="381000" cy="461963"/>
          </a:xfrm>
          <a:prstGeom prst="rect">
            <a:avLst/>
          </a:prstGeom>
          <a:solidFill>
            <a:srgbClr val="FFFF00"/>
          </a:solidFill>
          <a:ln>
            <a:noFill/>
          </a:ln>
          <a:extLst/>
        </p:spPr>
        <p:txBody>
          <a:bodyPr lIns="0" tIns="0" rIns="0" bIns="0">
            <a:spAutoFit/>
          </a:bodyPr>
          <a:lstStyle>
            <a:lvl1pPr eaLnBrk="0" hangingPunct="0">
              <a:defRPr sz="2400">
                <a:solidFill>
                  <a:schemeClr val="tx1"/>
                </a:solidFill>
                <a:latin typeface="Times" charset="0"/>
                <a:ea typeface="ＭＳ Ｐゴシック" charset="0"/>
                <a:cs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1000" dirty="0">
                <a:solidFill>
                  <a:srgbClr val="009900"/>
                </a:solidFill>
              </a:rPr>
              <a:t>Report </a:t>
            </a:r>
          </a:p>
          <a:p>
            <a:r>
              <a:rPr lang="en-US" sz="1000" dirty="0">
                <a:solidFill>
                  <a:srgbClr val="009900"/>
                </a:solidFill>
              </a:rPr>
              <a:t>export </a:t>
            </a:r>
          </a:p>
          <a:p>
            <a:r>
              <a:rPr lang="en-US" sz="1000" dirty="0">
                <a:solidFill>
                  <a:srgbClr val="009900"/>
                </a:solidFill>
              </a:rPr>
              <a:t>results</a:t>
            </a:r>
          </a:p>
        </p:txBody>
      </p:sp>
      <p:sp>
        <p:nvSpPr>
          <p:cNvPr id="61" name="Text Box 9"/>
          <p:cNvSpPr txBox="1">
            <a:spLocks noChangeArrowheads="1"/>
          </p:cNvSpPr>
          <p:nvPr/>
        </p:nvSpPr>
        <p:spPr bwMode="auto">
          <a:xfrm>
            <a:off x="3200400" y="1600740"/>
            <a:ext cx="2819400" cy="1954381"/>
          </a:xfrm>
          <a:prstGeom prst="rect">
            <a:avLst/>
          </a:prstGeom>
          <a:solidFill>
            <a:schemeClr val="bg1"/>
          </a:solidFill>
          <a:ln w="3175">
            <a:solidFill>
              <a:schemeClr val="tx1"/>
            </a:solidFill>
            <a:miter lim="800000"/>
            <a:headEnd/>
            <a:tailEnd/>
          </a:ln>
        </p:spPr>
        <p:txBody>
          <a:bodyPr rIns="45720">
            <a:spAutoFit/>
          </a:bodyPr>
          <a:lstStyle/>
          <a:p>
            <a:pPr algn="ctr">
              <a:spcBef>
                <a:spcPct val="50000"/>
              </a:spcBef>
              <a:defRPr/>
            </a:pPr>
            <a:r>
              <a:rPr lang="en-US" sz="1000" u="sng" dirty="0">
                <a:solidFill>
                  <a:schemeClr val="accent1">
                    <a:lumMod val="25000"/>
                  </a:schemeClr>
                </a:solidFill>
              </a:rPr>
              <a:t>Evaluation Criteria</a:t>
            </a:r>
          </a:p>
          <a:p>
            <a:pPr>
              <a:spcBef>
                <a:spcPct val="50000"/>
              </a:spcBef>
              <a:defRPr/>
            </a:pPr>
            <a:r>
              <a:rPr lang="en-US" sz="1000" dirty="0">
                <a:solidFill>
                  <a:schemeClr val="accent1">
                    <a:lumMod val="25000"/>
                  </a:schemeClr>
                </a:solidFill>
              </a:rPr>
              <a:t>20%</a:t>
            </a:r>
            <a:r>
              <a:rPr lang="en-US" sz="1200" dirty="0"/>
              <a:t>  Potential to generate exports that   </a:t>
            </a:r>
            <a:r>
              <a:rPr lang="en-US" sz="1200" dirty="0">
                <a:solidFill>
                  <a:schemeClr val="bg1"/>
                </a:solidFill>
              </a:rPr>
              <a:t>.  .</a:t>
            </a:r>
            <a:r>
              <a:rPr lang="en-US" sz="1200" dirty="0"/>
              <a:t>  </a:t>
            </a:r>
            <a:r>
              <a:rPr lang="en-US" sz="1200" dirty="0">
                <a:solidFill>
                  <a:schemeClr val="bg1"/>
                </a:solidFill>
              </a:rPr>
              <a:t>.  .  . </a:t>
            </a:r>
            <a:r>
              <a:rPr lang="en-US" sz="1200" dirty="0"/>
              <a:t>create or sustain U.S. jobs</a:t>
            </a:r>
          </a:p>
          <a:p>
            <a:pPr>
              <a:spcBef>
                <a:spcPct val="50000"/>
              </a:spcBef>
              <a:defRPr/>
            </a:pPr>
            <a:r>
              <a:rPr lang="en-US" sz="1000" dirty="0">
                <a:solidFill>
                  <a:schemeClr val="accent1">
                    <a:lumMod val="25000"/>
                  </a:schemeClr>
                </a:solidFill>
              </a:rPr>
              <a:t>20%</a:t>
            </a:r>
            <a:r>
              <a:rPr lang="en-US" sz="1200" dirty="0">
                <a:solidFill>
                  <a:schemeClr val="accent1">
                    <a:lumMod val="25000"/>
                  </a:schemeClr>
                </a:solidFill>
              </a:rPr>
              <a:t>  </a:t>
            </a:r>
            <a:r>
              <a:rPr lang="en-US" sz="1200" dirty="0"/>
              <a:t>Export performance measurement</a:t>
            </a:r>
          </a:p>
          <a:p>
            <a:pPr>
              <a:spcBef>
                <a:spcPct val="50000"/>
              </a:spcBef>
              <a:defRPr/>
            </a:pPr>
            <a:r>
              <a:rPr lang="en-US" sz="1000" dirty="0">
                <a:solidFill>
                  <a:schemeClr val="accent1">
                    <a:lumMod val="25000"/>
                  </a:schemeClr>
                </a:solidFill>
              </a:rPr>
              <a:t>20%</a:t>
            </a:r>
            <a:r>
              <a:rPr lang="en-US" sz="1200" dirty="0"/>
              <a:t>  ITA partnership &amp; priorities</a:t>
            </a:r>
          </a:p>
          <a:p>
            <a:pPr>
              <a:spcBef>
                <a:spcPct val="50000"/>
              </a:spcBef>
              <a:defRPr/>
            </a:pPr>
            <a:r>
              <a:rPr lang="en-US" sz="1000" dirty="0">
                <a:solidFill>
                  <a:schemeClr val="accent1">
                    <a:lumMod val="25000"/>
                  </a:schemeClr>
                </a:solidFill>
              </a:rPr>
              <a:t>24%</a:t>
            </a:r>
            <a:r>
              <a:rPr lang="en-US" sz="1200" dirty="0">
                <a:solidFill>
                  <a:schemeClr val="accent1">
                    <a:lumMod val="25000"/>
                  </a:schemeClr>
                </a:solidFill>
              </a:rPr>
              <a:t>  </a:t>
            </a:r>
            <a:r>
              <a:rPr lang="en-US" sz="1200" dirty="0"/>
              <a:t>Creativity &amp; institutional capacity</a:t>
            </a:r>
          </a:p>
          <a:p>
            <a:pPr>
              <a:spcBef>
                <a:spcPct val="50000"/>
              </a:spcBef>
              <a:defRPr/>
            </a:pPr>
            <a:r>
              <a:rPr lang="en-US" sz="1000" dirty="0">
                <a:solidFill>
                  <a:schemeClr val="accent1">
                    <a:lumMod val="25000"/>
                  </a:schemeClr>
                </a:solidFill>
              </a:rPr>
              <a:t>16%</a:t>
            </a:r>
            <a:r>
              <a:rPr lang="en-US" sz="1200" dirty="0">
                <a:solidFill>
                  <a:schemeClr val="accent1">
                    <a:lumMod val="25000"/>
                  </a:schemeClr>
                </a:solidFill>
              </a:rPr>
              <a:t>  </a:t>
            </a:r>
            <a:r>
              <a:rPr lang="en-US" sz="1200" dirty="0"/>
              <a:t>Budget, match, sustainability</a:t>
            </a:r>
          </a:p>
          <a:p>
            <a:pPr>
              <a:spcBef>
                <a:spcPct val="50000"/>
              </a:spcBef>
              <a:defRPr/>
            </a:pPr>
            <a:endParaRPr lang="en-US" sz="600" dirty="0"/>
          </a:p>
        </p:txBody>
      </p:sp>
      <p:sp>
        <p:nvSpPr>
          <p:cNvPr id="19460" name="AutoShape 11"/>
          <p:cNvSpPr>
            <a:spLocks noChangeArrowheads="1"/>
          </p:cNvSpPr>
          <p:nvPr/>
        </p:nvSpPr>
        <p:spPr bwMode="auto">
          <a:xfrm>
            <a:off x="3429000" y="3352800"/>
            <a:ext cx="838200" cy="914400"/>
          </a:xfrm>
          <a:prstGeom prst="flowChartAlternateProcess">
            <a:avLst/>
          </a:prstGeom>
          <a:solidFill>
            <a:schemeClr val="bg1"/>
          </a:solidFill>
          <a:ln w="3175">
            <a:solidFill>
              <a:schemeClr val="tx1"/>
            </a:solidFill>
            <a:miter lim="800000"/>
            <a:headEnd/>
            <a:tailEnd/>
          </a:ln>
        </p:spPr>
        <p:txBody>
          <a:bodyPr wrap="none" anchor="ctr"/>
          <a:lstStyle/>
          <a:p>
            <a:pPr algn="ctr" eaLnBrk="0" hangingPunct="0"/>
            <a:endParaRPr lang="en-US" sz="800"/>
          </a:p>
        </p:txBody>
      </p:sp>
      <p:sp>
        <p:nvSpPr>
          <p:cNvPr id="4" name="Slide Number Placeholder 3"/>
          <p:cNvSpPr>
            <a:spLocks noGrp="1"/>
          </p:cNvSpPr>
          <p:nvPr>
            <p:ph type="sldNum" sz="quarter" idx="4294967295"/>
          </p:nvPr>
        </p:nvSpPr>
        <p:spPr>
          <a:xfrm>
            <a:off x="8686800" y="6473119"/>
            <a:ext cx="437444" cy="365125"/>
          </a:xfrm>
          <a:prstGeom prst="rect">
            <a:avLst/>
          </a:prstGeom>
        </p:spPr>
        <p:txBody>
          <a:bodyPr/>
          <a:lstStyle/>
          <a:p>
            <a:fld id="{F45AE523-7A0D-4E7A-A1D8-20DCC8FAAA7A}" type="slidenum">
              <a:rPr lang="en-US" sz="1000" smtClean="0">
                <a:solidFill>
                  <a:srgbClr val="0070C0"/>
                </a:solidFill>
                <a:latin typeface="Verdana" panose="020B0604030504040204" pitchFamily="34" charset="0"/>
                <a:ea typeface="Verdana" panose="020B0604030504040204" pitchFamily="34" charset="0"/>
                <a:cs typeface="Verdana" panose="020B0604030504040204" pitchFamily="34" charset="0"/>
              </a:rPr>
              <a:t>2</a:t>
            </a:fld>
            <a:endParaRPr lang="en-US" sz="1000" dirty="0">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sp>
        <p:nvSpPr>
          <p:cNvPr id="59" name="AutoShape 16"/>
          <p:cNvSpPr>
            <a:spLocks noChangeArrowheads="1"/>
          </p:cNvSpPr>
          <p:nvPr/>
        </p:nvSpPr>
        <p:spPr bwMode="auto">
          <a:xfrm>
            <a:off x="1257300" y="4597400"/>
            <a:ext cx="1219200" cy="381000"/>
          </a:xfrm>
          <a:prstGeom prst="flowChartAlternateProcess">
            <a:avLst/>
          </a:prstGeom>
          <a:solidFill>
            <a:srgbClr val="CCECFF"/>
          </a:solidFill>
          <a:ln w="9525">
            <a:solidFill>
              <a:schemeClr val="tx1"/>
            </a:solidFill>
            <a:miter lim="800000"/>
            <a:headEnd/>
            <a:tailEnd/>
          </a:ln>
        </p:spPr>
        <p:txBody>
          <a:bodyPr wrap="none" anchor="ctr"/>
          <a:lstStyle/>
          <a:p>
            <a:pPr algn="ctr" eaLnBrk="0" hangingPunct="0"/>
            <a:r>
              <a:rPr lang="en-US" sz="800" dirty="0"/>
              <a:t>Office of Planning, </a:t>
            </a:r>
          </a:p>
          <a:p>
            <a:pPr algn="ctr" eaLnBrk="0" hangingPunct="0"/>
            <a:r>
              <a:rPr lang="en-US" sz="800" dirty="0"/>
              <a:t>Coordination</a:t>
            </a:r>
          </a:p>
          <a:p>
            <a:pPr algn="ctr" eaLnBrk="0" hangingPunct="0"/>
            <a:r>
              <a:rPr lang="en-US" sz="800" dirty="0"/>
              <a:t> &amp; Management (OPCM)</a:t>
            </a:r>
          </a:p>
        </p:txBody>
      </p:sp>
      <p:sp>
        <p:nvSpPr>
          <p:cNvPr id="60" name="Line 19"/>
          <p:cNvSpPr>
            <a:spLocks noChangeShapeType="1"/>
          </p:cNvSpPr>
          <p:nvPr/>
        </p:nvSpPr>
        <p:spPr bwMode="auto">
          <a:xfrm flipH="1" flipV="1">
            <a:off x="2476499" y="4761748"/>
            <a:ext cx="7126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 name="TextBox 33">
            <a:extLst>
              <a:ext uri="{FF2B5EF4-FFF2-40B4-BE49-F238E27FC236}">
                <a16:creationId xmlns:a16="http://schemas.microsoft.com/office/drawing/2014/main" id="{4A7C82A1-862D-43C6-9537-FDAB65CBD9EE}"/>
              </a:ext>
            </a:extLst>
          </p:cNvPr>
          <p:cNvSpPr txBox="1">
            <a:spLocks noChangeArrowheads="1"/>
          </p:cNvSpPr>
          <p:nvPr/>
        </p:nvSpPr>
        <p:spPr bwMode="auto">
          <a:xfrm>
            <a:off x="6607074" y="5985667"/>
            <a:ext cx="1030288" cy="280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charset="0"/>
                <a:ea typeface="ＭＳ Ｐゴシック" charset="0"/>
                <a:cs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eaLnBrk="1" hangingPunct="1"/>
            <a:r>
              <a:rPr lang="en-US" sz="1200" dirty="0"/>
              <a:t>SMEs export</a:t>
            </a:r>
          </a:p>
        </p:txBody>
      </p:sp>
      <p:pic>
        <p:nvPicPr>
          <p:cNvPr id="2" name="Picture 1">
            <a:extLst>
              <a:ext uri="{FF2B5EF4-FFF2-40B4-BE49-F238E27FC236}">
                <a16:creationId xmlns:a16="http://schemas.microsoft.com/office/drawing/2014/main" id="{13F5957C-D4AC-407B-AD47-44DC4B60BFC0}"/>
              </a:ext>
            </a:extLst>
          </p:cNvPr>
          <p:cNvPicPr>
            <a:picLocks noChangeAspect="1"/>
          </p:cNvPicPr>
          <p:nvPr/>
        </p:nvPicPr>
        <p:blipFill>
          <a:blip r:embed="rId3"/>
          <a:stretch>
            <a:fillRect/>
          </a:stretch>
        </p:blipFill>
        <p:spPr>
          <a:xfrm>
            <a:off x="3553232" y="3397219"/>
            <a:ext cx="577579" cy="787607"/>
          </a:xfrm>
          <a:prstGeom prst="rect">
            <a:avLst/>
          </a:prstGeom>
        </p:spPr>
      </p:pic>
    </p:spTree>
    <p:extLst>
      <p:ext uri="{BB962C8B-B14F-4D97-AF65-F5344CB8AC3E}">
        <p14:creationId xmlns:p14="http://schemas.microsoft.com/office/powerpoint/2010/main" val="214643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457200" y="228600"/>
            <a:ext cx="7315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charset="0"/>
                <a:ea typeface="ＭＳ Ｐゴシック" charset="0"/>
                <a:cs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1800" b="1" dirty="0">
                <a:solidFill>
                  <a:srgbClr val="0070C0"/>
                </a:solidFill>
                <a:latin typeface="+mj-lt"/>
              </a:rPr>
              <a:t>MDCP project example: </a:t>
            </a:r>
            <a:r>
              <a:rPr lang="en-US" sz="1800" b="1" dirty="0">
                <a:latin typeface="+mj-lt"/>
              </a:rPr>
              <a:t>aerospace products to UAE</a:t>
            </a:r>
          </a:p>
        </p:txBody>
      </p:sp>
      <p:sp>
        <p:nvSpPr>
          <p:cNvPr id="4" name="TextBox 3"/>
          <p:cNvSpPr txBox="1"/>
          <p:nvPr/>
        </p:nvSpPr>
        <p:spPr>
          <a:xfrm>
            <a:off x="1143000" y="1371600"/>
            <a:ext cx="7086600" cy="1815882"/>
          </a:xfrm>
          <a:prstGeom prst="rect">
            <a:avLst/>
          </a:prstGeom>
          <a:noFill/>
        </p:spPr>
        <p:txBody>
          <a:bodyPr wrap="square" rtlCol="0">
            <a:spAutoFit/>
          </a:bodyPr>
          <a:lstStyle/>
          <a:p>
            <a:r>
              <a:rPr lang="en-US" sz="1400" b="1" dirty="0"/>
              <a:t>Aircrew gear</a:t>
            </a:r>
            <a:br>
              <a:rPr lang="en-US" sz="1400" dirty="0"/>
            </a:br>
            <a:r>
              <a:rPr lang="en-US" sz="1400" dirty="0"/>
              <a:t>Washington Department of Commerce (WDOC) realized that many firms that have competitive aerospace products find the initial cost of competing for international contracts to be too expensive. In order to get such firms "over the hump", WDOC provides “Aerospace Accelerator Vouchers” to offset some of the cost of participating in trade shows, trade missions and other events. In three years of project activity WDOC helped 30 U.S. firms exports valued at $170 m.</a:t>
            </a:r>
          </a:p>
          <a:p>
            <a:br>
              <a:rPr lang="en-US" sz="1400" dirty="0"/>
            </a:br>
            <a:endParaRPr lang="en-US" sz="1400" dirty="0"/>
          </a:p>
        </p:txBody>
      </p:sp>
      <p:sp>
        <p:nvSpPr>
          <p:cNvPr id="5" name="TextBox 4"/>
          <p:cNvSpPr txBox="1"/>
          <p:nvPr/>
        </p:nvSpPr>
        <p:spPr>
          <a:xfrm>
            <a:off x="1143000" y="5334000"/>
            <a:ext cx="7010400" cy="523220"/>
          </a:xfrm>
          <a:prstGeom prst="rect">
            <a:avLst/>
          </a:prstGeom>
          <a:noFill/>
        </p:spPr>
        <p:txBody>
          <a:bodyPr wrap="square" rtlCol="0">
            <a:spAutoFit/>
          </a:bodyPr>
          <a:lstStyle/>
          <a:p>
            <a:r>
              <a:rPr lang="en-US" sz="1400" dirty="0"/>
              <a:t>Potential buyers visit the booth of a WDOC-supported U.S. firm at the Dubai Air Show.</a:t>
            </a:r>
            <a:br>
              <a:rPr lang="en-US" sz="1400" dirty="0"/>
            </a:br>
            <a:endParaRPr lang="en-US" sz="1400" dirty="0"/>
          </a:p>
        </p:txBody>
      </p:sp>
      <p:sp>
        <p:nvSpPr>
          <p:cNvPr id="9" name="Slide Number Placeholder 8"/>
          <p:cNvSpPr>
            <a:spLocks noGrp="1"/>
          </p:cNvSpPr>
          <p:nvPr>
            <p:ph type="sldNum" sz="quarter" idx="4294967295"/>
          </p:nvPr>
        </p:nvSpPr>
        <p:spPr>
          <a:xfrm>
            <a:off x="8726311" y="6473119"/>
            <a:ext cx="381000" cy="365125"/>
          </a:xfrm>
          <a:prstGeom prst="rect">
            <a:avLst/>
          </a:prstGeom>
        </p:spPr>
        <p:txBody>
          <a:bodyPr/>
          <a:lstStyle/>
          <a:p>
            <a:fld id="{F45AE523-7A0D-4E7A-A1D8-20DCC8FAAA7A}" type="slidenum">
              <a:rPr lang="en-US" sz="1000" smtClean="0">
                <a:solidFill>
                  <a:srgbClr val="0070C0"/>
                </a:solidFill>
                <a:latin typeface="Verdana" panose="020B0604030504040204" pitchFamily="34" charset="0"/>
                <a:ea typeface="Verdana" panose="020B0604030504040204" pitchFamily="34" charset="0"/>
                <a:cs typeface="Verdana" panose="020B0604030504040204" pitchFamily="34" charset="0"/>
              </a:rPr>
              <a:t>3</a:t>
            </a:fld>
            <a:endParaRPr lang="en-US" sz="1000" dirty="0">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pic>
        <p:nvPicPr>
          <p:cNvPr id="7" name="Picture 6">
            <a:extLst>
              <a:ext uri="{FF2B5EF4-FFF2-40B4-BE49-F238E27FC236}">
                <a16:creationId xmlns:a16="http://schemas.microsoft.com/office/drawing/2014/main" id="{7E3ACA3F-36CD-4379-A6F3-C7288F776B4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0800" y="2900011"/>
            <a:ext cx="3670678" cy="2296026"/>
          </a:xfrm>
          <a:prstGeom prst="rect">
            <a:avLst/>
          </a:prstGeom>
        </p:spPr>
      </p:pic>
    </p:spTree>
    <p:extLst>
      <p:ext uri="{BB962C8B-B14F-4D97-AF65-F5344CB8AC3E}">
        <p14:creationId xmlns:p14="http://schemas.microsoft.com/office/powerpoint/2010/main" val="377691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457200" y="228600"/>
            <a:ext cx="7315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charset="0"/>
                <a:ea typeface="ＭＳ Ｐゴシック" charset="0"/>
                <a:cs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1800" b="1" dirty="0">
                <a:solidFill>
                  <a:srgbClr val="0070C0"/>
                </a:solidFill>
                <a:latin typeface="+mj-lt"/>
              </a:rPr>
              <a:t>MDCP project example: </a:t>
            </a:r>
            <a:r>
              <a:rPr lang="en-US" sz="1800" b="1" dirty="0">
                <a:latin typeface="+mj-lt"/>
              </a:rPr>
              <a:t>movie distributors in Hong Kong</a:t>
            </a:r>
          </a:p>
        </p:txBody>
      </p:sp>
      <p:sp>
        <p:nvSpPr>
          <p:cNvPr id="4" name="TextBox 3"/>
          <p:cNvSpPr txBox="1"/>
          <p:nvPr/>
        </p:nvSpPr>
        <p:spPr>
          <a:xfrm>
            <a:off x="1143000" y="1371600"/>
            <a:ext cx="7086600" cy="1815882"/>
          </a:xfrm>
          <a:prstGeom prst="rect">
            <a:avLst/>
          </a:prstGeom>
          <a:noFill/>
        </p:spPr>
        <p:txBody>
          <a:bodyPr wrap="square" rtlCol="0">
            <a:spAutoFit/>
          </a:bodyPr>
          <a:lstStyle/>
          <a:p>
            <a:r>
              <a:rPr lang="en-US" sz="1400" b="1" dirty="0"/>
              <a:t>Signing film distribution deals at Hong Kong </a:t>
            </a:r>
            <a:r>
              <a:rPr lang="en-US" sz="1400" b="1" dirty="0" err="1"/>
              <a:t>Filmart</a:t>
            </a:r>
            <a:br>
              <a:rPr lang="en-US" sz="1400" dirty="0"/>
            </a:br>
            <a:r>
              <a:rPr lang="en-US" sz="1400" dirty="0"/>
              <a:t>Commercial Service (CS) Hong Kong, part of ITA's Global Markets business unit, and the International Film and Television Alliance (IFTA) organized an American Pavilion featuring  U.S. film distribution and production companies. The pavilion was something that IFTA, representing the U.S. industry, had not been able to do prior to receiving a $127,058 MDCP award from ITA.</a:t>
            </a:r>
          </a:p>
          <a:p>
            <a:br>
              <a:rPr lang="en-US" sz="1400" dirty="0"/>
            </a:br>
            <a:endParaRPr lang="en-US" sz="1400" dirty="0"/>
          </a:p>
        </p:txBody>
      </p:sp>
      <p:sp>
        <p:nvSpPr>
          <p:cNvPr id="5" name="TextBox 4"/>
          <p:cNvSpPr txBox="1"/>
          <p:nvPr/>
        </p:nvSpPr>
        <p:spPr>
          <a:xfrm>
            <a:off x="1143000" y="5105400"/>
            <a:ext cx="7010400" cy="1169551"/>
          </a:xfrm>
          <a:prstGeom prst="rect">
            <a:avLst/>
          </a:prstGeom>
          <a:noFill/>
        </p:spPr>
        <p:txBody>
          <a:bodyPr wrap="square" rtlCol="0">
            <a:spAutoFit/>
          </a:bodyPr>
          <a:lstStyle/>
          <a:p>
            <a:r>
              <a:rPr lang="en-US" sz="1400" dirty="0"/>
              <a:t>International buyers at the Hong Kong International Film and TV Market (</a:t>
            </a:r>
            <a:r>
              <a:rPr lang="en-US" sz="1400" dirty="0" err="1"/>
              <a:t>Filmart</a:t>
            </a:r>
            <a:r>
              <a:rPr lang="en-US" sz="1400" dirty="0"/>
              <a:t>) don headphones to sample entertainment offerings of a California-based film production and distribution company. By the show’s end, 21 U.S. exhibitors reported closing 89 deals with buyers in 16 countries totaling $7.5 million.</a:t>
            </a:r>
            <a:br>
              <a:rPr lang="en-US" sz="1400" dirty="0"/>
            </a:br>
            <a:endParaRPr lang="en-US" sz="1400" dirty="0"/>
          </a:p>
        </p:txBody>
      </p:sp>
      <p:sp>
        <p:nvSpPr>
          <p:cNvPr id="9" name="Slide Number Placeholder 8"/>
          <p:cNvSpPr>
            <a:spLocks noGrp="1"/>
          </p:cNvSpPr>
          <p:nvPr>
            <p:ph type="sldNum" sz="quarter" idx="4294967295"/>
          </p:nvPr>
        </p:nvSpPr>
        <p:spPr>
          <a:xfrm>
            <a:off x="8726311" y="6473119"/>
            <a:ext cx="381000" cy="365125"/>
          </a:xfrm>
          <a:prstGeom prst="rect">
            <a:avLst/>
          </a:prstGeom>
        </p:spPr>
        <p:txBody>
          <a:bodyPr/>
          <a:lstStyle/>
          <a:p>
            <a:fld id="{F45AE523-7A0D-4E7A-A1D8-20DCC8FAAA7A}" type="slidenum">
              <a:rPr lang="en-US" sz="1000" smtClean="0">
                <a:solidFill>
                  <a:srgbClr val="0070C0"/>
                </a:solidFill>
                <a:latin typeface="Verdana" panose="020B0604030504040204" pitchFamily="34" charset="0"/>
                <a:ea typeface="Verdana" panose="020B0604030504040204" pitchFamily="34" charset="0"/>
                <a:cs typeface="Verdana" panose="020B0604030504040204" pitchFamily="34" charset="0"/>
              </a:rPr>
              <a:t>4</a:t>
            </a:fld>
            <a:endParaRPr lang="en-US" sz="1000" dirty="0">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pic>
        <p:nvPicPr>
          <p:cNvPr id="6" name="Picture 5">
            <a:extLst>
              <a:ext uri="{FF2B5EF4-FFF2-40B4-BE49-F238E27FC236}">
                <a16:creationId xmlns:a16="http://schemas.microsoft.com/office/drawing/2014/main" id="{FEBDC171-ECD7-4CEA-AB8D-8B8C394C00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400" y="2819400"/>
            <a:ext cx="3204735" cy="2181795"/>
          </a:xfrm>
          <a:prstGeom prst="rect">
            <a:avLst/>
          </a:prstGeom>
        </p:spPr>
      </p:pic>
    </p:spTree>
    <p:extLst>
      <p:ext uri="{BB962C8B-B14F-4D97-AF65-F5344CB8AC3E}">
        <p14:creationId xmlns:p14="http://schemas.microsoft.com/office/powerpoint/2010/main" val="1573470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457200" y="228600"/>
            <a:ext cx="7315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charset="0"/>
                <a:ea typeface="ＭＳ Ｐゴシック" charset="0"/>
                <a:cs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1800" b="1" dirty="0">
                <a:solidFill>
                  <a:srgbClr val="0070C0"/>
                </a:solidFill>
                <a:latin typeface="+mj-lt"/>
              </a:rPr>
              <a:t>MDCP project example: </a:t>
            </a:r>
            <a:r>
              <a:rPr lang="en-US" sz="1800" b="1" dirty="0">
                <a:latin typeface="+mj-lt"/>
              </a:rPr>
              <a:t>specialty auto equipment to Gulf States &amp; China</a:t>
            </a:r>
          </a:p>
        </p:txBody>
      </p:sp>
      <p:sp>
        <p:nvSpPr>
          <p:cNvPr id="4" name="TextBox 3"/>
          <p:cNvSpPr txBox="1"/>
          <p:nvPr/>
        </p:nvSpPr>
        <p:spPr>
          <a:xfrm>
            <a:off x="1066800" y="1295400"/>
            <a:ext cx="7162800" cy="1169551"/>
          </a:xfrm>
          <a:prstGeom prst="rect">
            <a:avLst/>
          </a:prstGeom>
          <a:noFill/>
        </p:spPr>
        <p:txBody>
          <a:bodyPr wrap="square" rtlCol="0">
            <a:spAutoFit/>
          </a:bodyPr>
          <a:lstStyle/>
          <a:p>
            <a:r>
              <a:rPr lang="en-US" sz="1400" b="1" dirty="0"/>
              <a:t>Measuring session &amp; trade shows</a:t>
            </a:r>
            <a:br>
              <a:rPr lang="en-US" sz="1400" dirty="0"/>
            </a:br>
            <a:r>
              <a:rPr lang="en-US" sz="1400" dirty="0"/>
              <a:t>ITA is helping the Specialty Equipment Market Association (SEMA) boost export to the Gulf States and to China. Rules on what is “street-legal” and who is authorized to customize a vehicle, e.g. vehicle manufacturer or local auto shop, are issues SEMA is addressing with ITA’s help.</a:t>
            </a:r>
            <a:br>
              <a:rPr lang="en-US" sz="1400" dirty="0"/>
            </a:br>
            <a:endParaRPr lang="en-US" sz="1400" dirty="0"/>
          </a:p>
        </p:txBody>
      </p:sp>
      <p:sp>
        <p:nvSpPr>
          <p:cNvPr id="5" name="TextBox 4"/>
          <p:cNvSpPr txBox="1"/>
          <p:nvPr/>
        </p:nvSpPr>
        <p:spPr>
          <a:xfrm>
            <a:off x="1066800" y="5105400"/>
            <a:ext cx="7086600" cy="1384995"/>
          </a:xfrm>
          <a:prstGeom prst="rect">
            <a:avLst/>
          </a:prstGeom>
          <a:noFill/>
        </p:spPr>
        <p:txBody>
          <a:bodyPr wrap="square" rtlCol="0">
            <a:spAutoFit/>
          </a:bodyPr>
          <a:lstStyle/>
          <a:p>
            <a:r>
              <a:rPr lang="en-US" sz="1400" dirty="0"/>
              <a:t>U.S. specialty auto equipment makers measure a Toyota Hi-Lux 4x4 truck. ITA helped SEMA get special permission to import this truck temporarily in the United States. The vehicle is not authorized for U.S. sale but is the highest selling vehicle worldwide that is likely to be customized. As result, more than 200 U.S. manufacturers created export-ready products for customers abroad.</a:t>
            </a:r>
            <a:br>
              <a:rPr lang="en-US" sz="1400" dirty="0"/>
            </a:br>
            <a:endParaRPr lang="en-US" sz="1400" dirty="0"/>
          </a:p>
        </p:txBody>
      </p:sp>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209674" y="2670870"/>
            <a:ext cx="3132881" cy="2209800"/>
          </a:xfrm>
          <a:prstGeom prst="rect">
            <a:avLst/>
          </a:prstGeom>
        </p:spPr>
      </p:pic>
      <p:pic>
        <p:nvPicPr>
          <p:cNvPr id="7" name="Picture 6"/>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657725" y="2680395"/>
            <a:ext cx="3315691" cy="2212864"/>
          </a:xfrm>
          <a:prstGeom prst="rect">
            <a:avLst/>
          </a:prstGeom>
        </p:spPr>
      </p:pic>
      <p:sp>
        <p:nvSpPr>
          <p:cNvPr id="10" name="Slide Number Placeholder 9"/>
          <p:cNvSpPr>
            <a:spLocks noGrp="1"/>
          </p:cNvSpPr>
          <p:nvPr>
            <p:ph type="sldNum" sz="quarter" idx="4294967295"/>
          </p:nvPr>
        </p:nvSpPr>
        <p:spPr>
          <a:xfrm>
            <a:off x="8650111" y="6492875"/>
            <a:ext cx="457200" cy="365125"/>
          </a:xfrm>
          <a:prstGeom prst="rect">
            <a:avLst/>
          </a:prstGeom>
        </p:spPr>
        <p:txBody>
          <a:bodyPr/>
          <a:lstStyle/>
          <a:p>
            <a:fld id="{F45AE523-7A0D-4E7A-A1D8-20DCC8FAAA7A}" type="slidenum">
              <a:rPr lang="en-US" sz="1000" smtClean="0">
                <a:solidFill>
                  <a:srgbClr val="0070C0"/>
                </a:solidFill>
                <a:latin typeface="Verdana" panose="020B0604030504040204" pitchFamily="34" charset="0"/>
                <a:ea typeface="Verdana" panose="020B0604030504040204" pitchFamily="34" charset="0"/>
                <a:cs typeface="Verdana" panose="020B0604030504040204" pitchFamily="34" charset="0"/>
              </a:rPr>
              <a:t>5</a:t>
            </a:fld>
            <a:endParaRPr lang="en-US" sz="1000" dirty="0">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53592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457200" y="228600"/>
            <a:ext cx="7315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charset="0"/>
                <a:ea typeface="ＭＳ Ｐゴシック" charset="0"/>
                <a:cs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1800" b="1" dirty="0">
                <a:solidFill>
                  <a:srgbClr val="0070C0"/>
                </a:solidFill>
                <a:latin typeface="+mj-lt"/>
              </a:rPr>
              <a:t>MDCP project example: </a:t>
            </a:r>
            <a:r>
              <a:rPr lang="en-US" sz="1800" b="1" dirty="0">
                <a:latin typeface="+mj-lt"/>
              </a:rPr>
              <a:t>RVs in China, Japan, Korea</a:t>
            </a:r>
          </a:p>
        </p:txBody>
      </p:sp>
      <p:sp>
        <p:nvSpPr>
          <p:cNvPr id="4" name="TextBox 3"/>
          <p:cNvSpPr txBox="1"/>
          <p:nvPr/>
        </p:nvSpPr>
        <p:spPr>
          <a:xfrm>
            <a:off x="1143000" y="1295400"/>
            <a:ext cx="7086600" cy="2031325"/>
          </a:xfrm>
          <a:prstGeom prst="rect">
            <a:avLst/>
          </a:prstGeom>
          <a:noFill/>
        </p:spPr>
        <p:txBody>
          <a:bodyPr wrap="square" rtlCol="0">
            <a:spAutoFit/>
          </a:bodyPr>
          <a:lstStyle/>
          <a:p>
            <a:r>
              <a:rPr lang="en-US" sz="1400" b="1" dirty="0"/>
              <a:t>Temp Solution for Perms</a:t>
            </a:r>
            <a:br>
              <a:rPr lang="en-US" sz="1400" dirty="0"/>
            </a:br>
            <a:r>
              <a:rPr lang="en-US" sz="1400" dirty="0"/>
              <a:t>The Recreation Vehicle Industry Association (RVIA) received $300,000 in MDCP. One year into the project, RVIA has now hired a full-time representative who lives and works in East Asia. The project has generated several million dollars of exports. Sales measured in hundreds of millions of dollars per year are on the horizon, especially in China, but not until China addresses standards and regulatory issues. Through the MDCP project, ITA is helping RVIA remove barriers. </a:t>
            </a:r>
          </a:p>
          <a:p>
            <a:br>
              <a:rPr lang="en-US" sz="1400" dirty="0"/>
            </a:br>
            <a:endParaRPr lang="en-US" sz="1400" dirty="0"/>
          </a:p>
        </p:txBody>
      </p:sp>
      <p:sp>
        <p:nvSpPr>
          <p:cNvPr id="5" name="TextBox 4"/>
          <p:cNvSpPr txBox="1"/>
          <p:nvPr/>
        </p:nvSpPr>
        <p:spPr>
          <a:xfrm>
            <a:off x="1143000" y="5334000"/>
            <a:ext cx="7010400" cy="738664"/>
          </a:xfrm>
          <a:prstGeom prst="rect">
            <a:avLst/>
          </a:prstGeom>
          <a:noFill/>
        </p:spPr>
        <p:txBody>
          <a:bodyPr wrap="square" rtlCol="0">
            <a:spAutoFit/>
          </a:bodyPr>
          <a:lstStyle/>
          <a:p>
            <a:r>
              <a:rPr lang="en-US" sz="1400" dirty="0"/>
              <a:t>RVIA helped a member company sell this temporary beauty shop that replaces one destroyed in the recent tsunami.</a:t>
            </a:r>
            <a:br>
              <a:rPr lang="en-US" sz="1400" dirty="0"/>
            </a:br>
            <a:endParaRPr lang="en-US" sz="1400" dirty="0"/>
          </a:p>
        </p:txBody>
      </p:sp>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895600" y="2819400"/>
            <a:ext cx="3073400" cy="2305050"/>
          </a:xfrm>
          <a:prstGeom prst="rect">
            <a:avLst/>
          </a:prstGeom>
        </p:spPr>
      </p:pic>
      <p:sp>
        <p:nvSpPr>
          <p:cNvPr id="9" name="Slide Number Placeholder 8"/>
          <p:cNvSpPr>
            <a:spLocks noGrp="1"/>
          </p:cNvSpPr>
          <p:nvPr>
            <p:ph type="sldNum" sz="quarter" idx="4294967295"/>
          </p:nvPr>
        </p:nvSpPr>
        <p:spPr>
          <a:xfrm>
            <a:off x="8726311" y="6473119"/>
            <a:ext cx="381000" cy="365125"/>
          </a:xfrm>
          <a:prstGeom prst="rect">
            <a:avLst/>
          </a:prstGeom>
        </p:spPr>
        <p:txBody>
          <a:bodyPr/>
          <a:lstStyle/>
          <a:p>
            <a:fld id="{F45AE523-7A0D-4E7A-A1D8-20DCC8FAAA7A}" type="slidenum">
              <a:rPr lang="en-US" sz="1000" smtClean="0">
                <a:solidFill>
                  <a:srgbClr val="0070C0"/>
                </a:solidFill>
                <a:latin typeface="Verdana" panose="020B0604030504040204" pitchFamily="34" charset="0"/>
                <a:ea typeface="Verdana" panose="020B0604030504040204" pitchFamily="34" charset="0"/>
                <a:cs typeface="Verdana" panose="020B0604030504040204" pitchFamily="34" charset="0"/>
              </a:rPr>
              <a:t>6</a:t>
            </a:fld>
            <a:endParaRPr lang="en-US" sz="1000" dirty="0">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0004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b="1" kern="1200" dirty="0">
                <a:solidFill>
                  <a:srgbClr val="0070C0"/>
                </a:solidFill>
                <a:ea typeface="+mn-ea"/>
                <a:cs typeface="+mn-cs"/>
              </a:rPr>
              <a:t>MDCP project examples:</a:t>
            </a:r>
            <a:endParaRPr lang="en-US" sz="1800" dirty="0">
              <a:solidFill>
                <a:srgbClr val="0070C0"/>
              </a:solidFill>
            </a:endParaRPr>
          </a:p>
        </p:txBody>
      </p:sp>
      <p:sp>
        <p:nvSpPr>
          <p:cNvPr id="4" name="Slide Number Placeholder 3"/>
          <p:cNvSpPr>
            <a:spLocks noGrp="1"/>
          </p:cNvSpPr>
          <p:nvPr>
            <p:ph type="sldNum" sz="quarter" idx="11"/>
          </p:nvPr>
        </p:nvSpPr>
        <p:spPr>
          <a:xfrm>
            <a:off x="8001000" y="6409267"/>
            <a:ext cx="1066800" cy="457200"/>
          </a:xfrm>
        </p:spPr>
        <p:txBody>
          <a:bodyPr/>
          <a:lstStyle/>
          <a:p>
            <a:fld id="{19C0D33D-73A3-4EE2-BF94-0D9B7A6FAE5A}" type="slidenum">
              <a:rPr lang="en-US" smtClean="0"/>
              <a:pPr/>
              <a:t>7</a:t>
            </a:fld>
            <a:endParaRPr lang="en-US" sz="1400">
              <a:latin typeface="+mn-lt"/>
            </a:endParaRPr>
          </a:p>
        </p:txBody>
      </p:sp>
      <p:sp>
        <p:nvSpPr>
          <p:cNvPr id="6" name="TextBox 5"/>
          <p:cNvSpPr txBox="1"/>
          <p:nvPr/>
        </p:nvSpPr>
        <p:spPr>
          <a:xfrm>
            <a:off x="838200" y="5167928"/>
            <a:ext cx="2438400" cy="861774"/>
          </a:xfrm>
          <a:prstGeom prst="rect">
            <a:avLst/>
          </a:prstGeom>
          <a:noFill/>
        </p:spPr>
        <p:txBody>
          <a:bodyPr wrap="square" rtlCol="0">
            <a:spAutoFit/>
          </a:bodyPr>
          <a:lstStyle/>
          <a:p>
            <a:r>
              <a:rPr lang="en-US" sz="1000" dirty="0"/>
              <a:t>SFSA’s MDCP project activity in the International Organization for Standardization (ISO)  helped U.S. makers of various steel products increase exports by $129 m. </a:t>
            </a:r>
          </a:p>
        </p:txBody>
      </p:sp>
      <p:pic>
        <p:nvPicPr>
          <p:cNvPr id="7" name="Picture 6" descr="2007-SFSA-Coil-img027-1-crop-lowres.jpg"/>
          <p:cNvPicPr>
            <a:picLocks noChangeAspect="1"/>
          </p:cNvPicPr>
          <p:nvPr/>
        </p:nvPicPr>
        <p:blipFill>
          <a:blip r:embed="rId2" cstate="print"/>
          <a:stretch>
            <a:fillRect/>
          </a:stretch>
        </p:blipFill>
        <p:spPr>
          <a:xfrm>
            <a:off x="914400" y="2589176"/>
            <a:ext cx="2438400" cy="2490360"/>
          </a:xfrm>
          <a:prstGeom prst="rect">
            <a:avLst/>
          </a:prstGeom>
        </p:spPr>
      </p:pic>
      <p:pic>
        <p:nvPicPr>
          <p:cNvPr id="9" name="Picture 8" descr="20011121 AEM CIMA screen.JPG"/>
          <p:cNvPicPr>
            <a:picLocks noChangeAspect="1"/>
          </p:cNvPicPr>
          <p:nvPr/>
        </p:nvPicPr>
        <p:blipFill>
          <a:blip r:embed="rId3" cstate="print"/>
          <a:stretch>
            <a:fillRect/>
          </a:stretch>
        </p:blipFill>
        <p:spPr>
          <a:xfrm>
            <a:off x="4876800" y="2590800"/>
            <a:ext cx="3281318" cy="2514600"/>
          </a:xfrm>
          <a:prstGeom prst="rect">
            <a:avLst/>
          </a:prstGeom>
        </p:spPr>
      </p:pic>
      <p:sp>
        <p:nvSpPr>
          <p:cNvPr id="10" name="TextBox 9"/>
          <p:cNvSpPr txBox="1"/>
          <p:nvPr/>
        </p:nvSpPr>
        <p:spPr>
          <a:xfrm>
            <a:off x="4893534" y="5181600"/>
            <a:ext cx="3280488" cy="707886"/>
          </a:xfrm>
          <a:prstGeom prst="rect">
            <a:avLst/>
          </a:prstGeom>
          <a:noFill/>
        </p:spPr>
        <p:txBody>
          <a:bodyPr wrap="square" rtlCol="0">
            <a:spAutoFit/>
          </a:bodyPr>
          <a:lstStyle/>
          <a:p>
            <a:r>
              <a:rPr lang="en-US" sz="1000" dirty="0"/>
              <a:t>AEM leveraged an MDCP award to open a Beijing office from which its staff reviews trade journals for construction bid opportunities in China and makes them available to AEM members via its website</a:t>
            </a:r>
          </a:p>
        </p:txBody>
      </p:sp>
      <p:sp>
        <p:nvSpPr>
          <p:cNvPr id="11" name="TextBox 10"/>
          <p:cNvSpPr txBox="1"/>
          <p:nvPr/>
        </p:nvSpPr>
        <p:spPr>
          <a:xfrm>
            <a:off x="838200" y="1676400"/>
            <a:ext cx="2514600" cy="830997"/>
          </a:xfrm>
          <a:prstGeom prst="rect">
            <a:avLst/>
          </a:prstGeom>
          <a:noFill/>
        </p:spPr>
        <p:txBody>
          <a:bodyPr wrap="square" rtlCol="0">
            <a:spAutoFit/>
          </a:bodyPr>
          <a:lstStyle/>
          <a:p>
            <a:r>
              <a:rPr lang="en-US" dirty="0"/>
              <a:t>Steel products to Europe</a:t>
            </a:r>
          </a:p>
        </p:txBody>
      </p:sp>
      <p:sp>
        <p:nvSpPr>
          <p:cNvPr id="12" name="TextBox 11"/>
          <p:cNvSpPr txBox="1"/>
          <p:nvPr/>
        </p:nvSpPr>
        <p:spPr>
          <a:xfrm>
            <a:off x="4800600" y="1676400"/>
            <a:ext cx="3429000" cy="830997"/>
          </a:xfrm>
          <a:prstGeom prst="rect">
            <a:avLst/>
          </a:prstGeom>
          <a:noFill/>
        </p:spPr>
        <p:txBody>
          <a:bodyPr wrap="square" rtlCol="0">
            <a:spAutoFit/>
          </a:bodyPr>
          <a:lstStyle/>
          <a:p>
            <a:r>
              <a:rPr lang="en-US" dirty="0"/>
              <a:t>Construction equipment to China</a:t>
            </a:r>
          </a:p>
        </p:txBody>
      </p:sp>
    </p:spTree>
  </p:cSld>
  <p:clrMapOvr>
    <a:masterClrMapping/>
  </p:clrMapOvr>
</p:sld>
</file>

<file path=ppt/theme/theme1.xml><?xml version="1.0" encoding="utf-8"?>
<a:theme xmlns:a="http://schemas.openxmlformats.org/drawingml/2006/main" name="2012-10-23-primer1-MDCP">
  <a:themeElements>
    <a:clrScheme name="ITA_titlebra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TA_titlebrand">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ITA_titlebra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TA_titlebran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TA_titlebran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TA_titlebran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TA_titlebran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TA_titlebran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TA_titlebrand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TA_titlebran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TA_titlebran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TA_titlebran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TA_titlebran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TA_titlebran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ITA_titlebrand 13">
        <a:dk1>
          <a:srgbClr val="000000"/>
        </a:dk1>
        <a:lt1>
          <a:srgbClr val="FFFFFF"/>
        </a:lt1>
        <a:dk2>
          <a:srgbClr val="0067AA"/>
        </a:dk2>
        <a:lt2>
          <a:srgbClr val="808080"/>
        </a:lt2>
        <a:accent1>
          <a:srgbClr val="BEB2A7"/>
        </a:accent1>
        <a:accent2>
          <a:srgbClr val="0087C7"/>
        </a:accent2>
        <a:accent3>
          <a:srgbClr val="FFFFFF"/>
        </a:accent3>
        <a:accent4>
          <a:srgbClr val="000000"/>
        </a:accent4>
        <a:accent5>
          <a:srgbClr val="DBD5D0"/>
        </a:accent5>
        <a:accent6>
          <a:srgbClr val="007AB4"/>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TA_titlebrand 13">
    <a:dk1>
      <a:srgbClr val="000000"/>
    </a:dk1>
    <a:lt1>
      <a:srgbClr val="FFFFFF"/>
    </a:lt1>
    <a:dk2>
      <a:srgbClr val="0067AA"/>
    </a:dk2>
    <a:lt2>
      <a:srgbClr val="808080"/>
    </a:lt2>
    <a:accent1>
      <a:srgbClr val="BEB2A7"/>
    </a:accent1>
    <a:accent2>
      <a:srgbClr val="0087C7"/>
    </a:accent2>
    <a:accent3>
      <a:srgbClr val="FFFFFF"/>
    </a:accent3>
    <a:accent4>
      <a:srgbClr val="000000"/>
    </a:accent4>
    <a:accent5>
      <a:srgbClr val="DBD5D0"/>
    </a:accent5>
    <a:accent6>
      <a:srgbClr val="007AB4"/>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84D902DF948E41ADF2481DA1BFC26C" ma:contentTypeVersion="1" ma:contentTypeDescription="Create a new document." ma:contentTypeScope="" ma:versionID="9d69fa2022fa257635c077880d116f2e">
  <xsd:schema xmlns:xsd="http://www.w3.org/2001/XMLSchema" xmlns:xs="http://www.w3.org/2001/XMLSchema" xmlns:p="http://schemas.microsoft.com/office/2006/metadata/properties" xmlns:ns2="2f2cc4b0-1874-41ac-9fd4-66afa394b8d1" targetNamespace="http://schemas.microsoft.com/office/2006/metadata/properties" ma:root="true" ma:fieldsID="297518125c8f5c674e70cb5471ffbbf7" ns2:_="">
    <xsd:import namespace="2f2cc4b0-1874-41ac-9fd4-66afa394b8d1"/>
    <xsd:element name="properties">
      <xsd:complexType>
        <xsd:sequence>
          <xsd:element name="documentManagement">
            <xsd:complexType>
              <xsd:all>
                <xsd:element ref="ns2:Tes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2cc4b0-1874-41ac-9fd4-66afa394b8d1" elementFormDefault="qualified">
    <xsd:import namespace="http://schemas.microsoft.com/office/2006/documentManagement/types"/>
    <xsd:import namespace="http://schemas.microsoft.com/office/infopath/2007/PartnerControls"/>
    <xsd:element name="Test" ma:index="8" nillable="true" ma:displayName="Test" ma:format="Dropdown" ma:internalName="Test">
      <xsd:simpleType>
        <xsd:restriction base="dms:Choice">
          <xsd:enumeration value="A"/>
          <xsd:enumeration value="B"/>
          <xsd:enumeration value="C"/>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est xmlns="2f2cc4b0-1874-41ac-9fd4-66afa394b8d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A44DCC-C853-4839-852D-7789D294BC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2cc4b0-1874-41ac-9fd4-66afa394b8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11F4E8A-0872-4DF7-815E-713AC8330881}">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2f2cc4b0-1874-41ac-9fd4-66afa394b8d1"/>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45A1CFB0-D157-44ED-A6DE-686DC712D5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2012-10-23-primer1-MDCP</Template>
  <TotalTime>540</TotalTime>
  <Words>595</Words>
  <Application>Microsoft Office PowerPoint</Application>
  <PresentationFormat>On-screen Show (4:3)</PresentationFormat>
  <Paragraphs>97</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ＭＳ Ｐゴシック</vt:lpstr>
      <vt:lpstr>Georgia</vt:lpstr>
      <vt:lpstr>Times</vt:lpstr>
      <vt:lpstr>Verdana</vt:lpstr>
      <vt:lpstr>Webdings</vt:lpstr>
      <vt:lpstr>2012-10-23-primer1-MDCP</vt:lpstr>
      <vt:lpstr>MDCP public-private partnership</vt:lpstr>
      <vt:lpstr>PowerPoint Presentation</vt:lpstr>
      <vt:lpstr>PowerPoint Presentation</vt:lpstr>
      <vt:lpstr>PowerPoint Presentation</vt:lpstr>
      <vt:lpstr>PowerPoint Presentation</vt:lpstr>
      <vt:lpstr>PowerPoint Presentation</vt:lpstr>
      <vt:lpstr>MDCP project examples:</vt:lpstr>
    </vt:vector>
  </TitlesOfParts>
  <Company>DOC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Development Cooperator Program primer</dc:title>
  <dc:creator>Brad Hess</dc:creator>
  <cp:lastModifiedBy>Brad Hess</cp:lastModifiedBy>
  <cp:revision>37</cp:revision>
  <cp:lastPrinted>2014-07-28T13:24:03Z</cp:lastPrinted>
  <dcterms:created xsi:type="dcterms:W3CDTF">2012-10-23T14:50:01Z</dcterms:created>
  <dcterms:modified xsi:type="dcterms:W3CDTF">2018-03-14T13:20:14Z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0x0101001E84D902DF948E41ADF2481DA1BFC26C</vt:lpwstr>
  </property>
</Properties>
</file>