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97" r:id="rId2"/>
    <p:sldId id="389" r:id="rId3"/>
    <p:sldId id="396" r:id="rId4"/>
    <p:sldId id="390" r:id="rId5"/>
    <p:sldId id="392" r:id="rId6"/>
    <p:sldId id="393" r:id="rId7"/>
    <p:sldId id="391" r:id="rId8"/>
    <p:sldId id="394" r:id="rId9"/>
    <p:sldId id="395" r:id="rId10"/>
    <p:sldId id="397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3366FF"/>
    <a:srgbClr val="ABA7F7"/>
    <a:srgbClr val="000066"/>
    <a:srgbClr val="FF0066"/>
    <a:srgbClr val="000099"/>
    <a:srgbClr val="2A2E56"/>
    <a:srgbClr val="2A565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815" autoAdjust="0"/>
    <p:restoredTop sz="42007" autoAdjust="0"/>
  </p:normalViewPr>
  <p:slideViewPr>
    <p:cSldViewPr>
      <p:cViewPr varScale="1">
        <p:scale>
          <a:sx n="68" d="100"/>
          <a:sy n="68" d="100"/>
        </p:scale>
        <p:origin x="-18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54"/>
    </p:cViewPr>
  </p:sorterViewPr>
  <p:notesViewPr>
    <p:cSldViewPr>
      <p:cViewPr varScale="1">
        <p:scale>
          <a:sx n="80" d="100"/>
          <a:sy n="80" d="100"/>
        </p:scale>
        <p:origin x="-1938" y="-84"/>
      </p:cViewPr>
      <p:guideLst>
        <p:guide orient="horz" pos="2929"/>
        <p:guide pos="22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2" tIns="45707" rIns="91412" bIns="45707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2" tIns="45707" rIns="91412" bIns="4570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2" tIns="45707" rIns="91412" bIns="45707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2" tIns="45707" rIns="91412" bIns="4570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A1E14F1-09A0-44C5-996B-652069DB1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2" tIns="45707" rIns="91412" bIns="45707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2" tIns="45707" rIns="91412" bIns="4570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2" tIns="45707" rIns="91412" bIns="457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2" tIns="45707" rIns="91412" bIns="45707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2" tIns="45707" rIns="91412" bIns="4570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1BC5B3A-F638-414E-83D8-1BC2869C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87D6F7-87B4-4806-9920-14518390B5A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0"/>
            <a:ext cx="2160587" cy="6597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0"/>
            <a:ext cx="6329363" cy="6597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165225"/>
            <a:ext cx="4244975" cy="5432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65225"/>
            <a:ext cx="4244975" cy="5432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/>
          </p:cNvSpPr>
          <p:nvPr userDrawn="1"/>
        </p:nvSpPr>
        <p:spPr bwMode="auto">
          <a:xfrm>
            <a:off x="0" y="0"/>
            <a:ext cx="9144000" cy="1412875"/>
          </a:xfrm>
          <a:prstGeom prst="rect">
            <a:avLst/>
          </a:prstGeom>
          <a:solidFill>
            <a:srgbClr val="2A2E56"/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2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0"/>
            <a:ext cx="75819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title style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165225"/>
            <a:ext cx="8642350" cy="543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text styles</a:t>
            </a:r>
          </a:p>
          <a:p>
            <a:pPr lvl="1"/>
            <a:r>
              <a:rPr lang="en-US" smtClean="0">
                <a:sym typeface="Arial" charset="0"/>
              </a:rPr>
              <a:t>Second level</a:t>
            </a:r>
          </a:p>
          <a:p>
            <a:pPr lvl="2"/>
            <a:r>
              <a:rPr lang="en-US" smtClean="0">
                <a:sym typeface="Arial" charset="0"/>
              </a:rPr>
              <a:t>Third level</a:t>
            </a:r>
          </a:p>
          <a:p>
            <a:pPr lvl="3"/>
            <a:r>
              <a:rPr lang="en-US" smtClean="0">
                <a:sym typeface="Arial" charset="0"/>
              </a:rPr>
              <a:t>Fourth level</a:t>
            </a:r>
          </a:p>
          <a:p>
            <a:pPr lvl="4"/>
            <a:r>
              <a:rPr lang="en-US" smtClean="0">
                <a:sym typeface="Arial" charset="0"/>
              </a:rPr>
              <a:t>Fifth level</a:t>
            </a:r>
          </a:p>
        </p:txBody>
      </p:sp>
      <p:pic>
        <p:nvPicPr>
          <p:cNvPr id="1029" name="Picture 7" descr="US_and_Canadian_fla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763713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Box 9"/>
          <p:cNvSpPr txBox="1">
            <a:spLocks/>
          </p:cNvSpPr>
          <p:nvPr userDrawn="1"/>
        </p:nvSpPr>
        <p:spPr bwMode="auto">
          <a:xfrm>
            <a:off x="8748713" y="6524625"/>
            <a:ext cx="431800" cy="2746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charset="0"/>
                <a:sym typeface="Arial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" charset="0"/>
                <a:sym typeface="Arial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" charset="0"/>
                <a:sym typeface="Arial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" charset="0"/>
                <a:sym typeface="Arial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sym typeface="Arial" charset="0"/>
              </a:defRPr>
            </a:lvl9pPr>
          </a:lstStyle>
          <a:p>
            <a:pPr eaLnBrk="1" hangingPunct="1">
              <a:defRPr/>
            </a:pPr>
            <a:fld id="{A838F8C3-ADCE-4A36-A8F5-1C2469686BB5}" type="slidenum">
              <a:rPr lang="en-US" sz="1200"/>
              <a:pPr eaLnBrk="1" hangingPunct="1">
                <a:defRPr/>
              </a:pPr>
              <a:t>‹#›</a:t>
            </a:fld>
            <a:r>
              <a:rPr lang="en-US" sz="1200"/>
              <a:t>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xStyles>
    <p:titleStyle>
      <a:lvl1pPr marL="39688" indent="-39688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+mj-lt"/>
          <a:ea typeface="+mj-ea"/>
          <a:cs typeface="+mj-cs"/>
          <a:sym typeface="Arial" charset="0"/>
        </a:defRPr>
      </a:lvl1pPr>
      <a:lvl2pPr marL="39688" indent="-39688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  <a:sym typeface="Arial" charset="0"/>
        </a:defRPr>
      </a:lvl2pPr>
      <a:lvl3pPr marL="39688" indent="-39688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  <a:sym typeface="Arial" charset="0"/>
        </a:defRPr>
      </a:lvl3pPr>
      <a:lvl4pPr marL="39688" indent="-39688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  <a:sym typeface="Arial" charset="0"/>
        </a:defRPr>
      </a:lvl4pPr>
      <a:lvl5pPr marL="39688" indent="-39688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  <a:sym typeface="Arial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  <a:sym typeface="Arial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  <a:sym typeface="Arial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  <a:sym typeface="Arial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  <a:sym typeface="Arial" charset="0"/>
        </a:defRPr>
      </a:lvl9pPr>
    </p:titleStyle>
    <p:bodyStyle>
      <a:lvl1pPr marL="382588" indent="-342900" algn="l" rtl="0" eaLnBrk="0" fontAlgn="base" hangingPunct="0">
        <a:spcBef>
          <a:spcPts val="600"/>
        </a:spcBef>
        <a:spcAft>
          <a:spcPct val="0"/>
        </a:spcAft>
        <a:buSzPct val="100000"/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731838" indent="-285750" algn="l" rtl="0" eaLnBrk="0" fontAlgn="base" hangingPunct="0">
        <a:spcBef>
          <a:spcPts val="600"/>
        </a:spcBef>
        <a:spcAft>
          <a:spcPct val="0"/>
        </a:spcAft>
        <a:buSzPct val="100000"/>
        <a:buFont typeface="Arial" charset="0"/>
        <a:buChar char="–"/>
        <a:defRPr sz="2800">
          <a:solidFill>
            <a:schemeClr val="tx1"/>
          </a:solidFill>
          <a:latin typeface="+mn-lt"/>
          <a:sym typeface="Arial" charset="0"/>
        </a:defRPr>
      </a:lvl2pPr>
      <a:lvl3pPr marL="1131888" indent="-228600" algn="l" rtl="0" eaLnBrk="0" fontAlgn="base" hangingPunct="0">
        <a:spcBef>
          <a:spcPts val="600"/>
        </a:spcBef>
        <a:spcAft>
          <a:spcPct val="0"/>
        </a:spcAft>
        <a:buSzPct val="100000"/>
        <a:buFont typeface="Arial" charset="0"/>
        <a:buChar char="•"/>
        <a:defRPr sz="2400">
          <a:solidFill>
            <a:schemeClr val="tx1"/>
          </a:solidFill>
          <a:latin typeface="+mn-lt"/>
          <a:sym typeface="Arial" charset="0"/>
        </a:defRPr>
      </a:lvl3pPr>
      <a:lvl4pPr marL="15890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charset="0"/>
        <a:buChar char="–"/>
        <a:defRPr sz="2000">
          <a:solidFill>
            <a:schemeClr val="tx1"/>
          </a:solidFill>
          <a:latin typeface="+mn-lt"/>
          <a:sym typeface="Arial" charset="0"/>
        </a:defRPr>
      </a:lvl4pPr>
      <a:lvl5pPr marL="20462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sym typeface="Arial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sym typeface="Arial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sym typeface="Arial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sym typeface="Arial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/>
          </p:cNvSpPr>
          <p:nvPr/>
        </p:nvSpPr>
        <p:spPr bwMode="auto">
          <a:xfrm>
            <a:off x="0" y="215900"/>
            <a:ext cx="9144000" cy="6669088"/>
          </a:xfrm>
          <a:prstGeom prst="rect">
            <a:avLst/>
          </a:prstGeom>
          <a:solidFill>
            <a:srgbClr val="2A2E5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pic>
        <p:nvPicPr>
          <p:cNvPr id="15362" name="Picture 3" descr="US_and_Canadian_fla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3" name="Rectangle 9"/>
          <p:cNvSpPr>
            <a:spLocks noGrp="1" noChangeArrowheads="1"/>
          </p:cNvSpPr>
          <p:nvPr>
            <p:ph type="title"/>
          </p:nvPr>
        </p:nvSpPr>
        <p:spPr>
          <a:xfrm>
            <a:off x="611188" y="3141663"/>
            <a:ext cx="7772400" cy="1800225"/>
          </a:xfrm>
          <a:effectLst>
            <a:outerShdw blurRad="190500" dist="25399" dir="2700000" algn="ctr" rotWithShape="0">
              <a:schemeClr val="bg2">
                <a:alpha val="75000"/>
              </a:schemeClr>
            </a:outerShdw>
          </a:effectLst>
        </p:spPr>
        <p:txBody>
          <a:bodyPr rIns="132080"/>
          <a:lstStyle/>
          <a:p>
            <a:pPr indent="0" algn="ctr" eaLnBrk="1" hangingPunct="1"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Arial Bold" charset="0"/>
              </a:rPr>
              <a:t>Unmanned Aircraft Systems (UAS)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Arial Bold" charset="0"/>
              </a:rPr>
              <a:t/>
            </a:r>
            <a:b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Arial Bold" charset="0"/>
              </a:rPr>
            </a:b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Arial Bold" charset="0"/>
              </a:rPr>
              <a:t>Webinar presentation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Arial Bold" charset="0"/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Arial Bold" charset="0"/>
              </a:rPr>
            </a:br>
            <a:r>
              <a:rPr lang="en-US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Arial Bold" charset="0"/>
              </a:rPr>
              <a:t>January 2014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393700" y="5740400"/>
            <a:ext cx="3817938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i="1">
                <a:solidFill>
                  <a:schemeClr val="bg1"/>
                </a:solidFill>
              </a:rPr>
              <a:t>Transport Canada</a:t>
            </a:r>
          </a:p>
          <a:p>
            <a:pPr>
              <a:spcBef>
                <a:spcPct val="50000"/>
              </a:spcBef>
            </a:pPr>
            <a:r>
              <a:rPr lang="en-CA" i="1">
                <a:solidFill>
                  <a:schemeClr val="bg1"/>
                </a:solidFill>
              </a:rPr>
              <a:t>Ron Carter (Chief, Standards)</a:t>
            </a:r>
            <a:endParaRPr lang="en-US" i="1">
              <a:solidFill>
                <a:schemeClr val="bg1"/>
              </a:solidFill>
            </a:endParaRP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4932363" y="5740400"/>
            <a:ext cx="4211637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i="1">
                <a:solidFill>
                  <a:schemeClr val="bg1"/>
                </a:solidFill>
              </a:rPr>
              <a:t>Department of Transportation</a:t>
            </a:r>
          </a:p>
          <a:p>
            <a:pPr>
              <a:spcBef>
                <a:spcPct val="50000"/>
              </a:spcBef>
            </a:pPr>
            <a:r>
              <a:rPr lang="en-CA" i="1">
                <a:solidFill>
                  <a:schemeClr val="bg1"/>
                </a:solidFill>
              </a:rPr>
              <a:t>James H. Williams (Manager, UAS Integration Office, FAA)</a:t>
            </a:r>
            <a:endParaRPr lang="en-US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51050" y="188913"/>
            <a:ext cx="6337300" cy="90805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  <a:sym typeface="Arial Bold" pitchFamily="34" charset="0"/>
              </a:rPr>
              <a:t>Questions</a:t>
            </a:r>
          </a:p>
        </p:txBody>
      </p:sp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1630363" y="3141663"/>
            <a:ext cx="61102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4800" i="1">
                <a:solidFill>
                  <a:schemeClr val="tx1"/>
                </a:solidFill>
                <a:sym typeface="Arial Bold" pitchFamily="34" charset="0"/>
              </a:rPr>
              <a:t>Comments/Questions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51050" y="188913"/>
            <a:ext cx="5854700" cy="908050"/>
          </a:xfrm>
        </p:spPr>
        <p:txBody>
          <a:bodyPr/>
          <a:lstStyle/>
          <a:p>
            <a:r>
              <a:rPr lang="en-CA" smtClean="0"/>
              <a:t>Content</a:t>
            </a:r>
            <a:endParaRPr lang="en-US" smtClean="0"/>
          </a:p>
        </p:txBody>
      </p:sp>
      <p:sp>
        <p:nvSpPr>
          <p:cNvPr id="17410" name="Text Box 5"/>
          <p:cNvSpPr txBox="1">
            <a:spLocks/>
          </p:cNvSpPr>
          <p:nvPr/>
        </p:nvSpPr>
        <p:spPr bwMode="auto">
          <a:xfrm>
            <a:off x="1763713" y="1628775"/>
            <a:ext cx="6624637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2400">
                <a:solidFill>
                  <a:schemeClr val="tx1"/>
                </a:solidFill>
                <a:sym typeface="Arial Bold" pitchFamily="34" charset="0"/>
              </a:rPr>
              <a:t>RCC - The way forward</a:t>
            </a:r>
          </a:p>
          <a:p>
            <a:pPr marL="342900" indent="-342900">
              <a:buFontTx/>
              <a:buAutoNum type="arabicPeriod"/>
            </a:pPr>
            <a:endParaRPr lang="en-US" sz="2400">
              <a:solidFill>
                <a:schemeClr val="tx1"/>
              </a:solidFill>
              <a:sym typeface="Arial Bold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2400">
                <a:solidFill>
                  <a:schemeClr val="tx1"/>
                </a:solidFill>
                <a:sym typeface="Arial Bold" pitchFamily="34" charset="0"/>
              </a:rPr>
              <a:t>Overview of the initiative</a:t>
            </a:r>
          </a:p>
          <a:p>
            <a:pPr marL="342900" indent="-342900">
              <a:buFontTx/>
              <a:buAutoNum type="arabicPeriod"/>
            </a:pPr>
            <a:endParaRPr lang="en-CA" sz="2400">
              <a:solidFill>
                <a:schemeClr val="tx1"/>
              </a:solidFill>
              <a:sym typeface="Arial Bold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CA" sz="2400">
                <a:solidFill>
                  <a:schemeClr val="tx1"/>
                </a:solidFill>
                <a:sym typeface="Arial Bold" pitchFamily="34" charset="0"/>
              </a:rPr>
              <a:t>Key Issues</a:t>
            </a:r>
          </a:p>
          <a:p>
            <a:pPr marL="342900" indent="-342900">
              <a:buFontTx/>
              <a:buAutoNum type="arabicPeriod"/>
            </a:pPr>
            <a:endParaRPr lang="en-CA" sz="2400">
              <a:solidFill>
                <a:schemeClr val="tx1"/>
              </a:solidFill>
              <a:sym typeface="Arial Bold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CA" sz="2400">
                <a:solidFill>
                  <a:schemeClr val="tx1"/>
                </a:solidFill>
                <a:sym typeface="Arial Bold" pitchFamily="34" charset="0"/>
              </a:rPr>
              <a:t>Ongoing alignment work</a:t>
            </a:r>
          </a:p>
          <a:p>
            <a:pPr marL="342900" indent="-342900">
              <a:buFontTx/>
              <a:buAutoNum type="arabicPeriod"/>
            </a:pPr>
            <a:endParaRPr lang="en-CA" sz="2400">
              <a:solidFill>
                <a:schemeClr val="tx1"/>
              </a:solidFill>
              <a:sym typeface="Arial Bold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CA" sz="2400">
                <a:solidFill>
                  <a:schemeClr val="tx1"/>
                </a:solidFill>
                <a:sym typeface="Arial Bold" pitchFamily="34" charset="0"/>
              </a:rPr>
              <a:t>Progress update</a:t>
            </a:r>
          </a:p>
          <a:p>
            <a:pPr marL="342900" indent="-342900">
              <a:buFontTx/>
              <a:buAutoNum type="arabicPeriod"/>
            </a:pPr>
            <a:endParaRPr lang="en-CA" sz="2400">
              <a:solidFill>
                <a:schemeClr val="tx1"/>
              </a:solidFill>
              <a:sym typeface="Arial Bold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CA" sz="2400">
                <a:solidFill>
                  <a:schemeClr val="tx1"/>
                </a:solidFill>
                <a:sym typeface="Arial Bold" pitchFamily="34" charset="0"/>
              </a:rPr>
              <a:t>Next steps</a:t>
            </a:r>
          </a:p>
          <a:p>
            <a:pPr marL="342900" indent="-342900">
              <a:buFontTx/>
              <a:buAutoNum type="arabicPeriod"/>
            </a:pPr>
            <a:endParaRPr lang="en-CA" sz="2400">
              <a:solidFill>
                <a:schemeClr val="tx1"/>
              </a:solidFill>
              <a:sym typeface="Arial Bold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CA" sz="2400">
                <a:solidFill>
                  <a:schemeClr val="tx1"/>
                </a:solidFill>
                <a:sym typeface="Arial Bold" pitchFamily="34" charset="0"/>
              </a:rPr>
              <a:t>Questions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6725" y="1700213"/>
            <a:ext cx="8353425" cy="48974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CA" sz="2000" smtClean="0"/>
              <a:t>An initial 29 item RCC Action Plan was announced in December 2011. </a:t>
            </a:r>
            <a:r>
              <a:rPr lang="en-CA" sz="2000" smtClean="0">
                <a:solidFill>
                  <a:srgbClr val="000000"/>
                </a:solidFill>
                <a:sym typeface="Arial Bold" pitchFamily="34" charset="0"/>
              </a:rPr>
              <a:t>We are now entering the final months of the initial Action Plan.</a:t>
            </a:r>
          </a:p>
          <a:p>
            <a:pPr eaLnBrk="1" hangingPunct="1">
              <a:lnSpc>
                <a:spcPct val="80000"/>
              </a:lnSpc>
            </a:pPr>
            <a:endParaRPr lang="en-CA" sz="2000" smtClean="0">
              <a:solidFill>
                <a:srgbClr val="000000"/>
              </a:solidFill>
              <a:sym typeface="Arial Bold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CA" sz="2000" smtClean="0">
                <a:solidFill>
                  <a:srgbClr val="000000"/>
                </a:solidFill>
                <a:sym typeface="Arial Bold" pitchFamily="34" charset="0"/>
              </a:rPr>
              <a:t>In recent Canada Gazette and Federal Register consultations, Privy Council Office (PCO)/Office of Information and Regulatory Affairs (OIRA) received stakeholder submissions representing 160 organizations. Canada and the US are committed to another phase of work and PCO/OIRA are considering input received with Departments.</a:t>
            </a:r>
          </a:p>
          <a:p>
            <a:pPr eaLnBrk="1" hangingPunct="1">
              <a:lnSpc>
                <a:spcPct val="80000"/>
              </a:lnSpc>
            </a:pPr>
            <a:endParaRPr lang="en-CA" sz="2000" smtClean="0">
              <a:solidFill>
                <a:srgbClr val="000000"/>
              </a:solidFill>
              <a:sym typeface="Arial Bold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CA" sz="2000" smtClean="0">
                <a:solidFill>
                  <a:srgbClr val="000000"/>
                </a:solidFill>
                <a:sym typeface="Arial Bold" pitchFamily="34" charset="0"/>
              </a:rPr>
              <a:t>Canada and the US will develop an outline of a forward plan for regulatory cooperation by the Spring, building on progress to date and lessons learned through the implementation of the initial Action Plan.</a:t>
            </a:r>
          </a:p>
          <a:p>
            <a:pPr eaLnBrk="1" hangingPunct="1">
              <a:lnSpc>
                <a:spcPct val="80000"/>
              </a:lnSpc>
            </a:pPr>
            <a:endParaRPr lang="en-CA" sz="2000" smtClean="0">
              <a:solidFill>
                <a:srgbClr val="000000"/>
              </a:solidFill>
              <a:sym typeface="Arial Bold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CA" sz="2000" smtClean="0">
                <a:solidFill>
                  <a:srgbClr val="000000"/>
                </a:solidFill>
                <a:sym typeface="Arial Bold" pitchFamily="34" charset="0"/>
              </a:rPr>
              <a:t>Both governments plan to engage stakeholders in the development of the next phase of work.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051050" y="188913"/>
            <a:ext cx="70929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0800" tIns="50800" bIns="50800" anchor="ctr"/>
          <a:lstStyle/>
          <a:p>
            <a:pPr marL="39688" indent="-39688" eaLnBrk="0" hangingPunct="0"/>
            <a:r>
              <a:rPr lang="en-US" sz="2800">
                <a:solidFill>
                  <a:schemeClr val="bg1"/>
                </a:solidFill>
                <a:sym typeface="Arial Bold" pitchFamily="34" charset="0"/>
              </a:rPr>
              <a:t>RCC – The Way Forward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51050" y="188913"/>
            <a:ext cx="5854700" cy="90805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  <a:sym typeface="Arial Bold" pitchFamily="34" charset="0"/>
              </a:rPr>
              <a:t>Overview of the initiative</a:t>
            </a:r>
          </a:p>
        </p:txBody>
      </p:sp>
      <p:sp>
        <p:nvSpPr>
          <p:cNvPr id="20482" name="Text Box 5"/>
          <p:cNvSpPr txBox="1">
            <a:spLocks/>
          </p:cNvSpPr>
          <p:nvPr/>
        </p:nvSpPr>
        <p:spPr bwMode="auto">
          <a:xfrm>
            <a:off x="1042988" y="1844675"/>
            <a:ext cx="734536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400" i="1">
                <a:solidFill>
                  <a:schemeClr val="tx1"/>
                </a:solidFill>
                <a:sym typeface="Arial Bold" pitchFamily="34" charset="0"/>
              </a:rPr>
              <a:t>Primary objective is to develop long-term systemic mechanisms that eliminate obstacles before they become manifest in regulatory frameworks. </a:t>
            </a:r>
          </a:p>
          <a:p>
            <a:endParaRPr lang="en-CA" sz="2400" i="1">
              <a:solidFill>
                <a:schemeClr val="tx1"/>
              </a:solidFill>
              <a:sym typeface="Arial Bold" pitchFamily="34" charset="0"/>
            </a:endParaRPr>
          </a:p>
          <a:p>
            <a:r>
              <a:rPr lang="en-CA" sz="2400" i="1">
                <a:solidFill>
                  <a:schemeClr val="tx1"/>
                </a:solidFill>
                <a:sym typeface="Arial Bold" pitchFamily="34" charset="0"/>
              </a:rPr>
              <a:t>Collaborate on UAS regulatory development in order to achieve a mutually supportive and beneficial UAS regulatory framework.</a:t>
            </a:r>
          </a:p>
          <a:p>
            <a:endParaRPr lang="en-CA" sz="2400" i="1">
              <a:solidFill>
                <a:schemeClr val="tx1"/>
              </a:solidFill>
              <a:sym typeface="Arial Bold" pitchFamily="34" charset="0"/>
            </a:endParaRPr>
          </a:p>
          <a:p>
            <a:r>
              <a:rPr lang="en-CA" sz="2400" i="1">
                <a:solidFill>
                  <a:schemeClr val="tx1"/>
                </a:solidFill>
                <a:sym typeface="Arial Bold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51050" y="188913"/>
            <a:ext cx="6337300" cy="90805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  <a:sym typeface="Arial Bold" pitchFamily="34" charset="0"/>
              </a:rPr>
              <a:t>Key issues</a:t>
            </a:r>
          </a:p>
        </p:txBody>
      </p:sp>
      <p:sp>
        <p:nvSpPr>
          <p:cNvPr id="21506" name="Text Box 5"/>
          <p:cNvSpPr txBox="1">
            <a:spLocks/>
          </p:cNvSpPr>
          <p:nvPr/>
        </p:nvSpPr>
        <p:spPr bwMode="auto">
          <a:xfrm>
            <a:off x="1042988" y="1844675"/>
            <a:ext cx="756126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400" i="1">
                <a:solidFill>
                  <a:schemeClr val="tx1"/>
                </a:solidFill>
                <a:sym typeface="Arial Bold" pitchFamily="34" charset="0"/>
              </a:rPr>
              <a:t>Awaiting release of the FAA Small UAS Notice of Proposed Rulemaking and the Transport Canada UAS Staff Instruction. </a:t>
            </a:r>
          </a:p>
          <a:p>
            <a:r>
              <a:rPr lang="en-CA" sz="2400" i="1">
                <a:solidFill>
                  <a:schemeClr val="tx1"/>
                </a:solidFill>
                <a:sym typeface="Arial Bold" pitchFamily="34" charset="0"/>
              </a:rPr>
              <a:t>	– will permit a more productive discussion and 	progress on harmonization efforts.</a:t>
            </a:r>
          </a:p>
          <a:p>
            <a:endParaRPr lang="en-CA" sz="2400" i="1">
              <a:solidFill>
                <a:schemeClr val="tx1"/>
              </a:solidFill>
              <a:sym typeface="Arial Bold" pitchFamily="34" charset="0"/>
            </a:endParaRPr>
          </a:p>
          <a:p>
            <a:r>
              <a:rPr lang="en-CA" sz="2400" i="1">
                <a:solidFill>
                  <a:schemeClr val="tx1"/>
                </a:solidFill>
                <a:sym typeface="Arial Bold" pitchFamily="34" charset="0"/>
              </a:rPr>
              <a:t>Address proliferation of illegal and dangerous UAS operations. </a:t>
            </a:r>
          </a:p>
          <a:p>
            <a:r>
              <a:rPr lang="en-CA" sz="2400" i="1">
                <a:solidFill>
                  <a:schemeClr val="tx1"/>
                </a:solidFill>
                <a:sym typeface="Arial Bold" pitchFamily="34" charset="0"/>
              </a:rPr>
              <a:t>	– intent is to conduct a co-hosted webinar.</a:t>
            </a:r>
          </a:p>
          <a:p>
            <a:endParaRPr lang="en-CA" sz="2400" i="1">
              <a:solidFill>
                <a:schemeClr val="tx1"/>
              </a:solidFill>
              <a:sym typeface="Arial Bold" pitchFamily="34" charset="0"/>
            </a:endParaRPr>
          </a:p>
          <a:p>
            <a:endParaRPr lang="en-CA" sz="2400" i="1">
              <a:solidFill>
                <a:schemeClr val="tx1"/>
              </a:solidFill>
              <a:sym typeface="Arial Bold" pitchFamily="34" charset="0"/>
            </a:endParaRPr>
          </a:p>
          <a:p>
            <a:endParaRPr lang="en-CA" sz="2400" i="1">
              <a:solidFill>
                <a:schemeClr val="tx1"/>
              </a:solidFill>
              <a:sym typeface="Arial Bold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51050" y="188913"/>
            <a:ext cx="6337300" cy="90805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  <a:sym typeface="Arial Bold" pitchFamily="34" charset="0"/>
              </a:rPr>
              <a:t>Ongoing alignment work</a:t>
            </a:r>
          </a:p>
        </p:txBody>
      </p:sp>
      <p:sp>
        <p:nvSpPr>
          <p:cNvPr id="22530" name="Text Box 5"/>
          <p:cNvSpPr txBox="1">
            <a:spLocks/>
          </p:cNvSpPr>
          <p:nvPr/>
        </p:nvSpPr>
        <p:spPr bwMode="auto">
          <a:xfrm>
            <a:off x="1042988" y="1844675"/>
            <a:ext cx="7705725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400" i="1">
                <a:solidFill>
                  <a:schemeClr val="tx1"/>
                </a:solidFill>
                <a:sym typeface="Arial Bold" pitchFamily="34" charset="0"/>
              </a:rPr>
              <a:t>Finalize rulemaking cooperation guidelines to provide a long term regulatory cooperation framework that will allow, as much as possible, the alignment of respective UAS regulatory programs. </a:t>
            </a:r>
          </a:p>
          <a:p>
            <a:r>
              <a:rPr lang="en-CA" sz="2400" i="1">
                <a:solidFill>
                  <a:schemeClr val="tx1"/>
                </a:solidFill>
                <a:sym typeface="Arial Bold" pitchFamily="34" charset="0"/>
              </a:rPr>
              <a:t>	</a:t>
            </a:r>
          </a:p>
          <a:p>
            <a:r>
              <a:rPr lang="en-CA" sz="2400" i="1">
                <a:solidFill>
                  <a:schemeClr val="tx1"/>
                </a:solidFill>
                <a:sym typeface="Arial Bold" pitchFamily="34" charset="0"/>
              </a:rPr>
              <a:t>Discuss recently released FAA “UAS Roadmap” and “</a:t>
            </a:r>
            <a:r>
              <a:rPr lang="en-US" sz="2400" i="1">
                <a:solidFill>
                  <a:schemeClr val="tx1"/>
                </a:solidFill>
                <a:sym typeface="Arial Bold" pitchFamily="34" charset="0"/>
              </a:rPr>
              <a:t>Comprehensive Plan on the UAS Path Forward”</a:t>
            </a:r>
            <a:r>
              <a:rPr lang="en-CA" sz="2400" i="1">
                <a:solidFill>
                  <a:schemeClr val="tx1"/>
                </a:solidFill>
                <a:sym typeface="Arial Bold" pitchFamily="34" charset="0"/>
              </a:rPr>
              <a:t>, to evaluate how they may aid in harmonization efforts.</a:t>
            </a:r>
          </a:p>
          <a:p>
            <a:endParaRPr lang="en-CA" sz="2400" i="1">
              <a:solidFill>
                <a:schemeClr val="tx1"/>
              </a:solidFill>
              <a:sym typeface="Arial Bold" pitchFamily="34" charset="0"/>
            </a:endParaRPr>
          </a:p>
          <a:p>
            <a:r>
              <a:rPr lang="en-CA" sz="2400" i="1">
                <a:solidFill>
                  <a:schemeClr val="tx1"/>
                </a:solidFill>
                <a:sym typeface="Arial Bold" pitchFamily="34" charset="0"/>
              </a:rPr>
              <a:t>Continue efforts to move RCC development work into the international community through the ICAO UAS Study Group. </a:t>
            </a:r>
          </a:p>
          <a:p>
            <a:endParaRPr lang="en-CA" sz="2400" i="1">
              <a:solidFill>
                <a:schemeClr val="tx1"/>
              </a:solidFill>
              <a:sym typeface="Arial Bold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51050" y="188913"/>
            <a:ext cx="5854700" cy="90805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  <a:sym typeface="Arial Bold" pitchFamily="34" charset="0"/>
              </a:rPr>
              <a:t>Progress update</a:t>
            </a:r>
          </a:p>
        </p:txBody>
      </p:sp>
      <p:sp>
        <p:nvSpPr>
          <p:cNvPr id="23554" name="Text Box 5"/>
          <p:cNvSpPr txBox="1">
            <a:spLocks/>
          </p:cNvSpPr>
          <p:nvPr/>
        </p:nvSpPr>
        <p:spPr bwMode="auto">
          <a:xfrm>
            <a:off x="1042988" y="1700213"/>
            <a:ext cx="734536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solidFill>
                  <a:schemeClr val="tx1"/>
                </a:solidFill>
                <a:sym typeface="Arial Bold" pitchFamily="34" charset="0"/>
              </a:rPr>
              <a:t>Regulators continue to meet cooperatively and avail themselves of opportunities to engage stakeholders.</a:t>
            </a:r>
          </a:p>
          <a:p>
            <a:endParaRPr lang="en-US" sz="2400" i="1">
              <a:solidFill>
                <a:schemeClr val="tx1"/>
              </a:solidFill>
              <a:sym typeface="Arial Bold" pitchFamily="34" charset="0"/>
            </a:endParaRPr>
          </a:p>
          <a:p>
            <a:r>
              <a:rPr lang="en-US" sz="2400" i="1">
                <a:solidFill>
                  <a:schemeClr val="tx1"/>
                </a:solidFill>
                <a:sym typeface="Arial Bold" pitchFamily="34" charset="0"/>
              </a:rPr>
              <a:t>Privacy Webinar conducted in which stakeholders were asked for input and comment into privacy concerns for UAS operations.</a:t>
            </a:r>
          </a:p>
          <a:p>
            <a:endParaRPr lang="en-US" sz="2400" i="1">
              <a:solidFill>
                <a:schemeClr val="tx1"/>
              </a:solidFill>
              <a:sym typeface="Arial Bold" pitchFamily="34" charset="0"/>
            </a:endParaRPr>
          </a:p>
          <a:p>
            <a:r>
              <a:rPr lang="en-US" sz="2400" i="1">
                <a:solidFill>
                  <a:schemeClr val="tx1"/>
                </a:solidFill>
                <a:sym typeface="Arial Bold" pitchFamily="34" charset="0"/>
              </a:rPr>
              <a:t>Transport Canada participated in the Federal Aviation Administration’s Arctic commercial UAS operations lesson learned forum, November 2013.</a:t>
            </a:r>
          </a:p>
          <a:p>
            <a:endParaRPr lang="en-US" sz="2400" i="1">
              <a:solidFill>
                <a:schemeClr val="tx1"/>
              </a:solidFill>
              <a:sym typeface="Arial Bold" pitchFamily="34" charset="0"/>
            </a:endParaRPr>
          </a:p>
          <a:p>
            <a:endParaRPr lang="en-CA" sz="2400" i="1">
              <a:solidFill>
                <a:schemeClr val="tx1"/>
              </a:solidFill>
              <a:sym typeface="Arial Bold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51050" y="188913"/>
            <a:ext cx="6337300" cy="90805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  <a:sym typeface="Arial Bold" pitchFamily="34" charset="0"/>
              </a:rPr>
              <a:t>Next steps</a:t>
            </a:r>
          </a:p>
        </p:txBody>
      </p:sp>
      <p:sp>
        <p:nvSpPr>
          <p:cNvPr id="24578" name="Text Box 5"/>
          <p:cNvSpPr txBox="1">
            <a:spLocks/>
          </p:cNvSpPr>
          <p:nvPr/>
        </p:nvSpPr>
        <p:spPr bwMode="auto">
          <a:xfrm>
            <a:off x="1042988" y="1844675"/>
            <a:ext cx="734536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400" i="1">
                <a:solidFill>
                  <a:schemeClr val="tx1"/>
                </a:solidFill>
                <a:sym typeface="Arial Bold" pitchFamily="34" charset="0"/>
              </a:rPr>
              <a:t>Once the small UAS Notice of Proposed Rulemaking is released, a more robust conversation can be had regarding harmonization of UAS regulations.</a:t>
            </a:r>
          </a:p>
          <a:p>
            <a:r>
              <a:rPr lang="en-CA" sz="2400" i="1">
                <a:solidFill>
                  <a:schemeClr val="tx1"/>
                </a:solidFill>
                <a:sym typeface="Arial Bold" pitchFamily="34" charset="0"/>
              </a:rPr>
              <a:t>	- Until that time the regulators will continue to 	share UAS program experiences.</a:t>
            </a:r>
            <a:endParaRPr lang="en-US" sz="2400" i="1">
              <a:solidFill>
                <a:schemeClr val="tx1"/>
              </a:solidFill>
              <a:sym typeface="Arial Bold" pitchFamily="34" charset="0"/>
            </a:endParaRPr>
          </a:p>
          <a:p>
            <a:endParaRPr lang="en-US" sz="2400" i="1">
              <a:solidFill>
                <a:schemeClr val="tx1"/>
              </a:solidFill>
              <a:sym typeface="Arial Bold" pitchFamily="34" charset="0"/>
            </a:endParaRPr>
          </a:p>
          <a:p>
            <a:r>
              <a:rPr lang="en-US" sz="2400" i="1">
                <a:solidFill>
                  <a:schemeClr val="tx1"/>
                </a:solidFill>
                <a:sym typeface="Arial Bold" pitchFamily="34" charset="0"/>
              </a:rPr>
              <a:t>Coordinate a combined webinar to address the increase in illegal/dangerous UAS operations.</a:t>
            </a:r>
          </a:p>
          <a:p>
            <a:endParaRPr lang="en-CA" sz="2400" i="1">
              <a:solidFill>
                <a:schemeClr val="tx1"/>
              </a:solidFill>
              <a:sym typeface="Arial Bold" pitchFamily="34" charset="0"/>
            </a:endParaRPr>
          </a:p>
          <a:p>
            <a:r>
              <a:rPr lang="en-CA" sz="2400" i="1">
                <a:solidFill>
                  <a:schemeClr val="tx1"/>
                </a:solidFill>
                <a:sym typeface="Arial Bold" pitchFamily="34" charset="0"/>
              </a:rPr>
              <a:t>Continue regular meeting between the regulators and outreach with stakeholders.</a:t>
            </a:r>
          </a:p>
          <a:p>
            <a:endParaRPr lang="en-CA" sz="2400" i="1">
              <a:solidFill>
                <a:schemeClr val="tx1"/>
              </a:solidFill>
              <a:sym typeface="Arial Bold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51050" y="188913"/>
            <a:ext cx="6337300" cy="90805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  <a:sym typeface="Arial Bold" pitchFamily="34" charset="0"/>
              </a:rPr>
              <a:t>Questions</a:t>
            </a:r>
          </a:p>
        </p:txBody>
      </p:sp>
      <p:sp>
        <p:nvSpPr>
          <p:cNvPr id="25602" name="Text Box 5"/>
          <p:cNvSpPr txBox="1">
            <a:spLocks/>
          </p:cNvSpPr>
          <p:nvPr/>
        </p:nvSpPr>
        <p:spPr bwMode="auto">
          <a:xfrm>
            <a:off x="1042988" y="1844675"/>
            <a:ext cx="76327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400" i="1">
                <a:solidFill>
                  <a:schemeClr val="tx1"/>
                </a:solidFill>
                <a:sym typeface="Arial Bold" pitchFamily="34" charset="0"/>
              </a:rPr>
              <a:t>Questions to stakeholders</a:t>
            </a:r>
          </a:p>
          <a:p>
            <a:r>
              <a:rPr lang="en-CA" sz="2400" i="1">
                <a:solidFill>
                  <a:schemeClr val="tx1"/>
                </a:solidFill>
                <a:sym typeface="Arial Bold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en-CA" sz="2400"/>
              <a:t>with respect to illegal/dangerous UAS operations that are hurting the industry, do you have any suggestions as to what the regulators and/or industry could do to curb these activities?</a:t>
            </a:r>
          </a:p>
          <a:p>
            <a:pPr>
              <a:buFontTx/>
              <a:buChar char="-"/>
            </a:pPr>
            <a:endParaRPr lang="en-CA" sz="2400" i="1">
              <a:solidFill>
                <a:schemeClr val="tx1"/>
              </a:solidFill>
              <a:sym typeface="Arial Bold" pitchFamily="34" charset="0"/>
            </a:endParaRPr>
          </a:p>
          <a:p>
            <a:pPr>
              <a:buFontTx/>
              <a:buChar char="-"/>
            </a:pPr>
            <a:r>
              <a:rPr lang="en-US" sz="2400">
                <a:solidFill>
                  <a:schemeClr val="tx1"/>
                </a:solidFill>
                <a:sym typeface="Arial Bold" pitchFamily="34" charset="0"/>
              </a:rPr>
              <a:t>provide recommendations on publications or open forums that could be used to spread the word about curbing unsafe UAS operations.</a:t>
            </a:r>
            <a:endParaRPr lang="en-CA" sz="2400">
              <a:solidFill>
                <a:schemeClr val="tx1"/>
              </a:solidFill>
              <a:sym typeface="Arial Bold" pitchFamily="34" charset="0"/>
            </a:endParaRPr>
          </a:p>
          <a:p>
            <a:endParaRPr lang="en-CA" sz="2400" i="1">
              <a:solidFill>
                <a:schemeClr val="tx1"/>
              </a:solidFill>
              <a:sym typeface="Arial Bold" pitchFamily="34" charset="0"/>
            </a:endParaRPr>
          </a:p>
          <a:p>
            <a:endParaRPr lang="en-CA" sz="2400" i="1">
              <a:solidFill>
                <a:schemeClr val="tx1"/>
              </a:solidFill>
              <a:sym typeface="Arial Bold" pitchFamily="34" charset="0"/>
            </a:endParaRPr>
          </a:p>
          <a:p>
            <a:endParaRPr lang="en-CA" sz="2400" i="1">
              <a:solidFill>
                <a:schemeClr val="tx1"/>
              </a:solidFill>
              <a:sym typeface="Arial Bold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7698</TotalTime>
  <Pages>0</Pages>
  <Words>483</Words>
  <Characters>0</Characters>
  <Application>Microsoft Office PowerPoint</Application>
  <PresentationFormat>On-screen Show (4:3)</PresentationFormat>
  <Lines>0</Lines>
  <Paragraphs>69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Arial Bold</vt:lpstr>
      <vt:lpstr>Custom Design</vt:lpstr>
      <vt:lpstr>Unmanned Aircraft Systems (UAS) Webinar presentation  January 2014</vt:lpstr>
      <vt:lpstr>Content</vt:lpstr>
      <vt:lpstr>Slide 3</vt:lpstr>
      <vt:lpstr>Overview of the initiative</vt:lpstr>
      <vt:lpstr>Key issues</vt:lpstr>
      <vt:lpstr>Ongoing alignment work</vt:lpstr>
      <vt:lpstr>Progress update</vt:lpstr>
      <vt:lpstr>Next steps</vt:lpstr>
      <vt:lpstr>Questions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Achieving the Vision for Perimeter Security and Economic Competitiveness</dc:title>
  <dc:creator>JACKG</dc:creator>
  <cp:lastModifiedBy>c_mccarthy-WordSetting</cp:lastModifiedBy>
  <cp:revision>239</cp:revision>
  <dcterms:modified xsi:type="dcterms:W3CDTF">2014-01-17T14:31:19Z</dcterms:modified>
</cp:coreProperties>
</file>