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4"/>
  </p:notesMasterIdLst>
  <p:handoutMasterIdLst>
    <p:handoutMasterId r:id="rId15"/>
  </p:handoutMasterIdLst>
  <p:sldIdLst>
    <p:sldId id="297" r:id="rId2"/>
    <p:sldId id="382" r:id="rId3"/>
    <p:sldId id="383" r:id="rId4"/>
    <p:sldId id="391" r:id="rId5"/>
    <p:sldId id="396" r:id="rId6"/>
    <p:sldId id="395" r:id="rId7"/>
    <p:sldId id="401" r:id="rId8"/>
    <p:sldId id="388" r:id="rId9"/>
    <p:sldId id="392" r:id="rId10"/>
    <p:sldId id="389" r:id="rId11"/>
    <p:sldId id="397" r:id="rId12"/>
    <p:sldId id="398" r:id="rId13"/>
  </p:sldIdLst>
  <p:sldSz cx="9144000" cy="6858000" type="screen4x3"/>
  <p:notesSz cx="7010400" cy="9296400"/>
  <p:defaultTextStyle>
    <a:defPPr>
      <a:defRPr lang="en-US"/>
    </a:defPPr>
    <a:lvl1pPr algn="l" rtl="0" fontAlgn="base">
      <a:spcBef>
        <a:spcPct val="0"/>
      </a:spcBef>
      <a:spcAft>
        <a:spcPct val="0"/>
      </a:spcAft>
      <a:defRPr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kern="1200">
        <a:solidFill>
          <a:srgbClr val="000000"/>
        </a:solidFill>
        <a:latin typeface="Arial" charset="0"/>
        <a:ea typeface="+mn-ea"/>
        <a:cs typeface="Arial" charset="0"/>
        <a:sym typeface="Arial" charset="0"/>
      </a:defRPr>
    </a:lvl5pPr>
    <a:lvl6pPr marL="2286000" algn="l" defTabSz="914400" rtl="0" eaLnBrk="1" latinLnBrk="0" hangingPunct="1">
      <a:defRPr kern="1200">
        <a:solidFill>
          <a:srgbClr val="000000"/>
        </a:solidFill>
        <a:latin typeface="Arial" charset="0"/>
        <a:ea typeface="+mn-ea"/>
        <a:cs typeface="Arial" charset="0"/>
        <a:sym typeface="Arial" charset="0"/>
      </a:defRPr>
    </a:lvl6pPr>
    <a:lvl7pPr marL="2743200" algn="l" defTabSz="914400" rtl="0" eaLnBrk="1" latinLnBrk="0" hangingPunct="1">
      <a:defRPr kern="1200">
        <a:solidFill>
          <a:srgbClr val="000000"/>
        </a:solidFill>
        <a:latin typeface="Arial" charset="0"/>
        <a:ea typeface="+mn-ea"/>
        <a:cs typeface="Arial" charset="0"/>
        <a:sym typeface="Arial" charset="0"/>
      </a:defRPr>
    </a:lvl7pPr>
    <a:lvl8pPr marL="3200400" algn="l" defTabSz="914400" rtl="0" eaLnBrk="1" latinLnBrk="0" hangingPunct="1">
      <a:defRPr kern="1200">
        <a:solidFill>
          <a:srgbClr val="000000"/>
        </a:solidFill>
        <a:latin typeface="Arial" charset="0"/>
        <a:ea typeface="+mn-ea"/>
        <a:cs typeface="Arial" charset="0"/>
        <a:sym typeface="Arial" charset="0"/>
      </a:defRPr>
    </a:lvl8pPr>
    <a:lvl9pPr marL="3657600" algn="l" defTabSz="914400" rtl="0" eaLnBrk="1" latinLnBrk="0" hangingPunct="1">
      <a:defRPr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66FF"/>
    <a:srgbClr val="0000FF"/>
    <a:srgbClr val="ABA7F7"/>
    <a:srgbClr val="000066"/>
    <a:srgbClr val="FF0066"/>
    <a:srgbClr val="000099"/>
    <a:srgbClr val="2A2E56"/>
    <a:srgbClr val="2A565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381" autoAdjust="0"/>
    <p:restoredTop sz="41636" autoAdjust="0"/>
  </p:normalViewPr>
  <p:slideViewPr>
    <p:cSldViewPr>
      <p:cViewPr varScale="1">
        <p:scale>
          <a:sx n="68" d="100"/>
          <a:sy n="68" d="100"/>
        </p:scale>
        <p:origin x="-183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3114" y="-90"/>
      </p:cViewPr>
      <p:guideLst>
        <p:guide orient="horz" pos="2929"/>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8475" cy="465138"/>
          </a:xfrm>
          <a:prstGeom prst="rect">
            <a:avLst/>
          </a:prstGeom>
          <a:noFill/>
          <a:ln>
            <a:noFill/>
          </a:ln>
          <a:extLst>
            <a:ext uri="{909E8E84-426E-40DD-AFC4-6F175D3DCCD1}"/>
            <a:ext uri="{91240B29-F687-4F45-9708-019B960494DF}"/>
          </a:extLst>
        </p:spPr>
        <p:txBody>
          <a:bodyPr vert="horz" wrap="square" lIns="91412" tIns="45707" rIns="91412" bIns="45707" numCol="1" anchor="t" anchorCtr="0" compatLnSpc="1">
            <a:prstTxWarp prst="textNoShape">
              <a:avLst/>
            </a:prstTxWarp>
          </a:bodyPr>
          <a:lstStyle>
            <a:lvl1pPr>
              <a:defRPr sz="1200">
                <a:solidFill>
                  <a:schemeClr val="tx1"/>
                </a:solidFill>
              </a:defRPr>
            </a:lvl1pPr>
          </a:lstStyle>
          <a:p>
            <a:pPr>
              <a:defRPr/>
            </a:pPr>
            <a:endParaRPr lang="en-US"/>
          </a:p>
        </p:txBody>
      </p:sp>
      <p:sp>
        <p:nvSpPr>
          <p:cNvPr id="75779" name="Rectangle 3"/>
          <p:cNvSpPr>
            <a:spLocks noGrp="1" noChangeArrowheads="1"/>
          </p:cNvSpPr>
          <p:nvPr>
            <p:ph type="dt" sz="quarter" idx="1"/>
          </p:nvPr>
        </p:nvSpPr>
        <p:spPr bwMode="auto">
          <a:xfrm>
            <a:off x="3970338" y="0"/>
            <a:ext cx="3038475" cy="465138"/>
          </a:xfrm>
          <a:prstGeom prst="rect">
            <a:avLst/>
          </a:prstGeom>
          <a:noFill/>
          <a:ln>
            <a:noFill/>
          </a:ln>
          <a:extLst>
            <a:ext uri="{909E8E84-426E-40DD-AFC4-6F175D3DCCD1}"/>
            <a:ext uri="{91240B29-F687-4F45-9708-019B960494DF}"/>
          </a:extLst>
        </p:spPr>
        <p:txBody>
          <a:bodyPr vert="horz" wrap="square" lIns="91412" tIns="45707" rIns="91412" bIns="45707" numCol="1" anchor="t" anchorCtr="0" compatLnSpc="1">
            <a:prstTxWarp prst="textNoShape">
              <a:avLst/>
            </a:prstTxWarp>
          </a:bodyPr>
          <a:lstStyle>
            <a:lvl1pPr algn="r">
              <a:defRPr sz="1200">
                <a:solidFill>
                  <a:schemeClr val="tx1"/>
                </a:solidFill>
              </a:defRPr>
            </a:lvl1pPr>
          </a:lstStyle>
          <a:p>
            <a:pPr>
              <a:defRPr/>
            </a:pPr>
            <a:endParaRPr lang="en-US"/>
          </a:p>
        </p:txBody>
      </p:sp>
      <p:sp>
        <p:nvSpPr>
          <p:cNvPr id="75780" name="Rectangle 4"/>
          <p:cNvSpPr>
            <a:spLocks noGrp="1" noChangeArrowheads="1"/>
          </p:cNvSpPr>
          <p:nvPr>
            <p:ph type="ftr" sz="quarter" idx="2"/>
          </p:nvPr>
        </p:nvSpPr>
        <p:spPr bwMode="auto">
          <a:xfrm>
            <a:off x="0" y="8829675"/>
            <a:ext cx="3038475" cy="465138"/>
          </a:xfrm>
          <a:prstGeom prst="rect">
            <a:avLst/>
          </a:prstGeom>
          <a:noFill/>
          <a:ln>
            <a:noFill/>
          </a:ln>
          <a:extLst>
            <a:ext uri="{909E8E84-426E-40DD-AFC4-6F175D3DCCD1}"/>
            <a:ext uri="{91240B29-F687-4F45-9708-019B960494DF}"/>
          </a:extLst>
        </p:spPr>
        <p:txBody>
          <a:bodyPr vert="horz" wrap="square" lIns="91412" tIns="45707" rIns="91412" bIns="45707" numCol="1" anchor="b" anchorCtr="0" compatLnSpc="1">
            <a:prstTxWarp prst="textNoShape">
              <a:avLst/>
            </a:prstTxWarp>
          </a:bodyPr>
          <a:lstStyle>
            <a:lvl1pPr>
              <a:defRPr sz="1200">
                <a:solidFill>
                  <a:schemeClr val="tx1"/>
                </a:solidFill>
              </a:defRPr>
            </a:lvl1pPr>
          </a:lstStyle>
          <a:p>
            <a:pPr>
              <a:defRPr/>
            </a:pPr>
            <a:endParaRPr lang="en-US"/>
          </a:p>
        </p:txBody>
      </p:sp>
      <p:sp>
        <p:nvSpPr>
          <p:cNvPr id="75781" name="Rectangle 5"/>
          <p:cNvSpPr>
            <a:spLocks noGrp="1" noChangeArrowheads="1"/>
          </p:cNvSpPr>
          <p:nvPr>
            <p:ph type="sldNum" sz="quarter" idx="3"/>
          </p:nvPr>
        </p:nvSpPr>
        <p:spPr bwMode="auto">
          <a:xfrm>
            <a:off x="3970338" y="8829675"/>
            <a:ext cx="3038475" cy="465138"/>
          </a:xfrm>
          <a:prstGeom prst="rect">
            <a:avLst/>
          </a:prstGeom>
          <a:noFill/>
          <a:ln>
            <a:noFill/>
          </a:ln>
          <a:extLst>
            <a:ext uri="{909E8E84-426E-40DD-AFC4-6F175D3DCCD1}"/>
            <a:ext uri="{91240B29-F687-4F45-9708-019B960494DF}"/>
          </a:extLst>
        </p:spPr>
        <p:txBody>
          <a:bodyPr vert="horz" wrap="square" lIns="91412" tIns="45707" rIns="91412" bIns="45707" numCol="1" anchor="b" anchorCtr="0" compatLnSpc="1">
            <a:prstTxWarp prst="textNoShape">
              <a:avLst/>
            </a:prstTxWarp>
          </a:bodyPr>
          <a:lstStyle>
            <a:lvl1pPr algn="r">
              <a:defRPr sz="1200">
                <a:solidFill>
                  <a:schemeClr val="tx1"/>
                </a:solidFill>
              </a:defRPr>
            </a:lvl1pPr>
          </a:lstStyle>
          <a:p>
            <a:pPr>
              <a:defRPr/>
            </a:pPr>
            <a:fld id="{7BAFBC09-24A7-4390-AEAA-B9E795CBAD9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38475" cy="465138"/>
          </a:xfrm>
          <a:prstGeom prst="rect">
            <a:avLst/>
          </a:prstGeom>
          <a:noFill/>
          <a:ln>
            <a:noFill/>
          </a:ln>
          <a:extLst>
            <a:ext uri="{909E8E84-426E-40DD-AFC4-6F175D3DCCD1}"/>
            <a:ext uri="{91240B29-F687-4F45-9708-019B960494DF}"/>
          </a:extLst>
        </p:spPr>
        <p:txBody>
          <a:bodyPr vert="horz" wrap="square" lIns="91412" tIns="45707" rIns="91412" bIns="45707" numCol="1" anchor="t" anchorCtr="0" compatLnSpc="1">
            <a:prstTxWarp prst="textNoShape">
              <a:avLst/>
            </a:prstTxWarp>
          </a:bodyPr>
          <a:lstStyle>
            <a:lvl1pPr>
              <a:defRPr sz="1200">
                <a:solidFill>
                  <a:schemeClr val="tx1"/>
                </a:solidFill>
              </a:defRPr>
            </a:lvl1pPr>
          </a:lstStyle>
          <a:p>
            <a:pPr>
              <a:defRPr/>
            </a:pPr>
            <a:endParaRPr lang="en-US"/>
          </a:p>
        </p:txBody>
      </p:sp>
      <p:sp>
        <p:nvSpPr>
          <p:cNvPr id="33795" name="Rectangle 3"/>
          <p:cNvSpPr>
            <a:spLocks noGrp="1" noChangeArrowheads="1"/>
          </p:cNvSpPr>
          <p:nvPr>
            <p:ph type="dt" idx="1"/>
          </p:nvPr>
        </p:nvSpPr>
        <p:spPr bwMode="auto">
          <a:xfrm>
            <a:off x="3970338" y="0"/>
            <a:ext cx="3038475" cy="465138"/>
          </a:xfrm>
          <a:prstGeom prst="rect">
            <a:avLst/>
          </a:prstGeom>
          <a:noFill/>
          <a:ln>
            <a:noFill/>
          </a:ln>
          <a:extLst>
            <a:ext uri="{909E8E84-426E-40DD-AFC4-6F175D3DCCD1}"/>
            <a:ext uri="{91240B29-F687-4F45-9708-019B960494DF}"/>
          </a:extLst>
        </p:spPr>
        <p:txBody>
          <a:bodyPr vert="horz" wrap="square" lIns="91412" tIns="45707" rIns="91412" bIns="45707" numCol="1" anchor="t" anchorCtr="0" compatLnSpc="1">
            <a:prstTxWarp prst="textNoShape">
              <a:avLst/>
            </a:prstTxWarp>
          </a:bodyPr>
          <a:lstStyle>
            <a:lvl1pPr algn="r">
              <a:defRPr sz="1200">
                <a:solidFill>
                  <a:schemeClr val="tx1"/>
                </a:solidFill>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701675" y="4416425"/>
            <a:ext cx="5607050" cy="4183063"/>
          </a:xfrm>
          <a:prstGeom prst="rect">
            <a:avLst/>
          </a:prstGeom>
          <a:noFill/>
          <a:ln>
            <a:noFill/>
          </a:ln>
          <a:extLst>
            <a:ext uri="{909E8E84-426E-40DD-AFC4-6F175D3DCCD1}"/>
            <a:ext uri="{91240B29-F687-4F45-9708-019B960494DF}"/>
          </a:extLst>
        </p:spPr>
        <p:txBody>
          <a:bodyPr vert="horz" wrap="square" lIns="91412" tIns="45707" rIns="91412" bIns="4570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8829675"/>
            <a:ext cx="3038475" cy="465138"/>
          </a:xfrm>
          <a:prstGeom prst="rect">
            <a:avLst/>
          </a:prstGeom>
          <a:noFill/>
          <a:ln>
            <a:noFill/>
          </a:ln>
          <a:extLst>
            <a:ext uri="{909E8E84-426E-40DD-AFC4-6F175D3DCCD1}"/>
            <a:ext uri="{91240B29-F687-4F45-9708-019B960494DF}"/>
          </a:extLst>
        </p:spPr>
        <p:txBody>
          <a:bodyPr vert="horz" wrap="square" lIns="91412" tIns="45707" rIns="91412" bIns="45707" numCol="1" anchor="b" anchorCtr="0" compatLnSpc="1">
            <a:prstTxWarp prst="textNoShape">
              <a:avLst/>
            </a:prstTxWarp>
          </a:bodyPr>
          <a:lstStyle>
            <a:lvl1pPr>
              <a:defRPr sz="1200">
                <a:solidFill>
                  <a:schemeClr val="tx1"/>
                </a:solidFill>
              </a:defRPr>
            </a:lvl1pPr>
          </a:lstStyle>
          <a:p>
            <a:pPr>
              <a:defRPr/>
            </a:pPr>
            <a:endParaRPr lang="en-US"/>
          </a:p>
        </p:txBody>
      </p:sp>
      <p:sp>
        <p:nvSpPr>
          <p:cNvPr id="33799" name="Rectangle 7"/>
          <p:cNvSpPr>
            <a:spLocks noGrp="1" noChangeArrowheads="1"/>
          </p:cNvSpPr>
          <p:nvPr>
            <p:ph type="sldNum" sz="quarter" idx="5"/>
          </p:nvPr>
        </p:nvSpPr>
        <p:spPr bwMode="auto">
          <a:xfrm>
            <a:off x="3970338" y="8829675"/>
            <a:ext cx="3038475" cy="465138"/>
          </a:xfrm>
          <a:prstGeom prst="rect">
            <a:avLst/>
          </a:prstGeom>
          <a:noFill/>
          <a:ln>
            <a:noFill/>
          </a:ln>
          <a:extLst>
            <a:ext uri="{909E8E84-426E-40DD-AFC4-6F175D3DCCD1}"/>
            <a:ext uri="{91240B29-F687-4F45-9708-019B960494DF}"/>
          </a:extLst>
        </p:spPr>
        <p:txBody>
          <a:bodyPr vert="horz" wrap="square" lIns="91412" tIns="45707" rIns="91412" bIns="45707" numCol="1" anchor="b" anchorCtr="0" compatLnSpc="1">
            <a:prstTxWarp prst="textNoShape">
              <a:avLst/>
            </a:prstTxWarp>
          </a:bodyPr>
          <a:lstStyle>
            <a:lvl1pPr algn="r">
              <a:defRPr sz="1200">
                <a:solidFill>
                  <a:schemeClr val="tx1"/>
                </a:solidFill>
              </a:defRPr>
            </a:lvl1pPr>
          </a:lstStyle>
          <a:p>
            <a:pPr>
              <a:defRPr/>
            </a:pPr>
            <a:fld id="{332DEE97-EAEF-47FF-85E4-938FA2E0CD7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miter lim="800000"/>
            <a:headEnd/>
            <a:tailEnd/>
          </a:ln>
        </p:spPr>
        <p:txBody>
          <a:bodyPr/>
          <a:lstStyle/>
          <a:p>
            <a:fld id="{8C7F53DB-C379-4C0C-A4E7-AB987378D423}" type="slidenum">
              <a:rPr lang="en-US" smtClean="0"/>
              <a:pPr/>
              <a:t>1</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57" tIns="46579" rIns="93157" bIns="46579" anchor="b"/>
          <a:lstStyle/>
          <a:p>
            <a:pPr algn="r" defTabSz="931863"/>
            <a:fld id="{2F20FEBD-A6AF-4BF4-AF36-45A14D134F49}" type="slidenum">
              <a:rPr lang="en-CA" sz="1200">
                <a:solidFill>
                  <a:schemeClr val="tx1"/>
                </a:solidFill>
                <a:ea typeface="MS PGothic"/>
                <a:cs typeface="MS PGothic"/>
              </a:rPr>
              <a:pPr algn="r" defTabSz="931863"/>
              <a:t>10</a:t>
            </a:fld>
            <a:endParaRPr lang="en-CA" sz="1200">
              <a:solidFill>
                <a:schemeClr val="tx1"/>
              </a:solidFill>
              <a:ea typeface="MS PGothic"/>
              <a:cs typeface="MS PGothic"/>
            </a:endParaRPr>
          </a:p>
        </p:txBody>
      </p:sp>
      <p:sp>
        <p:nvSpPr>
          <p:cNvPr id="34818" name="Rectangle 2"/>
          <p:cNvSpPr>
            <a:spLocks noGrp="1" noRot="1" noChangeAspect="1" noChangeArrowheads="1" noTextEdit="1"/>
          </p:cNvSpPr>
          <p:nvPr>
            <p:ph type="sldImg"/>
          </p:nvPr>
        </p:nvSpPr>
        <p:spPr>
          <a:xfrm>
            <a:off x="1181100" y="698500"/>
            <a:ext cx="4648200" cy="3486150"/>
          </a:xfrm>
          <a:ln/>
        </p:spPr>
      </p:sp>
      <p:sp>
        <p:nvSpPr>
          <p:cNvPr id="34819" name="Rectangle 4"/>
          <p:cNvSpPr>
            <a:spLocks noGrp="1" noChangeArrowheads="1"/>
          </p:cNvSpPr>
          <p:nvPr>
            <p:ph type="body" idx="1"/>
          </p:nvPr>
        </p:nvSpPr>
        <p:spPr>
          <a:noFill/>
        </p:spPr>
        <p:txBody>
          <a:bodyPr/>
          <a:lstStyle/>
          <a:p>
            <a:pPr eaLnBrk="1" hangingPunct="1"/>
            <a:endParaRPr lang="en-CA" sz="14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lstStyle/>
          <a:p>
            <a:pPr>
              <a:buFont typeface="Arial" pitchFamily="34" charset="0"/>
              <a:buNone/>
              <a:defRPr/>
            </a:pPr>
            <a:endParaRPr lang="en-CA" dirty="0">
              <a:solidFill>
                <a:schemeClr val="tx1">
                  <a:lumMod val="95000"/>
                  <a:lumOff val="5000"/>
                </a:schemeClr>
              </a:solidFill>
            </a:endParaRPr>
          </a:p>
        </p:txBody>
      </p:sp>
      <p:sp>
        <p:nvSpPr>
          <p:cNvPr id="36867" name="Slide Number Placeholder 3"/>
          <p:cNvSpPr>
            <a:spLocks noGrp="1"/>
          </p:cNvSpPr>
          <p:nvPr>
            <p:ph type="sldNum" sz="quarter" idx="5"/>
          </p:nvPr>
        </p:nvSpPr>
        <p:spPr>
          <a:noFill/>
          <a:ln>
            <a:miter lim="800000"/>
            <a:headEnd/>
            <a:tailEnd/>
          </a:ln>
        </p:spPr>
        <p:txBody>
          <a:bodyPr/>
          <a:lstStyle/>
          <a:p>
            <a:fld id="{1F121844-E8BC-452D-B0CD-30835ADAD76D}"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a:ln/>
        </p:spPr>
      </p:sp>
      <p:sp>
        <p:nvSpPr>
          <p:cNvPr id="38914" name="Notes Placeholder 2"/>
          <p:cNvSpPr>
            <a:spLocks noGrp="1"/>
          </p:cNvSpPr>
          <p:nvPr>
            <p:ph type="body" idx="1"/>
          </p:nvPr>
        </p:nvSpPr>
        <p:spPr>
          <a:noFill/>
        </p:spPr>
        <p:txBody>
          <a:bodyPr/>
          <a:lstStyle/>
          <a:p>
            <a:endParaRPr lang="en-CA" smtClean="0"/>
          </a:p>
        </p:txBody>
      </p:sp>
      <p:sp>
        <p:nvSpPr>
          <p:cNvPr id="38915" name="Slide Number Placeholder 3"/>
          <p:cNvSpPr>
            <a:spLocks noGrp="1"/>
          </p:cNvSpPr>
          <p:nvPr>
            <p:ph type="sldNum" sz="quarter" idx="5"/>
          </p:nvPr>
        </p:nvSpPr>
        <p:spPr>
          <a:noFill/>
          <a:ln>
            <a:miter lim="800000"/>
            <a:headEnd/>
            <a:tailEnd/>
          </a:ln>
        </p:spPr>
        <p:txBody>
          <a:bodyPr/>
          <a:lstStyle/>
          <a:p>
            <a:fld id="{1B3EFFC3-4F7D-4A52-B4F3-8B9E7D6994C5}" type="slidenum">
              <a:rPr lang="en-US" smtClean="0"/>
              <a:pPr/>
              <a:t>12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p:spPr>
        <p:txBody>
          <a:bodyPr/>
          <a:lstStyle/>
          <a:p>
            <a:endParaRPr lang="en-CA" smtClean="0"/>
          </a:p>
        </p:txBody>
      </p:sp>
      <p:sp>
        <p:nvSpPr>
          <p:cNvPr id="18435" name="Slide Number Placeholder 3"/>
          <p:cNvSpPr>
            <a:spLocks noGrp="1"/>
          </p:cNvSpPr>
          <p:nvPr>
            <p:ph type="sldNum" sz="quarter" idx="5"/>
          </p:nvPr>
        </p:nvSpPr>
        <p:spPr>
          <a:noFill/>
          <a:ln>
            <a:miter lim="800000"/>
            <a:headEnd/>
            <a:tailEnd/>
          </a:ln>
        </p:spPr>
        <p:txBody>
          <a:bodyPr/>
          <a:lstStyle/>
          <a:p>
            <a:fld id="{CB5D2D21-65F1-41A6-B15E-70803F5B94CC}"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p:spPr>
        <p:txBody>
          <a:bodyPr/>
          <a:lstStyle/>
          <a:p>
            <a:endParaRPr lang="en-CA" i="1" smtClean="0">
              <a:sym typeface="Arial Bold" pitchFamily="34" charset="0"/>
            </a:endParaRPr>
          </a:p>
        </p:txBody>
      </p:sp>
      <p:sp>
        <p:nvSpPr>
          <p:cNvPr id="20483" name="Slide Number Placeholder 3"/>
          <p:cNvSpPr>
            <a:spLocks noGrp="1"/>
          </p:cNvSpPr>
          <p:nvPr>
            <p:ph type="sldNum" sz="quarter" idx="5"/>
          </p:nvPr>
        </p:nvSpPr>
        <p:spPr>
          <a:noFill/>
          <a:ln>
            <a:miter lim="800000"/>
            <a:headEnd/>
            <a:tailEnd/>
          </a:ln>
        </p:spPr>
        <p:txBody>
          <a:bodyPr/>
          <a:lstStyle/>
          <a:p>
            <a:fld id="{6A93080E-FD1F-44BE-A3F4-99515B7C37CD}"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p:spPr>
        <p:txBody>
          <a:bodyPr/>
          <a:lstStyle/>
          <a:p>
            <a:endParaRPr lang="en-CA" smtClean="0"/>
          </a:p>
        </p:txBody>
      </p:sp>
      <p:sp>
        <p:nvSpPr>
          <p:cNvPr id="22531" name="Slide Number Placeholder 3"/>
          <p:cNvSpPr>
            <a:spLocks noGrp="1"/>
          </p:cNvSpPr>
          <p:nvPr>
            <p:ph type="sldNum" sz="quarter" idx="5"/>
          </p:nvPr>
        </p:nvSpPr>
        <p:spPr>
          <a:noFill/>
          <a:ln>
            <a:miter lim="800000"/>
            <a:headEnd/>
            <a:tailEnd/>
          </a:ln>
        </p:spPr>
        <p:txBody>
          <a:bodyPr/>
          <a:lstStyle/>
          <a:p>
            <a:fld id="{E55D0E25-4F20-4919-BBDB-F0CA1958AEA9}"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24578" name="Notes Placeholder 2"/>
          <p:cNvSpPr>
            <a:spLocks noGrp="1"/>
          </p:cNvSpPr>
          <p:nvPr>
            <p:ph type="body" idx="1"/>
          </p:nvPr>
        </p:nvSpPr>
        <p:spPr>
          <a:noFill/>
        </p:spPr>
        <p:txBody>
          <a:bodyPr/>
          <a:lstStyle/>
          <a:p>
            <a:endParaRPr lang="en-CA" smtClean="0"/>
          </a:p>
        </p:txBody>
      </p:sp>
      <p:sp>
        <p:nvSpPr>
          <p:cNvPr id="24579" name="Slide Number Placeholder 3"/>
          <p:cNvSpPr>
            <a:spLocks noGrp="1"/>
          </p:cNvSpPr>
          <p:nvPr>
            <p:ph type="sldNum" sz="quarter" idx="5"/>
          </p:nvPr>
        </p:nvSpPr>
        <p:spPr>
          <a:noFill/>
          <a:ln>
            <a:miter lim="800000"/>
            <a:headEnd/>
            <a:tailEnd/>
          </a:ln>
        </p:spPr>
        <p:txBody>
          <a:bodyPr/>
          <a:lstStyle/>
          <a:p>
            <a:fld id="{F39BDF4F-D586-4B72-A783-DF4AEDBEFE08}"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p:spPr>
        <p:txBody>
          <a:bodyPr/>
          <a:lstStyle/>
          <a:p>
            <a:endParaRPr lang="en-CA" smtClean="0"/>
          </a:p>
        </p:txBody>
      </p:sp>
      <p:sp>
        <p:nvSpPr>
          <p:cNvPr id="26627" name="Slide Number Placeholder 3"/>
          <p:cNvSpPr>
            <a:spLocks noGrp="1"/>
          </p:cNvSpPr>
          <p:nvPr>
            <p:ph type="sldNum" sz="quarter" idx="5"/>
          </p:nvPr>
        </p:nvSpPr>
        <p:spPr>
          <a:noFill/>
          <a:ln>
            <a:miter lim="800000"/>
            <a:headEnd/>
            <a:tailEnd/>
          </a:ln>
        </p:spPr>
        <p:txBody>
          <a:bodyPr/>
          <a:lstStyle/>
          <a:p>
            <a:fld id="{321E0E29-2453-4EB2-ADAF-F8C4792E5059}"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p:spPr>
        <p:txBody>
          <a:bodyPr/>
          <a:lstStyle/>
          <a:p>
            <a:r>
              <a:rPr lang="en-US" smtClean="0"/>
              <a:t> </a:t>
            </a:r>
          </a:p>
        </p:txBody>
      </p:sp>
      <p:sp>
        <p:nvSpPr>
          <p:cNvPr id="28675" name="Slide Number Placeholder 3"/>
          <p:cNvSpPr>
            <a:spLocks noGrp="1"/>
          </p:cNvSpPr>
          <p:nvPr>
            <p:ph type="sldNum" sz="quarter" idx="5"/>
          </p:nvPr>
        </p:nvSpPr>
        <p:spPr>
          <a:noFill/>
          <a:ln>
            <a:miter lim="800000"/>
            <a:headEnd/>
            <a:tailEnd/>
          </a:ln>
        </p:spPr>
        <p:txBody>
          <a:bodyPr/>
          <a:lstStyle/>
          <a:p>
            <a:fld id="{51ACB007-D250-4C68-8EB8-E1E873F07F36}"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0722" name="Notes Placeholder 2"/>
          <p:cNvSpPr>
            <a:spLocks noGrp="1"/>
          </p:cNvSpPr>
          <p:nvPr>
            <p:ph type="body" idx="1"/>
          </p:nvPr>
        </p:nvSpPr>
        <p:spPr>
          <a:noFill/>
        </p:spPr>
        <p:txBody>
          <a:bodyPr/>
          <a:lstStyle/>
          <a:p>
            <a:endParaRPr lang="en-CA" smtClean="0"/>
          </a:p>
        </p:txBody>
      </p:sp>
      <p:sp>
        <p:nvSpPr>
          <p:cNvPr id="30723" name="Slide Number Placeholder 3"/>
          <p:cNvSpPr>
            <a:spLocks noGrp="1"/>
          </p:cNvSpPr>
          <p:nvPr>
            <p:ph type="sldNum" sz="quarter" idx="5"/>
          </p:nvPr>
        </p:nvSpPr>
        <p:spPr>
          <a:noFill/>
          <a:ln>
            <a:miter lim="800000"/>
            <a:headEnd/>
            <a:tailEnd/>
          </a:ln>
        </p:spPr>
        <p:txBody>
          <a:bodyPr/>
          <a:lstStyle/>
          <a:p>
            <a:fld id="{F81033A8-6C33-4D31-86BD-9EDD041621C0}"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2770" name="Notes Placeholder 2"/>
          <p:cNvSpPr>
            <a:spLocks noGrp="1"/>
          </p:cNvSpPr>
          <p:nvPr>
            <p:ph type="body" idx="1"/>
          </p:nvPr>
        </p:nvSpPr>
        <p:spPr>
          <a:noFill/>
        </p:spPr>
        <p:txBody>
          <a:bodyPr/>
          <a:lstStyle/>
          <a:p>
            <a:endParaRPr lang="en-CA" smtClean="0"/>
          </a:p>
        </p:txBody>
      </p:sp>
      <p:sp>
        <p:nvSpPr>
          <p:cNvPr id="32771" name="Slide Number Placeholder 3"/>
          <p:cNvSpPr>
            <a:spLocks noGrp="1"/>
          </p:cNvSpPr>
          <p:nvPr>
            <p:ph type="sldNum" sz="quarter" idx="5"/>
          </p:nvPr>
        </p:nvSpPr>
        <p:spPr>
          <a:noFill/>
          <a:ln>
            <a:miter lim="800000"/>
            <a:headEnd/>
            <a:tailEnd/>
          </a:ln>
        </p:spPr>
        <p:txBody>
          <a:bodyPr/>
          <a:lstStyle/>
          <a:p>
            <a:fld id="{2528A5F7-8A8F-4E43-9643-CD89FA7DB5D3}"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0"/>
            <a:ext cx="2160587" cy="65976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250825" y="0"/>
            <a:ext cx="6329363" cy="659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250825" y="1165225"/>
            <a:ext cx="4244975" cy="5432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165225"/>
            <a:ext cx="4244975" cy="5432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sym typeface="Arial"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p:cNvSpPr>
          <p:nvPr userDrawn="1"/>
        </p:nvSpPr>
        <p:spPr bwMode="auto">
          <a:xfrm>
            <a:off x="0" y="0"/>
            <a:ext cx="9144000" cy="1412875"/>
          </a:xfrm>
          <a:prstGeom prst="rect">
            <a:avLst/>
          </a:prstGeom>
          <a:solidFill>
            <a:srgbClr val="2A2E56"/>
          </a:solidFill>
          <a:ln>
            <a:noFill/>
          </a:ln>
          <a:effectLst/>
          <a:extLst/>
        </p:spPr>
        <p:txBody>
          <a:bodyPr wrap="none" anchor="ctr"/>
          <a:lstStyle/>
          <a:p>
            <a:pPr>
              <a:defRPr/>
            </a:pPr>
            <a:endParaRPr lang="en-CA"/>
          </a:p>
        </p:txBody>
      </p:sp>
      <p:sp>
        <p:nvSpPr>
          <p:cNvPr id="1027" name="Rectangle 1"/>
          <p:cNvSpPr>
            <a:spLocks noGrp="1" noChangeArrowheads="1"/>
          </p:cNvSpPr>
          <p:nvPr>
            <p:ph type="title"/>
          </p:nvPr>
        </p:nvSpPr>
        <p:spPr bwMode="auto">
          <a:xfrm>
            <a:off x="323850" y="0"/>
            <a:ext cx="7581900" cy="908050"/>
          </a:xfrm>
          <a:prstGeom prst="rect">
            <a:avLst/>
          </a:prstGeom>
          <a:noFill/>
          <a:ln w="9525">
            <a:noFill/>
            <a:miter lim="800000"/>
            <a:headEnd/>
            <a:tailEnd/>
          </a:ln>
        </p:spPr>
        <p:txBody>
          <a:bodyPr vert="horz" wrap="square" lIns="50800" tIns="50800" rIns="91440" bIns="50800" numCol="1" anchor="ctr" anchorCtr="0" compatLnSpc="1">
            <a:prstTxWarp prst="textNoShape">
              <a:avLst/>
            </a:prstTxWarp>
          </a:bodyPr>
          <a:lstStyle/>
          <a:p>
            <a:pPr lvl="0"/>
            <a:r>
              <a:rPr lang="en-US" smtClean="0">
                <a:sym typeface="Arial" charset="0"/>
              </a:rPr>
              <a:t>Click to edit Master title style</a:t>
            </a:r>
          </a:p>
        </p:txBody>
      </p:sp>
      <p:sp>
        <p:nvSpPr>
          <p:cNvPr id="1028" name="Rectangle 2"/>
          <p:cNvSpPr>
            <a:spLocks noGrp="1" noChangeArrowheads="1"/>
          </p:cNvSpPr>
          <p:nvPr>
            <p:ph type="body" idx="1"/>
          </p:nvPr>
        </p:nvSpPr>
        <p:spPr bwMode="auto">
          <a:xfrm>
            <a:off x="250825" y="1165225"/>
            <a:ext cx="8642350" cy="5432425"/>
          </a:xfrm>
          <a:prstGeom prst="rect">
            <a:avLst/>
          </a:prstGeom>
          <a:noFill/>
          <a:ln w="9525">
            <a:noFill/>
            <a:miter lim="800000"/>
            <a:headEnd/>
            <a:tailEnd/>
          </a:ln>
        </p:spPr>
        <p:txBody>
          <a:bodyPr vert="horz" wrap="square" lIns="50800" tIns="50800" rIns="91440" bIns="50800" numCol="1" anchor="t" anchorCtr="0" compatLnSpc="1">
            <a:prstTxWarp prst="textNoShape">
              <a:avLst/>
            </a:prstTxWarp>
          </a:bodyPr>
          <a:lstStyle/>
          <a:p>
            <a:pPr lvl="0"/>
            <a:r>
              <a:rPr lang="en-US" smtClean="0">
                <a:sym typeface="Arial" charset="0"/>
              </a:rPr>
              <a:t>Click to edit Master text styles</a:t>
            </a:r>
          </a:p>
          <a:p>
            <a:pPr lvl="1"/>
            <a:r>
              <a:rPr lang="en-US" smtClean="0">
                <a:sym typeface="Arial" charset="0"/>
              </a:rPr>
              <a:t>Second level</a:t>
            </a:r>
          </a:p>
          <a:p>
            <a:pPr lvl="2"/>
            <a:r>
              <a:rPr lang="en-US" smtClean="0">
                <a:sym typeface="Arial" charset="0"/>
              </a:rPr>
              <a:t>Third level</a:t>
            </a:r>
          </a:p>
          <a:p>
            <a:pPr lvl="3"/>
            <a:r>
              <a:rPr lang="en-US" smtClean="0">
                <a:sym typeface="Arial" charset="0"/>
              </a:rPr>
              <a:t>Fourth level</a:t>
            </a:r>
          </a:p>
          <a:p>
            <a:pPr lvl="4"/>
            <a:r>
              <a:rPr lang="en-US" smtClean="0">
                <a:sym typeface="Arial" charset="0"/>
              </a:rPr>
              <a:t>Fifth level</a:t>
            </a:r>
          </a:p>
        </p:txBody>
      </p:sp>
      <p:pic>
        <p:nvPicPr>
          <p:cNvPr id="1029" name="Picture 7" descr="US_and_Canadian_flag"/>
          <p:cNvPicPr>
            <a:picLocks noChangeAspect="1" noChangeArrowheads="1"/>
          </p:cNvPicPr>
          <p:nvPr userDrawn="1"/>
        </p:nvPicPr>
        <p:blipFill>
          <a:blip r:embed="rId13"/>
          <a:srcRect/>
          <a:stretch>
            <a:fillRect/>
          </a:stretch>
        </p:blipFill>
        <p:spPr bwMode="auto">
          <a:xfrm>
            <a:off x="0" y="0"/>
            <a:ext cx="1763713" cy="1392238"/>
          </a:xfrm>
          <a:prstGeom prst="rect">
            <a:avLst/>
          </a:prstGeom>
          <a:noFill/>
          <a:ln w="9525">
            <a:noFill/>
            <a:miter lim="800000"/>
            <a:headEnd/>
            <a:tailEnd/>
          </a:ln>
        </p:spPr>
      </p:pic>
      <p:sp>
        <p:nvSpPr>
          <p:cNvPr id="1030" name="Text Box 9"/>
          <p:cNvSpPr txBox="1">
            <a:spLocks/>
          </p:cNvSpPr>
          <p:nvPr userDrawn="1"/>
        </p:nvSpPr>
        <p:spPr bwMode="auto">
          <a:xfrm>
            <a:off x="8748713" y="6524625"/>
            <a:ext cx="431800" cy="274638"/>
          </a:xfrm>
          <a:prstGeom prst="rect">
            <a:avLst/>
          </a:prstGeom>
          <a:noFill/>
          <a:ln>
            <a:noFill/>
          </a:ln>
          <a:effectLst/>
          <a:extLst/>
        </p:spPr>
        <p:txBody>
          <a:bodyPr>
            <a:spAutoFit/>
          </a:bodyPr>
          <a:lstStyle>
            <a:lvl1pPr eaLnBrk="0" hangingPunct="0">
              <a:defRPr>
                <a:solidFill>
                  <a:srgbClr val="000000"/>
                </a:solidFill>
                <a:latin typeface="Arial" charset="0"/>
                <a:sym typeface="Arial" charset="0"/>
              </a:defRPr>
            </a:lvl1pPr>
            <a:lvl2pPr marL="742950" indent="-285750" eaLnBrk="0" hangingPunct="0">
              <a:defRPr>
                <a:solidFill>
                  <a:srgbClr val="000000"/>
                </a:solidFill>
                <a:latin typeface="Arial" charset="0"/>
                <a:sym typeface="Arial" charset="0"/>
              </a:defRPr>
            </a:lvl2pPr>
            <a:lvl3pPr marL="1143000" indent="-228600" eaLnBrk="0" hangingPunct="0">
              <a:defRPr>
                <a:solidFill>
                  <a:srgbClr val="000000"/>
                </a:solidFill>
                <a:latin typeface="Arial" charset="0"/>
                <a:sym typeface="Arial" charset="0"/>
              </a:defRPr>
            </a:lvl3pPr>
            <a:lvl4pPr marL="1600200" indent="-228600" eaLnBrk="0" hangingPunct="0">
              <a:defRPr>
                <a:solidFill>
                  <a:srgbClr val="000000"/>
                </a:solidFill>
                <a:latin typeface="Arial" charset="0"/>
                <a:sym typeface="Arial" charset="0"/>
              </a:defRPr>
            </a:lvl4pPr>
            <a:lvl5pPr marL="2057400" indent="-228600" eaLnBrk="0" hangingPunct="0">
              <a:defRPr>
                <a:solidFill>
                  <a:srgbClr val="000000"/>
                </a:solidFill>
                <a:latin typeface="Arial" charset="0"/>
                <a:sym typeface="Arial" charset="0"/>
              </a:defRPr>
            </a:lvl5pPr>
            <a:lvl6pPr marL="2514600" indent="-228600" eaLnBrk="0" fontAlgn="base" hangingPunct="0">
              <a:spcBef>
                <a:spcPct val="0"/>
              </a:spcBef>
              <a:spcAft>
                <a:spcPct val="0"/>
              </a:spcAft>
              <a:defRPr>
                <a:solidFill>
                  <a:srgbClr val="000000"/>
                </a:solidFill>
                <a:latin typeface="Arial" charset="0"/>
                <a:sym typeface="Arial" charset="0"/>
              </a:defRPr>
            </a:lvl6pPr>
            <a:lvl7pPr marL="2971800" indent="-228600" eaLnBrk="0" fontAlgn="base" hangingPunct="0">
              <a:spcBef>
                <a:spcPct val="0"/>
              </a:spcBef>
              <a:spcAft>
                <a:spcPct val="0"/>
              </a:spcAft>
              <a:defRPr>
                <a:solidFill>
                  <a:srgbClr val="000000"/>
                </a:solidFill>
                <a:latin typeface="Arial" charset="0"/>
                <a:sym typeface="Arial" charset="0"/>
              </a:defRPr>
            </a:lvl7pPr>
            <a:lvl8pPr marL="3429000" indent="-228600" eaLnBrk="0" fontAlgn="base" hangingPunct="0">
              <a:spcBef>
                <a:spcPct val="0"/>
              </a:spcBef>
              <a:spcAft>
                <a:spcPct val="0"/>
              </a:spcAft>
              <a:defRPr>
                <a:solidFill>
                  <a:srgbClr val="000000"/>
                </a:solidFill>
                <a:latin typeface="Arial" charset="0"/>
                <a:sym typeface="Arial" charset="0"/>
              </a:defRPr>
            </a:lvl8pPr>
            <a:lvl9pPr marL="3886200" indent="-228600" eaLnBrk="0" fontAlgn="base" hangingPunct="0">
              <a:spcBef>
                <a:spcPct val="0"/>
              </a:spcBef>
              <a:spcAft>
                <a:spcPct val="0"/>
              </a:spcAft>
              <a:defRPr>
                <a:solidFill>
                  <a:srgbClr val="000000"/>
                </a:solidFill>
                <a:latin typeface="Arial" charset="0"/>
                <a:sym typeface="Arial" charset="0"/>
              </a:defRPr>
            </a:lvl9pPr>
          </a:lstStyle>
          <a:p>
            <a:pPr eaLnBrk="1" hangingPunct="1">
              <a:defRPr/>
            </a:pPr>
            <a:fld id="{5C8A5DD0-56B3-492F-BC08-0C50410D7EAF}" type="slidenum">
              <a:rPr lang="en-US" sz="1200"/>
              <a:pPr eaLnBrk="1" hangingPunct="1">
                <a:defRPr/>
              </a:pPr>
              <a:t>‹#›</a:t>
            </a:fld>
            <a:r>
              <a:rPr lang="en-US" sz="1200"/>
              <a:t>.</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txStyles>
    <p:titleStyle>
      <a:lvl1pPr marL="39688" indent="-39688" algn="l" rtl="0" eaLnBrk="0" fontAlgn="base" hangingPunct="0">
        <a:spcBef>
          <a:spcPct val="0"/>
        </a:spcBef>
        <a:spcAft>
          <a:spcPct val="0"/>
        </a:spcAft>
        <a:defRPr sz="2800">
          <a:solidFill>
            <a:srgbClr val="FFFFFF"/>
          </a:solidFill>
          <a:latin typeface="+mj-lt"/>
          <a:ea typeface="+mj-ea"/>
          <a:cs typeface="+mj-cs"/>
          <a:sym typeface="Arial" charset="0"/>
        </a:defRPr>
      </a:lvl1pPr>
      <a:lvl2pPr marL="39688" indent="-39688" algn="l" rtl="0" eaLnBrk="0" fontAlgn="base" hangingPunct="0">
        <a:spcBef>
          <a:spcPct val="0"/>
        </a:spcBef>
        <a:spcAft>
          <a:spcPct val="0"/>
        </a:spcAft>
        <a:defRPr sz="2800">
          <a:solidFill>
            <a:srgbClr val="FFFFFF"/>
          </a:solidFill>
          <a:latin typeface="Arial" charset="0"/>
          <a:sym typeface="Arial" charset="0"/>
        </a:defRPr>
      </a:lvl2pPr>
      <a:lvl3pPr marL="39688" indent="-39688" algn="l" rtl="0" eaLnBrk="0" fontAlgn="base" hangingPunct="0">
        <a:spcBef>
          <a:spcPct val="0"/>
        </a:spcBef>
        <a:spcAft>
          <a:spcPct val="0"/>
        </a:spcAft>
        <a:defRPr sz="2800">
          <a:solidFill>
            <a:srgbClr val="FFFFFF"/>
          </a:solidFill>
          <a:latin typeface="Arial" charset="0"/>
          <a:sym typeface="Arial" charset="0"/>
        </a:defRPr>
      </a:lvl3pPr>
      <a:lvl4pPr marL="39688" indent="-39688" algn="l" rtl="0" eaLnBrk="0" fontAlgn="base" hangingPunct="0">
        <a:spcBef>
          <a:spcPct val="0"/>
        </a:spcBef>
        <a:spcAft>
          <a:spcPct val="0"/>
        </a:spcAft>
        <a:defRPr sz="2800">
          <a:solidFill>
            <a:srgbClr val="FFFFFF"/>
          </a:solidFill>
          <a:latin typeface="Arial" charset="0"/>
          <a:sym typeface="Arial" charset="0"/>
        </a:defRPr>
      </a:lvl4pPr>
      <a:lvl5pPr marL="39688" indent="-39688" algn="l" rtl="0" eaLnBrk="0" fontAlgn="base" hangingPunct="0">
        <a:spcBef>
          <a:spcPct val="0"/>
        </a:spcBef>
        <a:spcAft>
          <a:spcPct val="0"/>
        </a:spcAft>
        <a:defRPr sz="2800">
          <a:solidFill>
            <a:srgbClr val="FFFFFF"/>
          </a:solidFill>
          <a:latin typeface="Arial" charset="0"/>
          <a:sym typeface="Arial" charset="0"/>
        </a:defRPr>
      </a:lvl5pPr>
      <a:lvl6pPr marL="496888" algn="l" rtl="0" fontAlgn="base">
        <a:spcBef>
          <a:spcPct val="0"/>
        </a:spcBef>
        <a:spcAft>
          <a:spcPct val="0"/>
        </a:spcAft>
        <a:defRPr sz="2800">
          <a:solidFill>
            <a:srgbClr val="FFFFFF"/>
          </a:solidFill>
          <a:latin typeface="Arial" charset="0"/>
          <a:sym typeface="Arial" charset="0"/>
        </a:defRPr>
      </a:lvl6pPr>
      <a:lvl7pPr marL="954088" algn="l" rtl="0" fontAlgn="base">
        <a:spcBef>
          <a:spcPct val="0"/>
        </a:spcBef>
        <a:spcAft>
          <a:spcPct val="0"/>
        </a:spcAft>
        <a:defRPr sz="2800">
          <a:solidFill>
            <a:srgbClr val="FFFFFF"/>
          </a:solidFill>
          <a:latin typeface="Arial" charset="0"/>
          <a:sym typeface="Arial" charset="0"/>
        </a:defRPr>
      </a:lvl7pPr>
      <a:lvl8pPr marL="1411288" algn="l" rtl="0" fontAlgn="base">
        <a:spcBef>
          <a:spcPct val="0"/>
        </a:spcBef>
        <a:spcAft>
          <a:spcPct val="0"/>
        </a:spcAft>
        <a:defRPr sz="2800">
          <a:solidFill>
            <a:srgbClr val="FFFFFF"/>
          </a:solidFill>
          <a:latin typeface="Arial" charset="0"/>
          <a:sym typeface="Arial" charset="0"/>
        </a:defRPr>
      </a:lvl8pPr>
      <a:lvl9pPr marL="1868488" algn="l" rtl="0" fontAlgn="base">
        <a:spcBef>
          <a:spcPct val="0"/>
        </a:spcBef>
        <a:spcAft>
          <a:spcPct val="0"/>
        </a:spcAft>
        <a:defRPr sz="2800">
          <a:solidFill>
            <a:srgbClr val="FFFFFF"/>
          </a:solidFill>
          <a:latin typeface="Arial" charset="0"/>
          <a:sym typeface="Arial" charset="0"/>
        </a:defRPr>
      </a:lvl9pPr>
    </p:titleStyle>
    <p:bodyStyle>
      <a:lvl1pPr marL="382588" indent="-342900" algn="l" rtl="0" eaLnBrk="0" fontAlgn="base" hangingPunct="0">
        <a:spcBef>
          <a:spcPts val="600"/>
        </a:spcBef>
        <a:spcAft>
          <a:spcPct val="0"/>
        </a:spcAft>
        <a:buSzPct val="100000"/>
        <a:buFont typeface="Arial" charset="0"/>
        <a:buChar char="•"/>
        <a:defRPr sz="2400">
          <a:solidFill>
            <a:schemeClr val="tx1"/>
          </a:solidFill>
          <a:latin typeface="+mn-lt"/>
          <a:ea typeface="+mn-ea"/>
          <a:cs typeface="+mn-cs"/>
          <a:sym typeface="Arial" charset="0"/>
        </a:defRPr>
      </a:lvl1pPr>
      <a:lvl2pPr marL="731838" indent="-285750" algn="l" rtl="0" eaLnBrk="0" fontAlgn="base" hangingPunct="0">
        <a:spcBef>
          <a:spcPts val="600"/>
        </a:spcBef>
        <a:spcAft>
          <a:spcPct val="0"/>
        </a:spcAft>
        <a:buSzPct val="100000"/>
        <a:buFont typeface="Arial" charset="0"/>
        <a:buChar char="–"/>
        <a:defRPr sz="2800">
          <a:solidFill>
            <a:schemeClr val="tx1"/>
          </a:solidFill>
          <a:latin typeface="+mn-lt"/>
          <a:sym typeface="Arial" charset="0"/>
        </a:defRPr>
      </a:lvl2pPr>
      <a:lvl3pPr marL="1131888" indent="-228600" algn="l" rtl="0" eaLnBrk="0" fontAlgn="base" hangingPunct="0">
        <a:spcBef>
          <a:spcPts val="600"/>
        </a:spcBef>
        <a:spcAft>
          <a:spcPct val="0"/>
        </a:spcAft>
        <a:buSzPct val="100000"/>
        <a:buFont typeface="Arial" charset="0"/>
        <a:buChar char="•"/>
        <a:defRPr sz="2400">
          <a:solidFill>
            <a:schemeClr val="tx1"/>
          </a:solidFill>
          <a:latin typeface="+mn-lt"/>
          <a:sym typeface="Arial" charset="0"/>
        </a:defRPr>
      </a:lvl3pPr>
      <a:lvl4pPr marL="1589088" indent="-228600" algn="l" rtl="0" eaLnBrk="0" fontAlgn="base" hangingPunct="0">
        <a:spcBef>
          <a:spcPts val="500"/>
        </a:spcBef>
        <a:spcAft>
          <a:spcPct val="0"/>
        </a:spcAft>
        <a:buSzPct val="100000"/>
        <a:buFont typeface="Arial" charset="0"/>
        <a:buChar char="–"/>
        <a:defRPr sz="2000">
          <a:solidFill>
            <a:schemeClr val="tx1"/>
          </a:solidFill>
          <a:latin typeface="+mn-lt"/>
          <a:sym typeface="Arial" charset="0"/>
        </a:defRPr>
      </a:lvl4pPr>
      <a:lvl5pPr marL="2046288" indent="-228600" algn="l" rtl="0" eaLnBrk="0" fontAlgn="base" hangingPunct="0">
        <a:spcBef>
          <a:spcPts val="500"/>
        </a:spcBef>
        <a:spcAft>
          <a:spcPct val="0"/>
        </a:spcAft>
        <a:buSzPct val="100000"/>
        <a:buFont typeface="Arial" charset="0"/>
        <a:buChar char="»"/>
        <a:defRPr sz="2000">
          <a:solidFill>
            <a:schemeClr val="tx1"/>
          </a:solidFill>
          <a:latin typeface="+mn-lt"/>
          <a:sym typeface="Arial" charset="0"/>
        </a:defRPr>
      </a:lvl5pPr>
      <a:lvl6pPr marL="2503488" indent="-228600" algn="l" rtl="0" fontAlgn="base">
        <a:spcBef>
          <a:spcPts val="500"/>
        </a:spcBef>
        <a:spcAft>
          <a:spcPct val="0"/>
        </a:spcAft>
        <a:buSzPct val="100000"/>
        <a:buFont typeface="Arial" charset="0"/>
        <a:buChar char="»"/>
        <a:defRPr sz="2000">
          <a:solidFill>
            <a:schemeClr val="tx1"/>
          </a:solidFill>
          <a:latin typeface="+mn-lt"/>
          <a:sym typeface="Arial" charset="0"/>
        </a:defRPr>
      </a:lvl6pPr>
      <a:lvl7pPr marL="2960688" indent="-228600" algn="l" rtl="0" fontAlgn="base">
        <a:spcBef>
          <a:spcPts val="500"/>
        </a:spcBef>
        <a:spcAft>
          <a:spcPct val="0"/>
        </a:spcAft>
        <a:buSzPct val="100000"/>
        <a:buFont typeface="Arial" charset="0"/>
        <a:buChar char="»"/>
        <a:defRPr sz="2000">
          <a:solidFill>
            <a:schemeClr val="tx1"/>
          </a:solidFill>
          <a:latin typeface="+mn-lt"/>
          <a:sym typeface="Arial" charset="0"/>
        </a:defRPr>
      </a:lvl7pPr>
      <a:lvl8pPr marL="3417888" indent="-228600" algn="l" rtl="0" fontAlgn="base">
        <a:spcBef>
          <a:spcPts val="500"/>
        </a:spcBef>
        <a:spcAft>
          <a:spcPct val="0"/>
        </a:spcAft>
        <a:buSzPct val="100000"/>
        <a:buFont typeface="Arial" charset="0"/>
        <a:buChar char="»"/>
        <a:defRPr sz="2000">
          <a:solidFill>
            <a:schemeClr val="tx1"/>
          </a:solidFill>
          <a:latin typeface="+mn-lt"/>
          <a:sym typeface="Arial" charset="0"/>
        </a:defRPr>
      </a:lvl8pPr>
      <a:lvl9pPr marL="3875088" indent="-228600" algn="l" rtl="0" fontAlgn="base">
        <a:spcBef>
          <a:spcPts val="500"/>
        </a:spcBef>
        <a:spcAft>
          <a:spcPct val="0"/>
        </a:spcAft>
        <a:buSzPct val="100000"/>
        <a:buFont typeface="Arial" charset="0"/>
        <a:buChar char="»"/>
        <a:defRPr sz="2000">
          <a:solidFill>
            <a:schemeClr val="tx1"/>
          </a:solidFill>
          <a:latin typeface="+mn-lt"/>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canadagazette.gc.ca/"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hyperlink" Target="http://www.tbs-sct.gc.ca/tbs-sct/ar-lr/gwfrp-ppreg-eng.asp" TargetMode="External"/><Relationship Id="rId5" Type="http://schemas.openxmlformats.org/officeDocument/2006/relationships/hyperlink" Target="http://www.ec.gc.ca/" TargetMode="Externa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hyperlink" Target="http://www.regulations.gov/"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business.usa.gov/"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www.federalregister.gov/" TargetMode="External"/><Relationship Id="rId3" Type="http://schemas.openxmlformats.org/officeDocument/2006/relationships/hyperlink" Target="http://www.tbs-sct.gc.ca/tbs-sct/ar-lr/gwfrp-ppreg-eng.asp" TargetMode="External"/><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3.png"/><Relationship Id="rId11" Type="http://schemas.openxmlformats.org/officeDocument/2006/relationships/image" Target="../media/image5.jpeg"/><Relationship Id="rId5" Type="http://schemas.openxmlformats.org/officeDocument/2006/relationships/hyperlink" Target="http://www.gazette.gc.ca/" TargetMode="External"/><Relationship Id="rId10" Type="http://schemas.openxmlformats.org/officeDocument/2006/relationships/hyperlink" Target="http://www.business.usa.gov/" TargetMode="External"/><Relationship Id="rId4" Type="http://schemas.openxmlformats.org/officeDocument/2006/relationships/hyperlink" Target="http://www.consultingcanadians.gc.ca/" TargetMode="External"/><Relationship Id="rId9" Type="http://schemas.openxmlformats.org/officeDocument/2006/relationships/hyperlink" Target="http://www.regulations.gov/"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p:cNvSpPr>
          <p:nvPr/>
        </p:nvSpPr>
        <p:spPr bwMode="auto">
          <a:xfrm>
            <a:off x="0" y="188913"/>
            <a:ext cx="9144000" cy="6669087"/>
          </a:xfrm>
          <a:prstGeom prst="rect">
            <a:avLst/>
          </a:prstGeom>
          <a:solidFill>
            <a:srgbClr val="2A2E56"/>
          </a:solidFill>
          <a:ln w="9525">
            <a:noFill/>
            <a:miter lim="800000"/>
            <a:headEnd/>
            <a:tailEnd/>
          </a:ln>
        </p:spPr>
        <p:txBody>
          <a:bodyPr wrap="none" anchor="ctr"/>
          <a:lstStyle/>
          <a:p>
            <a:endParaRPr lang="en-CA"/>
          </a:p>
        </p:txBody>
      </p:sp>
      <p:pic>
        <p:nvPicPr>
          <p:cNvPr id="15362" name="Picture 3" descr="US_and_Canadian_flag"/>
          <p:cNvPicPr>
            <a:picLocks noChangeAspect="1" noChangeArrowheads="1"/>
          </p:cNvPicPr>
          <p:nvPr/>
        </p:nvPicPr>
        <p:blipFill>
          <a:blip r:embed="rId3"/>
          <a:srcRect/>
          <a:stretch>
            <a:fillRect/>
          </a:stretch>
        </p:blipFill>
        <p:spPr bwMode="auto">
          <a:xfrm>
            <a:off x="0" y="0"/>
            <a:ext cx="9144000" cy="2773363"/>
          </a:xfrm>
          <a:prstGeom prst="rect">
            <a:avLst/>
          </a:prstGeom>
          <a:noFill/>
          <a:ln w="9525">
            <a:noFill/>
            <a:miter lim="800000"/>
            <a:headEnd/>
            <a:tailEnd/>
          </a:ln>
        </p:spPr>
      </p:pic>
      <p:sp>
        <p:nvSpPr>
          <p:cNvPr id="31753" name="Rectangle 9"/>
          <p:cNvSpPr>
            <a:spLocks noGrp="1" noChangeArrowheads="1"/>
          </p:cNvSpPr>
          <p:nvPr>
            <p:ph type="title"/>
          </p:nvPr>
        </p:nvSpPr>
        <p:spPr>
          <a:xfrm>
            <a:off x="611188" y="3141663"/>
            <a:ext cx="7772400" cy="1800225"/>
          </a:xfrm>
          <a:effectLst>
            <a:outerShdw blurRad="190500" dist="25399" dir="2700000" algn="ctr" rotWithShape="0">
              <a:schemeClr val="bg2">
                <a:alpha val="75000"/>
              </a:schemeClr>
            </a:outerShdw>
          </a:effectLst>
        </p:spPr>
        <p:txBody>
          <a:bodyPr rIns="132080"/>
          <a:lstStyle/>
          <a:p>
            <a:pPr indent="0" algn="ctr" eaLnBrk="1" hangingPunct="1">
              <a:defRPr/>
            </a:pPr>
            <a:r>
              <a:rPr lang="en-US" b="1" i="1" dirty="0" smtClean="0">
                <a:effectLst>
                  <a:outerShdw blurRad="38100" dist="38100" dir="2700000" algn="tl">
                    <a:srgbClr val="C0C0C0"/>
                  </a:outerShdw>
                </a:effectLst>
                <a:sym typeface="Arial Bold" charset="0"/>
              </a:rPr>
              <a:t>Small Business Lens</a:t>
            </a:r>
            <a:r>
              <a:rPr lang="en-US" b="1" dirty="0" smtClean="0">
                <a:effectLst>
                  <a:outerShdw blurRad="38100" dist="38100" dir="2700000" algn="tl">
                    <a:srgbClr val="C0C0C0"/>
                  </a:outerShdw>
                </a:effectLst>
                <a:sym typeface="Arial Bold" charset="0"/>
              </a:rPr>
              <a:t/>
            </a:r>
            <a:br>
              <a:rPr lang="en-US" b="1" dirty="0" smtClean="0">
                <a:effectLst>
                  <a:outerShdw blurRad="38100" dist="38100" dir="2700000" algn="tl">
                    <a:srgbClr val="C0C0C0"/>
                  </a:outerShdw>
                </a:effectLst>
                <a:sym typeface="Arial Bold" charset="0"/>
              </a:rPr>
            </a:br>
            <a:r>
              <a:rPr lang="en-US" b="1" dirty="0" smtClean="0">
                <a:effectLst>
                  <a:outerShdw blurRad="38100" dist="38100" dir="2700000" algn="tl">
                    <a:srgbClr val="C0C0C0"/>
                  </a:outerShdw>
                </a:effectLst>
                <a:sym typeface="Arial Bold" charset="0"/>
              </a:rPr>
              <a:t/>
            </a:r>
            <a:br>
              <a:rPr lang="en-US" b="1" dirty="0" smtClean="0">
                <a:effectLst>
                  <a:outerShdw blurRad="38100" dist="38100" dir="2700000" algn="tl">
                    <a:srgbClr val="C0C0C0"/>
                  </a:outerShdw>
                </a:effectLst>
                <a:sym typeface="Arial Bold" charset="0"/>
              </a:rPr>
            </a:br>
            <a:r>
              <a:rPr lang="en-US" sz="2000" b="1" dirty="0" smtClean="0">
                <a:effectLst>
                  <a:outerShdw blurRad="38100" dist="38100" dir="2700000" algn="tl">
                    <a:srgbClr val="C0C0C0"/>
                  </a:outerShdw>
                </a:effectLst>
                <a:sym typeface="Arial Bold" charset="0"/>
              </a:rPr>
              <a:t>Webinar Presentation</a:t>
            </a:r>
            <a:r>
              <a:rPr lang="en-US" b="1" dirty="0" smtClean="0">
                <a:effectLst>
                  <a:outerShdw blurRad="38100" dist="38100" dir="2700000" algn="tl">
                    <a:srgbClr val="C0C0C0"/>
                  </a:outerShdw>
                </a:effectLst>
                <a:sym typeface="Arial Bold" charset="0"/>
              </a:rPr>
              <a:t/>
            </a:r>
            <a:br>
              <a:rPr lang="en-US" b="1" dirty="0" smtClean="0">
                <a:effectLst>
                  <a:outerShdw blurRad="38100" dist="38100" dir="2700000" algn="tl">
                    <a:srgbClr val="C0C0C0"/>
                  </a:outerShdw>
                </a:effectLst>
                <a:sym typeface="Arial Bold" charset="0"/>
              </a:rPr>
            </a:br>
            <a:r>
              <a:rPr lang="en-US" sz="1800" b="1" dirty="0" smtClean="0">
                <a:effectLst>
                  <a:outerShdw blurRad="38100" dist="38100" dir="2700000" algn="tl">
                    <a:srgbClr val="C0C0C0"/>
                  </a:outerShdw>
                </a:effectLst>
                <a:sym typeface="Arial Bold" charset="0"/>
              </a:rPr>
              <a:t>January 17, 2014</a:t>
            </a:r>
          </a:p>
        </p:txBody>
      </p:sp>
      <p:sp>
        <p:nvSpPr>
          <p:cNvPr id="15364" name="Text Box 5"/>
          <p:cNvSpPr txBox="1">
            <a:spLocks noChangeArrowheads="1"/>
          </p:cNvSpPr>
          <p:nvPr/>
        </p:nvSpPr>
        <p:spPr bwMode="auto">
          <a:xfrm>
            <a:off x="393700" y="5186363"/>
            <a:ext cx="3386138" cy="1338262"/>
          </a:xfrm>
          <a:prstGeom prst="rect">
            <a:avLst/>
          </a:prstGeom>
          <a:noFill/>
          <a:ln w="9525">
            <a:noFill/>
            <a:miter lim="800000"/>
            <a:headEnd/>
            <a:tailEnd/>
          </a:ln>
        </p:spPr>
        <p:txBody>
          <a:bodyPr>
            <a:spAutoFit/>
          </a:bodyPr>
          <a:lstStyle/>
          <a:p>
            <a:pPr>
              <a:spcBef>
                <a:spcPct val="50000"/>
              </a:spcBef>
            </a:pPr>
            <a:r>
              <a:rPr lang="en-CA" i="1">
                <a:solidFill>
                  <a:schemeClr val="bg1"/>
                </a:solidFill>
              </a:rPr>
              <a:t>Treasury Board of Canada Secretariat, Regulatory Affairs Sector</a:t>
            </a:r>
          </a:p>
          <a:p>
            <a:pPr>
              <a:spcBef>
                <a:spcPct val="50000"/>
              </a:spcBef>
            </a:pPr>
            <a:r>
              <a:rPr lang="en-CA" i="1">
                <a:solidFill>
                  <a:schemeClr val="bg1"/>
                </a:solidFill>
              </a:rPr>
              <a:t>Alan Neeff, Director</a:t>
            </a:r>
          </a:p>
        </p:txBody>
      </p:sp>
      <p:sp>
        <p:nvSpPr>
          <p:cNvPr id="15365" name="Text Box 6"/>
          <p:cNvSpPr txBox="1">
            <a:spLocks noChangeArrowheads="1"/>
          </p:cNvSpPr>
          <p:nvPr/>
        </p:nvSpPr>
        <p:spPr bwMode="auto">
          <a:xfrm>
            <a:off x="4427538" y="4797425"/>
            <a:ext cx="4608512" cy="2170113"/>
          </a:xfrm>
          <a:prstGeom prst="rect">
            <a:avLst/>
          </a:prstGeom>
          <a:noFill/>
          <a:ln w="9525">
            <a:noFill/>
            <a:miter lim="800000"/>
            <a:headEnd/>
            <a:tailEnd/>
          </a:ln>
        </p:spPr>
        <p:txBody>
          <a:bodyPr>
            <a:spAutoFit/>
          </a:bodyPr>
          <a:lstStyle/>
          <a:p>
            <a:endParaRPr lang="en-CA" i="1">
              <a:solidFill>
                <a:schemeClr val="bg1"/>
              </a:solidFill>
            </a:endParaRPr>
          </a:p>
          <a:p>
            <a:endParaRPr lang="en-CA" i="1">
              <a:solidFill>
                <a:schemeClr val="bg1"/>
              </a:solidFill>
            </a:endParaRPr>
          </a:p>
          <a:p>
            <a:r>
              <a:rPr lang="en-CA" i="1">
                <a:solidFill>
                  <a:schemeClr val="bg1"/>
                </a:solidFill>
              </a:rPr>
              <a:t>SBA Office of Advocacy </a:t>
            </a:r>
          </a:p>
          <a:p>
            <a:r>
              <a:rPr lang="en-CA" i="1">
                <a:solidFill>
                  <a:schemeClr val="bg1"/>
                </a:solidFill>
              </a:rPr>
              <a:t>Sarah Bresolin, Assistant Chief Counsel </a:t>
            </a:r>
          </a:p>
          <a:p>
            <a:r>
              <a:rPr lang="en-CA" i="1">
                <a:solidFill>
                  <a:schemeClr val="bg1"/>
                </a:solidFill>
              </a:rPr>
              <a:t>Department of Commerce</a:t>
            </a:r>
          </a:p>
          <a:p>
            <a:r>
              <a:rPr lang="en-CA" i="1">
                <a:solidFill>
                  <a:schemeClr val="bg1"/>
                </a:solidFill>
              </a:rPr>
              <a:t>Kyle Wells, Canada Desk Officer </a:t>
            </a:r>
          </a:p>
          <a:p>
            <a:pPr>
              <a:spcBef>
                <a:spcPct val="50000"/>
              </a:spcBef>
            </a:pPr>
            <a:endParaRPr lang="en-CA" i="1">
              <a:solidFill>
                <a:schemeClr val="bg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idx="4294967295"/>
          </p:nvPr>
        </p:nvSpPr>
        <p:spPr>
          <a:xfrm>
            <a:off x="1763713" y="260350"/>
            <a:ext cx="6769100" cy="1090613"/>
          </a:xfrm>
        </p:spPr>
        <p:txBody>
          <a:bodyPr lIns="91440" tIns="45720" bIns="45720"/>
          <a:lstStyle/>
          <a:p>
            <a:pPr indent="0" algn="ctr" eaLnBrk="1" hangingPunct="1">
              <a:lnSpc>
                <a:spcPct val="90000"/>
              </a:lnSpc>
            </a:pPr>
            <a:r>
              <a:rPr lang="en-CA" sz="2500" smtClean="0"/>
              <a:t>Annex 2: Canada’s Small Business Lens </a:t>
            </a:r>
          </a:p>
        </p:txBody>
      </p:sp>
      <p:sp>
        <p:nvSpPr>
          <p:cNvPr id="19461" name="Rectangle 3"/>
          <p:cNvSpPr>
            <a:spLocks noChangeArrowheads="1"/>
          </p:cNvSpPr>
          <p:nvPr/>
        </p:nvSpPr>
        <p:spPr bwMode="auto">
          <a:xfrm>
            <a:off x="395288" y="1484313"/>
            <a:ext cx="8496300" cy="5113337"/>
          </a:xfrm>
          <a:prstGeom prst="rect">
            <a:avLst/>
          </a:prstGeom>
          <a:noFill/>
          <a:ln>
            <a:noFill/>
          </a:ln>
          <a:extLst>
            <a:ext uri="{909E8E84-426E-40DD-AFC4-6F175D3DCCD1}"/>
            <a:ext uri="{91240B29-F687-4F45-9708-019B960494DF}"/>
          </a:extLst>
        </p:spPr>
        <p:txBody>
          <a:bodyPr lIns="50800" tIns="50800" rIns="132080" bIns="50800"/>
          <a:lstStyle/>
          <a:p>
            <a:pPr marL="39688">
              <a:spcBef>
                <a:spcPct val="20000"/>
              </a:spcBef>
              <a:spcAft>
                <a:spcPct val="20000"/>
              </a:spcAft>
              <a:buSzPct val="90000"/>
              <a:defRPr/>
            </a:pPr>
            <a:r>
              <a:rPr lang="en-US" sz="2000" dirty="0">
                <a:solidFill>
                  <a:schemeClr val="tx1"/>
                </a:solidFill>
                <a:latin typeface="Franklin Gothic Medium" pitchFamily="34" charset="0"/>
                <a:ea typeface="MS PGothic" pitchFamily="34" charset="-128"/>
              </a:rPr>
              <a:t>Part of the Government’s </a:t>
            </a:r>
            <a:r>
              <a:rPr lang="en-US" sz="2000" i="1" dirty="0">
                <a:solidFill>
                  <a:schemeClr val="tx1"/>
                </a:solidFill>
                <a:latin typeface="Franklin Gothic Medium" pitchFamily="34" charset="0"/>
                <a:ea typeface="MS PGothic" pitchFamily="34" charset="-128"/>
              </a:rPr>
              <a:t>Red Tape Reduction Action Plan, the Lens  </a:t>
            </a:r>
            <a:r>
              <a:rPr lang="en-CA" sz="2000" dirty="0">
                <a:solidFill>
                  <a:schemeClr val="tx1"/>
                </a:solidFill>
                <a:latin typeface="Franklin Gothic Medium" pitchFamily="34" charset="0"/>
                <a:ea typeface="MS PGothic" pitchFamily="34" charset="-128"/>
              </a:rPr>
              <a:t>‘hardwires </a:t>
            </a:r>
            <a:r>
              <a:rPr lang="en-CA" sz="2000" dirty="0">
                <a:solidFill>
                  <a:schemeClr val="tx1"/>
                </a:solidFill>
                <a:latin typeface="Franklin Gothic Medium" pitchFamily="34" charset="0"/>
                <a:ea typeface="MS PGothic" pitchFamily="34" charset="-128"/>
              </a:rPr>
              <a:t>s</a:t>
            </a:r>
            <a:r>
              <a:rPr lang="en-CA" sz="2000" dirty="0">
                <a:solidFill>
                  <a:schemeClr val="tx1"/>
                </a:solidFill>
                <a:latin typeface="Franklin Gothic Medium" pitchFamily="34" charset="0"/>
                <a:ea typeface="MS PGothic" pitchFamily="34" charset="-128"/>
              </a:rPr>
              <a:t>ensitivity’ to the impact of regulations on small business:</a:t>
            </a:r>
            <a:endParaRPr lang="en-US" sz="2000" dirty="0">
              <a:solidFill>
                <a:schemeClr val="tx1"/>
              </a:solidFill>
              <a:latin typeface="Franklin Gothic Medium" pitchFamily="34" charset="0"/>
              <a:ea typeface="MS PGothic" pitchFamily="34" charset="-128"/>
            </a:endParaRPr>
          </a:p>
          <a:p>
            <a:pPr marL="763588" lvl="1" indent="-266700">
              <a:spcBef>
                <a:spcPct val="20000"/>
              </a:spcBef>
              <a:spcAft>
                <a:spcPct val="20000"/>
              </a:spcAft>
              <a:buSzPct val="90000"/>
              <a:buFontTx/>
              <a:buChar char="•"/>
              <a:defRPr/>
            </a:pPr>
            <a:r>
              <a:rPr lang="en-US" dirty="0">
                <a:solidFill>
                  <a:schemeClr val="tx1"/>
                </a:solidFill>
                <a:latin typeface="Franklin Gothic Medium" pitchFamily="34" charset="0"/>
                <a:ea typeface="MS PGothic" pitchFamily="34" charset="-128"/>
              </a:rPr>
              <a:t>Departments </a:t>
            </a:r>
            <a:r>
              <a:rPr lang="en-US" dirty="0">
                <a:solidFill>
                  <a:schemeClr val="tx1"/>
                </a:solidFill>
                <a:latin typeface="Franklin Gothic Medium" pitchFamily="34" charset="0"/>
                <a:ea typeface="MS PGothic" pitchFamily="34" charset="-128"/>
              </a:rPr>
              <a:t>have to demonstrate that they have considered small business impacts at the earliest stages of regulatory design</a:t>
            </a:r>
            <a:r>
              <a:rPr lang="en-CA" sz="2000" dirty="0">
                <a:solidFill>
                  <a:schemeClr val="tx1"/>
                </a:solidFill>
                <a:latin typeface="Franklin Gothic Medium" pitchFamily="34" charset="0"/>
                <a:ea typeface="MS PGothic" pitchFamily="34" charset="-128"/>
              </a:rPr>
              <a:t>  </a:t>
            </a:r>
          </a:p>
          <a:p>
            <a:pPr marL="782638" lvl="1" indent="-285750">
              <a:spcBef>
                <a:spcPct val="20000"/>
              </a:spcBef>
              <a:spcAft>
                <a:spcPct val="40000"/>
              </a:spcAft>
              <a:buSzPct val="90000"/>
              <a:buFontTx/>
              <a:buChar char="–"/>
              <a:defRPr/>
            </a:pPr>
            <a:r>
              <a:rPr lang="en-US" sz="1600" dirty="0">
                <a:solidFill>
                  <a:schemeClr val="tx1"/>
                </a:solidFill>
                <a:latin typeface="Franklin Gothic Book" pitchFamily="34" charset="0"/>
                <a:ea typeface="MS PGothic" pitchFamily="34" charset="-128"/>
              </a:rPr>
              <a:t>Application of the Lens is triggered </a:t>
            </a:r>
            <a:r>
              <a:rPr lang="en-US" sz="1600" dirty="0">
                <a:solidFill>
                  <a:schemeClr val="tx1"/>
                </a:solidFill>
                <a:latin typeface="Franklin Gothic Book" pitchFamily="34" charset="0"/>
                <a:ea typeface="MS PGothic" pitchFamily="34" charset="-128"/>
              </a:rPr>
              <a:t>when regulatory </a:t>
            </a:r>
            <a:r>
              <a:rPr lang="en-CA" sz="1600" dirty="0">
                <a:solidFill>
                  <a:schemeClr val="tx1"/>
                </a:solidFill>
                <a:latin typeface="Franklin Gothic Book" pitchFamily="34" charset="0"/>
                <a:ea typeface="MS PGothic" pitchFamily="34" charset="-128"/>
              </a:rPr>
              <a:t>proposals have total </a:t>
            </a:r>
            <a:r>
              <a:rPr lang="en-CA" sz="1600" dirty="0">
                <a:solidFill>
                  <a:schemeClr val="tx1"/>
                </a:solidFill>
                <a:latin typeface="Franklin Gothic Book" pitchFamily="34" charset="0"/>
                <a:ea typeface="MS PGothic" pitchFamily="34" charset="-128"/>
              </a:rPr>
              <a:t>costs </a:t>
            </a:r>
            <a:r>
              <a:rPr lang="en-CA" sz="1600" dirty="0">
                <a:solidFill>
                  <a:schemeClr val="tx1"/>
                </a:solidFill>
                <a:latin typeface="Franklin Gothic Book" pitchFamily="34" charset="0"/>
                <a:ea typeface="MS PGothic" pitchFamily="34" charset="-128"/>
              </a:rPr>
              <a:t>of over </a:t>
            </a:r>
            <a:r>
              <a:rPr lang="en-CA" sz="1600" dirty="0">
                <a:solidFill>
                  <a:schemeClr val="tx1"/>
                </a:solidFill>
                <a:latin typeface="Franklin Gothic Book" pitchFamily="34" charset="0"/>
                <a:ea typeface="MS PGothic" pitchFamily="34" charset="-128"/>
              </a:rPr>
              <a:t>$1M annually </a:t>
            </a:r>
            <a:r>
              <a:rPr lang="en-CA" sz="1600" dirty="0">
                <a:solidFill>
                  <a:schemeClr val="tx1"/>
                </a:solidFill>
                <a:latin typeface="Franklin Gothic Book" pitchFamily="34" charset="0"/>
                <a:ea typeface="MS PGothic" pitchFamily="34" charset="-128"/>
              </a:rPr>
              <a:t>and </a:t>
            </a:r>
            <a:r>
              <a:rPr lang="en-US" sz="1600" dirty="0">
                <a:solidFill>
                  <a:schemeClr val="tx1"/>
                </a:solidFill>
                <a:latin typeface="Franklin Gothic Book" pitchFamily="34" charset="0"/>
                <a:ea typeface="MS PGothic" pitchFamily="34" charset="-128"/>
              </a:rPr>
              <a:t>that are expected to impact </a:t>
            </a:r>
            <a:r>
              <a:rPr lang="en-US" sz="1600" dirty="0">
                <a:solidFill>
                  <a:schemeClr val="tx1"/>
                </a:solidFill>
                <a:latin typeface="Franklin Gothic Book" pitchFamily="34" charset="0"/>
                <a:ea typeface="MS PGothic" pitchFamily="34" charset="-128"/>
              </a:rPr>
              <a:t>small </a:t>
            </a:r>
            <a:r>
              <a:rPr lang="en-US" sz="1600" dirty="0">
                <a:solidFill>
                  <a:schemeClr val="tx1"/>
                </a:solidFill>
                <a:latin typeface="Franklin Gothic Book" pitchFamily="34" charset="0"/>
                <a:ea typeface="MS PGothic" pitchFamily="34" charset="-128"/>
              </a:rPr>
              <a:t>business.  Costs can be either </a:t>
            </a:r>
            <a:r>
              <a:rPr lang="en-CA" sz="1600" dirty="0">
                <a:solidFill>
                  <a:schemeClr val="tx1"/>
                </a:solidFill>
                <a:latin typeface="Franklin Gothic Book" pitchFamily="34" charset="0"/>
                <a:ea typeface="MS PGothic" pitchFamily="34" charset="-128"/>
              </a:rPr>
              <a:t>administrative or compliance costs.  </a:t>
            </a:r>
            <a:endParaRPr lang="en-US" dirty="0">
              <a:solidFill>
                <a:schemeClr val="tx1"/>
              </a:solidFill>
              <a:latin typeface="Franklin Gothic Book" pitchFamily="34" charset="0"/>
              <a:ea typeface="MS PGothic" pitchFamily="34" charset="-128"/>
            </a:endParaRPr>
          </a:p>
          <a:p>
            <a:pPr marL="763588" lvl="1" indent="-266700">
              <a:spcBef>
                <a:spcPct val="20000"/>
              </a:spcBef>
              <a:spcAft>
                <a:spcPct val="20000"/>
              </a:spcAft>
              <a:buSzPct val="90000"/>
              <a:buFontTx/>
              <a:buChar char="•"/>
              <a:defRPr/>
            </a:pPr>
            <a:r>
              <a:rPr lang="en-US" dirty="0">
                <a:solidFill>
                  <a:schemeClr val="tx1"/>
                </a:solidFill>
                <a:latin typeface="Franklin Gothic Medium" pitchFamily="34" charset="0"/>
                <a:ea typeface="MS PGothic" pitchFamily="34" charset="-128"/>
              </a:rPr>
              <a:t>The Lens </a:t>
            </a:r>
            <a:r>
              <a:rPr lang="en-US" dirty="0">
                <a:solidFill>
                  <a:schemeClr val="tx1"/>
                </a:solidFill>
                <a:latin typeface="Franklin Gothic Medium" pitchFamily="34" charset="0"/>
                <a:ea typeface="MS PGothic" pitchFamily="34" charset="-128"/>
              </a:rPr>
              <a:t>requires </a:t>
            </a:r>
            <a:r>
              <a:rPr lang="en-US" dirty="0">
                <a:solidFill>
                  <a:schemeClr val="tx1"/>
                </a:solidFill>
                <a:latin typeface="Franklin Gothic Medium" pitchFamily="34" charset="0"/>
                <a:ea typeface="MS PGothic" pitchFamily="34" charset="-128"/>
              </a:rPr>
              <a:t>regulators to</a:t>
            </a:r>
            <a:r>
              <a:rPr lang="en-US" dirty="0">
                <a:solidFill>
                  <a:schemeClr val="tx1"/>
                </a:solidFill>
                <a:latin typeface="Franklin Gothic Medium" pitchFamily="34" charset="0"/>
                <a:ea typeface="MS PGothic" pitchFamily="34" charset="-128"/>
              </a:rPr>
              <a:t>:</a:t>
            </a:r>
            <a:r>
              <a:rPr lang="en-US" sz="2000" dirty="0">
                <a:solidFill>
                  <a:schemeClr val="tx1"/>
                </a:solidFill>
                <a:latin typeface="Franklin Gothic Medium" pitchFamily="34" charset="0"/>
                <a:ea typeface="MS PGothic" pitchFamily="34" charset="-128"/>
              </a:rPr>
              <a:t> </a:t>
            </a:r>
          </a:p>
          <a:p>
            <a:pPr marL="782638" lvl="1" indent="-285750">
              <a:spcBef>
                <a:spcPct val="20000"/>
              </a:spcBef>
              <a:spcAft>
                <a:spcPct val="20000"/>
              </a:spcAft>
              <a:buFontTx/>
              <a:buChar char="–"/>
              <a:defRPr/>
            </a:pPr>
            <a:r>
              <a:rPr lang="en-US" sz="1600" dirty="0">
                <a:solidFill>
                  <a:schemeClr val="tx1"/>
                </a:solidFill>
                <a:latin typeface="Franklin Gothic Book" pitchFamily="34" charset="0"/>
                <a:ea typeface="MS PGothic" pitchFamily="34" charset="-128"/>
              </a:rPr>
              <a:t>Complete a 20-point checklist and consult small business throughout regulatory design  </a:t>
            </a:r>
          </a:p>
          <a:p>
            <a:pPr marL="782638" lvl="1" indent="-285750">
              <a:spcBef>
                <a:spcPct val="20000"/>
              </a:spcBef>
              <a:spcAft>
                <a:spcPct val="20000"/>
              </a:spcAft>
              <a:buFontTx/>
              <a:buChar char="–"/>
              <a:defRPr/>
            </a:pPr>
            <a:r>
              <a:rPr lang="en-US" sz="1600" dirty="0">
                <a:solidFill>
                  <a:schemeClr val="tx1"/>
                </a:solidFill>
                <a:latin typeface="Franklin Gothic Book" pitchFamily="34" charset="0"/>
                <a:ea typeface="MS PGothic" pitchFamily="34" charset="-128"/>
              </a:rPr>
              <a:t>Develop an alternative implementation option that provides risk-appropriate flexibility for small business</a:t>
            </a:r>
          </a:p>
          <a:p>
            <a:pPr marL="782638" lvl="1" indent="-285750">
              <a:spcBef>
                <a:spcPct val="20000"/>
              </a:spcBef>
              <a:spcAft>
                <a:spcPct val="20000"/>
              </a:spcAft>
              <a:buFontTx/>
              <a:buChar char="–"/>
              <a:defRPr/>
            </a:pPr>
            <a:r>
              <a:rPr lang="en-US" sz="1600" dirty="0">
                <a:solidFill>
                  <a:schemeClr val="tx1"/>
                </a:solidFill>
                <a:latin typeface="Franklin Gothic Book" pitchFamily="34" charset="0"/>
                <a:ea typeface="MS PGothic" pitchFamily="34" charset="-128"/>
              </a:rPr>
              <a:t>Demonstrate to </a:t>
            </a:r>
            <a:r>
              <a:rPr lang="en-US" sz="1600" dirty="0">
                <a:solidFill>
                  <a:schemeClr val="tx1"/>
                </a:solidFill>
                <a:latin typeface="Franklin Gothic Book" pitchFamily="34" charset="0"/>
                <a:ea typeface="MS PGothic" pitchFamily="34" charset="-128"/>
              </a:rPr>
              <a:t>decision-makers that </a:t>
            </a:r>
            <a:r>
              <a:rPr lang="en-US" sz="1600" dirty="0">
                <a:solidFill>
                  <a:schemeClr val="tx1"/>
                </a:solidFill>
                <a:latin typeface="Franklin Gothic Book" pitchFamily="34" charset="0"/>
                <a:ea typeface="MS PGothic" pitchFamily="34" charset="-128"/>
              </a:rPr>
              <a:t>the recommended option best minimizes burden without compromising risk protection </a:t>
            </a:r>
          </a:p>
          <a:p>
            <a:pPr marL="763588" lvl="1" indent="-266700">
              <a:spcBef>
                <a:spcPct val="20000"/>
              </a:spcBef>
              <a:spcAft>
                <a:spcPct val="20000"/>
              </a:spcAft>
              <a:buSzPct val="90000"/>
              <a:buFontTx/>
              <a:buChar char="•"/>
              <a:defRPr/>
            </a:pPr>
            <a:r>
              <a:rPr lang="en-US" dirty="0">
                <a:solidFill>
                  <a:schemeClr val="tx1"/>
                </a:solidFill>
                <a:latin typeface="Franklin Gothic Medium" pitchFamily="34" charset="0"/>
                <a:ea typeface="MS PGothic" pitchFamily="34" charset="-128"/>
              </a:rPr>
              <a:t>Results of the Lens’ application are publicly available in </a:t>
            </a:r>
            <a:r>
              <a:rPr lang="en-US" i="1" dirty="0">
                <a:solidFill>
                  <a:schemeClr val="tx1"/>
                </a:solidFill>
                <a:latin typeface="Franklin Gothic Medium" pitchFamily="34" charset="0"/>
                <a:ea typeface="MS PGothic" pitchFamily="34" charset="-128"/>
              </a:rPr>
              <a:t>Regulatory Impact Analysis Statements</a:t>
            </a:r>
            <a:r>
              <a:rPr lang="en-US" dirty="0">
                <a:solidFill>
                  <a:schemeClr val="tx1"/>
                </a:solidFill>
                <a:latin typeface="Franklin Gothic Medium" pitchFamily="34" charset="0"/>
                <a:ea typeface="MS PGothic" pitchFamily="34" charset="-128"/>
              </a:rPr>
              <a:t> for new or amended regulations in the Canada Gazette, at </a:t>
            </a:r>
            <a:r>
              <a:rPr lang="en-US" dirty="0">
                <a:solidFill>
                  <a:schemeClr val="tx1"/>
                </a:solidFill>
                <a:latin typeface="Franklin Gothic Medium" pitchFamily="34" charset="0"/>
                <a:ea typeface="MS PGothic" pitchFamily="34" charset="-128"/>
                <a:hlinkClick r:id="rId3"/>
              </a:rPr>
              <a:t>www.canadagazette.gc.ca</a:t>
            </a:r>
            <a:endParaRPr lang="en-US" dirty="0">
              <a:solidFill>
                <a:schemeClr val="tx1"/>
              </a:solidFill>
              <a:latin typeface="Franklin Gothic Medium" pitchFamily="34" charset="0"/>
              <a:ea typeface="MS PGothic"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3"/>
          <p:cNvPicPr>
            <a:picLocks noChangeAspect="1" noChangeArrowheads="1"/>
          </p:cNvPicPr>
          <p:nvPr/>
        </p:nvPicPr>
        <p:blipFill>
          <a:blip r:embed="rId3"/>
          <a:srcRect/>
          <a:stretch>
            <a:fillRect/>
          </a:stretch>
        </p:blipFill>
        <p:spPr bwMode="auto">
          <a:xfrm>
            <a:off x="0" y="1360488"/>
            <a:ext cx="9036050" cy="4943475"/>
          </a:xfrm>
          <a:prstGeom prst="rect">
            <a:avLst/>
          </a:prstGeom>
          <a:noFill/>
          <a:ln w="9525">
            <a:noFill/>
            <a:miter lim="800000"/>
            <a:headEnd/>
            <a:tailEnd/>
          </a:ln>
        </p:spPr>
      </p:pic>
      <p:pic>
        <p:nvPicPr>
          <p:cNvPr id="35842" name="Picture 2"/>
          <p:cNvPicPr>
            <a:picLocks noChangeAspect="1" noChangeArrowheads="1"/>
          </p:cNvPicPr>
          <p:nvPr/>
        </p:nvPicPr>
        <p:blipFill>
          <a:blip r:embed="rId4"/>
          <a:srcRect/>
          <a:stretch>
            <a:fillRect/>
          </a:stretch>
        </p:blipFill>
        <p:spPr bwMode="auto">
          <a:xfrm>
            <a:off x="4010025" y="1952625"/>
            <a:ext cx="5133975" cy="4213225"/>
          </a:xfrm>
          <a:prstGeom prst="rect">
            <a:avLst/>
          </a:prstGeom>
          <a:noFill/>
          <a:ln w="19050">
            <a:solidFill>
              <a:schemeClr val="tx1"/>
            </a:solidFill>
            <a:miter lim="800000"/>
            <a:headEnd/>
            <a:tailEnd/>
          </a:ln>
        </p:spPr>
      </p:pic>
      <p:sp>
        <p:nvSpPr>
          <p:cNvPr id="2" name="Rectangle 2"/>
          <p:cNvSpPr txBox="1">
            <a:spLocks noChangeArrowheads="1"/>
          </p:cNvSpPr>
          <p:nvPr/>
        </p:nvSpPr>
        <p:spPr bwMode="auto">
          <a:xfrm>
            <a:off x="1908175" y="260350"/>
            <a:ext cx="6911975" cy="1100138"/>
          </a:xfrm>
          <a:prstGeom prst="rect">
            <a:avLst/>
          </a:prstGeom>
          <a:noFill/>
          <a:ln>
            <a:noFill/>
          </a:ln>
          <a:extLst>
            <a:ext uri="{909E8E84-426E-40DD-AFC4-6F175D3DCCD1}"/>
            <a:ext uri="{91240B29-F687-4F45-9708-019B960494DF}"/>
          </a:extLst>
        </p:spPr>
        <p:txBody>
          <a:bodyPr anchor="ctr">
            <a:normAutofit/>
          </a:bodyPr>
          <a:lstStyle>
            <a:lvl1pPr marL="39688" indent="-39688" algn="l" rtl="0" eaLnBrk="0" fontAlgn="base" hangingPunct="0">
              <a:spcBef>
                <a:spcPct val="0"/>
              </a:spcBef>
              <a:spcAft>
                <a:spcPct val="0"/>
              </a:spcAft>
              <a:defRPr sz="2800">
                <a:solidFill>
                  <a:srgbClr val="FFFFFF"/>
                </a:solidFill>
                <a:latin typeface="+mj-lt"/>
                <a:ea typeface="+mj-ea"/>
                <a:cs typeface="+mj-cs"/>
                <a:sym typeface="Arial" charset="0"/>
              </a:defRPr>
            </a:lvl1pPr>
            <a:lvl2pPr marL="39688" indent="-39688" algn="l" rtl="0" eaLnBrk="0" fontAlgn="base" hangingPunct="0">
              <a:spcBef>
                <a:spcPct val="0"/>
              </a:spcBef>
              <a:spcAft>
                <a:spcPct val="0"/>
              </a:spcAft>
              <a:defRPr sz="2800">
                <a:solidFill>
                  <a:srgbClr val="FFFFFF"/>
                </a:solidFill>
                <a:latin typeface="Arial" charset="0"/>
                <a:sym typeface="Arial" charset="0"/>
              </a:defRPr>
            </a:lvl2pPr>
            <a:lvl3pPr marL="39688" indent="-39688" algn="l" rtl="0" eaLnBrk="0" fontAlgn="base" hangingPunct="0">
              <a:spcBef>
                <a:spcPct val="0"/>
              </a:spcBef>
              <a:spcAft>
                <a:spcPct val="0"/>
              </a:spcAft>
              <a:defRPr sz="2800">
                <a:solidFill>
                  <a:srgbClr val="FFFFFF"/>
                </a:solidFill>
                <a:latin typeface="Arial" charset="0"/>
                <a:sym typeface="Arial" charset="0"/>
              </a:defRPr>
            </a:lvl3pPr>
            <a:lvl4pPr marL="39688" indent="-39688" algn="l" rtl="0" eaLnBrk="0" fontAlgn="base" hangingPunct="0">
              <a:spcBef>
                <a:spcPct val="0"/>
              </a:spcBef>
              <a:spcAft>
                <a:spcPct val="0"/>
              </a:spcAft>
              <a:defRPr sz="2800">
                <a:solidFill>
                  <a:srgbClr val="FFFFFF"/>
                </a:solidFill>
                <a:latin typeface="Arial" charset="0"/>
                <a:sym typeface="Arial" charset="0"/>
              </a:defRPr>
            </a:lvl4pPr>
            <a:lvl5pPr marL="39688" indent="-39688" algn="l" rtl="0" eaLnBrk="0" fontAlgn="base" hangingPunct="0">
              <a:spcBef>
                <a:spcPct val="0"/>
              </a:spcBef>
              <a:spcAft>
                <a:spcPct val="0"/>
              </a:spcAft>
              <a:defRPr sz="2800">
                <a:solidFill>
                  <a:srgbClr val="FFFFFF"/>
                </a:solidFill>
                <a:latin typeface="Arial" charset="0"/>
                <a:sym typeface="Arial" charset="0"/>
              </a:defRPr>
            </a:lvl5pPr>
            <a:lvl6pPr marL="496888" algn="l" rtl="0" fontAlgn="base">
              <a:spcBef>
                <a:spcPct val="0"/>
              </a:spcBef>
              <a:spcAft>
                <a:spcPct val="0"/>
              </a:spcAft>
              <a:defRPr sz="2800">
                <a:solidFill>
                  <a:srgbClr val="FFFFFF"/>
                </a:solidFill>
                <a:latin typeface="Arial" charset="0"/>
                <a:sym typeface="Arial" charset="0"/>
              </a:defRPr>
            </a:lvl6pPr>
            <a:lvl7pPr marL="954088" algn="l" rtl="0" fontAlgn="base">
              <a:spcBef>
                <a:spcPct val="0"/>
              </a:spcBef>
              <a:spcAft>
                <a:spcPct val="0"/>
              </a:spcAft>
              <a:defRPr sz="2800">
                <a:solidFill>
                  <a:srgbClr val="FFFFFF"/>
                </a:solidFill>
                <a:latin typeface="Arial" charset="0"/>
                <a:sym typeface="Arial" charset="0"/>
              </a:defRPr>
            </a:lvl7pPr>
            <a:lvl8pPr marL="1411288" algn="l" rtl="0" fontAlgn="base">
              <a:spcBef>
                <a:spcPct val="0"/>
              </a:spcBef>
              <a:spcAft>
                <a:spcPct val="0"/>
              </a:spcAft>
              <a:defRPr sz="2800">
                <a:solidFill>
                  <a:srgbClr val="FFFFFF"/>
                </a:solidFill>
                <a:latin typeface="Arial" charset="0"/>
                <a:sym typeface="Arial" charset="0"/>
              </a:defRPr>
            </a:lvl8pPr>
            <a:lvl9pPr marL="1868488" algn="l" rtl="0" fontAlgn="base">
              <a:spcBef>
                <a:spcPct val="0"/>
              </a:spcBef>
              <a:spcAft>
                <a:spcPct val="0"/>
              </a:spcAft>
              <a:defRPr sz="2800">
                <a:solidFill>
                  <a:srgbClr val="FFFFFF"/>
                </a:solidFill>
                <a:latin typeface="Arial" charset="0"/>
                <a:sym typeface="Arial" charset="0"/>
              </a:defRPr>
            </a:lvl9pPr>
          </a:lstStyle>
          <a:p>
            <a:pPr indent="0" eaLnBrk="1" hangingPunct="1">
              <a:lnSpc>
                <a:spcPct val="90000"/>
              </a:lnSpc>
              <a:defRPr/>
            </a:pPr>
            <a:r>
              <a:rPr lang="en-CA" sz="2500" kern="0" dirty="0" smtClean="0"/>
              <a:t>Annex 3: Forward Regulatory Plans in Canada: Environment Canada Example</a:t>
            </a:r>
          </a:p>
        </p:txBody>
      </p:sp>
      <p:sp>
        <p:nvSpPr>
          <p:cNvPr id="35844" name="Freeform 3"/>
          <p:cNvSpPr>
            <a:spLocks/>
          </p:cNvSpPr>
          <p:nvPr/>
        </p:nvSpPr>
        <p:spPr bwMode="auto">
          <a:xfrm>
            <a:off x="6265863" y="4479925"/>
            <a:ext cx="1244600" cy="52388"/>
          </a:xfrm>
          <a:custGeom>
            <a:avLst/>
            <a:gdLst>
              <a:gd name="T0" fmla="*/ 0 w 1244600"/>
              <a:gd name="T1" fmla="*/ 25400 h 51100"/>
              <a:gd name="T2" fmla="*/ 228600 w 1244600"/>
              <a:gd name="T3" fmla="*/ 12700 h 51100"/>
              <a:gd name="T4" fmla="*/ 266700 w 1244600"/>
              <a:gd name="T5" fmla="*/ 0 h 51100"/>
              <a:gd name="T6" fmla="*/ 457200 w 1244600"/>
              <a:gd name="T7" fmla="*/ 12700 h 51100"/>
              <a:gd name="T8" fmla="*/ 660400 w 1244600"/>
              <a:gd name="T9" fmla="*/ 38100 h 51100"/>
              <a:gd name="T10" fmla="*/ 774700 w 1244600"/>
              <a:gd name="T11" fmla="*/ 50800 h 51100"/>
              <a:gd name="T12" fmla="*/ 927100 w 1244600"/>
              <a:gd name="T13" fmla="*/ 38100 h 51100"/>
              <a:gd name="T14" fmla="*/ 1193800 w 1244600"/>
              <a:gd name="T15" fmla="*/ 50800 h 51100"/>
              <a:gd name="T16" fmla="*/ 1244600 w 1244600"/>
              <a:gd name="T17" fmla="*/ 50800 h 511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44600" h="51100">
                <a:moveTo>
                  <a:pt x="0" y="25400"/>
                </a:moveTo>
                <a:cubicBezTo>
                  <a:pt x="76200" y="21167"/>
                  <a:pt x="152626" y="19936"/>
                  <a:pt x="228600" y="12700"/>
                </a:cubicBezTo>
                <a:cubicBezTo>
                  <a:pt x="241927" y="11431"/>
                  <a:pt x="253313" y="0"/>
                  <a:pt x="266700" y="0"/>
                </a:cubicBezTo>
                <a:cubicBezTo>
                  <a:pt x="330341" y="0"/>
                  <a:pt x="393855" y="6570"/>
                  <a:pt x="457200" y="12700"/>
                </a:cubicBezTo>
                <a:cubicBezTo>
                  <a:pt x="525143" y="19275"/>
                  <a:pt x="592557" y="30562"/>
                  <a:pt x="660400" y="38100"/>
                </a:cubicBezTo>
                <a:lnTo>
                  <a:pt x="774700" y="50800"/>
                </a:lnTo>
                <a:cubicBezTo>
                  <a:pt x="825500" y="46567"/>
                  <a:pt x="876124" y="38100"/>
                  <a:pt x="927100" y="38100"/>
                </a:cubicBezTo>
                <a:cubicBezTo>
                  <a:pt x="1016101" y="38100"/>
                  <a:pt x="1104870" y="47243"/>
                  <a:pt x="1193800" y="50800"/>
                </a:cubicBezTo>
                <a:cubicBezTo>
                  <a:pt x="1210720" y="51477"/>
                  <a:pt x="1227667" y="50800"/>
                  <a:pt x="1244600" y="50800"/>
                </a:cubicBezTo>
              </a:path>
            </a:pathLst>
          </a:custGeom>
          <a:noFill/>
          <a:ln w="25400" cap="flat" cmpd="sng" algn="ctr">
            <a:solidFill>
              <a:srgbClr val="FF0000"/>
            </a:solidFill>
            <a:prstDash val="solid"/>
            <a:round/>
            <a:headEnd type="none" w="med" len="med"/>
            <a:tailEnd type="none" w="med" len="med"/>
          </a:ln>
        </p:spPr>
        <p:txBody>
          <a:bodyPr/>
          <a:lstStyle/>
          <a:p>
            <a:endParaRPr lang="en-US"/>
          </a:p>
        </p:txBody>
      </p:sp>
      <p:sp>
        <p:nvSpPr>
          <p:cNvPr id="35845" name="TextBox 23"/>
          <p:cNvSpPr txBox="1">
            <a:spLocks noChangeArrowheads="1"/>
          </p:cNvSpPr>
          <p:nvPr/>
        </p:nvSpPr>
        <p:spPr bwMode="auto">
          <a:xfrm>
            <a:off x="6064250" y="5519738"/>
            <a:ext cx="2890838" cy="646112"/>
          </a:xfrm>
          <a:prstGeom prst="rect">
            <a:avLst/>
          </a:prstGeom>
          <a:noFill/>
          <a:ln w="9525">
            <a:noFill/>
            <a:miter lim="800000"/>
            <a:headEnd/>
            <a:tailEnd/>
          </a:ln>
        </p:spPr>
        <p:txBody>
          <a:bodyPr>
            <a:spAutoFit/>
          </a:bodyPr>
          <a:lstStyle/>
          <a:p>
            <a:r>
              <a:rPr lang="en-CA" b="1">
                <a:solidFill>
                  <a:srgbClr val="FF0000"/>
                </a:solidFill>
              </a:rPr>
              <a:t>Flag for potential small business impacts</a:t>
            </a:r>
          </a:p>
        </p:txBody>
      </p:sp>
      <p:sp>
        <p:nvSpPr>
          <p:cNvPr id="25" name="TextBox 24"/>
          <p:cNvSpPr txBox="1"/>
          <p:nvPr/>
        </p:nvSpPr>
        <p:spPr>
          <a:xfrm>
            <a:off x="107950" y="6237288"/>
            <a:ext cx="9036050" cy="523875"/>
          </a:xfrm>
          <a:prstGeom prst="rect">
            <a:avLst/>
          </a:prstGeom>
          <a:noFill/>
        </p:spPr>
        <p:txBody>
          <a:bodyPr>
            <a:spAutoFit/>
          </a:bodyPr>
          <a:lstStyle/>
          <a:p>
            <a:r>
              <a:rPr lang="en-CA" sz="1400" i="1">
                <a:solidFill>
                  <a:srgbClr val="222268"/>
                </a:solidFill>
              </a:rPr>
              <a:t>Link: </a:t>
            </a:r>
            <a:r>
              <a:rPr lang="en-CA" sz="1400">
                <a:solidFill>
                  <a:srgbClr val="222268"/>
                </a:solidFill>
                <a:hlinkClick r:id="rId5"/>
              </a:rPr>
              <a:t>www.ec.gc.ca</a:t>
            </a:r>
            <a:endParaRPr lang="en-CA" sz="1400">
              <a:solidFill>
                <a:srgbClr val="222268"/>
              </a:solidFill>
            </a:endParaRPr>
          </a:p>
          <a:p>
            <a:r>
              <a:rPr lang="en-CA" sz="1400" i="1">
                <a:solidFill>
                  <a:srgbClr val="222268"/>
                </a:solidFill>
              </a:rPr>
              <a:t>All Government of Canada forward plans available at: </a:t>
            </a:r>
            <a:r>
              <a:rPr lang="en-CA" sz="1200">
                <a:solidFill>
                  <a:srgbClr val="222268"/>
                </a:solidFill>
                <a:hlinkClick r:id="rId6"/>
              </a:rPr>
              <a:t>http://</a:t>
            </a:r>
            <a:r>
              <a:rPr lang="en-CA" sz="1200">
                <a:solidFill>
                  <a:srgbClr val="222268"/>
                </a:solidFill>
              </a:rPr>
              <a:t>www.tbs-sct.gc.ca/tbs-sct/ar-lr/gwfrp-ppreg-eng.asp  </a:t>
            </a:r>
          </a:p>
        </p:txBody>
      </p:sp>
      <p:cxnSp>
        <p:nvCxnSpPr>
          <p:cNvPr id="35847" name="Straight Arrow Connector 6"/>
          <p:cNvCxnSpPr>
            <a:cxnSpLocks noChangeShapeType="1"/>
          </p:cNvCxnSpPr>
          <p:nvPr/>
        </p:nvCxnSpPr>
        <p:spPr bwMode="auto">
          <a:xfrm>
            <a:off x="6888163" y="4603750"/>
            <a:ext cx="431800" cy="987425"/>
          </a:xfrm>
          <a:prstGeom prst="straightConnector1">
            <a:avLst/>
          </a:prstGeom>
          <a:noFill/>
          <a:ln w="25400" algn="ctr">
            <a:solidFill>
              <a:srgbClr val="FF0000"/>
            </a:solidFill>
            <a:round/>
            <a:headEnd/>
            <a:tailEnd type="arrow" w="med" len="med"/>
          </a:ln>
        </p:spPr>
      </p:cxnSp>
      <p:sp>
        <p:nvSpPr>
          <p:cNvPr id="35848" name="Oval 11"/>
          <p:cNvSpPr>
            <a:spLocks noChangeArrowheads="1"/>
          </p:cNvSpPr>
          <p:nvPr/>
        </p:nvSpPr>
        <p:spPr bwMode="auto">
          <a:xfrm>
            <a:off x="2124075" y="4724400"/>
            <a:ext cx="1670050" cy="373063"/>
          </a:xfrm>
          <a:prstGeom prst="ellipse">
            <a:avLst/>
          </a:prstGeom>
          <a:noFill/>
          <a:ln w="25400" algn="ctr">
            <a:solidFill>
              <a:schemeClr val="tx1"/>
            </a:solidFill>
            <a:round/>
            <a:headEnd/>
            <a:tailEnd/>
          </a:ln>
        </p:spPr>
        <p:txBody>
          <a:bodyPr/>
          <a:lstStyle/>
          <a:p>
            <a:endParaRPr lang="en-CA"/>
          </a:p>
        </p:txBody>
      </p:sp>
      <p:cxnSp>
        <p:nvCxnSpPr>
          <p:cNvPr id="35849" name="Straight Arrow Connector 26"/>
          <p:cNvCxnSpPr>
            <a:cxnSpLocks noChangeShapeType="1"/>
            <a:stCxn id="35848" idx="0"/>
          </p:cNvCxnSpPr>
          <p:nvPr/>
        </p:nvCxnSpPr>
        <p:spPr bwMode="auto">
          <a:xfrm flipV="1">
            <a:off x="2959100" y="4059238"/>
            <a:ext cx="1050925" cy="665162"/>
          </a:xfrm>
          <a:prstGeom prst="straightConnector1">
            <a:avLst/>
          </a:prstGeom>
          <a:noFill/>
          <a:ln w="38100" algn="ctr">
            <a:solidFill>
              <a:schemeClr val="tx1"/>
            </a:solidFill>
            <a:round/>
            <a:headEnd/>
            <a:tailEnd type="arrow" w="med" len="med"/>
          </a:ln>
        </p:spPr>
      </p:cxn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2051050" y="188913"/>
            <a:ext cx="4681538" cy="1223962"/>
          </a:xfrm>
        </p:spPr>
        <p:txBody>
          <a:bodyPr/>
          <a:lstStyle/>
          <a:p>
            <a:r>
              <a:rPr lang="en-US" smtClean="0"/>
              <a:t>Annex 4:</a:t>
            </a:r>
          </a:p>
        </p:txBody>
      </p:sp>
      <p:sp>
        <p:nvSpPr>
          <p:cNvPr id="37890" name="Content Placeholder 2"/>
          <p:cNvSpPr>
            <a:spLocks noGrp="1"/>
          </p:cNvSpPr>
          <p:nvPr>
            <p:ph idx="1"/>
          </p:nvPr>
        </p:nvSpPr>
        <p:spPr>
          <a:xfrm>
            <a:off x="250825" y="1557338"/>
            <a:ext cx="3529013" cy="5084762"/>
          </a:xfrm>
        </p:spPr>
        <p:txBody>
          <a:bodyPr/>
          <a:lstStyle/>
          <a:p>
            <a:r>
              <a:rPr lang="en-US" sz="1800" smtClean="0"/>
              <a:t>A new “no wrong door” internet platform for small businesses to quickly connect to the government services, resources and information they need.</a:t>
            </a:r>
          </a:p>
          <a:p>
            <a:r>
              <a:rPr lang="en-US" sz="1800" smtClean="0"/>
              <a:t>Assists small businesses find rulemakings and regulations by providing links to resources such as </a:t>
            </a:r>
            <a:r>
              <a:rPr lang="en-US" sz="1800" smtClean="0">
                <a:hlinkClick r:id="rId3"/>
              </a:rPr>
              <a:t>www.regulations.gov</a:t>
            </a:r>
            <a:r>
              <a:rPr lang="en-US" sz="1800" smtClean="0"/>
              <a:t>.</a:t>
            </a:r>
          </a:p>
          <a:p>
            <a:r>
              <a:rPr lang="en-US" sz="1800" smtClean="0"/>
              <a:t>Also includes resources related to accessing financing; beginning to export or starting a business; disaster assistance; and hiring. </a:t>
            </a:r>
          </a:p>
        </p:txBody>
      </p:sp>
      <p:pic>
        <p:nvPicPr>
          <p:cNvPr id="37891" name="Picture 2"/>
          <p:cNvPicPr>
            <a:picLocks noChangeAspect="1" noChangeArrowheads="1"/>
          </p:cNvPicPr>
          <p:nvPr/>
        </p:nvPicPr>
        <p:blipFill>
          <a:blip r:embed="rId4"/>
          <a:srcRect/>
          <a:stretch>
            <a:fillRect/>
          </a:stretch>
        </p:blipFill>
        <p:spPr bwMode="auto">
          <a:xfrm>
            <a:off x="3635375" y="404813"/>
            <a:ext cx="2286000" cy="638175"/>
          </a:xfrm>
          <a:prstGeom prst="rect">
            <a:avLst/>
          </a:prstGeom>
          <a:noFill/>
          <a:ln w="9525">
            <a:noFill/>
            <a:miter lim="800000"/>
            <a:headEnd/>
            <a:tailEnd/>
          </a:ln>
        </p:spPr>
      </p:pic>
      <p:pic>
        <p:nvPicPr>
          <p:cNvPr id="37892" name="Picture 3"/>
          <p:cNvPicPr>
            <a:picLocks noChangeAspect="1" noChangeArrowheads="1"/>
          </p:cNvPicPr>
          <p:nvPr/>
        </p:nvPicPr>
        <p:blipFill>
          <a:blip r:embed="rId5"/>
          <a:srcRect/>
          <a:stretch>
            <a:fillRect/>
          </a:stretch>
        </p:blipFill>
        <p:spPr bwMode="auto">
          <a:xfrm>
            <a:off x="3779838" y="1635125"/>
            <a:ext cx="5238750" cy="2376488"/>
          </a:xfrm>
          <a:prstGeom prst="rect">
            <a:avLst/>
          </a:prstGeom>
          <a:noFill/>
          <a:ln w="9525">
            <a:noFill/>
            <a:miter lim="800000"/>
            <a:headEnd/>
            <a:tailEnd/>
          </a:ln>
        </p:spPr>
      </p:pic>
      <p:pic>
        <p:nvPicPr>
          <p:cNvPr id="37893" name="Picture 4"/>
          <p:cNvPicPr>
            <a:picLocks noChangeAspect="1" noChangeArrowheads="1"/>
          </p:cNvPicPr>
          <p:nvPr/>
        </p:nvPicPr>
        <p:blipFill>
          <a:blip r:embed="rId6"/>
          <a:srcRect/>
          <a:stretch>
            <a:fillRect/>
          </a:stretch>
        </p:blipFill>
        <p:spPr bwMode="auto">
          <a:xfrm>
            <a:off x="4435475" y="4124325"/>
            <a:ext cx="3927475" cy="25019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idx="4294967295"/>
          </p:nvPr>
        </p:nvSpPr>
        <p:spPr>
          <a:xfrm>
            <a:off x="1763713" y="476250"/>
            <a:ext cx="6696075" cy="908050"/>
          </a:xfrm>
        </p:spPr>
        <p:txBody>
          <a:bodyPr/>
          <a:lstStyle/>
          <a:p>
            <a:pPr algn="ctr"/>
            <a:r>
              <a:rPr lang="en-CA" smtClean="0"/>
              <a:t>Content</a:t>
            </a:r>
            <a:endParaRPr lang="en-US" smtClean="0"/>
          </a:p>
        </p:txBody>
      </p:sp>
      <p:sp>
        <p:nvSpPr>
          <p:cNvPr id="17410" name="Text Box 5"/>
          <p:cNvSpPr txBox="1">
            <a:spLocks/>
          </p:cNvSpPr>
          <p:nvPr/>
        </p:nvSpPr>
        <p:spPr bwMode="auto">
          <a:xfrm>
            <a:off x="1835150" y="2173288"/>
            <a:ext cx="6624638" cy="3416300"/>
          </a:xfrm>
          <a:prstGeom prst="rect">
            <a:avLst/>
          </a:prstGeom>
          <a:noFill/>
          <a:ln w="9525">
            <a:noFill/>
            <a:miter lim="800000"/>
            <a:headEnd/>
            <a:tailEnd/>
          </a:ln>
        </p:spPr>
        <p:txBody>
          <a:bodyPr>
            <a:spAutoFit/>
          </a:bodyPr>
          <a:lstStyle/>
          <a:p>
            <a:pPr marL="342900" indent="-342900">
              <a:buFontTx/>
              <a:buAutoNum type="arabicPeriod"/>
            </a:pPr>
            <a:r>
              <a:rPr lang="en-US" sz="2400">
                <a:solidFill>
                  <a:schemeClr val="tx1"/>
                </a:solidFill>
                <a:sym typeface="Arial Bold" pitchFamily="34" charset="0"/>
              </a:rPr>
              <a:t>Overview of the Initiative</a:t>
            </a:r>
          </a:p>
          <a:p>
            <a:pPr marL="342900" indent="-342900">
              <a:buFontTx/>
              <a:buAutoNum type="arabicPeriod"/>
            </a:pPr>
            <a:endParaRPr lang="en-CA" sz="2400">
              <a:solidFill>
                <a:schemeClr val="tx1"/>
              </a:solidFill>
              <a:sym typeface="Arial Bold" pitchFamily="34" charset="0"/>
            </a:endParaRPr>
          </a:p>
          <a:p>
            <a:pPr marL="342900" indent="-342900">
              <a:buFontTx/>
              <a:buAutoNum type="arabicPeriod"/>
            </a:pPr>
            <a:r>
              <a:rPr lang="en-CA" sz="2400">
                <a:solidFill>
                  <a:schemeClr val="tx1"/>
                </a:solidFill>
                <a:sym typeface="Arial Bold" pitchFamily="34" charset="0"/>
              </a:rPr>
              <a:t>Progress Update</a:t>
            </a:r>
          </a:p>
          <a:p>
            <a:pPr marL="342900" indent="-342900">
              <a:buFontTx/>
              <a:buAutoNum type="arabicPeriod"/>
            </a:pPr>
            <a:endParaRPr lang="en-CA" sz="2400">
              <a:solidFill>
                <a:schemeClr val="tx1"/>
              </a:solidFill>
              <a:sym typeface="Arial Bold" pitchFamily="34" charset="0"/>
            </a:endParaRPr>
          </a:p>
          <a:p>
            <a:pPr marL="342900" indent="-342900">
              <a:buFontTx/>
              <a:buAutoNum type="arabicPeriod"/>
            </a:pPr>
            <a:r>
              <a:rPr lang="en-CA" sz="2400">
                <a:solidFill>
                  <a:schemeClr val="tx1"/>
                </a:solidFill>
                <a:sym typeface="Arial Bold" pitchFamily="34" charset="0"/>
              </a:rPr>
              <a:t>Next Steps</a:t>
            </a:r>
          </a:p>
          <a:p>
            <a:pPr marL="342900" indent="-342900">
              <a:buFontTx/>
              <a:buAutoNum type="arabicPeriod"/>
            </a:pPr>
            <a:endParaRPr lang="en-CA" sz="2400">
              <a:solidFill>
                <a:schemeClr val="tx1"/>
              </a:solidFill>
              <a:sym typeface="Arial Bold" pitchFamily="34" charset="0"/>
            </a:endParaRPr>
          </a:p>
          <a:p>
            <a:pPr marL="342900" indent="-342900">
              <a:buFontTx/>
              <a:buAutoNum type="arabicPeriod"/>
            </a:pPr>
            <a:r>
              <a:rPr lang="en-CA" sz="2400">
                <a:solidFill>
                  <a:schemeClr val="tx1"/>
                </a:solidFill>
                <a:sym typeface="Arial Bold" pitchFamily="34" charset="0"/>
              </a:rPr>
              <a:t>Get Involved</a:t>
            </a:r>
          </a:p>
          <a:p>
            <a:pPr marL="342900" indent="-342900">
              <a:buFontTx/>
              <a:buAutoNum type="arabicPeriod"/>
            </a:pPr>
            <a:endParaRPr lang="en-CA" sz="2400">
              <a:solidFill>
                <a:schemeClr val="tx1"/>
              </a:solidFill>
              <a:sym typeface="Arial Bold" pitchFamily="34" charset="0"/>
            </a:endParaRPr>
          </a:p>
          <a:p>
            <a:pPr marL="342900" indent="-342900">
              <a:buFontTx/>
              <a:buAutoNum type="arabicPeriod"/>
            </a:pPr>
            <a:r>
              <a:rPr lang="en-CA" sz="2400">
                <a:solidFill>
                  <a:schemeClr val="tx1"/>
                </a:solidFill>
                <a:sym typeface="Arial Bold" pitchFamily="34" charset="0"/>
              </a:rPr>
              <a:t>Questions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1763713" y="476250"/>
            <a:ext cx="6769100" cy="908050"/>
          </a:xfrm>
        </p:spPr>
        <p:txBody>
          <a:bodyPr/>
          <a:lstStyle/>
          <a:p>
            <a:pPr algn="ctr"/>
            <a:r>
              <a:rPr lang="en-US" smtClean="0">
                <a:solidFill>
                  <a:schemeClr val="bg1"/>
                </a:solidFill>
                <a:sym typeface="Arial Bold" pitchFamily="34" charset="0"/>
              </a:rPr>
              <a:t>Overview of the initiative</a:t>
            </a:r>
          </a:p>
        </p:txBody>
      </p:sp>
      <p:sp>
        <p:nvSpPr>
          <p:cNvPr id="19458" name="Text Box 5"/>
          <p:cNvSpPr txBox="1">
            <a:spLocks/>
          </p:cNvSpPr>
          <p:nvPr/>
        </p:nvSpPr>
        <p:spPr bwMode="auto">
          <a:xfrm>
            <a:off x="365125" y="1484313"/>
            <a:ext cx="8599488" cy="1016000"/>
          </a:xfrm>
          <a:prstGeom prst="rect">
            <a:avLst/>
          </a:prstGeom>
          <a:noFill/>
          <a:ln w="9525">
            <a:noFill/>
            <a:miter lim="800000"/>
            <a:headEnd/>
            <a:tailEnd/>
          </a:ln>
        </p:spPr>
        <p:txBody>
          <a:bodyPr>
            <a:spAutoFit/>
          </a:bodyPr>
          <a:lstStyle/>
          <a:p>
            <a:pPr>
              <a:spcAft>
                <a:spcPts val="600"/>
              </a:spcAft>
            </a:pPr>
            <a:r>
              <a:rPr lang="en-CA" sz="2000" i="1">
                <a:solidFill>
                  <a:schemeClr val="tx1"/>
                </a:solidFill>
                <a:sym typeface="Arial Bold" pitchFamily="34" charset="0"/>
              </a:rPr>
              <a:t>As Canada-US regulatory alignment is advanced under the RCC, ensure implementation of tools designed to minimize burden on small business do not inadvertently result in misalignment</a:t>
            </a:r>
            <a:r>
              <a:rPr lang="en-CA" sz="2000" i="1"/>
              <a:t> </a:t>
            </a:r>
            <a:endParaRPr lang="en-CA" i="1">
              <a:solidFill>
                <a:schemeClr val="tx1"/>
              </a:solidFill>
              <a:sym typeface="Arial Bold" pitchFamily="34" charset="0"/>
            </a:endParaRPr>
          </a:p>
        </p:txBody>
      </p:sp>
      <p:graphicFrame>
        <p:nvGraphicFramePr>
          <p:cNvPr id="2" name="Table 1"/>
          <p:cNvGraphicFramePr>
            <a:graphicFrameLocks noGrp="1"/>
          </p:cNvGraphicFramePr>
          <p:nvPr/>
        </p:nvGraphicFramePr>
        <p:xfrm>
          <a:off x="395288" y="2744788"/>
          <a:ext cx="8424862" cy="3852862"/>
        </p:xfrm>
        <a:graphic>
          <a:graphicData uri="http://schemas.openxmlformats.org/drawingml/2006/table">
            <a:tbl>
              <a:tblPr firstRow="1" bandRow="1">
                <a:tableStyleId>{5DA37D80-6434-44D0-A028-1B22A696006F}</a:tableStyleId>
              </a:tblPr>
              <a:tblGrid>
                <a:gridCol w="1368151"/>
                <a:gridCol w="2882963"/>
                <a:gridCol w="3091720"/>
                <a:gridCol w="1082102"/>
              </a:tblGrid>
              <a:tr h="524004">
                <a:tc>
                  <a:txBody>
                    <a:bodyPr/>
                    <a:lstStyle/>
                    <a:p>
                      <a:pPr marL="0" algn="l" defTabSz="914400" rtl="0" eaLnBrk="1" fontAlgn="base" latinLnBrk="0" hangingPunct="1">
                        <a:spcBef>
                          <a:spcPct val="0"/>
                        </a:spcBef>
                        <a:spcAft>
                          <a:spcPct val="0"/>
                        </a:spcAft>
                      </a:pPr>
                      <a:r>
                        <a:rPr lang="en-CA" sz="1800" i="0" kern="1200" dirty="0" smtClean="0">
                          <a:sym typeface="Arial" charset="0"/>
                        </a:rPr>
                        <a:t>Milestone</a:t>
                      </a:r>
                      <a:endParaRPr lang="en-CA" sz="1800" b="1" i="0" kern="1200" dirty="0">
                        <a:solidFill>
                          <a:schemeClr val="lt1"/>
                        </a:solidFill>
                        <a:latin typeface="+mn-lt"/>
                        <a:ea typeface="+mn-ea"/>
                        <a:cs typeface="+mn-cs"/>
                        <a:sym typeface="Arial" charset="0"/>
                      </a:endParaRPr>
                    </a:p>
                  </a:txBody>
                  <a:tcPr/>
                </a:tc>
                <a:tc>
                  <a:txBody>
                    <a:bodyPr/>
                    <a:lstStyle/>
                    <a:p>
                      <a:pPr algn="ctr"/>
                      <a:r>
                        <a:rPr lang="en-CA" i="1" dirty="0" smtClean="0"/>
                        <a:t>Canada</a:t>
                      </a:r>
                      <a:endParaRPr lang="en-CA" i="1" dirty="0"/>
                    </a:p>
                  </a:txBody>
                  <a:tcPr/>
                </a:tc>
                <a:tc>
                  <a:txBody>
                    <a:bodyPr/>
                    <a:lstStyle/>
                    <a:p>
                      <a:pPr algn="ctr"/>
                      <a:r>
                        <a:rPr lang="en-CA" i="1" dirty="0" smtClean="0"/>
                        <a:t>U.S.</a:t>
                      </a:r>
                      <a:endParaRPr lang="en-CA" i="1" dirty="0"/>
                    </a:p>
                  </a:txBody>
                  <a:tcPr/>
                </a:tc>
                <a:tc>
                  <a:txBody>
                    <a:bodyPr/>
                    <a:lstStyle/>
                    <a:p>
                      <a:r>
                        <a:rPr lang="en-CA" dirty="0" smtClean="0"/>
                        <a:t>Status</a:t>
                      </a:r>
                      <a:endParaRPr lang="en-CA" dirty="0"/>
                    </a:p>
                  </a:txBody>
                  <a:tcPr/>
                </a:tc>
              </a:tr>
              <a:tr h="734525">
                <a:tc>
                  <a:txBody>
                    <a:bodyPr/>
                    <a:lstStyle/>
                    <a:p>
                      <a:pPr algn="l" rtl="0" fontAlgn="base">
                        <a:spcBef>
                          <a:spcPct val="0"/>
                        </a:spcBef>
                        <a:spcAft>
                          <a:spcPct val="0"/>
                        </a:spcAft>
                      </a:pPr>
                      <a:r>
                        <a:rPr lang="en-CA" sz="1600" i="0" kern="1200" dirty="0" smtClean="0">
                          <a:solidFill>
                            <a:schemeClr val="tx1"/>
                          </a:solidFill>
                          <a:latin typeface="Arial" charset="0"/>
                          <a:ea typeface="+mn-ea"/>
                          <a:cs typeface="Arial" charset="0"/>
                          <a:sym typeface="Arial" charset="0"/>
                        </a:rPr>
                        <a:t>3-6 months</a:t>
                      </a:r>
                      <a:endParaRPr lang="en-CA" sz="1600" i="0" kern="1200" dirty="0">
                        <a:solidFill>
                          <a:schemeClr val="tx1"/>
                        </a:solidFill>
                        <a:latin typeface="Arial" charset="0"/>
                        <a:ea typeface="+mn-ea"/>
                        <a:cs typeface="Arial" charset="0"/>
                        <a:sym typeface="Arial" charset="0"/>
                      </a:endParaRPr>
                    </a:p>
                  </a:txBody>
                  <a:tcPr/>
                </a:tc>
                <a:tc>
                  <a:txBody>
                    <a:bodyPr/>
                    <a:lstStyle/>
                    <a:p>
                      <a:pPr marL="285750" indent="-285750">
                        <a:buFont typeface="Arial" pitchFamily="34" charset="0"/>
                        <a:buChar char="•"/>
                      </a:pPr>
                      <a:r>
                        <a:rPr lang="en-CA" sz="1600" i="1" dirty="0" smtClean="0"/>
                        <a:t>Publish the Small Business Lens</a:t>
                      </a:r>
                      <a:endParaRPr lang="en-CA" sz="1600" i="1" dirty="0"/>
                    </a:p>
                  </a:txBody>
                  <a:tcPr/>
                </a:tc>
                <a:tc>
                  <a:txBody>
                    <a:bodyPr/>
                    <a:lstStyle/>
                    <a:p>
                      <a:pPr marL="285750" indent="-285750">
                        <a:buFont typeface="Arial" pitchFamily="34" charset="0"/>
                        <a:buChar char="•"/>
                      </a:pPr>
                      <a:r>
                        <a:rPr lang="en-CA" sz="1600" i="1" dirty="0" smtClean="0"/>
                        <a:t>Add new features and content</a:t>
                      </a:r>
                      <a:r>
                        <a:rPr lang="en-CA" sz="1600" i="1" baseline="0" dirty="0" smtClean="0"/>
                        <a:t> to </a:t>
                      </a:r>
                      <a:r>
                        <a:rPr lang="en-CA" sz="1600" i="1" dirty="0" smtClean="0">
                          <a:solidFill>
                            <a:schemeClr val="accent6">
                              <a:lumMod val="60000"/>
                              <a:lumOff val="40000"/>
                            </a:schemeClr>
                          </a:solidFill>
                          <a:hlinkClick r:id="rId3"/>
                        </a:rPr>
                        <a:t>Business.USA.gov</a:t>
                      </a:r>
                      <a:endParaRPr lang="en-CA" sz="1600" i="1" dirty="0">
                        <a:solidFill>
                          <a:schemeClr val="accent6">
                            <a:lumMod val="60000"/>
                            <a:lumOff val="40000"/>
                          </a:schemeClr>
                        </a:solidFill>
                      </a:endParaRPr>
                    </a:p>
                  </a:txBody>
                  <a:tcPr/>
                </a:tc>
                <a:tc>
                  <a:txBody>
                    <a:bodyPr/>
                    <a:lstStyle/>
                    <a:p>
                      <a:pPr algn="ctr"/>
                      <a:r>
                        <a:rPr lang="en-CA" sz="2800" b="0" dirty="0" smtClean="0">
                          <a:solidFill>
                            <a:schemeClr val="accent6">
                              <a:lumMod val="60000"/>
                              <a:lumOff val="40000"/>
                            </a:schemeClr>
                          </a:solidFill>
                          <a:sym typeface="Wingdings 2"/>
                        </a:rPr>
                        <a:t></a:t>
                      </a:r>
                      <a:endParaRPr lang="en-CA" sz="2800" b="0" dirty="0">
                        <a:solidFill>
                          <a:schemeClr val="accent6">
                            <a:lumMod val="60000"/>
                            <a:lumOff val="40000"/>
                          </a:schemeClr>
                        </a:solidFill>
                      </a:endParaRPr>
                    </a:p>
                  </a:txBody>
                  <a:tcPr/>
                </a:tc>
              </a:tr>
              <a:tr h="616188">
                <a:tc>
                  <a:txBody>
                    <a:bodyPr/>
                    <a:lstStyle/>
                    <a:p>
                      <a:pPr algn="l" rtl="0" fontAlgn="base">
                        <a:spcBef>
                          <a:spcPct val="0"/>
                        </a:spcBef>
                        <a:spcAft>
                          <a:spcPct val="0"/>
                        </a:spcAft>
                      </a:pPr>
                      <a:r>
                        <a:rPr lang="en-CA" sz="1600" i="0" kern="1200" dirty="0" smtClean="0">
                          <a:solidFill>
                            <a:schemeClr val="tx1"/>
                          </a:solidFill>
                          <a:latin typeface="Arial" charset="0"/>
                          <a:ea typeface="+mn-ea"/>
                          <a:cs typeface="Arial" charset="0"/>
                          <a:sym typeface="Arial" charset="0"/>
                        </a:rPr>
                        <a:t>6-12 months</a:t>
                      </a:r>
                      <a:endParaRPr lang="en-CA" sz="1600" i="0" kern="1200" dirty="0">
                        <a:solidFill>
                          <a:schemeClr val="tx1"/>
                        </a:solidFill>
                        <a:latin typeface="Arial" charset="0"/>
                        <a:ea typeface="+mn-ea"/>
                        <a:cs typeface="Arial" charset="0"/>
                        <a:sym typeface="Arial" charset="0"/>
                      </a:endParaRPr>
                    </a:p>
                  </a:txBody>
                  <a:tcPr/>
                </a:tc>
                <a:tc gridSpan="2">
                  <a:txBody>
                    <a:bodyPr/>
                    <a:lstStyle/>
                    <a:p>
                      <a:pPr marL="285750" indent="-285750">
                        <a:buFont typeface="Arial" pitchFamily="34" charset="0"/>
                        <a:buChar char="•"/>
                      </a:pPr>
                      <a:r>
                        <a:rPr lang="en-CA" sz="1600" i="1" dirty="0" smtClean="0"/>
                        <a:t>Discuss tools used to consider and minimize regulatory burden on small business</a:t>
                      </a:r>
                      <a:endParaRPr lang="en-CA" sz="1600" i="1" dirty="0"/>
                    </a:p>
                  </a:txBody>
                  <a:tcPr/>
                </a:tc>
                <a:tc hMerge="1">
                  <a:txBody>
                    <a:bodyPr/>
                    <a:lstStyle/>
                    <a:p>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2800" b="0" kern="1200" dirty="0" smtClean="0">
                          <a:solidFill>
                            <a:schemeClr val="accent6">
                              <a:lumMod val="60000"/>
                              <a:lumOff val="40000"/>
                            </a:schemeClr>
                          </a:solidFill>
                          <a:latin typeface="+mn-lt"/>
                          <a:ea typeface="+mn-ea"/>
                          <a:cs typeface="+mn-cs"/>
                          <a:sym typeface="Wingdings 2"/>
                        </a:rPr>
                        <a:t></a:t>
                      </a:r>
                      <a:endParaRPr lang="en-CA" sz="2800" b="0" kern="1200" dirty="0" smtClean="0">
                        <a:solidFill>
                          <a:schemeClr val="accent6">
                            <a:lumMod val="60000"/>
                            <a:lumOff val="40000"/>
                          </a:schemeClr>
                        </a:solidFill>
                        <a:latin typeface="+mn-lt"/>
                        <a:ea typeface="+mn-ea"/>
                        <a:cs typeface="+mn-cs"/>
                      </a:endParaRPr>
                    </a:p>
                  </a:txBody>
                  <a:tcPr/>
                </a:tc>
              </a:tr>
              <a:tr h="734525">
                <a:tc>
                  <a:txBody>
                    <a:bodyPr/>
                    <a:lstStyle/>
                    <a:p>
                      <a:pPr algn="l" rtl="0" fontAlgn="base">
                        <a:spcBef>
                          <a:spcPct val="0"/>
                        </a:spcBef>
                        <a:spcAft>
                          <a:spcPct val="0"/>
                        </a:spcAft>
                      </a:pPr>
                      <a:r>
                        <a:rPr lang="en-CA" sz="1600" i="0" kern="1200" dirty="0" smtClean="0">
                          <a:solidFill>
                            <a:schemeClr val="tx1"/>
                          </a:solidFill>
                          <a:latin typeface="Arial" charset="0"/>
                          <a:ea typeface="+mn-ea"/>
                          <a:cs typeface="Arial" charset="0"/>
                          <a:sym typeface="Arial" charset="0"/>
                        </a:rPr>
                        <a:t>12-18 months</a:t>
                      </a:r>
                      <a:endParaRPr lang="en-CA" sz="1600" i="0" kern="1200" dirty="0">
                        <a:solidFill>
                          <a:schemeClr val="tx1"/>
                        </a:solidFill>
                        <a:latin typeface="Arial" charset="0"/>
                        <a:ea typeface="+mn-ea"/>
                        <a:cs typeface="Arial" charset="0"/>
                        <a:sym typeface="Arial" charset="0"/>
                      </a:endParaRPr>
                    </a:p>
                  </a:txBody>
                  <a:tcPr/>
                </a:tc>
                <a:tc>
                  <a:txBody>
                    <a:bodyPr/>
                    <a:lstStyle/>
                    <a:p>
                      <a:pPr marL="285750" indent="-285750">
                        <a:buFont typeface="Arial" pitchFamily="34" charset="0"/>
                        <a:buChar char="•"/>
                      </a:pPr>
                      <a:r>
                        <a:rPr lang="en-CA" sz="1600" i="1" dirty="0" smtClean="0"/>
                        <a:t>Highlight examples of regulatory flexibility for small businesses</a:t>
                      </a:r>
                      <a:endParaRPr lang="en-CA" sz="1600" i="1" dirty="0"/>
                    </a:p>
                  </a:txBody>
                  <a:tcPr/>
                </a:tc>
                <a:tc>
                  <a:txBody>
                    <a:bodyPr/>
                    <a:lstStyle/>
                    <a:p>
                      <a:pPr marL="285750" indent="-285750">
                        <a:buFont typeface="Arial" pitchFamily="34" charset="0"/>
                        <a:buChar char="•"/>
                      </a:pPr>
                      <a:r>
                        <a:rPr lang="en-CA" sz="1600" i="1" dirty="0" smtClean="0"/>
                        <a:t>Help small businesses engage in the rule making process and find rules with international  impacts</a:t>
                      </a:r>
                      <a:endParaRPr lang="en-CA" sz="1600" i="1" dirty="0"/>
                    </a:p>
                  </a:txBody>
                  <a:tcPr/>
                </a:tc>
                <a:tc>
                  <a:txBody>
                    <a:bodyPr/>
                    <a:lstStyle/>
                    <a:p>
                      <a:pPr algn="ctr"/>
                      <a:r>
                        <a:rPr lang="en-CA" sz="1600" b="0" dirty="0" smtClean="0"/>
                        <a:t>In progress</a:t>
                      </a:r>
                      <a:endParaRPr lang="en-CA" sz="1600" b="0" dirty="0"/>
                    </a:p>
                  </a:txBody>
                  <a:tcPr/>
                </a:tc>
              </a:tr>
              <a:tr h="734525">
                <a:tc>
                  <a: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CA" sz="1600" i="0" kern="1200" dirty="0" smtClean="0">
                          <a:solidFill>
                            <a:schemeClr val="tx1"/>
                          </a:solidFill>
                          <a:latin typeface="Arial" charset="0"/>
                          <a:ea typeface="+mn-ea"/>
                          <a:cs typeface="Arial" charset="0"/>
                        </a:rPr>
                        <a:t>Beyond 18 Months</a:t>
                      </a:r>
                    </a:p>
                    <a:p>
                      <a:pPr algn="l" rtl="0" fontAlgn="base">
                        <a:spcBef>
                          <a:spcPct val="0"/>
                        </a:spcBef>
                        <a:spcAft>
                          <a:spcPct val="0"/>
                        </a:spcAft>
                      </a:pPr>
                      <a:endParaRPr lang="en-CA" sz="1600" i="0" kern="1200" dirty="0">
                        <a:solidFill>
                          <a:schemeClr val="tx1"/>
                        </a:solidFill>
                        <a:latin typeface="Arial" charset="0"/>
                        <a:ea typeface="+mn-ea"/>
                        <a:cs typeface="Arial" charset="0"/>
                        <a:sym typeface="Arial" charset="0"/>
                      </a:endParaRPr>
                    </a:p>
                  </a:txBody>
                  <a:tcPr/>
                </a:tc>
                <a:tc gridSpan="2">
                  <a:txBody>
                    <a:bodyPr/>
                    <a:lstStyle/>
                    <a:p>
                      <a:pPr marL="285750" indent="-285750">
                        <a:buFont typeface="Arial" pitchFamily="34" charset="0"/>
                        <a:buChar char="•"/>
                      </a:pPr>
                      <a:r>
                        <a:rPr lang="en-CA" sz="1600" i="1" dirty="0" smtClean="0"/>
                        <a:t>Consider how to use</a:t>
                      </a:r>
                      <a:r>
                        <a:rPr lang="en-CA" sz="1600" i="1" baseline="0" dirty="0" smtClean="0"/>
                        <a:t> regulatory process tools </a:t>
                      </a:r>
                      <a:r>
                        <a:rPr lang="en-CA" sz="1600" i="1" dirty="0" smtClean="0"/>
                        <a:t>to achieve greater alignment of</a:t>
                      </a:r>
                      <a:r>
                        <a:rPr lang="en-CA" sz="1600" i="1" baseline="0" dirty="0" smtClean="0"/>
                        <a:t> </a:t>
                      </a:r>
                      <a:r>
                        <a:rPr lang="en-CA" sz="1600" i="1" dirty="0" smtClean="0"/>
                        <a:t>regulatory practices, and assist small businesses engaged in cross-border trade</a:t>
                      </a:r>
                      <a:endParaRPr lang="en-CA" sz="1600" i="1" dirty="0"/>
                    </a:p>
                  </a:txBody>
                  <a:tcPr/>
                </a:tc>
                <a:tc hMerge="1">
                  <a:txBody>
                    <a:bodyPr/>
                    <a:lstStyle/>
                    <a:p>
                      <a:endParaRPr lang="en-CA" sz="1600" dirty="0"/>
                    </a:p>
                  </a:txBody>
                  <a:tcPr/>
                </a:tc>
                <a:tc>
                  <a:txBody>
                    <a:bodyPr/>
                    <a:lstStyle/>
                    <a:p>
                      <a:pPr algn="ctr"/>
                      <a:r>
                        <a:rPr lang="en-CA" sz="1600" b="0" dirty="0" smtClean="0"/>
                        <a:t>In progress</a:t>
                      </a:r>
                      <a:endParaRPr lang="en-CA" sz="1600" b="0" dirty="0"/>
                    </a:p>
                  </a:txBody>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a:xfrm>
            <a:off x="2124075" y="188913"/>
            <a:ext cx="6769100" cy="1223962"/>
          </a:xfrm>
        </p:spPr>
        <p:txBody>
          <a:bodyPr/>
          <a:lstStyle/>
          <a:p>
            <a:r>
              <a:rPr lang="en-US" smtClean="0">
                <a:solidFill>
                  <a:schemeClr val="bg1"/>
                </a:solidFill>
                <a:sym typeface="Arial Bold" pitchFamily="34" charset="0"/>
              </a:rPr>
              <a:t>Progress: US and Canadian tools to drive small business sensitivity align</a:t>
            </a:r>
          </a:p>
        </p:txBody>
      </p:sp>
      <p:graphicFrame>
        <p:nvGraphicFramePr>
          <p:cNvPr id="4" name="Table 3"/>
          <p:cNvGraphicFramePr>
            <a:graphicFrameLocks noGrp="1"/>
          </p:cNvGraphicFramePr>
          <p:nvPr/>
        </p:nvGraphicFramePr>
        <p:xfrm>
          <a:off x="323850" y="2420938"/>
          <a:ext cx="8477250" cy="4176712"/>
        </p:xfrm>
        <a:graphic>
          <a:graphicData uri="http://schemas.openxmlformats.org/drawingml/2006/table">
            <a:tbl>
              <a:tblPr firstRow="1" bandRow="1">
                <a:tableStyleId>{5DA37D80-6434-44D0-A028-1B22A696006F}</a:tableStyleId>
              </a:tblPr>
              <a:tblGrid>
                <a:gridCol w="4765023"/>
                <a:gridCol w="1960871"/>
                <a:gridCol w="1751703"/>
              </a:tblGrid>
              <a:tr h="585153">
                <a:tc>
                  <a:txBody>
                    <a:bodyPr/>
                    <a:lstStyle/>
                    <a:p>
                      <a:pPr marL="0" algn="l" defTabSz="914400" rtl="0" eaLnBrk="1" fontAlgn="base" latinLnBrk="0" hangingPunct="1">
                        <a:spcBef>
                          <a:spcPct val="0"/>
                        </a:spcBef>
                        <a:spcAft>
                          <a:spcPct val="0"/>
                        </a:spcAft>
                      </a:pPr>
                      <a:r>
                        <a:rPr lang="en-CA" sz="1600" i="0" kern="1200" dirty="0" smtClean="0">
                          <a:sym typeface="Arial" charset="0"/>
                        </a:rPr>
                        <a:t>Key</a:t>
                      </a:r>
                      <a:r>
                        <a:rPr lang="en-CA" sz="1600" i="0" kern="1200" baseline="0" dirty="0" smtClean="0">
                          <a:sym typeface="Arial" charset="0"/>
                        </a:rPr>
                        <a:t> Regulatory Process Requirements </a:t>
                      </a:r>
                      <a:endParaRPr lang="en-CA" sz="1600" b="1" i="0" kern="1200" dirty="0">
                        <a:solidFill>
                          <a:schemeClr val="lt1"/>
                        </a:solidFill>
                        <a:latin typeface="+mn-lt"/>
                        <a:ea typeface="+mn-ea"/>
                        <a:cs typeface="+mn-cs"/>
                        <a:sym typeface="Arial" charset="0"/>
                      </a:endParaRPr>
                    </a:p>
                  </a:txBody>
                  <a:tcPr/>
                </a:tc>
                <a:tc>
                  <a:txBody>
                    <a:bodyPr/>
                    <a:lstStyle/>
                    <a:p>
                      <a:pPr algn="ctr"/>
                      <a:r>
                        <a:rPr lang="en-CA" sz="1600" i="1" dirty="0" smtClean="0"/>
                        <a:t>Canada </a:t>
                      </a:r>
                      <a:r>
                        <a:rPr lang="en-CA" sz="1600" b="0" i="1" dirty="0" smtClean="0"/>
                        <a:t>(Small</a:t>
                      </a:r>
                      <a:r>
                        <a:rPr lang="en-CA" sz="1600" b="0" i="1" baseline="0" dirty="0" smtClean="0"/>
                        <a:t> Business Lens)</a:t>
                      </a:r>
                      <a:endParaRPr lang="en-CA" sz="1600" b="0"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600" i="1" dirty="0" smtClean="0"/>
                        <a:t>U.S. </a:t>
                      </a:r>
                      <a:r>
                        <a:rPr lang="en-CA" sz="1600" b="0" i="1" dirty="0" smtClean="0"/>
                        <a:t>(Regulatory Flexibility</a:t>
                      </a:r>
                      <a:r>
                        <a:rPr lang="en-CA" sz="1600" b="0" i="1" baseline="0" dirty="0" smtClean="0"/>
                        <a:t> Act)</a:t>
                      </a:r>
                      <a:endParaRPr lang="en-CA" sz="1600" b="0" i="1" dirty="0" smtClean="0">
                        <a:solidFill>
                          <a:schemeClr val="accent6">
                            <a:lumMod val="60000"/>
                            <a:lumOff val="40000"/>
                          </a:schemeClr>
                        </a:solidFill>
                      </a:endParaRPr>
                    </a:p>
                  </a:txBody>
                  <a:tcPr/>
                </a:tc>
              </a:tr>
              <a:tr h="742176">
                <a:tc>
                  <a:txBody>
                    <a:bodyPr/>
                    <a:lstStyle/>
                    <a:p>
                      <a:pPr algn="l" rtl="0" fontAlgn="base">
                        <a:spcBef>
                          <a:spcPct val="0"/>
                        </a:spcBef>
                        <a:spcAft>
                          <a:spcPct val="0"/>
                        </a:spcAft>
                      </a:pPr>
                      <a:r>
                        <a:rPr lang="en-CA" sz="1600" i="0" kern="1200" dirty="0" smtClean="0">
                          <a:solidFill>
                            <a:schemeClr val="tx1"/>
                          </a:solidFill>
                          <a:latin typeface="Arial" charset="0"/>
                          <a:ea typeface="+mn-ea"/>
                          <a:cs typeface="Arial" charset="0"/>
                          <a:sym typeface="Arial" charset="0"/>
                        </a:rPr>
                        <a:t>Identify the number of </a:t>
                      </a:r>
                      <a:r>
                        <a:rPr lang="en-CA" sz="1600" i="0" kern="1200" baseline="0" dirty="0" smtClean="0">
                          <a:solidFill>
                            <a:schemeClr val="tx1"/>
                          </a:solidFill>
                          <a:latin typeface="Arial" charset="0"/>
                          <a:ea typeface="+mn-ea"/>
                          <a:cs typeface="Arial" charset="0"/>
                          <a:sym typeface="Arial" charset="0"/>
                        </a:rPr>
                        <a:t>small businesses impacted and the estimated costs</a:t>
                      </a:r>
                      <a:endParaRPr lang="en-CA" sz="1600" i="0" kern="1200" dirty="0">
                        <a:solidFill>
                          <a:schemeClr val="tx1"/>
                        </a:solidFill>
                        <a:latin typeface="Arial" charset="0"/>
                        <a:ea typeface="+mn-ea"/>
                        <a:cs typeface="Arial" charset="0"/>
                        <a:sym typeface="Arial" charset="0"/>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CA" sz="2800" b="0" dirty="0" smtClean="0">
                          <a:solidFill>
                            <a:schemeClr val="accent6">
                              <a:lumMod val="60000"/>
                              <a:lumOff val="40000"/>
                            </a:schemeClr>
                          </a:solidFill>
                          <a:sym typeface="Wingdings 2"/>
                        </a:rPr>
                        <a:t></a:t>
                      </a:r>
                      <a:endParaRPr lang="en-CA" sz="2800" b="0" dirty="0" smtClean="0">
                        <a:solidFill>
                          <a:schemeClr val="accent6">
                            <a:lumMod val="60000"/>
                            <a:lumOff val="40000"/>
                          </a:schemeClr>
                        </a:solidFill>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CA" sz="2800" b="0" dirty="0" smtClean="0">
                          <a:solidFill>
                            <a:schemeClr val="accent6">
                              <a:lumMod val="60000"/>
                              <a:lumOff val="40000"/>
                            </a:schemeClr>
                          </a:solidFill>
                          <a:sym typeface="Wingdings 2"/>
                        </a:rPr>
                        <a:t></a:t>
                      </a:r>
                      <a:endParaRPr lang="en-CA" sz="2800" b="0" dirty="0" smtClean="0">
                        <a:solidFill>
                          <a:schemeClr val="accent6">
                            <a:lumMod val="60000"/>
                            <a:lumOff val="40000"/>
                          </a:schemeClr>
                        </a:solidFill>
                      </a:endParaRPr>
                    </a:p>
                  </a:txBody>
                  <a:tcPr>
                    <a:noFill/>
                  </a:tcPr>
                </a:tc>
              </a:tr>
              <a:tr h="622607">
                <a:tc>
                  <a:txBody>
                    <a:bodyPr/>
                    <a:lstStyle/>
                    <a:p>
                      <a:pPr algn="l" rtl="0" fontAlgn="base">
                        <a:spcBef>
                          <a:spcPct val="0"/>
                        </a:spcBef>
                        <a:spcAft>
                          <a:spcPct val="0"/>
                        </a:spcAft>
                      </a:pPr>
                      <a:r>
                        <a:rPr lang="en-CA" sz="1600" i="0" kern="1200" baseline="0" dirty="0" smtClean="0">
                          <a:solidFill>
                            <a:schemeClr val="tx1"/>
                          </a:solidFill>
                          <a:latin typeface="Arial" charset="0"/>
                          <a:ea typeface="+mn-ea"/>
                          <a:cs typeface="Arial" charset="0"/>
                          <a:sym typeface="Arial" charset="0"/>
                        </a:rPr>
                        <a:t>Consider flexible regulatory alternatives for small businesses</a:t>
                      </a:r>
                      <a:endParaRPr lang="en-CA" sz="1600" i="0" kern="1200" dirty="0">
                        <a:solidFill>
                          <a:schemeClr val="tx1"/>
                        </a:solidFill>
                        <a:latin typeface="Arial" charset="0"/>
                        <a:ea typeface="+mn-ea"/>
                        <a:cs typeface="Arial" charset="0"/>
                        <a:sym typeface="Arial" charset="0"/>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CA" sz="2800" b="0" dirty="0" smtClean="0">
                          <a:solidFill>
                            <a:schemeClr val="accent6">
                              <a:lumMod val="60000"/>
                              <a:lumOff val="40000"/>
                            </a:schemeClr>
                          </a:solidFill>
                          <a:sym typeface="Wingdings 2"/>
                        </a:rPr>
                        <a:t></a:t>
                      </a:r>
                      <a:endParaRPr lang="en-CA" sz="2800" b="0" dirty="0" smtClean="0">
                        <a:solidFill>
                          <a:schemeClr val="accent6">
                            <a:lumMod val="60000"/>
                            <a:lumOff val="40000"/>
                          </a:schemeClr>
                        </a:solidFill>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2800" b="0" dirty="0" smtClean="0">
                          <a:solidFill>
                            <a:schemeClr val="accent6">
                              <a:lumMod val="60000"/>
                              <a:lumOff val="40000"/>
                            </a:schemeClr>
                          </a:solidFill>
                          <a:sym typeface="Wingdings 2"/>
                        </a:rPr>
                        <a:t></a:t>
                      </a:r>
                      <a:endParaRPr lang="en-CA" sz="2800" b="0" dirty="0" smtClean="0">
                        <a:solidFill>
                          <a:schemeClr val="accent6">
                            <a:lumMod val="60000"/>
                            <a:lumOff val="40000"/>
                          </a:schemeClr>
                        </a:solidFill>
                      </a:endParaRPr>
                    </a:p>
                  </a:txBody>
                  <a:tcPr>
                    <a:noFill/>
                  </a:tcPr>
                </a:tc>
              </a:tr>
              <a:tr h="742176">
                <a:tc>
                  <a:txBody>
                    <a:bodyPr/>
                    <a:lstStyle/>
                    <a:p>
                      <a:pPr algn="l" rtl="0" fontAlgn="base">
                        <a:spcBef>
                          <a:spcPct val="0"/>
                        </a:spcBef>
                        <a:spcAft>
                          <a:spcPct val="0"/>
                        </a:spcAft>
                      </a:pPr>
                      <a:r>
                        <a:rPr lang="en-CA" sz="1600" i="0" kern="1200" dirty="0" smtClean="0">
                          <a:solidFill>
                            <a:schemeClr val="tx1"/>
                          </a:solidFill>
                          <a:latin typeface="Arial" charset="0"/>
                          <a:ea typeface="+mn-ea"/>
                          <a:cs typeface="Arial" charset="0"/>
                          <a:sym typeface="Arial" charset="0"/>
                        </a:rPr>
                        <a:t>Small businesses</a:t>
                      </a:r>
                      <a:r>
                        <a:rPr lang="en-CA" sz="1600" i="0" kern="1200" baseline="0" dirty="0" smtClean="0">
                          <a:solidFill>
                            <a:schemeClr val="tx1"/>
                          </a:solidFill>
                          <a:latin typeface="Arial" charset="0"/>
                          <a:ea typeface="+mn-ea"/>
                          <a:cs typeface="Arial" charset="0"/>
                          <a:sym typeface="Arial" charset="0"/>
                        </a:rPr>
                        <a:t> are consulted in the regulatory process</a:t>
                      </a:r>
                      <a:endParaRPr lang="en-CA" sz="1600" i="0" kern="1200" dirty="0">
                        <a:solidFill>
                          <a:schemeClr val="tx1"/>
                        </a:solidFill>
                        <a:latin typeface="Arial" charset="0"/>
                        <a:ea typeface="+mn-ea"/>
                        <a:cs typeface="Arial" charset="0"/>
                        <a:sym typeface="Arial" charset="0"/>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CA" sz="2800" b="0" dirty="0" smtClean="0">
                          <a:solidFill>
                            <a:schemeClr val="accent6">
                              <a:lumMod val="60000"/>
                              <a:lumOff val="40000"/>
                            </a:schemeClr>
                          </a:solidFill>
                          <a:sym typeface="Wingdings 2"/>
                        </a:rPr>
                        <a:t></a:t>
                      </a:r>
                      <a:endParaRPr lang="en-CA" sz="2800" b="0" dirty="0" smtClean="0">
                        <a:solidFill>
                          <a:schemeClr val="accent6">
                            <a:lumMod val="60000"/>
                            <a:lumOff val="40000"/>
                          </a:schemeClr>
                        </a:solidFill>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2800" b="0" dirty="0" smtClean="0">
                          <a:solidFill>
                            <a:schemeClr val="accent6">
                              <a:lumMod val="60000"/>
                              <a:lumOff val="40000"/>
                            </a:schemeClr>
                          </a:solidFill>
                          <a:sym typeface="Wingdings 2"/>
                        </a:rPr>
                        <a:t></a:t>
                      </a:r>
                      <a:endParaRPr lang="en-CA" sz="2800" b="0" dirty="0" smtClean="0">
                        <a:solidFill>
                          <a:schemeClr val="accent6">
                            <a:lumMod val="60000"/>
                            <a:lumOff val="40000"/>
                          </a:schemeClr>
                        </a:solidFill>
                      </a:endParaRPr>
                    </a:p>
                  </a:txBody>
                  <a:tcPr>
                    <a:noFill/>
                  </a:tcPr>
                </a:tc>
              </a:tr>
              <a:tr h="742176">
                <a:tc>
                  <a:txBody>
                    <a:bodyPr/>
                    <a:lstStyle/>
                    <a:p>
                      <a:pPr algn="l" rtl="0" fontAlgn="base">
                        <a:spcBef>
                          <a:spcPct val="0"/>
                        </a:spcBef>
                        <a:spcAft>
                          <a:spcPct val="0"/>
                        </a:spcAft>
                      </a:pPr>
                      <a:r>
                        <a:rPr lang="en-CA" sz="1600" i="0" kern="1200" dirty="0" smtClean="0">
                          <a:solidFill>
                            <a:schemeClr val="tx1"/>
                          </a:solidFill>
                          <a:latin typeface="Arial" charset="0"/>
                          <a:ea typeface="+mn-ea"/>
                          <a:cs typeface="Arial" charset="0"/>
                          <a:sym typeface="Arial" charset="0"/>
                        </a:rPr>
                        <a:t>Flexible alternatives must not compromise risk protection</a:t>
                      </a:r>
                      <a:endParaRPr lang="en-CA" sz="1600" i="0" kern="1200" dirty="0">
                        <a:solidFill>
                          <a:schemeClr val="tx1"/>
                        </a:solidFill>
                        <a:latin typeface="Arial" charset="0"/>
                        <a:ea typeface="+mn-ea"/>
                        <a:cs typeface="Arial" charset="0"/>
                        <a:sym typeface="Arial" charset="0"/>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CA" sz="2800" b="0" dirty="0" smtClean="0">
                          <a:solidFill>
                            <a:schemeClr val="accent6">
                              <a:lumMod val="60000"/>
                              <a:lumOff val="40000"/>
                            </a:schemeClr>
                          </a:solidFill>
                          <a:sym typeface="Wingdings 2"/>
                        </a:rPr>
                        <a:t></a:t>
                      </a:r>
                      <a:endParaRPr lang="en-CA" sz="2800" b="0" dirty="0" smtClean="0">
                        <a:solidFill>
                          <a:schemeClr val="accent6">
                            <a:lumMod val="60000"/>
                            <a:lumOff val="40000"/>
                          </a:schemeClr>
                        </a:solidFill>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CA" sz="2800" b="0" dirty="0" smtClean="0">
                          <a:solidFill>
                            <a:schemeClr val="accent6">
                              <a:lumMod val="60000"/>
                              <a:lumOff val="40000"/>
                            </a:schemeClr>
                          </a:solidFill>
                          <a:sym typeface="Wingdings 2"/>
                        </a:rPr>
                        <a:t></a:t>
                      </a:r>
                      <a:endParaRPr lang="en-CA" sz="2800" b="0" dirty="0" smtClean="0">
                        <a:solidFill>
                          <a:schemeClr val="accent6">
                            <a:lumMod val="60000"/>
                            <a:lumOff val="40000"/>
                          </a:schemeClr>
                        </a:solidFill>
                      </a:endParaRPr>
                    </a:p>
                  </a:txBody>
                  <a:tcPr>
                    <a:noFill/>
                  </a:tcPr>
                </a:tc>
              </a:tr>
              <a:tr h="742176">
                <a:tc>
                  <a: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CA" sz="1600" i="0" kern="1200" baseline="0" dirty="0" smtClean="0">
                          <a:solidFill>
                            <a:schemeClr val="tx1"/>
                          </a:solidFill>
                          <a:latin typeface="Arial" charset="0"/>
                          <a:ea typeface="+mn-ea"/>
                          <a:cs typeface="Arial" charset="0"/>
                        </a:rPr>
                        <a:t>Results publicly available in regulatory impact analysis </a:t>
                      </a:r>
                      <a:endParaRPr lang="en-CA" sz="1600" i="0" kern="1200" dirty="0" smtClean="0">
                        <a:solidFill>
                          <a:schemeClr val="tx1"/>
                        </a:solidFill>
                        <a:latin typeface="Arial" charset="0"/>
                        <a:ea typeface="+mn-ea"/>
                        <a:cs typeface="Arial" charset="0"/>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CA" sz="2800" b="0" dirty="0" smtClean="0">
                          <a:solidFill>
                            <a:schemeClr val="accent6">
                              <a:lumMod val="60000"/>
                              <a:lumOff val="40000"/>
                            </a:schemeClr>
                          </a:solidFill>
                          <a:sym typeface="Wingdings 2"/>
                        </a:rPr>
                        <a:t></a:t>
                      </a:r>
                      <a:endParaRPr lang="en-CA" sz="2800" b="0" dirty="0" smtClean="0">
                        <a:solidFill>
                          <a:schemeClr val="accent6">
                            <a:lumMod val="60000"/>
                            <a:lumOff val="40000"/>
                          </a:schemeClr>
                        </a:solidFill>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2800" b="0" dirty="0" smtClean="0">
                          <a:solidFill>
                            <a:schemeClr val="accent6">
                              <a:lumMod val="60000"/>
                              <a:lumOff val="40000"/>
                            </a:schemeClr>
                          </a:solidFill>
                          <a:sym typeface="Wingdings 2"/>
                        </a:rPr>
                        <a:t></a:t>
                      </a:r>
                      <a:endParaRPr lang="en-CA" sz="2800" b="0" dirty="0" smtClean="0">
                        <a:solidFill>
                          <a:schemeClr val="accent6">
                            <a:lumMod val="60000"/>
                            <a:lumOff val="40000"/>
                          </a:schemeClr>
                        </a:solidFill>
                      </a:endParaRPr>
                    </a:p>
                  </a:txBody>
                  <a:tcPr>
                    <a:noFill/>
                  </a:tcPr>
                </a:tc>
              </a:tr>
            </a:tbl>
          </a:graphicData>
        </a:graphic>
      </p:graphicFrame>
      <p:sp>
        <p:nvSpPr>
          <p:cNvPr id="21536" name="Text Box 5"/>
          <p:cNvSpPr txBox="1">
            <a:spLocks/>
          </p:cNvSpPr>
          <p:nvPr/>
        </p:nvSpPr>
        <p:spPr bwMode="auto">
          <a:xfrm>
            <a:off x="323850" y="1484313"/>
            <a:ext cx="8569325" cy="708025"/>
          </a:xfrm>
          <a:prstGeom prst="rect">
            <a:avLst/>
          </a:prstGeom>
          <a:noFill/>
          <a:ln w="9525">
            <a:noFill/>
            <a:miter lim="800000"/>
            <a:headEnd/>
            <a:tailEnd/>
          </a:ln>
        </p:spPr>
        <p:txBody>
          <a:bodyPr>
            <a:spAutoFit/>
          </a:bodyPr>
          <a:lstStyle/>
          <a:p>
            <a:r>
              <a:rPr lang="en-CA" sz="2000" i="1">
                <a:solidFill>
                  <a:schemeClr val="tx1"/>
                </a:solidFill>
                <a:sym typeface="Arial Bold" pitchFamily="34" charset="0"/>
              </a:rPr>
              <a:t>The working group has confirmed a high degree of commonality in how the countries ‘hard-wire’ sensitivity to small business impacts of regulation </a:t>
            </a:r>
            <a:endParaRPr lang="en-CA" i="1">
              <a:solidFill>
                <a:schemeClr val="tx1"/>
              </a:solidFill>
              <a:sym typeface="Arial Bold"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idx="4294967295"/>
          </p:nvPr>
        </p:nvSpPr>
        <p:spPr>
          <a:xfrm>
            <a:off x="1908175" y="188913"/>
            <a:ext cx="6985000" cy="1223962"/>
          </a:xfrm>
        </p:spPr>
        <p:txBody>
          <a:bodyPr/>
          <a:lstStyle/>
          <a:p>
            <a:r>
              <a:rPr lang="en-US" smtClean="0">
                <a:solidFill>
                  <a:schemeClr val="bg1"/>
                </a:solidFill>
                <a:sym typeface="Arial Bold" pitchFamily="34" charset="0"/>
              </a:rPr>
              <a:t>Progress towards the longer term goal has also been achieved  </a:t>
            </a:r>
          </a:p>
        </p:txBody>
      </p:sp>
      <p:sp>
        <p:nvSpPr>
          <p:cNvPr id="90115" name="Text Box 5"/>
          <p:cNvSpPr txBox="1">
            <a:spLocks/>
          </p:cNvSpPr>
          <p:nvPr/>
        </p:nvSpPr>
        <p:spPr bwMode="auto">
          <a:xfrm>
            <a:off x="107950" y="1687513"/>
            <a:ext cx="8928100" cy="3786187"/>
          </a:xfrm>
          <a:prstGeom prst="rect">
            <a:avLst/>
          </a:prstGeom>
          <a:noFill/>
          <a:ln>
            <a:noFill/>
          </a:ln>
          <a:extLst>
            <a:ext uri="{909E8E84-426E-40DD-AFC4-6F175D3DCCD1}"/>
            <a:ext uri="{91240B29-F687-4F45-9708-019B960494DF}"/>
          </a:extLst>
        </p:spPr>
        <p:txBody>
          <a:bodyPr>
            <a:spAutoFit/>
          </a:bodyPr>
          <a:lstStyle>
            <a:lvl1pPr>
              <a:defRPr>
                <a:solidFill>
                  <a:srgbClr val="000000"/>
                </a:solidFill>
                <a:latin typeface="Arial" charset="0"/>
                <a:cs typeface="Arial" charset="0"/>
                <a:sym typeface="Arial" charset="0"/>
              </a:defRPr>
            </a:lvl1pPr>
            <a:lvl2pPr marL="800100" indent="-342900">
              <a:defRPr>
                <a:solidFill>
                  <a:srgbClr val="000000"/>
                </a:solidFill>
                <a:latin typeface="Arial" charset="0"/>
                <a:cs typeface="Arial" charset="0"/>
                <a:sym typeface="Arial" charset="0"/>
              </a:defRPr>
            </a:lvl2pPr>
            <a:lvl3pPr marL="1257300" indent="-342900">
              <a:defRPr>
                <a:solidFill>
                  <a:srgbClr val="000000"/>
                </a:solidFill>
                <a:latin typeface="Arial" charset="0"/>
                <a:cs typeface="Arial" charset="0"/>
                <a:sym typeface="Arial" charset="0"/>
              </a:defRPr>
            </a:lvl3pPr>
            <a:lvl4pPr marL="1714500" indent="-342900">
              <a:defRPr>
                <a:solidFill>
                  <a:srgbClr val="000000"/>
                </a:solidFill>
                <a:latin typeface="Arial" charset="0"/>
                <a:cs typeface="Arial" charset="0"/>
                <a:sym typeface="Arial" charset="0"/>
              </a:defRPr>
            </a:lvl4pPr>
            <a:lvl5pPr marL="2171700" indent="-342900">
              <a:defRPr>
                <a:solidFill>
                  <a:srgbClr val="000000"/>
                </a:solidFill>
                <a:latin typeface="Arial" charset="0"/>
                <a:cs typeface="Arial" charset="0"/>
                <a:sym typeface="Arial" charset="0"/>
              </a:defRPr>
            </a:lvl5pPr>
            <a:lvl6pPr marL="2628900" indent="-342900" fontAlgn="base">
              <a:spcBef>
                <a:spcPct val="0"/>
              </a:spcBef>
              <a:spcAft>
                <a:spcPct val="0"/>
              </a:spcAft>
              <a:defRPr>
                <a:solidFill>
                  <a:srgbClr val="000000"/>
                </a:solidFill>
                <a:latin typeface="Arial" charset="0"/>
                <a:cs typeface="Arial" charset="0"/>
                <a:sym typeface="Arial" charset="0"/>
              </a:defRPr>
            </a:lvl6pPr>
            <a:lvl7pPr marL="3086100" indent="-342900" fontAlgn="base">
              <a:spcBef>
                <a:spcPct val="0"/>
              </a:spcBef>
              <a:spcAft>
                <a:spcPct val="0"/>
              </a:spcAft>
              <a:defRPr>
                <a:solidFill>
                  <a:srgbClr val="000000"/>
                </a:solidFill>
                <a:latin typeface="Arial" charset="0"/>
                <a:cs typeface="Arial" charset="0"/>
                <a:sym typeface="Arial" charset="0"/>
              </a:defRPr>
            </a:lvl7pPr>
            <a:lvl8pPr marL="3543300" indent="-342900" fontAlgn="base">
              <a:spcBef>
                <a:spcPct val="0"/>
              </a:spcBef>
              <a:spcAft>
                <a:spcPct val="0"/>
              </a:spcAft>
              <a:defRPr>
                <a:solidFill>
                  <a:srgbClr val="000000"/>
                </a:solidFill>
                <a:latin typeface="Arial" charset="0"/>
                <a:cs typeface="Arial" charset="0"/>
                <a:sym typeface="Arial" charset="0"/>
              </a:defRPr>
            </a:lvl8pPr>
            <a:lvl9pPr marL="4000500" indent="-342900" fontAlgn="base">
              <a:spcBef>
                <a:spcPct val="0"/>
              </a:spcBef>
              <a:spcAft>
                <a:spcPct val="0"/>
              </a:spcAft>
              <a:defRPr>
                <a:solidFill>
                  <a:srgbClr val="000000"/>
                </a:solidFill>
                <a:latin typeface="Arial" charset="0"/>
                <a:cs typeface="Arial" charset="0"/>
                <a:sym typeface="Arial" charset="0"/>
              </a:defRPr>
            </a:lvl9pPr>
          </a:lstStyle>
          <a:p>
            <a:pPr marL="342900" indent="-342900">
              <a:spcAft>
                <a:spcPts val="1200"/>
              </a:spcAft>
              <a:buFont typeface="Arial" pitchFamily="34" charset="0"/>
              <a:buChar char="•"/>
              <a:defRPr/>
            </a:pPr>
            <a:r>
              <a:rPr lang="en-CA" sz="2000" dirty="0" smtClean="0">
                <a:sym typeface="Arial Bold" charset="0"/>
              </a:rPr>
              <a:t>Recent introduction of Canadian forward regulatory plans gives small business an early warning of upcoming regulations that may impact them </a:t>
            </a:r>
          </a:p>
          <a:p>
            <a:pPr marL="809625" lvl="1" indent="-266700">
              <a:spcAft>
                <a:spcPts val="1800"/>
              </a:spcAft>
              <a:buFont typeface="Arial" pitchFamily="34" charset="0"/>
              <a:buChar char="•"/>
              <a:defRPr/>
            </a:pPr>
            <a:r>
              <a:rPr lang="en-CA" sz="2000" dirty="0">
                <a:solidFill>
                  <a:schemeClr val="tx1"/>
                </a:solidFill>
                <a:cs typeface="Arial" pitchFamily="34" charset="0"/>
              </a:rPr>
              <a:t>32 </a:t>
            </a:r>
            <a:r>
              <a:rPr lang="en-CA" sz="2000" dirty="0" smtClean="0">
                <a:solidFill>
                  <a:schemeClr val="tx1"/>
                </a:solidFill>
                <a:cs typeface="Arial" pitchFamily="34" charset="0"/>
              </a:rPr>
              <a:t>forward regulatory plans </a:t>
            </a:r>
            <a:r>
              <a:rPr lang="en-CA" sz="2000" dirty="0">
                <a:solidFill>
                  <a:schemeClr val="tx1"/>
                </a:solidFill>
                <a:cs typeface="Arial" pitchFamily="34" charset="0"/>
              </a:rPr>
              <a:t>are </a:t>
            </a:r>
            <a:r>
              <a:rPr lang="en-CA" sz="2000" dirty="0" smtClean="0">
                <a:solidFill>
                  <a:schemeClr val="tx1"/>
                </a:solidFill>
                <a:cs typeface="Arial" pitchFamily="34" charset="0"/>
              </a:rPr>
              <a:t>now available </a:t>
            </a:r>
            <a:r>
              <a:rPr lang="en-CA" sz="2000" dirty="0">
                <a:solidFill>
                  <a:schemeClr val="tx1"/>
                </a:solidFill>
                <a:cs typeface="Arial" pitchFamily="34" charset="0"/>
              </a:rPr>
              <a:t>on </a:t>
            </a:r>
            <a:r>
              <a:rPr lang="en-CA" sz="2000" dirty="0" smtClean="0">
                <a:solidFill>
                  <a:schemeClr val="tx1"/>
                </a:solidFill>
                <a:cs typeface="Arial" pitchFamily="34" charset="0"/>
              </a:rPr>
              <a:t>departmental Acts &amp; Regulations web pages</a:t>
            </a:r>
          </a:p>
          <a:p>
            <a:pPr marL="342900" indent="-342900">
              <a:spcAft>
                <a:spcPts val="1800"/>
              </a:spcAft>
              <a:buFont typeface="Arial" pitchFamily="34" charset="0"/>
              <a:buChar char="•"/>
              <a:defRPr/>
            </a:pPr>
            <a:r>
              <a:rPr lang="en-CA" sz="2000" dirty="0" smtClean="0">
                <a:solidFill>
                  <a:schemeClr val="tx1"/>
                </a:solidFill>
                <a:sym typeface="Arial Bold" charset="0"/>
              </a:rPr>
              <a:t>While the U.S. Regulatory Flexibility Act has required federal agencies to consider the effects of their regulatory actions on small businesses since 1980, U.S. regulators are currently developing new ways to engage small businesses in rulemakings that may affect trade with Canada</a:t>
            </a:r>
          </a:p>
          <a:p>
            <a:pPr marL="342900" lvl="1">
              <a:buFont typeface="Arial" pitchFamily="34" charset="0"/>
              <a:buChar char="•"/>
              <a:defRPr/>
            </a:pPr>
            <a:r>
              <a:rPr lang="en-CA" sz="2000" dirty="0">
                <a:solidFill>
                  <a:schemeClr val="tx1"/>
                </a:solidFill>
                <a:sym typeface="Arial Bold" charset="0"/>
              </a:rPr>
              <a:t>S</a:t>
            </a:r>
            <a:r>
              <a:rPr lang="en-CA" sz="2000" dirty="0" smtClean="0">
                <a:solidFill>
                  <a:schemeClr val="tx1"/>
                </a:solidFill>
                <a:sym typeface="Arial Bold" charset="0"/>
              </a:rPr>
              <a:t>mall </a:t>
            </a:r>
            <a:r>
              <a:rPr lang="en-CA" sz="2000" dirty="0">
                <a:solidFill>
                  <a:schemeClr val="tx1"/>
                </a:solidFill>
                <a:sym typeface="Arial Bold" charset="0"/>
              </a:rPr>
              <a:t>businesses on both sides of the border </a:t>
            </a:r>
            <a:r>
              <a:rPr lang="en-CA" sz="2000" dirty="0" smtClean="0">
                <a:solidFill>
                  <a:schemeClr val="tx1"/>
                </a:solidFill>
                <a:sym typeface="Arial Bold" charset="0"/>
              </a:rPr>
              <a:t>now have </a:t>
            </a:r>
            <a:r>
              <a:rPr lang="en-CA" sz="2000" dirty="0">
                <a:solidFill>
                  <a:schemeClr val="tx1"/>
                </a:solidFill>
                <a:sym typeface="Arial Bold" charset="0"/>
              </a:rPr>
              <a:t>tools to identify and engage on regulations impacting their </a:t>
            </a:r>
            <a:r>
              <a:rPr lang="en-CA" sz="2000" dirty="0" smtClean="0">
                <a:solidFill>
                  <a:schemeClr val="tx1"/>
                </a:solidFill>
                <a:sym typeface="Arial Bold" charset="0"/>
              </a:rPr>
              <a:t>business</a:t>
            </a:r>
            <a:endParaRPr lang="en-CA" sz="2400" dirty="0">
              <a:solidFill>
                <a:schemeClr val="tx1"/>
              </a:solidFill>
              <a:sym typeface="Arial Bold"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idx="4294967295"/>
          </p:nvPr>
        </p:nvSpPr>
        <p:spPr>
          <a:xfrm>
            <a:off x="1763713" y="260350"/>
            <a:ext cx="6624637" cy="1152525"/>
          </a:xfrm>
        </p:spPr>
        <p:txBody>
          <a:bodyPr/>
          <a:lstStyle/>
          <a:p>
            <a:pPr algn="ctr"/>
            <a:r>
              <a:rPr lang="en-US" smtClean="0">
                <a:solidFill>
                  <a:schemeClr val="bg1"/>
                </a:solidFill>
                <a:sym typeface="Arial Bold" pitchFamily="34" charset="0"/>
              </a:rPr>
              <a:t>Next steps</a:t>
            </a:r>
          </a:p>
        </p:txBody>
      </p:sp>
      <p:sp>
        <p:nvSpPr>
          <p:cNvPr id="90115" name="Text Box 5"/>
          <p:cNvSpPr txBox="1">
            <a:spLocks/>
          </p:cNvSpPr>
          <p:nvPr/>
        </p:nvSpPr>
        <p:spPr bwMode="auto">
          <a:xfrm>
            <a:off x="250825" y="1690688"/>
            <a:ext cx="8642350" cy="3754437"/>
          </a:xfrm>
          <a:prstGeom prst="rect">
            <a:avLst/>
          </a:prstGeom>
          <a:noFill/>
          <a:ln>
            <a:noFill/>
          </a:ln>
          <a:extLst>
            <a:ext uri="{909E8E84-426E-40DD-AFC4-6F175D3DCCD1}"/>
            <a:ext uri="{91240B29-F687-4F45-9708-019B960494DF}"/>
          </a:extLst>
        </p:spPr>
        <p:txBody>
          <a:bodyPr>
            <a:spAutoFit/>
          </a:bodyPr>
          <a:lstStyle>
            <a:lvl1pPr>
              <a:defRPr>
                <a:solidFill>
                  <a:srgbClr val="000000"/>
                </a:solidFill>
                <a:latin typeface="Arial" charset="0"/>
                <a:cs typeface="Arial" charset="0"/>
                <a:sym typeface="Arial" charset="0"/>
              </a:defRPr>
            </a:lvl1pPr>
            <a:lvl2pPr marL="800100" indent="-342900">
              <a:defRPr>
                <a:solidFill>
                  <a:srgbClr val="000000"/>
                </a:solidFill>
                <a:latin typeface="Arial" charset="0"/>
                <a:cs typeface="Arial" charset="0"/>
                <a:sym typeface="Arial" charset="0"/>
              </a:defRPr>
            </a:lvl2pPr>
            <a:lvl3pPr marL="1257300" indent="-342900">
              <a:defRPr>
                <a:solidFill>
                  <a:srgbClr val="000000"/>
                </a:solidFill>
                <a:latin typeface="Arial" charset="0"/>
                <a:cs typeface="Arial" charset="0"/>
                <a:sym typeface="Arial" charset="0"/>
              </a:defRPr>
            </a:lvl3pPr>
            <a:lvl4pPr marL="1714500" indent="-342900">
              <a:defRPr>
                <a:solidFill>
                  <a:srgbClr val="000000"/>
                </a:solidFill>
                <a:latin typeface="Arial" charset="0"/>
                <a:cs typeface="Arial" charset="0"/>
                <a:sym typeface="Arial" charset="0"/>
              </a:defRPr>
            </a:lvl4pPr>
            <a:lvl5pPr marL="2171700" indent="-342900">
              <a:defRPr>
                <a:solidFill>
                  <a:srgbClr val="000000"/>
                </a:solidFill>
                <a:latin typeface="Arial" charset="0"/>
                <a:cs typeface="Arial" charset="0"/>
                <a:sym typeface="Arial" charset="0"/>
              </a:defRPr>
            </a:lvl5pPr>
            <a:lvl6pPr marL="2628900" indent="-342900" fontAlgn="base">
              <a:spcBef>
                <a:spcPct val="0"/>
              </a:spcBef>
              <a:spcAft>
                <a:spcPct val="0"/>
              </a:spcAft>
              <a:defRPr>
                <a:solidFill>
                  <a:srgbClr val="000000"/>
                </a:solidFill>
                <a:latin typeface="Arial" charset="0"/>
                <a:cs typeface="Arial" charset="0"/>
                <a:sym typeface="Arial" charset="0"/>
              </a:defRPr>
            </a:lvl6pPr>
            <a:lvl7pPr marL="3086100" indent="-342900" fontAlgn="base">
              <a:spcBef>
                <a:spcPct val="0"/>
              </a:spcBef>
              <a:spcAft>
                <a:spcPct val="0"/>
              </a:spcAft>
              <a:defRPr>
                <a:solidFill>
                  <a:srgbClr val="000000"/>
                </a:solidFill>
                <a:latin typeface="Arial" charset="0"/>
                <a:cs typeface="Arial" charset="0"/>
                <a:sym typeface="Arial" charset="0"/>
              </a:defRPr>
            </a:lvl7pPr>
            <a:lvl8pPr marL="3543300" indent="-342900" fontAlgn="base">
              <a:spcBef>
                <a:spcPct val="0"/>
              </a:spcBef>
              <a:spcAft>
                <a:spcPct val="0"/>
              </a:spcAft>
              <a:defRPr>
                <a:solidFill>
                  <a:srgbClr val="000000"/>
                </a:solidFill>
                <a:latin typeface="Arial" charset="0"/>
                <a:cs typeface="Arial" charset="0"/>
                <a:sym typeface="Arial" charset="0"/>
              </a:defRPr>
            </a:lvl8pPr>
            <a:lvl9pPr marL="4000500" indent="-342900" fontAlgn="base">
              <a:spcBef>
                <a:spcPct val="0"/>
              </a:spcBef>
              <a:spcAft>
                <a:spcPct val="0"/>
              </a:spcAft>
              <a:defRPr>
                <a:solidFill>
                  <a:srgbClr val="000000"/>
                </a:solidFill>
                <a:latin typeface="Arial" charset="0"/>
                <a:cs typeface="Arial" charset="0"/>
                <a:sym typeface="Arial" charset="0"/>
              </a:defRPr>
            </a:lvl9pPr>
          </a:lstStyle>
          <a:p>
            <a:pPr>
              <a:spcAft>
                <a:spcPts val="1200"/>
              </a:spcAft>
              <a:defRPr/>
            </a:pPr>
            <a:r>
              <a:rPr lang="en-CA" sz="2400" i="1" dirty="0" smtClean="0">
                <a:solidFill>
                  <a:schemeClr val="tx1"/>
                </a:solidFill>
                <a:sym typeface="Arial Bold" charset="0"/>
              </a:rPr>
              <a:t>12-18 month milestones (current):</a:t>
            </a:r>
          </a:p>
          <a:p>
            <a:pPr marL="342900" indent="-342900">
              <a:spcAft>
                <a:spcPts val="1200"/>
              </a:spcAft>
              <a:buFont typeface="Arial" pitchFamily="34" charset="0"/>
              <a:buChar char="•"/>
              <a:defRPr/>
            </a:pPr>
            <a:r>
              <a:rPr lang="en-CA" sz="2000" i="1" dirty="0" smtClean="0">
                <a:solidFill>
                  <a:schemeClr val="tx1"/>
                </a:solidFill>
                <a:sym typeface="Arial Bold" charset="0"/>
              </a:rPr>
              <a:t>Canada to highlight examples of regulatory flexibility for small businesses in an Annual Scorecard Report, starting in Winter 2014</a:t>
            </a:r>
          </a:p>
          <a:p>
            <a:pPr marL="342900" indent="-342900">
              <a:spcAft>
                <a:spcPts val="2400"/>
              </a:spcAft>
              <a:buFont typeface="Arial" pitchFamily="34" charset="0"/>
              <a:buChar char="•"/>
              <a:defRPr/>
            </a:pPr>
            <a:r>
              <a:rPr lang="en-CA" sz="2000" i="1" dirty="0" smtClean="0">
                <a:solidFill>
                  <a:schemeClr val="tx1"/>
                </a:solidFill>
                <a:sym typeface="Arial Bold" charset="0"/>
              </a:rPr>
              <a:t>U.S. to </a:t>
            </a:r>
            <a:r>
              <a:rPr lang="en-CA" sz="2000" i="1" dirty="0" smtClean="0">
                <a:solidFill>
                  <a:schemeClr val="tx1"/>
                </a:solidFill>
              </a:rPr>
              <a:t>help </a:t>
            </a:r>
            <a:r>
              <a:rPr lang="en-CA" sz="2000" i="1" dirty="0">
                <a:solidFill>
                  <a:schemeClr val="tx1"/>
                </a:solidFill>
              </a:rPr>
              <a:t>small businesses engage in the rule making process and find rules with </a:t>
            </a:r>
            <a:r>
              <a:rPr lang="en-CA" sz="2000" i="1" dirty="0" smtClean="0">
                <a:solidFill>
                  <a:schemeClr val="tx1"/>
                </a:solidFill>
              </a:rPr>
              <a:t>international impacts</a:t>
            </a:r>
            <a:endParaRPr lang="en-CA" sz="2400" i="1" dirty="0">
              <a:solidFill>
                <a:schemeClr val="tx1"/>
              </a:solidFill>
            </a:endParaRPr>
          </a:p>
          <a:p>
            <a:pPr>
              <a:spcAft>
                <a:spcPts val="1200"/>
              </a:spcAft>
              <a:defRPr/>
            </a:pPr>
            <a:r>
              <a:rPr lang="en-CA" sz="2400" i="1" dirty="0" smtClean="0">
                <a:solidFill>
                  <a:schemeClr val="tx1"/>
                </a:solidFill>
                <a:sym typeface="Arial Bold" charset="0"/>
              </a:rPr>
              <a:t>Beyond 18 month milestone:</a:t>
            </a:r>
            <a:endParaRPr lang="en-CA" sz="2400" i="1" dirty="0">
              <a:solidFill>
                <a:schemeClr val="tx1"/>
              </a:solidFill>
              <a:sym typeface="Arial Bold" charset="0"/>
            </a:endParaRPr>
          </a:p>
          <a:p>
            <a:pPr marL="342900" lvl="1">
              <a:spcAft>
                <a:spcPts val="600"/>
              </a:spcAft>
              <a:buFont typeface="Arial" pitchFamily="34" charset="0"/>
              <a:buChar char="•"/>
              <a:defRPr/>
            </a:pPr>
            <a:r>
              <a:rPr lang="en-CA" sz="2000" i="1" dirty="0" smtClean="0">
                <a:solidFill>
                  <a:schemeClr val="tx1"/>
                </a:solidFill>
                <a:sym typeface="Arial Bold" charset="0"/>
              </a:rPr>
              <a:t>As experience builds with application of the Small Business Lens, countries will share lessons learned and explore how Canadian and U.S. tools that provide flexibility for small business can be used together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763713" y="404813"/>
            <a:ext cx="6769100" cy="1012825"/>
          </a:xfrm>
        </p:spPr>
        <p:txBody>
          <a:bodyPr/>
          <a:lstStyle/>
          <a:p>
            <a:pPr algn="ctr"/>
            <a:r>
              <a:rPr lang="en-US" smtClean="0">
                <a:solidFill>
                  <a:schemeClr val="bg1"/>
                </a:solidFill>
              </a:rPr>
              <a:t>Get involved</a:t>
            </a:r>
          </a:p>
        </p:txBody>
      </p:sp>
      <p:sp>
        <p:nvSpPr>
          <p:cNvPr id="27650" name="Text Placeholder 2"/>
          <p:cNvSpPr>
            <a:spLocks noGrp="1"/>
          </p:cNvSpPr>
          <p:nvPr>
            <p:ph type="body" idx="1"/>
          </p:nvPr>
        </p:nvSpPr>
        <p:spPr>
          <a:xfrm>
            <a:off x="457200" y="1412875"/>
            <a:ext cx="4040188" cy="576263"/>
          </a:xfrm>
        </p:spPr>
        <p:txBody>
          <a:bodyPr/>
          <a:lstStyle/>
          <a:p>
            <a:pPr algn="ctr"/>
            <a:r>
              <a:rPr lang="en-US" smtClean="0"/>
              <a:t>In Canada</a:t>
            </a:r>
          </a:p>
        </p:txBody>
      </p:sp>
      <p:sp>
        <p:nvSpPr>
          <p:cNvPr id="4" name="Content Placeholder 3"/>
          <p:cNvSpPr>
            <a:spLocks noGrp="1"/>
          </p:cNvSpPr>
          <p:nvPr>
            <p:ph sz="half" idx="2"/>
          </p:nvPr>
        </p:nvSpPr>
        <p:spPr>
          <a:xfrm>
            <a:off x="468313" y="2022475"/>
            <a:ext cx="4040187" cy="2281238"/>
          </a:xfrm>
        </p:spPr>
        <p:txBody>
          <a:bodyPr/>
          <a:lstStyle/>
          <a:p>
            <a:pPr marL="39688" indent="0">
              <a:spcBef>
                <a:spcPts val="0"/>
              </a:spcBef>
              <a:buFont typeface="Arial" charset="0"/>
              <a:buNone/>
              <a:defRPr/>
            </a:pPr>
            <a:r>
              <a:rPr lang="en-US" sz="1800" dirty="0" smtClean="0"/>
              <a:t>See what</a:t>
            </a:r>
            <a:r>
              <a:rPr lang="en-CA" sz="1800" dirty="0" smtClean="0"/>
              <a:t>’</a:t>
            </a:r>
            <a:r>
              <a:rPr lang="en-US" sz="1800" dirty="0" smtClean="0"/>
              <a:t>s coming up at</a:t>
            </a:r>
          </a:p>
          <a:p>
            <a:pPr marL="39688" indent="0">
              <a:spcBef>
                <a:spcPts val="0"/>
              </a:spcBef>
              <a:spcAft>
                <a:spcPts val="600"/>
              </a:spcAft>
              <a:buFont typeface="Arial" charset="0"/>
              <a:buNone/>
              <a:defRPr/>
            </a:pPr>
            <a:r>
              <a:rPr lang="en-US" sz="1800" dirty="0" smtClean="0">
                <a:solidFill>
                  <a:srgbClr val="FF0000"/>
                </a:solidFill>
                <a:hlinkClick r:id="rId3"/>
              </a:rPr>
              <a:t>www.tbs-sct.gc.ca/tbs-sct/ar-lr/gwfrp-ppreg-eng.asp</a:t>
            </a:r>
            <a:r>
              <a:rPr lang="en-US" sz="1800" dirty="0" smtClean="0">
                <a:solidFill>
                  <a:srgbClr val="FF0000"/>
                </a:solidFill>
              </a:rPr>
              <a:t>  </a:t>
            </a:r>
          </a:p>
          <a:p>
            <a:pPr marL="39688" indent="0">
              <a:spcBef>
                <a:spcPts val="0"/>
              </a:spcBef>
              <a:buFont typeface="Arial" charset="0"/>
              <a:buNone/>
              <a:defRPr/>
            </a:pPr>
            <a:r>
              <a:rPr lang="en-US" sz="1800" dirty="0"/>
              <a:t>Get involved </a:t>
            </a:r>
            <a:r>
              <a:rPr lang="en-US" sz="1800" dirty="0" smtClean="0"/>
              <a:t>at </a:t>
            </a:r>
            <a:endParaRPr lang="en-US" sz="1800" dirty="0"/>
          </a:p>
          <a:p>
            <a:pPr marL="39688" indent="0">
              <a:spcBef>
                <a:spcPts val="0"/>
              </a:spcBef>
              <a:spcAft>
                <a:spcPts val="600"/>
              </a:spcAft>
              <a:buFont typeface="Arial" charset="0"/>
              <a:buNone/>
              <a:defRPr/>
            </a:pPr>
            <a:r>
              <a:rPr lang="en-US" sz="1800" dirty="0">
                <a:solidFill>
                  <a:srgbClr val="FF0000"/>
                </a:solidFill>
                <a:hlinkClick r:id="rId4"/>
              </a:rPr>
              <a:t>www.consultingcanadians.gc.ca</a:t>
            </a:r>
            <a:r>
              <a:rPr lang="en-US" sz="1800" dirty="0">
                <a:solidFill>
                  <a:srgbClr val="FF0000"/>
                </a:solidFill>
              </a:rPr>
              <a:t> </a:t>
            </a:r>
          </a:p>
          <a:p>
            <a:pPr marL="39688" indent="0">
              <a:spcBef>
                <a:spcPts val="0"/>
              </a:spcBef>
              <a:buFont typeface="Arial" charset="0"/>
              <a:buNone/>
              <a:defRPr/>
            </a:pPr>
            <a:r>
              <a:rPr lang="en-US" sz="1800" dirty="0" smtClean="0"/>
              <a:t>Review proposed regulations </a:t>
            </a:r>
            <a:r>
              <a:rPr lang="en-US" sz="1800" dirty="0"/>
              <a:t>at </a:t>
            </a:r>
            <a:r>
              <a:rPr lang="en-US" sz="1800" dirty="0" smtClean="0">
                <a:solidFill>
                  <a:srgbClr val="FF0000"/>
                </a:solidFill>
                <a:hlinkClick r:id="rId5"/>
              </a:rPr>
              <a:t>www.gazette.gc.ca</a:t>
            </a:r>
            <a:r>
              <a:rPr lang="en-US" sz="1800" dirty="0" smtClean="0">
                <a:solidFill>
                  <a:srgbClr val="FF0000"/>
                </a:solidFill>
              </a:rPr>
              <a:t> </a:t>
            </a:r>
            <a:endParaRPr lang="en-US" sz="1800" dirty="0">
              <a:solidFill>
                <a:srgbClr val="FF0000"/>
              </a:solidFill>
            </a:endParaRPr>
          </a:p>
          <a:p>
            <a:pPr marL="39688" indent="0">
              <a:buFont typeface="Arial" charset="0"/>
              <a:buNone/>
              <a:defRPr/>
            </a:pPr>
            <a:endParaRPr lang="en-US" sz="1800" dirty="0"/>
          </a:p>
          <a:p>
            <a:pPr>
              <a:defRPr/>
            </a:pPr>
            <a:endParaRPr lang="en-US" dirty="0"/>
          </a:p>
        </p:txBody>
      </p:sp>
      <p:sp>
        <p:nvSpPr>
          <p:cNvPr id="27652" name="Text Placeholder 4"/>
          <p:cNvSpPr>
            <a:spLocks noGrp="1"/>
          </p:cNvSpPr>
          <p:nvPr>
            <p:ph type="body" sz="quarter" idx="3"/>
          </p:nvPr>
        </p:nvSpPr>
        <p:spPr>
          <a:xfrm>
            <a:off x="4645025" y="1412875"/>
            <a:ext cx="4041775" cy="576263"/>
          </a:xfrm>
        </p:spPr>
        <p:txBody>
          <a:bodyPr/>
          <a:lstStyle/>
          <a:p>
            <a:pPr algn="ctr"/>
            <a:r>
              <a:rPr lang="en-US" smtClean="0"/>
              <a:t>In the U.S.</a:t>
            </a:r>
          </a:p>
        </p:txBody>
      </p:sp>
      <p:pic>
        <p:nvPicPr>
          <p:cNvPr id="27653" name="Picture 3"/>
          <p:cNvPicPr>
            <a:picLocks noGrp="1" noChangeAspect="1" noChangeArrowheads="1"/>
          </p:cNvPicPr>
          <p:nvPr>
            <p:ph sz="quarter" idx="4"/>
          </p:nvPr>
        </p:nvPicPr>
        <p:blipFill>
          <a:blip r:embed="rId6"/>
          <a:srcRect/>
          <a:stretch>
            <a:fillRect/>
          </a:stretch>
        </p:blipFill>
        <p:spPr>
          <a:xfrm>
            <a:off x="4572000" y="5084763"/>
            <a:ext cx="4321175" cy="1016000"/>
          </a:xfrm>
        </p:spPr>
      </p:pic>
      <p:pic>
        <p:nvPicPr>
          <p:cNvPr id="27654" name="Picture 2"/>
          <p:cNvPicPr>
            <a:picLocks noChangeAspect="1" noChangeArrowheads="1"/>
          </p:cNvPicPr>
          <p:nvPr/>
        </p:nvPicPr>
        <p:blipFill>
          <a:blip r:embed="rId7"/>
          <a:srcRect/>
          <a:stretch>
            <a:fillRect/>
          </a:stretch>
        </p:blipFill>
        <p:spPr bwMode="auto">
          <a:xfrm>
            <a:off x="5610225" y="4303713"/>
            <a:ext cx="2286000" cy="638175"/>
          </a:xfrm>
          <a:prstGeom prst="rect">
            <a:avLst/>
          </a:prstGeom>
          <a:noFill/>
          <a:ln w="9525">
            <a:noFill/>
            <a:miter lim="800000"/>
            <a:headEnd/>
            <a:tailEnd/>
          </a:ln>
        </p:spPr>
      </p:pic>
      <p:sp>
        <p:nvSpPr>
          <p:cNvPr id="27655" name="TextBox 11"/>
          <p:cNvSpPr txBox="1">
            <a:spLocks noChangeArrowheads="1"/>
          </p:cNvSpPr>
          <p:nvPr/>
        </p:nvSpPr>
        <p:spPr bwMode="auto">
          <a:xfrm>
            <a:off x="4643438" y="1989138"/>
            <a:ext cx="4249737" cy="2462212"/>
          </a:xfrm>
          <a:prstGeom prst="rect">
            <a:avLst/>
          </a:prstGeom>
          <a:noFill/>
          <a:ln w="9525">
            <a:noFill/>
            <a:miter lim="800000"/>
            <a:headEnd/>
            <a:tailEnd/>
          </a:ln>
        </p:spPr>
        <p:txBody>
          <a:bodyPr>
            <a:spAutoFit/>
          </a:bodyPr>
          <a:lstStyle/>
          <a:p>
            <a:pPr>
              <a:spcAft>
                <a:spcPts val="600"/>
              </a:spcAft>
            </a:pPr>
            <a:r>
              <a:rPr lang="en-US">
                <a:solidFill>
                  <a:schemeClr val="tx1"/>
                </a:solidFill>
              </a:rPr>
              <a:t>Review rulemakings and regulations at </a:t>
            </a:r>
            <a:r>
              <a:rPr lang="en-US">
                <a:hlinkClick r:id="rId8"/>
              </a:rPr>
              <a:t>www.federalregister.gov</a:t>
            </a:r>
            <a:endParaRPr lang="en-US"/>
          </a:p>
          <a:p>
            <a:pPr>
              <a:spcAft>
                <a:spcPts val="600"/>
              </a:spcAft>
            </a:pPr>
            <a:r>
              <a:rPr lang="en-US">
                <a:solidFill>
                  <a:schemeClr val="tx1"/>
                </a:solidFill>
              </a:rPr>
              <a:t>Comment on rulemakings at </a:t>
            </a:r>
            <a:r>
              <a:rPr lang="en-US">
                <a:hlinkClick r:id="rId9"/>
              </a:rPr>
              <a:t>www.regulations.gov</a:t>
            </a:r>
            <a:endParaRPr lang="en-US"/>
          </a:p>
          <a:p>
            <a:r>
              <a:rPr lang="en-US">
                <a:solidFill>
                  <a:schemeClr val="tx1"/>
                </a:solidFill>
              </a:rPr>
              <a:t>Find answers to all of your small business questions at </a:t>
            </a:r>
            <a:r>
              <a:rPr lang="en-US">
                <a:hlinkClick r:id="rId10"/>
              </a:rPr>
              <a:t>www.business.usa.gov</a:t>
            </a:r>
            <a:r>
              <a:rPr lang="en-US"/>
              <a:t> </a:t>
            </a:r>
          </a:p>
          <a:p>
            <a:endParaRPr lang="en-US"/>
          </a:p>
        </p:txBody>
      </p:sp>
      <p:pic>
        <p:nvPicPr>
          <p:cNvPr id="27656" name="Picture 2" descr="C:\Users\kemoore\Desktop\FIP•GvtCanPMS185&amp;blk_e.jpg"/>
          <p:cNvPicPr>
            <a:picLocks noChangeAspect="1" noChangeArrowheads="1"/>
          </p:cNvPicPr>
          <p:nvPr/>
        </p:nvPicPr>
        <p:blipFill>
          <a:blip r:embed="rId11"/>
          <a:srcRect/>
          <a:stretch>
            <a:fillRect/>
          </a:stretch>
        </p:blipFill>
        <p:spPr bwMode="auto">
          <a:xfrm>
            <a:off x="539750" y="4541838"/>
            <a:ext cx="3762375" cy="400050"/>
          </a:xfrm>
          <a:prstGeom prst="rect">
            <a:avLst/>
          </a:prstGeom>
          <a:noFill/>
          <a:ln w="9525">
            <a:noFill/>
            <a:miter lim="800000"/>
            <a:headEnd/>
            <a:tailEnd/>
          </a:ln>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a:xfrm>
            <a:off x="1763713" y="260350"/>
            <a:ext cx="6769100" cy="1123950"/>
          </a:xfrm>
        </p:spPr>
        <p:txBody>
          <a:bodyPr/>
          <a:lstStyle/>
          <a:p>
            <a:pPr algn="ctr"/>
            <a:r>
              <a:rPr lang="en-US" smtClean="0">
                <a:solidFill>
                  <a:schemeClr val="bg1"/>
                </a:solidFill>
                <a:sym typeface="Arial Bold" pitchFamily="34" charset="0"/>
              </a:rPr>
              <a:t>Outreach Questions</a:t>
            </a:r>
          </a:p>
        </p:txBody>
      </p:sp>
      <p:sp>
        <p:nvSpPr>
          <p:cNvPr id="29698" name="Text Box 5"/>
          <p:cNvSpPr txBox="1">
            <a:spLocks/>
          </p:cNvSpPr>
          <p:nvPr/>
        </p:nvSpPr>
        <p:spPr bwMode="auto">
          <a:xfrm>
            <a:off x="395288" y="1773238"/>
            <a:ext cx="8497887" cy="3170237"/>
          </a:xfrm>
          <a:prstGeom prst="rect">
            <a:avLst/>
          </a:prstGeom>
          <a:noFill/>
          <a:ln w="9525">
            <a:noFill/>
            <a:miter lim="800000"/>
            <a:headEnd/>
            <a:tailEnd/>
          </a:ln>
        </p:spPr>
        <p:txBody>
          <a:bodyPr>
            <a:spAutoFit/>
          </a:bodyPr>
          <a:lstStyle/>
          <a:p>
            <a:pPr marL="457200" indent="-457200">
              <a:spcAft>
                <a:spcPts val="2400"/>
              </a:spcAft>
              <a:buFont typeface="Arial" charset="0"/>
              <a:buAutoNum type="arabicPeriod"/>
            </a:pPr>
            <a:r>
              <a:rPr lang="en-CA" sz="2000" i="1">
                <a:solidFill>
                  <a:schemeClr val="tx1"/>
                </a:solidFill>
                <a:sym typeface="Arial Bold" pitchFamily="34" charset="0"/>
              </a:rPr>
              <a:t>How can small business leverage the new regulatory process tools that have been developed (e.g. small business lens, forward plans)?</a:t>
            </a:r>
          </a:p>
          <a:p>
            <a:pPr marL="457200" indent="-457200">
              <a:spcAft>
                <a:spcPts val="2400"/>
              </a:spcAft>
              <a:buFont typeface="Arial" charset="0"/>
              <a:buAutoNum type="arabicPeriod"/>
            </a:pPr>
            <a:r>
              <a:rPr lang="en-CA" sz="2000" i="1">
                <a:solidFill>
                  <a:schemeClr val="tx1"/>
                </a:solidFill>
                <a:sym typeface="Arial Bold" pitchFamily="34" charset="0"/>
              </a:rPr>
              <a:t>How can we use the web to raise small business awareness of these tools?</a:t>
            </a:r>
          </a:p>
          <a:p>
            <a:pPr marL="457200" indent="-457200">
              <a:spcAft>
                <a:spcPts val="2400"/>
              </a:spcAft>
              <a:buFont typeface="Arial" charset="0"/>
              <a:buAutoNum type="arabicPeriod"/>
            </a:pPr>
            <a:r>
              <a:rPr lang="en-CA" sz="2000" i="1">
                <a:solidFill>
                  <a:schemeClr val="tx1"/>
                </a:solidFill>
                <a:sym typeface="Arial Bold" pitchFamily="34" charset="0"/>
              </a:rPr>
              <a:t>How can small businesses better engage in the rulemaking process?</a:t>
            </a:r>
          </a:p>
          <a:p>
            <a:pPr marL="457200" indent="-457200">
              <a:buFont typeface="Arial" charset="0"/>
              <a:buAutoNum type="arabicPeriod"/>
            </a:pPr>
            <a:r>
              <a:rPr lang="en-CA" sz="2000" i="1">
                <a:solidFill>
                  <a:schemeClr val="tx1"/>
                </a:solidFill>
                <a:sym typeface="Arial Bold" pitchFamily="34" charset="0"/>
              </a:rPr>
              <a:t>Which small business concerns with the federal rule-making process warrant closer U.S. and Canada collaboration?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2051050" y="188913"/>
            <a:ext cx="6697663" cy="1223962"/>
          </a:xfrm>
          <a:prstGeom prst="rect">
            <a:avLst/>
          </a:prstGeom>
          <a:noFill/>
          <a:ln>
            <a:noFill/>
          </a:ln>
          <a:extLst>
            <a:ext uri="{909E8E84-426E-40DD-AFC4-6F175D3DCCD1}"/>
            <a:ext uri="{91240B29-F687-4F45-9708-019B960494DF}"/>
          </a:extLst>
        </p:spPr>
        <p:txBody>
          <a:bodyPr anchor="ctr">
            <a:normAutofit/>
          </a:bodyPr>
          <a:lstStyle>
            <a:lvl1pPr marL="39688" indent="-39688" algn="l" rtl="0" eaLnBrk="0" fontAlgn="base" hangingPunct="0">
              <a:spcBef>
                <a:spcPct val="0"/>
              </a:spcBef>
              <a:spcAft>
                <a:spcPct val="0"/>
              </a:spcAft>
              <a:defRPr sz="2800">
                <a:solidFill>
                  <a:srgbClr val="FFFFFF"/>
                </a:solidFill>
                <a:latin typeface="+mj-lt"/>
                <a:ea typeface="+mj-ea"/>
                <a:cs typeface="+mj-cs"/>
                <a:sym typeface="Arial" charset="0"/>
              </a:defRPr>
            </a:lvl1pPr>
            <a:lvl2pPr marL="39688" indent="-39688" algn="l" rtl="0" eaLnBrk="0" fontAlgn="base" hangingPunct="0">
              <a:spcBef>
                <a:spcPct val="0"/>
              </a:spcBef>
              <a:spcAft>
                <a:spcPct val="0"/>
              </a:spcAft>
              <a:defRPr sz="2800">
                <a:solidFill>
                  <a:srgbClr val="FFFFFF"/>
                </a:solidFill>
                <a:latin typeface="Arial" charset="0"/>
                <a:sym typeface="Arial" charset="0"/>
              </a:defRPr>
            </a:lvl2pPr>
            <a:lvl3pPr marL="39688" indent="-39688" algn="l" rtl="0" eaLnBrk="0" fontAlgn="base" hangingPunct="0">
              <a:spcBef>
                <a:spcPct val="0"/>
              </a:spcBef>
              <a:spcAft>
                <a:spcPct val="0"/>
              </a:spcAft>
              <a:defRPr sz="2800">
                <a:solidFill>
                  <a:srgbClr val="FFFFFF"/>
                </a:solidFill>
                <a:latin typeface="Arial" charset="0"/>
                <a:sym typeface="Arial" charset="0"/>
              </a:defRPr>
            </a:lvl3pPr>
            <a:lvl4pPr marL="39688" indent="-39688" algn="l" rtl="0" eaLnBrk="0" fontAlgn="base" hangingPunct="0">
              <a:spcBef>
                <a:spcPct val="0"/>
              </a:spcBef>
              <a:spcAft>
                <a:spcPct val="0"/>
              </a:spcAft>
              <a:defRPr sz="2800">
                <a:solidFill>
                  <a:srgbClr val="FFFFFF"/>
                </a:solidFill>
                <a:latin typeface="Arial" charset="0"/>
                <a:sym typeface="Arial" charset="0"/>
              </a:defRPr>
            </a:lvl4pPr>
            <a:lvl5pPr marL="39688" indent="-39688" algn="l" rtl="0" eaLnBrk="0" fontAlgn="base" hangingPunct="0">
              <a:spcBef>
                <a:spcPct val="0"/>
              </a:spcBef>
              <a:spcAft>
                <a:spcPct val="0"/>
              </a:spcAft>
              <a:defRPr sz="2800">
                <a:solidFill>
                  <a:srgbClr val="FFFFFF"/>
                </a:solidFill>
                <a:latin typeface="Arial" charset="0"/>
                <a:sym typeface="Arial" charset="0"/>
              </a:defRPr>
            </a:lvl5pPr>
            <a:lvl6pPr marL="496888" algn="l" rtl="0" fontAlgn="base">
              <a:spcBef>
                <a:spcPct val="0"/>
              </a:spcBef>
              <a:spcAft>
                <a:spcPct val="0"/>
              </a:spcAft>
              <a:defRPr sz="2800">
                <a:solidFill>
                  <a:srgbClr val="FFFFFF"/>
                </a:solidFill>
                <a:latin typeface="Arial" charset="0"/>
                <a:sym typeface="Arial" charset="0"/>
              </a:defRPr>
            </a:lvl6pPr>
            <a:lvl7pPr marL="954088" algn="l" rtl="0" fontAlgn="base">
              <a:spcBef>
                <a:spcPct val="0"/>
              </a:spcBef>
              <a:spcAft>
                <a:spcPct val="0"/>
              </a:spcAft>
              <a:defRPr sz="2800">
                <a:solidFill>
                  <a:srgbClr val="FFFFFF"/>
                </a:solidFill>
                <a:latin typeface="Arial" charset="0"/>
                <a:sym typeface="Arial" charset="0"/>
              </a:defRPr>
            </a:lvl7pPr>
            <a:lvl8pPr marL="1411288" algn="l" rtl="0" fontAlgn="base">
              <a:spcBef>
                <a:spcPct val="0"/>
              </a:spcBef>
              <a:spcAft>
                <a:spcPct val="0"/>
              </a:spcAft>
              <a:defRPr sz="2800">
                <a:solidFill>
                  <a:srgbClr val="FFFFFF"/>
                </a:solidFill>
                <a:latin typeface="Arial" charset="0"/>
                <a:sym typeface="Arial" charset="0"/>
              </a:defRPr>
            </a:lvl8pPr>
            <a:lvl9pPr marL="1868488" algn="l" rtl="0" fontAlgn="base">
              <a:spcBef>
                <a:spcPct val="0"/>
              </a:spcBef>
              <a:spcAft>
                <a:spcPct val="0"/>
              </a:spcAft>
              <a:defRPr sz="2800">
                <a:solidFill>
                  <a:srgbClr val="FFFFFF"/>
                </a:solidFill>
                <a:latin typeface="Arial" charset="0"/>
                <a:sym typeface="Arial" charset="0"/>
              </a:defRPr>
            </a:lvl9pPr>
          </a:lstStyle>
          <a:p>
            <a:pPr indent="0" eaLnBrk="1" hangingPunct="1">
              <a:lnSpc>
                <a:spcPct val="90000"/>
              </a:lnSpc>
              <a:defRPr/>
            </a:pPr>
            <a:r>
              <a:rPr lang="en-CA" sz="2500" kern="0" dirty="0" smtClean="0"/>
              <a:t>Annex 1: U.S. Regulatory Flexibility Act and other Flexibility Mechanisms</a:t>
            </a:r>
          </a:p>
        </p:txBody>
      </p:sp>
      <p:sp>
        <p:nvSpPr>
          <p:cNvPr id="5" name="TextBox 4"/>
          <p:cNvSpPr txBox="1"/>
          <p:nvPr/>
        </p:nvSpPr>
        <p:spPr>
          <a:xfrm>
            <a:off x="115888" y="1712913"/>
            <a:ext cx="8856662" cy="5018087"/>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dirty="0">
                <a:solidFill>
                  <a:schemeClr val="tx1"/>
                </a:solidFill>
              </a:rPr>
              <a:t>Regulatory Flexibility Act, 1980 (RFA) arose from Congressional recognition that “one size fits all” regulations had resulted in disproportionate effects on small entities. </a:t>
            </a:r>
          </a:p>
          <a:p>
            <a:pPr marL="285750" indent="-285750">
              <a:buFont typeface="Arial" pitchFamily="34" charset="0"/>
              <a:buChar char="•"/>
              <a:defRPr/>
            </a:pPr>
            <a:r>
              <a:rPr lang="en-US" sz="1600" dirty="0">
                <a:solidFill>
                  <a:schemeClr val="tx1"/>
                </a:solidFill>
              </a:rPr>
              <a:t>Federal agencies are required to consider the effects of their regulatory actions on small entities and where possible, mitigate them. </a:t>
            </a:r>
          </a:p>
          <a:p>
            <a:pPr marL="285750" indent="-285750">
              <a:buFont typeface="Arial" pitchFamily="34" charset="0"/>
              <a:buChar char="•"/>
              <a:defRPr/>
            </a:pPr>
            <a:r>
              <a:rPr lang="en-US" sz="1600" dirty="0">
                <a:solidFill>
                  <a:schemeClr val="tx1"/>
                </a:solidFill>
              </a:rPr>
              <a:t>Federal agencies must perform initial and final regulatory flexibility analyses for every rule published for notice and comment. (Generally, where a rulemaking is economically significant meaning that it will </a:t>
            </a:r>
            <a:r>
              <a:rPr lang="en-US" sz="1600" dirty="0">
                <a:solidFill>
                  <a:schemeClr val="tx1"/>
                </a:solidFill>
              </a:rPr>
              <a:t>have </a:t>
            </a:r>
            <a:r>
              <a:rPr lang="en-US" sz="1600" dirty="0">
                <a:solidFill>
                  <a:schemeClr val="tx1"/>
                </a:solidFill>
              </a:rPr>
              <a:t>an </a:t>
            </a:r>
            <a:r>
              <a:rPr lang="en-US" sz="1600" dirty="0">
                <a:solidFill>
                  <a:schemeClr val="tx1"/>
                </a:solidFill>
              </a:rPr>
              <a:t>annual effect on the economy of $100 million or </a:t>
            </a:r>
            <a:r>
              <a:rPr lang="en-US" sz="1600" dirty="0">
                <a:solidFill>
                  <a:schemeClr val="tx1"/>
                </a:solidFill>
              </a:rPr>
              <a:t>more.) </a:t>
            </a:r>
          </a:p>
          <a:p>
            <a:pPr>
              <a:defRPr/>
            </a:pPr>
            <a:endParaRPr lang="en-US" dirty="0">
              <a:solidFill>
                <a:schemeClr val="tx1"/>
              </a:solidFill>
            </a:endParaRPr>
          </a:p>
          <a:p>
            <a:pPr>
              <a:defRPr/>
            </a:pPr>
            <a:r>
              <a:rPr lang="en-US" dirty="0">
                <a:solidFill>
                  <a:schemeClr val="tx1"/>
                </a:solidFill>
              </a:rPr>
              <a:t>Small Business Regulatory Enforcement Fairness Act 1996 (SBREFA), to amend the RFA</a:t>
            </a:r>
          </a:p>
          <a:p>
            <a:pPr marL="285750" indent="-285750">
              <a:buFont typeface="Arial" pitchFamily="34" charset="0"/>
              <a:buChar char="•"/>
              <a:defRPr/>
            </a:pPr>
            <a:r>
              <a:rPr lang="en-US" sz="1600" dirty="0">
                <a:solidFill>
                  <a:schemeClr val="tx1"/>
                </a:solidFill>
              </a:rPr>
              <a:t>Provides for judicial review of federal agency compliance with key RFA sections. </a:t>
            </a:r>
          </a:p>
          <a:p>
            <a:pPr marL="285750" indent="-285750">
              <a:buFont typeface="Arial" pitchFamily="34" charset="0"/>
              <a:buChar char="•"/>
              <a:defRPr/>
            </a:pPr>
            <a:r>
              <a:rPr lang="en-US" sz="1600" dirty="0">
                <a:solidFill>
                  <a:schemeClr val="tx1"/>
                </a:solidFill>
              </a:rPr>
              <a:t>Directed certain federal agencies to convene panels with small entity representatives when the agency is developing a rule where a flexibility analysis would be required. </a:t>
            </a:r>
            <a:endParaRPr lang="en-US" sz="1600" dirty="0">
              <a:solidFill>
                <a:schemeClr val="tx1"/>
              </a:solidFill>
            </a:endParaRPr>
          </a:p>
          <a:p>
            <a:pPr>
              <a:defRPr/>
            </a:pPr>
            <a:endParaRPr lang="en-US" dirty="0">
              <a:solidFill>
                <a:schemeClr val="tx1"/>
              </a:solidFill>
            </a:endParaRPr>
          </a:p>
          <a:p>
            <a:pPr>
              <a:defRPr/>
            </a:pPr>
            <a:r>
              <a:rPr lang="en-US" dirty="0">
                <a:solidFill>
                  <a:schemeClr val="tx1"/>
                </a:solidFill>
              </a:rPr>
              <a:t>Presidential Memorandum, “Regulatory Flexibility, Small Business, and Job Creation”, 2011</a:t>
            </a:r>
          </a:p>
          <a:p>
            <a:pPr marL="285750" indent="-285750">
              <a:buFont typeface="Arial" pitchFamily="34" charset="0"/>
              <a:buChar char="•"/>
              <a:defRPr/>
            </a:pPr>
            <a:r>
              <a:rPr lang="en-US" sz="1600" dirty="0">
                <a:solidFill>
                  <a:schemeClr val="tx1"/>
                </a:solidFill>
              </a:rPr>
              <a:t>Emphasizes federal agencies’ responsibility toward small businesses under the RFA.</a:t>
            </a:r>
          </a:p>
          <a:p>
            <a:pPr marL="285750" indent="-285750">
              <a:buFont typeface="Arial" pitchFamily="34" charset="0"/>
              <a:buChar char="•"/>
              <a:defRPr/>
            </a:pPr>
            <a:r>
              <a:rPr lang="en-US" sz="1600" dirty="0">
                <a:solidFill>
                  <a:schemeClr val="tx1"/>
                </a:solidFill>
              </a:rPr>
              <a:t>Directs agencies to explicitly justify any decisions not to provide flexibility for small businesses. </a:t>
            </a:r>
            <a:endParaRPr lang="en-US" sz="1600" dirty="0">
              <a:solidFill>
                <a:schemeClr val="tx1"/>
              </a:solidFill>
            </a:endParaRPr>
          </a:p>
        </p:txBody>
      </p:sp>
    </p:spTree>
  </p:cSld>
  <p:clrMapOvr>
    <a:masterClrMapping/>
  </p:clrMapOvr>
  <p:transition/>
</p:sld>
</file>

<file path=ppt/theme/theme1.xml><?xml version="1.0" encoding="utf-8"?>
<a:theme xmlns:a="http://schemas.openxmlformats.org/drawingml/2006/main" name="Custom Design">
  <a:themeElements>
    <a:clrScheme name="">
      <a:dk1>
        <a:srgbClr val="000000"/>
      </a:dk1>
      <a:lt1>
        <a:srgbClr val="FFFFFF"/>
      </a:lt1>
      <a:dk2>
        <a:srgbClr val="000000"/>
      </a:dk2>
      <a:lt2>
        <a:srgbClr val="00000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sym typeface="Arial" charset="0"/>
          </a:defRPr>
        </a:defPPr>
      </a:lstStyle>
    </a:spDef>
    <a:lnDef>
      <a:spPr bwMode="auto">
        <a:xfrm>
          <a:off x="0" y="0"/>
          <a:ext cx="1" cy="1"/>
        </a:xfrm>
        <a:custGeom>
          <a:avLst/>
          <a:gdLst/>
          <a:ahLst/>
          <a:cxnLst/>
          <a:rect l="0" t="0" r="0" b="0"/>
          <a:pathLst/>
        </a:custGeom>
        <a:solidFill>
          <a:srgbClr val="BBE0E3"/>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sym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9864</TotalTime>
  <Pages>0</Pages>
  <Words>956</Words>
  <Characters>0</Characters>
  <Application>Microsoft Office PowerPoint</Application>
  <PresentationFormat>On-screen Show (4:3)</PresentationFormat>
  <Lines>0</Lines>
  <Paragraphs>128</Paragraphs>
  <Slides>12</Slides>
  <Notes>12</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12</vt:i4>
      </vt:variant>
    </vt:vector>
  </HeadingPairs>
  <TitlesOfParts>
    <vt:vector size="19" baseType="lpstr">
      <vt:lpstr>Arial</vt:lpstr>
      <vt:lpstr>Arial Bold</vt:lpstr>
      <vt:lpstr>Wingdings 2</vt:lpstr>
      <vt:lpstr>Franklin Gothic Medium</vt:lpstr>
      <vt:lpstr>MS PGothic</vt:lpstr>
      <vt:lpstr>Franklin Gothic Book</vt:lpstr>
      <vt:lpstr>Custom Design</vt:lpstr>
      <vt:lpstr>Small Business Lens  Webinar Presentation January 17, 2014</vt:lpstr>
      <vt:lpstr>Content</vt:lpstr>
      <vt:lpstr>Overview of the initiative</vt:lpstr>
      <vt:lpstr>Progress: US and Canadian tools to drive small business sensitivity align</vt:lpstr>
      <vt:lpstr>Progress towards the longer term goal has also been achieved  </vt:lpstr>
      <vt:lpstr>Next steps</vt:lpstr>
      <vt:lpstr>Get involved</vt:lpstr>
      <vt:lpstr>Outreach Questions</vt:lpstr>
      <vt:lpstr>Slide 9</vt:lpstr>
      <vt:lpstr>Annex 2: Canada’s Small Business Lens </vt:lpstr>
      <vt:lpstr>Slide 11</vt:lpstr>
      <vt:lpstr>Annex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Achieving the Vision for Perimeter Security and Economic Competitiveness</dc:title>
  <dc:creator>JACKG</dc:creator>
  <cp:lastModifiedBy>c_mccarthy-WordSetting</cp:lastModifiedBy>
  <cp:revision>383</cp:revision>
  <cp:lastPrinted>2014-01-09T20:08:26Z</cp:lastPrinted>
  <dcterms:modified xsi:type="dcterms:W3CDTF">2014-01-17T14:59:37Z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c9d3b018-1b46-47d4-b7fa-0e2dcf1070a5</vt:lpwstr>
  </property>
  <property fmtid="{D5CDD505-2E9C-101B-9397-08002B2CF9AE}" pid="3" name="TBSSCTCLASSIFICATION">
    <vt:lpwstr>No Classification Selected</vt:lpwstr>
  </property>
  <property fmtid="{D5CDD505-2E9C-101B-9397-08002B2CF9AE}" pid="4" name="SECCLASS">
    <vt:lpwstr>CLASSN</vt:lpwstr>
  </property>
</Properties>
</file>